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69" r:id="rId8"/>
    <p:sldId id="270" r:id="rId9"/>
    <p:sldId id="271" r:id="rId10"/>
    <p:sldId id="273" r:id="rId11"/>
    <p:sldId id="274" r:id="rId12"/>
    <p:sldId id="272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C1919-8A2D-4B63-8765-31FE4DA0F11E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04325-482B-40BF-A724-3B07C53D5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431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551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34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578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078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32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6000">
              <a:srgbClr val="CCCCFF">
                <a:alpha val="20000"/>
              </a:srgbClr>
            </a:gs>
            <a:gs pos="95000">
              <a:srgbClr val="CCCCFF">
                <a:alpha val="2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18" Type="http://schemas.openxmlformats.org/officeDocument/2006/relationships/image" Target="../media/image7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7.png"/><Relationship Id="rId12" Type="http://schemas.openxmlformats.org/officeDocument/2006/relationships/image" Target="../media/image65.png"/><Relationship Id="rId17" Type="http://schemas.openxmlformats.org/officeDocument/2006/relationships/image" Target="../media/image7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9.png"/><Relationship Id="rId1" Type="http://schemas.openxmlformats.org/officeDocument/2006/relationships/tags" Target="../tags/tag7.xml"/><Relationship Id="rId6" Type="http://schemas.openxmlformats.org/officeDocument/2006/relationships/image" Target="../media/image56.png"/><Relationship Id="rId11" Type="http://schemas.openxmlformats.org/officeDocument/2006/relationships/image" Target="../media/image64.png"/><Relationship Id="rId5" Type="http://schemas.openxmlformats.org/officeDocument/2006/relationships/image" Target="../media/image55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19" Type="http://schemas.openxmlformats.org/officeDocument/2006/relationships/image" Target="../media/image72.png"/><Relationship Id="rId4" Type="http://schemas.openxmlformats.org/officeDocument/2006/relationships/image" Target="../media/image60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7.png"/><Relationship Id="rId12" Type="http://schemas.openxmlformats.org/officeDocument/2006/relationships/image" Target="../media/image7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56.png"/><Relationship Id="rId11" Type="http://schemas.openxmlformats.org/officeDocument/2006/relationships/image" Target="../media/image75.png"/><Relationship Id="rId5" Type="http://schemas.openxmlformats.org/officeDocument/2006/relationships/image" Target="../media/image55.png"/><Relationship Id="rId10" Type="http://schemas.openxmlformats.org/officeDocument/2006/relationships/image" Target="../media/image74.png"/><Relationship Id="rId4" Type="http://schemas.openxmlformats.org/officeDocument/2006/relationships/image" Target="../media/image60.png"/><Relationship Id="rId9" Type="http://schemas.openxmlformats.org/officeDocument/2006/relationships/image" Target="../media/image7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png"/><Relationship Id="rId1" Type="http://schemas.openxmlformats.org/officeDocument/2006/relationships/tags" Target="../tags/tag3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8.png"/><Relationship Id="rId18" Type="http://schemas.openxmlformats.org/officeDocument/2006/relationships/image" Target="../media/image45.png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48.png"/><Relationship Id="rId7" Type="http://schemas.openxmlformats.org/officeDocument/2006/relationships/image" Target="../media/image29.png"/><Relationship Id="rId12" Type="http://schemas.openxmlformats.org/officeDocument/2006/relationships/image" Target="../media/image37.png"/><Relationship Id="rId17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tags" Target="../tags/tag4.xml"/><Relationship Id="rId6" Type="http://schemas.openxmlformats.org/officeDocument/2006/relationships/image" Target="../media/image28.png"/><Relationship Id="rId11" Type="http://schemas.openxmlformats.org/officeDocument/2006/relationships/image" Target="../media/image40.png"/><Relationship Id="rId5" Type="http://schemas.openxmlformats.org/officeDocument/2006/relationships/image" Target="../media/image27.png"/><Relationship Id="rId15" Type="http://schemas.openxmlformats.org/officeDocument/2006/relationships/image" Target="../media/image42.png"/><Relationship Id="rId10" Type="http://schemas.openxmlformats.org/officeDocument/2006/relationships/image" Target="../media/image39.png"/><Relationship Id="rId19" Type="http://schemas.openxmlformats.org/officeDocument/2006/relationships/image" Target="../media/image46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52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9.png"/><Relationship Id="rId12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8.png"/><Relationship Id="rId11" Type="http://schemas.openxmlformats.org/officeDocument/2006/relationships/image" Target="../media/image50.png"/><Relationship Id="rId5" Type="http://schemas.openxmlformats.org/officeDocument/2006/relationships/image" Target="../media/image27.png"/><Relationship Id="rId10" Type="http://schemas.openxmlformats.org/officeDocument/2006/relationships/image" Target="../media/image49.png"/><Relationship Id="rId4" Type="http://schemas.openxmlformats.org/officeDocument/2006/relationships/image" Target="../media/image26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096526" y="2085656"/>
            <a:ext cx="5093061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u="sng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Mechanics</a:t>
            </a:r>
          </a:p>
          <a:p>
            <a:pPr algn="ctr"/>
            <a:r>
              <a:rPr lang="en-US" altLang="ja-JP" sz="880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Projectiles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Super Black SF" panose="020B7200000000000000" pitchFamily="34" charset="0"/>
              <a:cs typeface="Microsoft Himalaya" panose="01010100010101010101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5962" y="5053588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9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814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constant acceleration formulae for a projectile moving in a vertical plane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is projected horizontally with a speed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 from a point 122.5m above a horizontal plane. The particle hits the plane at a point which is at a horizontal distance of 90m away from the starting point.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Find the initial speed of the particle.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81400" cy="4724400"/>
              </a:xfrm>
              <a:blipFill>
                <a:blip r:embed="rId4"/>
                <a:stretch>
                  <a:fillRect t="-258" r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5BB341E1-B9EE-4563-9008-256A4513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1E8D350B-5B99-4CDD-ADE4-33341E15AA3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2D9303E1-E7EA-4143-8AB3-2A7446F5361E}"/>
              </a:ext>
            </a:extLst>
          </p:cNvPr>
          <p:cNvCxnSpPr>
            <a:cxnSpLocks/>
          </p:cNvCxnSpPr>
          <p:nvPr/>
        </p:nvCxnSpPr>
        <p:spPr>
          <a:xfrm flipH="1">
            <a:off x="4753244" y="1487053"/>
            <a:ext cx="17977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9534837C-9A45-47CC-9C22-5580CB16F0F3}"/>
              </a:ext>
            </a:extLst>
          </p:cNvPr>
          <p:cNvCxnSpPr/>
          <p:nvPr/>
        </p:nvCxnSpPr>
        <p:spPr>
          <a:xfrm>
            <a:off x="4933017" y="1487053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11">
                <a:extLst>
                  <a:ext uri="{FF2B5EF4-FFF2-40B4-BE49-F238E27FC236}">
                    <a16:creationId xmlns:a16="http://schemas.microsoft.com/office/drawing/2014/main" id="{7C0E8BB2-D559-4CBE-94EA-8F81227C481A}"/>
                  </a:ext>
                </a:extLst>
              </p:cNvPr>
              <p:cNvSpPr txBox="1"/>
              <p:nvPr/>
            </p:nvSpPr>
            <p:spPr>
              <a:xfrm>
                <a:off x="5542617" y="1182253"/>
                <a:ext cx="7024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ms</a:t>
                </a:r>
                <a:r>
                  <a:rPr lang="en-GB" sz="1400" baseline="30000" dirty="0">
                    <a:latin typeface="Comic Sans MS" pitchFamily="66" charset="0"/>
                  </a:rPr>
                  <a:t>-1</a:t>
                </a:r>
              </a:p>
            </p:txBody>
          </p:sp>
        </mc:Choice>
        <mc:Fallback xmlns="">
          <p:sp>
            <p:nvSpPr>
              <p:cNvPr id="7" name="TextBox 11">
                <a:extLst>
                  <a:ext uri="{FF2B5EF4-FFF2-40B4-BE49-F238E27FC236}">
                    <a16:creationId xmlns:a16="http://schemas.microsoft.com/office/drawing/2014/main" id="{7C0E8BB2-D559-4CBE-94EA-8F81227C4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617" y="1182253"/>
                <a:ext cx="702436" cy="307777"/>
              </a:xfrm>
              <a:prstGeom prst="rect">
                <a:avLst/>
              </a:prstGeom>
              <a:blipFill>
                <a:blip r:embed="rId5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14">
            <a:extLst>
              <a:ext uri="{FF2B5EF4-FFF2-40B4-BE49-F238E27FC236}">
                <a16:creationId xmlns:a16="http://schemas.microsoft.com/office/drawing/2014/main" id="{1B25F25C-9DBD-4EB6-88B9-8B554CF512F9}"/>
              </a:ext>
            </a:extLst>
          </p:cNvPr>
          <p:cNvSpPr/>
          <p:nvPr/>
        </p:nvSpPr>
        <p:spPr>
          <a:xfrm>
            <a:off x="2951817" y="1487053"/>
            <a:ext cx="3750824" cy="4816092"/>
          </a:xfrm>
          <a:prstGeom prst="arc">
            <a:avLst>
              <a:gd name="adj1" fmla="val 16200000"/>
              <a:gd name="adj2" fmla="val 20521232"/>
            </a:avLst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id="{1C209FED-2D20-468A-A26E-70993B5E1477}"/>
              </a:ext>
            </a:extLst>
          </p:cNvPr>
          <p:cNvSpPr txBox="1"/>
          <p:nvPr/>
        </p:nvSpPr>
        <p:spPr>
          <a:xfrm>
            <a:off x="6427433" y="1337853"/>
            <a:ext cx="25635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Start with a diagram and label all the information you have…</a:t>
            </a:r>
          </a:p>
        </p:txBody>
      </p:sp>
      <p:cxnSp>
        <p:nvCxnSpPr>
          <p:cNvPr id="12" name="Straight Arrow Connector 17">
            <a:extLst>
              <a:ext uri="{FF2B5EF4-FFF2-40B4-BE49-F238E27FC236}">
                <a16:creationId xmlns:a16="http://schemas.microsoft.com/office/drawing/2014/main" id="{05371AA8-9617-4EEF-8772-1F027A3A2EFA}"/>
              </a:ext>
            </a:extLst>
          </p:cNvPr>
          <p:cNvCxnSpPr>
            <a:cxnSpLocks/>
          </p:cNvCxnSpPr>
          <p:nvPr/>
        </p:nvCxnSpPr>
        <p:spPr>
          <a:xfrm>
            <a:off x="4647452" y="1513686"/>
            <a:ext cx="0" cy="178880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楕円 12">
            <a:extLst>
              <a:ext uri="{FF2B5EF4-FFF2-40B4-BE49-F238E27FC236}">
                <a16:creationId xmlns:a16="http://schemas.microsoft.com/office/drawing/2014/main" id="{8D1181C2-49B4-49EF-8219-3CD7FAD137AC}"/>
              </a:ext>
            </a:extLst>
          </p:cNvPr>
          <p:cNvSpPr/>
          <p:nvPr/>
        </p:nvSpPr>
        <p:spPr>
          <a:xfrm>
            <a:off x="4683702" y="1408632"/>
            <a:ext cx="168676" cy="1775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7">
            <a:extLst>
              <a:ext uri="{FF2B5EF4-FFF2-40B4-BE49-F238E27FC236}">
                <a16:creationId xmlns:a16="http://schemas.microsoft.com/office/drawing/2014/main" id="{5BE20270-16D2-47E6-B738-9D5A6687B8AB}"/>
              </a:ext>
            </a:extLst>
          </p:cNvPr>
          <p:cNvCxnSpPr>
            <a:cxnSpLocks/>
          </p:cNvCxnSpPr>
          <p:nvPr/>
        </p:nvCxnSpPr>
        <p:spPr>
          <a:xfrm flipH="1">
            <a:off x="4637834" y="3385393"/>
            <a:ext cx="199378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68145049-D2B9-42C3-89AB-2E76C7322548}"/>
                  </a:ext>
                </a:extLst>
              </p:cNvPr>
              <p:cNvSpPr txBox="1"/>
              <p:nvPr/>
            </p:nvSpPr>
            <p:spPr>
              <a:xfrm>
                <a:off x="5383558" y="3339248"/>
                <a:ext cx="582235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90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68145049-D2B9-42C3-89AB-2E76C7322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558" y="3339248"/>
                <a:ext cx="582235" cy="34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40">
                <a:extLst>
                  <a:ext uri="{FF2B5EF4-FFF2-40B4-BE49-F238E27FC236}">
                    <a16:creationId xmlns:a16="http://schemas.microsoft.com/office/drawing/2014/main" id="{14EA2538-C2A7-4930-8C1B-C2F68314D16B}"/>
                  </a:ext>
                </a:extLst>
              </p:cNvPr>
              <p:cNvSpPr txBox="1"/>
              <p:nvPr/>
            </p:nvSpPr>
            <p:spPr>
              <a:xfrm>
                <a:off x="3829965" y="2202906"/>
                <a:ext cx="786421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122.5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40">
                <a:extLst>
                  <a:ext uri="{FF2B5EF4-FFF2-40B4-BE49-F238E27FC236}">
                    <a16:creationId xmlns:a16="http://schemas.microsoft.com/office/drawing/2014/main" id="{14EA2538-C2A7-4930-8C1B-C2F68314D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965" y="2202906"/>
                <a:ext cx="786421" cy="349468"/>
              </a:xfrm>
              <a:prstGeom prst="rect">
                <a:avLst/>
              </a:prstGeom>
              <a:blipFill>
                <a:blip r:embed="rId7"/>
                <a:stretch>
                  <a:fillRect r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12">
            <a:extLst>
              <a:ext uri="{FF2B5EF4-FFF2-40B4-BE49-F238E27FC236}">
                <a16:creationId xmlns:a16="http://schemas.microsoft.com/office/drawing/2014/main" id="{39928863-5861-4EE2-9A8D-E2FE140EC2B3}"/>
              </a:ext>
            </a:extLst>
          </p:cNvPr>
          <p:cNvCxnSpPr/>
          <p:nvPr/>
        </p:nvCxnSpPr>
        <p:spPr>
          <a:xfrm flipH="1">
            <a:off x="4645240" y="3305452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C501120-890A-4506-9775-57F1BB31A80F}"/>
                  </a:ext>
                </a:extLst>
              </p:cNvPr>
              <p:cNvSpPr txBox="1"/>
              <p:nvPr/>
            </p:nvSpPr>
            <p:spPr>
              <a:xfrm>
                <a:off x="6164574" y="4151454"/>
                <a:ext cx="5070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C501120-890A-4506-9775-57F1BB31A8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574" y="4151454"/>
                <a:ext cx="507062" cy="246221"/>
              </a:xfrm>
              <a:prstGeom prst="rect">
                <a:avLst/>
              </a:prstGeom>
              <a:blipFill>
                <a:blip r:embed="rId8"/>
                <a:stretch>
                  <a:fillRect l="-13253" r="-14458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1">
                <a:extLst>
                  <a:ext uri="{FF2B5EF4-FFF2-40B4-BE49-F238E27FC236}">
                    <a16:creationId xmlns:a16="http://schemas.microsoft.com/office/drawing/2014/main" id="{5745BA04-9C5C-47F4-93C3-0913726DA0A5}"/>
                  </a:ext>
                </a:extLst>
              </p:cNvPr>
              <p:cNvSpPr txBox="1"/>
              <p:nvPr/>
            </p:nvSpPr>
            <p:spPr>
              <a:xfrm>
                <a:off x="4151791" y="4432176"/>
                <a:ext cx="9805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=112.5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21">
                <a:extLst>
                  <a:ext uri="{FF2B5EF4-FFF2-40B4-BE49-F238E27FC236}">
                    <a16:creationId xmlns:a16="http://schemas.microsoft.com/office/drawing/2014/main" id="{5745BA04-9C5C-47F4-93C3-0913726DA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791" y="4432176"/>
                <a:ext cx="98058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2">
                <a:extLst>
                  <a:ext uri="{FF2B5EF4-FFF2-40B4-BE49-F238E27FC236}">
                    <a16:creationId xmlns:a16="http://schemas.microsoft.com/office/drawing/2014/main" id="{5E39B7D1-A053-45E1-8695-1D7F35AE3150}"/>
                  </a:ext>
                </a:extLst>
              </p:cNvPr>
              <p:cNvSpPr txBox="1"/>
              <p:nvPr/>
            </p:nvSpPr>
            <p:spPr>
              <a:xfrm>
                <a:off x="5257800" y="4432176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22">
                <a:extLst>
                  <a:ext uri="{FF2B5EF4-FFF2-40B4-BE49-F238E27FC236}">
                    <a16:creationId xmlns:a16="http://schemas.microsoft.com/office/drawing/2014/main" id="{5E39B7D1-A053-45E1-8695-1D7F35AE31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432176"/>
                <a:ext cx="66569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3">
                <a:extLst>
                  <a:ext uri="{FF2B5EF4-FFF2-40B4-BE49-F238E27FC236}">
                    <a16:creationId xmlns:a16="http://schemas.microsoft.com/office/drawing/2014/main" id="{79D02E96-DCEE-43B2-9018-4A0176DAC7F4}"/>
                  </a:ext>
                </a:extLst>
              </p:cNvPr>
              <p:cNvSpPr txBox="1"/>
              <p:nvPr/>
            </p:nvSpPr>
            <p:spPr>
              <a:xfrm>
                <a:off x="6248400" y="4432176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23">
                <a:extLst>
                  <a:ext uri="{FF2B5EF4-FFF2-40B4-BE49-F238E27FC236}">
                    <a16:creationId xmlns:a16="http://schemas.microsoft.com/office/drawing/2014/main" id="{79D02E96-DCEE-43B2-9018-4A0176DAC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432176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4">
                <a:extLst>
                  <a:ext uri="{FF2B5EF4-FFF2-40B4-BE49-F238E27FC236}">
                    <a16:creationId xmlns:a16="http://schemas.microsoft.com/office/drawing/2014/main" id="{4D4DA0FF-FF82-43CB-8D7A-413B47380D1C}"/>
                  </a:ext>
                </a:extLst>
              </p:cNvPr>
              <p:cNvSpPr txBox="1"/>
              <p:nvPr/>
            </p:nvSpPr>
            <p:spPr>
              <a:xfrm>
                <a:off x="7086600" y="4432176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24">
                <a:extLst>
                  <a:ext uri="{FF2B5EF4-FFF2-40B4-BE49-F238E27FC236}">
                    <a16:creationId xmlns:a16="http://schemas.microsoft.com/office/drawing/2014/main" id="{4D4DA0FF-FF82-43CB-8D7A-413B47380D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432176"/>
                <a:ext cx="79855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5">
                <a:extLst>
                  <a:ext uri="{FF2B5EF4-FFF2-40B4-BE49-F238E27FC236}">
                    <a16:creationId xmlns:a16="http://schemas.microsoft.com/office/drawing/2014/main" id="{E3ABAD64-A2A3-4DC7-AA3C-FC71357B0FA6}"/>
                  </a:ext>
                </a:extLst>
              </p:cNvPr>
              <p:cNvSpPr txBox="1"/>
              <p:nvPr/>
            </p:nvSpPr>
            <p:spPr>
              <a:xfrm>
                <a:off x="8153400" y="4432176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25">
                <a:extLst>
                  <a:ext uri="{FF2B5EF4-FFF2-40B4-BE49-F238E27FC236}">
                    <a16:creationId xmlns:a16="http://schemas.microsoft.com/office/drawing/2014/main" id="{E3ABAD64-A2A3-4DC7-AA3C-FC71357B0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4432176"/>
                <a:ext cx="55951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C4922C53-6357-4A59-8961-04CBABB8D0E3}"/>
                  </a:ext>
                </a:extLst>
              </p:cNvPr>
              <p:cNvSpPr txBox="1"/>
              <p:nvPr/>
            </p:nvSpPr>
            <p:spPr>
              <a:xfrm>
                <a:off x="4563122" y="4860524"/>
                <a:ext cx="114986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C4922C53-6357-4A59-8961-04CBABB8D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122" y="4860524"/>
                <a:ext cx="1149867" cy="403316"/>
              </a:xfrm>
              <a:prstGeom prst="rect">
                <a:avLst/>
              </a:prstGeom>
              <a:blipFill>
                <a:blip r:embed="rId14"/>
                <a:stretch>
                  <a:fillRect l="-2128" r="-106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F6EDE995-D074-448C-9ED4-5F72C42E48C4}"/>
                  </a:ext>
                </a:extLst>
              </p:cNvPr>
              <p:cNvSpPr txBox="1"/>
              <p:nvPr/>
            </p:nvSpPr>
            <p:spPr>
              <a:xfrm>
                <a:off x="4216893" y="5357674"/>
                <a:ext cx="206838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112.5=(0)(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(9.8)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F6EDE995-D074-448C-9ED4-5F72C42E4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5357674"/>
                <a:ext cx="2068387" cy="403316"/>
              </a:xfrm>
              <a:prstGeom prst="rect">
                <a:avLst/>
              </a:prstGeom>
              <a:blipFill>
                <a:blip r:embed="rId15"/>
                <a:stretch>
                  <a:fillRect l="-1475" r="-29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B69B797-6528-48B0-A47F-1A5DE615EF5D}"/>
                  </a:ext>
                </a:extLst>
              </p:cNvPr>
              <p:cNvSpPr txBox="1"/>
              <p:nvPr/>
            </p:nvSpPr>
            <p:spPr>
              <a:xfrm>
                <a:off x="4216893" y="5925845"/>
                <a:ext cx="11079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112.5=4.9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B69B797-6528-48B0-A47F-1A5DE615E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5925845"/>
                <a:ext cx="1107932" cy="215444"/>
              </a:xfrm>
              <a:prstGeom prst="rect">
                <a:avLst/>
              </a:prstGeom>
              <a:blipFill>
                <a:blip r:embed="rId16"/>
                <a:stretch>
                  <a:fillRect l="-3315" r="-1105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BDDE782-B0D1-45E1-A845-7FC59EC86BDC}"/>
              </a:ext>
            </a:extLst>
          </p:cNvPr>
          <p:cNvSpPr/>
          <p:nvPr/>
        </p:nvSpPr>
        <p:spPr>
          <a:xfrm>
            <a:off x="3817398" y="3602983"/>
            <a:ext cx="50869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We can use the vertical information to find when the particle hits the plane…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8610A749-F9B0-42A3-AE83-0509F118E2B5}"/>
                  </a:ext>
                </a:extLst>
              </p:cNvPr>
              <p:cNvSpPr txBox="1"/>
              <p:nvPr/>
            </p:nvSpPr>
            <p:spPr>
              <a:xfrm>
                <a:off x="4554244" y="6316463"/>
                <a:ext cx="4487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8610A749-F9B0-42A3-AE83-0509F118E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244" y="6316463"/>
                <a:ext cx="448777" cy="215444"/>
              </a:xfrm>
              <a:prstGeom prst="rect">
                <a:avLst/>
              </a:prstGeom>
              <a:blipFill>
                <a:blip r:embed="rId17"/>
                <a:stretch>
                  <a:fillRect l="-8108" r="-675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0">
            <a:extLst>
              <a:ext uri="{FF2B5EF4-FFF2-40B4-BE49-F238E27FC236}">
                <a16:creationId xmlns:a16="http://schemas.microsoft.com/office/drawing/2014/main" id="{3F46E019-BBD5-4E5B-AD83-D5FC33571559}"/>
              </a:ext>
            </a:extLst>
          </p:cNvPr>
          <p:cNvSpPr/>
          <p:nvPr/>
        </p:nvSpPr>
        <p:spPr>
          <a:xfrm>
            <a:off x="6200007" y="5104608"/>
            <a:ext cx="309949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C064F9ED-6043-4C74-B3C5-E448C52F2CA1}"/>
              </a:ext>
            </a:extLst>
          </p:cNvPr>
          <p:cNvSpPr txBox="1"/>
          <p:nvPr/>
        </p:nvSpPr>
        <p:spPr>
          <a:xfrm>
            <a:off x="6477328" y="5147159"/>
            <a:ext cx="121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42" name="Arc 30">
            <a:extLst>
              <a:ext uri="{FF2B5EF4-FFF2-40B4-BE49-F238E27FC236}">
                <a16:creationId xmlns:a16="http://schemas.microsoft.com/office/drawing/2014/main" id="{4F7BBDD2-CD85-469B-8103-DC452176C8A8}"/>
              </a:ext>
            </a:extLst>
          </p:cNvPr>
          <p:cNvSpPr/>
          <p:nvPr/>
        </p:nvSpPr>
        <p:spPr>
          <a:xfrm>
            <a:off x="6139343" y="5585482"/>
            <a:ext cx="309949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30">
            <a:extLst>
              <a:ext uri="{FF2B5EF4-FFF2-40B4-BE49-F238E27FC236}">
                <a16:creationId xmlns:a16="http://schemas.microsoft.com/office/drawing/2014/main" id="{0D590FB3-0473-4704-8F02-E94F966BED0B}"/>
              </a:ext>
            </a:extLst>
          </p:cNvPr>
          <p:cNvSpPr/>
          <p:nvPr/>
        </p:nvSpPr>
        <p:spPr>
          <a:xfrm>
            <a:off x="5164279" y="6030845"/>
            <a:ext cx="313243" cy="414343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D76E9895-62D4-40C2-82D9-70C34692EA46}"/>
              </a:ext>
            </a:extLst>
          </p:cNvPr>
          <p:cNvSpPr txBox="1"/>
          <p:nvPr/>
        </p:nvSpPr>
        <p:spPr>
          <a:xfrm>
            <a:off x="6436311" y="5635431"/>
            <a:ext cx="1553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right side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31">
                <a:extLst>
                  <a:ext uri="{FF2B5EF4-FFF2-40B4-BE49-F238E27FC236}">
                    <a16:creationId xmlns:a16="http://schemas.microsoft.com/office/drawing/2014/main" id="{BECDD54E-125A-4BDD-91E7-027B96EB2305}"/>
                  </a:ext>
                </a:extLst>
              </p:cNvPr>
              <p:cNvSpPr txBox="1"/>
              <p:nvPr/>
            </p:nvSpPr>
            <p:spPr>
              <a:xfrm>
                <a:off x="5424257" y="6079314"/>
                <a:ext cx="33113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C</a:t>
                </a:r>
                <a:r>
                  <a:rPr lang="en-GB" sz="1200" dirty="0" err="1">
                    <a:solidFill>
                      <a:srgbClr val="FF0000"/>
                    </a:solidFill>
                    <a:latin typeface="Comic Sans MS" pitchFamily="66" charset="0"/>
                  </a:rPr>
                  <a:t>alculate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and take the positive value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31">
                <a:extLst>
                  <a:ext uri="{FF2B5EF4-FFF2-40B4-BE49-F238E27FC236}">
                    <a16:creationId xmlns:a16="http://schemas.microsoft.com/office/drawing/2014/main" id="{BECDD54E-125A-4BDD-91E7-027B96EB2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257" y="6079314"/>
                <a:ext cx="3311370" cy="276999"/>
              </a:xfrm>
              <a:prstGeom prst="rect">
                <a:avLst/>
              </a:prstGeom>
              <a:blipFill>
                <a:blip r:embed="rId18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32911015-5C79-4085-B795-E909B8B3BB45}"/>
                  </a:ext>
                </a:extLst>
              </p:cNvPr>
              <p:cNvSpPr txBox="1"/>
              <p:nvPr/>
            </p:nvSpPr>
            <p:spPr>
              <a:xfrm>
                <a:off x="6704120" y="3077592"/>
                <a:ext cx="45724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32911015-5C79-4085-B795-E909B8B3B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120" y="3077592"/>
                <a:ext cx="457241" cy="215444"/>
              </a:xfrm>
              <a:prstGeom prst="rect">
                <a:avLst/>
              </a:prstGeom>
              <a:blipFill>
                <a:blip r:embed="rId19"/>
                <a:stretch>
                  <a:fillRect l="-8000" r="-8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0959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1" grpId="0"/>
      <p:bldP spid="32" grpId="0"/>
      <p:bldP spid="33" grpId="0"/>
      <p:bldP spid="34" grpId="0"/>
      <p:bldP spid="35" grpId="0"/>
      <p:bldP spid="2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814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constant acceleration formulae for a projectile moving in a vertical plane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is projected horizontally with a speed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 from a point 122.5m above a horizontal plane. The particle hits the plane at a point which is at a horizontal distance of 90m away from the starting point.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Find the initial speed of the particle.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81400" cy="4724400"/>
              </a:xfrm>
              <a:blipFill>
                <a:blip r:embed="rId4"/>
                <a:stretch>
                  <a:fillRect t="-258" r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5BB341E1-B9EE-4563-9008-256A4513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1E8D350B-5B99-4CDD-ADE4-33341E15AA3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2D9303E1-E7EA-4143-8AB3-2A7446F5361E}"/>
              </a:ext>
            </a:extLst>
          </p:cNvPr>
          <p:cNvCxnSpPr>
            <a:cxnSpLocks/>
          </p:cNvCxnSpPr>
          <p:nvPr/>
        </p:nvCxnSpPr>
        <p:spPr>
          <a:xfrm flipH="1">
            <a:off x="4753244" y="1487053"/>
            <a:ext cx="17977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9534837C-9A45-47CC-9C22-5580CB16F0F3}"/>
              </a:ext>
            </a:extLst>
          </p:cNvPr>
          <p:cNvCxnSpPr/>
          <p:nvPr/>
        </p:nvCxnSpPr>
        <p:spPr>
          <a:xfrm>
            <a:off x="4933017" y="1487053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11">
                <a:extLst>
                  <a:ext uri="{FF2B5EF4-FFF2-40B4-BE49-F238E27FC236}">
                    <a16:creationId xmlns:a16="http://schemas.microsoft.com/office/drawing/2014/main" id="{7C0E8BB2-D559-4CBE-94EA-8F81227C481A}"/>
                  </a:ext>
                </a:extLst>
              </p:cNvPr>
              <p:cNvSpPr txBox="1"/>
              <p:nvPr/>
            </p:nvSpPr>
            <p:spPr>
              <a:xfrm>
                <a:off x="5542617" y="1182253"/>
                <a:ext cx="7024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ms</a:t>
                </a:r>
                <a:r>
                  <a:rPr lang="en-GB" sz="1400" baseline="30000" dirty="0">
                    <a:latin typeface="Comic Sans MS" pitchFamily="66" charset="0"/>
                  </a:rPr>
                  <a:t>-1</a:t>
                </a:r>
              </a:p>
            </p:txBody>
          </p:sp>
        </mc:Choice>
        <mc:Fallback xmlns="">
          <p:sp>
            <p:nvSpPr>
              <p:cNvPr id="7" name="TextBox 11">
                <a:extLst>
                  <a:ext uri="{FF2B5EF4-FFF2-40B4-BE49-F238E27FC236}">
                    <a16:creationId xmlns:a16="http://schemas.microsoft.com/office/drawing/2014/main" id="{7C0E8BB2-D559-4CBE-94EA-8F81227C4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617" y="1182253"/>
                <a:ext cx="702436" cy="307777"/>
              </a:xfrm>
              <a:prstGeom prst="rect">
                <a:avLst/>
              </a:prstGeom>
              <a:blipFill>
                <a:blip r:embed="rId5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14">
            <a:extLst>
              <a:ext uri="{FF2B5EF4-FFF2-40B4-BE49-F238E27FC236}">
                <a16:creationId xmlns:a16="http://schemas.microsoft.com/office/drawing/2014/main" id="{1B25F25C-9DBD-4EB6-88B9-8B554CF512F9}"/>
              </a:ext>
            </a:extLst>
          </p:cNvPr>
          <p:cNvSpPr/>
          <p:nvPr/>
        </p:nvSpPr>
        <p:spPr>
          <a:xfrm>
            <a:off x="2951817" y="1487053"/>
            <a:ext cx="3750824" cy="4816092"/>
          </a:xfrm>
          <a:prstGeom prst="arc">
            <a:avLst>
              <a:gd name="adj1" fmla="val 16200000"/>
              <a:gd name="adj2" fmla="val 20521232"/>
            </a:avLst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id="{1C209FED-2D20-468A-A26E-70993B5E1477}"/>
              </a:ext>
            </a:extLst>
          </p:cNvPr>
          <p:cNvSpPr txBox="1"/>
          <p:nvPr/>
        </p:nvSpPr>
        <p:spPr>
          <a:xfrm>
            <a:off x="6427433" y="1337853"/>
            <a:ext cx="25635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Start with a diagram and label all the information you have…</a:t>
            </a:r>
          </a:p>
        </p:txBody>
      </p:sp>
      <p:cxnSp>
        <p:nvCxnSpPr>
          <p:cNvPr id="12" name="Straight Arrow Connector 17">
            <a:extLst>
              <a:ext uri="{FF2B5EF4-FFF2-40B4-BE49-F238E27FC236}">
                <a16:creationId xmlns:a16="http://schemas.microsoft.com/office/drawing/2014/main" id="{05371AA8-9617-4EEF-8772-1F027A3A2EFA}"/>
              </a:ext>
            </a:extLst>
          </p:cNvPr>
          <p:cNvCxnSpPr>
            <a:cxnSpLocks/>
          </p:cNvCxnSpPr>
          <p:nvPr/>
        </p:nvCxnSpPr>
        <p:spPr>
          <a:xfrm>
            <a:off x="4647452" y="1513686"/>
            <a:ext cx="0" cy="178880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楕円 12">
            <a:extLst>
              <a:ext uri="{FF2B5EF4-FFF2-40B4-BE49-F238E27FC236}">
                <a16:creationId xmlns:a16="http://schemas.microsoft.com/office/drawing/2014/main" id="{8D1181C2-49B4-49EF-8219-3CD7FAD137AC}"/>
              </a:ext>
            </a:extLst>
          </p:cNvPr>
          <p:cNvSpPr/>
          <p:nvPr/>
        </p:nvSpPr>
        <p:spPr>
          <a:xfrm>
            <a:off x="4683702" y="1408632"/>
            <a:ext cx="168676" cy="1775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7">
            <a:extLst>
              <a:ext uri="{FF2B5EF4-FFF2-40B4-BE49-F238E27FC236}">
                <a16:creationId xmlns:a16="http://schemas.microsoft.com/office/drawing/2014/main" id="{5BE20270-16D2-47E6-B738-9D5A6687B8AB}"/>
              </a:ext>
            </a:extLst>
          </p:cNvPr>
          <p:cNvCxnSpPr>
            <a:cxnSpLocks/>
          </p:cNvCxnSpPr>
          <p:nvPr/>
        </p:nvCxnSpPr>
        <p:spPr>
          <a:xfrm flipH="1">
            <a:off x="4637834" y="3385393"/>
            <a:ext cx="199378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68145049-D2B9-42C3-89AB-2E76C7322548}"/>
                  </a:ext>
                </a:extLst>
              </p:cNvPr>
              <p:cNvSpPr txBox="1"/>
              <p:nvPr/>
            </p:nvSpPr>
            <p:spPr>
              <a:xfrm>
                <a:off x="5383558" y="3339248"/>
                <a:ext cx="582235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90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68145049-D2B9-42C3-89AB-2E76C7322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558" y="3339248"/>
                <a:ext cx="582235" cy="34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40">
                <a:extLst>
                  <a:ext uri="{FF2B5EF4-FFF2-40B4-BE49-F238E27FC236}">
                    <a16:creationId xmlns:a16="http://schemas.microsoft.com/office/drawing/2014/main" id="{14EA2538-C2A7-4930-8C1B-C2F68314D16B}"/>
                  </a:ext>
                </a:extLst>
              </p:cNvPr>
              <p:cNvSpPr txBox="1"/>
              <p:nvPr/>
            </p:nvSpPr>
            <p:spPr>
              <a:xfrm>
                <a:off x="3829965" y="2202906"/>
                <a:ext cx="786421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122.5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40">
                <a:extLst>
                  <a:ext uri="{FF2B5EF4-FFF2-40B4-BE49-F238E27FC236}">
                    <a16:creationId xmlns:a16="http://schemas.microsoft.com/office/drawing/2014/main" id="{14EA2538-C2A7-4930-8C1B-C2F68314D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965" y="2202906"/>
                <a:ext cx="786421" cy="349468"/>
              </a:xfrm>
              <a:prstGeom prst="rect">
                <a:avLst/>
              </a:prstGeom>
              <a:blipFill>
                <a:blip r:embed="rId7"/>
                <a:stretch>
                  <a:fillRect r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12">
            <a:extLst>
              <a:ext uri="{FF2B5EF4-FFF2-40B4-BE49-F238E27FC236}">
                <a16:creationId xmlns:a16="http://schemas.microsoft.com/office/drawing/2014/main" id="{39928863-5861-4EE2-9A8D-E2FE140EC2B3}"/>
              </a:ext>
            </a:extLst>
          </p:cNvPr>
          <p:cNvCxnSpPr/>
          <p:nvPr/>
        </p:nvCxnSpPr>
        <p:spPr>
          <a:xfrm flipH="1">
            <a:off x="4645240" y="3305452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32911015-5C79-4085-B795-E909B8B3BB45}"/>
                  </a:ext>
                </a:extLst>
              </p:cNvPr>
              <p:cNvSpPr txBox="1"/>
              <p:nvPr/>
            </p:nvSpPr>
            <p:spPr>
              <a:xfrm>
                <a:off x="6704120" y="3077592"/>
                <a:ext cx="45724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32911015-5C79-4085-B795-E909B8B3B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120" y="3077592"/>
                <a:ext cx="457241" cy="215444"/>
              </a:xfrm>
              <a:prstGeom prst="rect">
                <a:avLst/>
              </a:prstGeom>
              <a:blipFill>
                <a:blip r:embed="rId8"/>
                <a:stretch>
                  <a:fillRect l="-8000" r="-8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740EE799-F4BE-4B4A-B492-35AA949CD571}"/>
                  </a:ext>
                </a:extLst>
              </p:cNvPr>
              <p:cNvSpPr txBox="1"/>
              <p:nvPr/>
            </p:nvSpPr>
            <p:spPr>
              <a:xfrm>
                <a:off x="5091345" y="4443273"/>
                <a:ext cx="6208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740EE799-F4BE-4B4A-B492-35AA949CD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345" y="4443273"/>
                <a:ext cx="620875" cy="246221"/>
              </a:xfrm>
              <a:prstGeom prst="rect">
                <a:avLst/>
              </a:prstGeom>
              <a:blipFill>
                <a:blip r:embed="rId9"/>
                <a:stretch>
                  <a:fillRect l="-7843" r="-490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B58F417-872F-4BF8-AACD-4CF9001771DE}"/>
                  </a:ext>
                </a:extLst>
              </p:cNvPr>
              <p:cNvSpPr txBox="1"/>
              <p:nvPr/>
            </p:nvSpPr>
            <p:spPr>
              <a:xfrm>
                <a:off x="4975936" y="4913791"/>
                <a:ext cx="9479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90=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B58F417-872F-4BF8-AACD-4CF900177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936" y="4913791"/>
                <a:ext cx="947952" cy="246221"/>
              </a:xfrm>
              <a:prstGeom prst="rect">
                <a:avLst/>
              </a:prstGeom>
              <a:blipFill>
                <a:blip r:embed="rId10"/>
                <a:stretch>
                  <a:fillRect l="-3846" r="-7051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30">
            <a:extLst>
              <a:ext uri="{FF2B5EF4-FFF2-40B4-BE49-F238E27FC236}">
                <a16:creationId xmlns:a16="http://schemas.microsoft.com/office/drawing/2014/main" id="{6E528A39-8853-440F-9F7D-58DFECE5C4FC}"/>
              </a:ext>
            </a:extLst>
          </p:cNvPr>
          <p:cNvSpPr/>
          <p:nvPr/>
        </p:nvSpPr>
        <p:spPr>
          <a:xfrm>
            <a:off x="5809390" y="4580825"/>
            <a:ext cx="309949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31">
                <a:extLst>
                  <a:ext uri="{FF2B5EF4-FFF2-40B4-BE49-F238E27FC236}">
                    <a16:creationId xmlns:a16="http://schemas.microsoft.com/office/drawing/2014/main" id="{E665745D-8219-4AC0-B737-478EB9F6441D}"/>
                  </a:ext>
                </a:extLst>
              </p:cNvPr>
              <p:cNvSpPr txBox="1"/>
              <p:nvPr/>
            </p:nvSpPr>
            <p:spPr>
              <a:xfrm>
                <a:off x="6131098" y="4570111"/>
                <a:ext cx="301290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We know that the distance travelled is 90m, after 5 seconds. The speed is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0" name="TextBox 31">
                <a:extLst>
                  <a:ext uri="{FF2B5EF4-FFF2-40B4-BE49-F238E27FC236}">
                    <a16:creationId xmlns:a16="http://schemas.microsoft.com/office/drawing/2014/main" id="{E665745D-8219-4AC0-B737-478EB9F64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098" y="4570111"/>
                <a:ext cx="3012902" cy="461665"/>
              </a:xfrm>
              <a:prstGeom prst="rect">
                <a:avLst/>
              </a:prstGeom>
              <a:blipFill>
                <a:blip r:embed="rId11"/>
                <a:stretch>
                  <a:fillRect t="-1333" r="-405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70DE0035-2101-47FD-B781-5EFA0193499E}"/>
                  </a:ext>
                </a:extLst>
              </p:cNvPr>
              <p:cNvSpPr txBox="1"/>
              <p:nvPr/>
            </p:nvSpPr>
            <p:spPr>
              <a:xfrm>
                <a:off x="6066920" y="4098186"/>
                <a:ext cx="5824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70DE0035-2101-47FD-B781-5EFA019349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20" y="4098186"/>
                <a:ext cx="582404" cy="246221"/>
              </a:xfrm>
              <a:prstGeom prst="rect">
                <a:avLst/>
              </a:prstGeom>
              <a:blipFill>
                <a:blip r:embed="rId12"/>
                <a:stretch>
                  <a:fillRect l="-11458" r="-125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31">
            <a:extLst>
              <a:ext uri="{FF2B5EF4-FFF2-40B4-BE49-F238E27FC236}">
                <a16:creationId xmlns:a16="http://schemas.microsoft.com/office/drawing/2014/main" id="{9E8C759D-E139-4549-AB72-A3B77576E880}"/>
              </a:ext>
            </a:extLst>
          </p:cNvPr>
          <p:cNvSpPr txBox="1"/>
          <p:nvPr/>
        </p:nvSpPr>
        <p:spPr>
          <a:xfrm>
            <a:off x="6042321" y="5156037"/>
            <a:ext cx="988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53" name="Arc 30">
            <a:extLst>
              <a:ext uri="{FF2B5EF4-FFF2-40B4-BE49-F238E27FC236}">
                <a16:creationId xmlns:a16="http://schemas.microsoft.com/office/drawing/2014/main" id="{51D23EEC-75BD-4497-83B8-E39365B1C40D}"/>
              </a:ext>
            </a:extLst>
          </p:cNvPr>
          <p:cNvSpPr/>
          <p:nvPr/>
        </p:nvSpPr>
        <p:spPr>
          <a:xfrm>
            <a:off x="5810870" y="5070577"/>
            <a:ext cx="309949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4D5FDCF9-07E7-4F01-963F-953E32774FF0}"/>
                  </a:ext>
                </a:extLst>
              </p:cNvPr>
              <p:cNvSpPr txBox="1"/>
              <p:nvPr/>
            </p:nvSpPr>
            <p:spPr>
              <a:xfrm>
                <a:off x="4984814" y="5357675"/>
                <a:ext cx="6642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18=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4D5FDCF9-07E7-4F01-963F-953E32774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814" y="5357675"/>
                <a:ext cx="664221" cy="246221"/>
              </a:xfrm>
              <a:prstGeom prst="rect">
                <a:avLst/>
              </a:prstGeom>
              <a:blipFill>
                <a:blip r:embed="rId13"/>
                <a:stretch>
                  <a:fillRect l="-7339" r="-275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31">
            <a:extLst>
              <a:ext uri="{FF2B5EF4-FFF2-40B4-BE49-F238E27FC236}">
                <a16:creationId xmlns:a16="http://schemas.microsoft.com/office/drawing/2014/main" id="{FB32398C-765E-421F-A27D-A1F1559063A2}"/>
              </a:ext>
            </a:extLst>
          </p:cNvPr>
          <p:cNvSpPr txBox="1"/>
          <p:nvPr/>
        </p:nvSpPr>
        <p:spPr>
          <a:xfrm>
            <a:off x="5172310" y="3762242"/>
            <a:ext cx="2648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Now we can resolve horizontally…</a:t>
            </a:r>
          </a:p>
        </p:txBody>
      </p:sp>
      <p:sp>
        <p:nvSpPr>
          <p:cNvPr id="56" name="TextBox 31">
            <a:extLst>
              <a:ext uri="{FF2B5EF4-FFF2-40B4-BE49-F238E27FC236}">
                <a16:creationId xmlns:a16="http://schemas.microsoft.com/office/drawing/2014/main" id="{84242A3C-1CAB-4A96-96A6-1B3316D1552C}"/>
              </a:ext>
            </a:extLst>
          </p:cNvPr>
          <p:cNvSpPr txBox="1"/>
          <p:nvPr/>
        </p:nvSpPr>
        <p:spPr>
          <a:xfrm>
            <a:off x="5184559" y="5804106"/>
            <a:ext cx="3701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initial projection speed is 18ms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481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 animBg="1"/>
      <p:bldP spid="50" grpId="0"/>
      <p:bldP spid="51" grpId="0"/>
      <p:bldP spid="52" grpId="0"/>
      <p:bldP spid="53" grpId="0" animBg="1"/>
      <p:bldP spid="54" grpId="0"/>
      <p:bldP spid="55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5" y="1544715"/>
            <a:ext cx="4183047" cy="463224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1600" dirty="0">
                <a:latin typeface="Comic Sans MS" panose="030F0702030302020204" pitchFamily="66" charset="0"/>
              </a:rPr>
              <a:t>A small ball is projected vertically upwards from a point P with speed 15ms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  <a:r>
              <a:rPr lang="en-US" sz="1600" dirty="0">
                <a:latin typeface="Comic Sans MS" panose="030F0702030302020204" pitchFamily="66" charset="0"/>
              </a:rPr>
              <a:t>. The ball is modelled as a particle moving freely under gravity. Find:</a:t>
            </a:r>
          </a:p>
          <a:p>
            <a:pPr marL="514350" indent="-514350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maximum height of the ball</a:t>
            </a:r>
          </a:p>
          <a:p>
            <a:pPr marL="514350" indent="-514350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time taken for the ball to return to P</a:t>
            </a:r>
          </a:p>
          <a:p>
            <a:pPr marL="0" indent="0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2) Write expressions for x and y in terms of v and θ, based on the diagram below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9CA1A44-DF8D-455D-8A7A-C3D76B702C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01154" y="1464816"/>
                <a:ext cx="4183047" cy="46322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3a) 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acute, 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</a:t>
                </a:r>
                <a:r>
                  <a:rPr lang="en-GB" sz="1600" dirty="0">
                    <a:latin typeface="Comic Sans MS" panose="030F0702030302020204" pitchFamily="66" charset="0"/>
                  </a:rPr>
                  <a:t>) 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reflex, 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9CA1A44-DF8D-455D-8A7A-C3D76B702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154" y="1464816"/>
                <a:ext cx="4183047" cy="4632248"/>
              </a:xfrm>
              <a:prstGeom prst="rect">
                <a:avLst/>
              </a:prstGeom>
              <a:blipFill>
                <a:blip r:embed="rId2"/>
                <a:stretch>
                  <a:fillRect l="-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C192666-3330-45F1-A77D-5F228331C007}"/>
                  </a:ext>
                </a:extLst>
              </p:cNvPr>
              <p:cNvSpPr txBox="1"/>
              <p:nvPr/>
            </p:nvSpPr>
            <p:spPr>
              <a:xfrm>
                <a:off x="3994952" y="2760956"/>
                <a:ext cx="803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11.5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C192666-3330-45F1-A77D-5F228331C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952" y="2760956"/>
                <a:ext cx="803746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12640ACD-D25F-43EE-BD38-7E959724B056}"/>
                  </a:ext>
                </a:extLst>
              </p:cNvPr>
              <p:cNvSpPr txBox="1"/>
              <p:nvPr/>
            </p:nvSpPr>
            <p:spPr>
              <a:xfrm>
                <a:off x="2095131" y="3338005"/>
                <a:ext cx="6136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3.1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12640ACD-D25F-43EE-BD38-7E959724B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131" y="3338005"/>
                <a:ext cx="61369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677BEF91-1BE7-42DB-B757-DBA345B8B363}"/>
                  </a:ext>
                </a:extLst>
              </p:cNvPr>
              <p:cNvSpPr txBox="1"/>
              <p:nvPr/>
            </p:nvSpPr>
            <p:spPr>
              <a:xfrm>
                <a:off x="2929631" y="5060273"/>
                <a:ext cx="11605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677BEF91-1BE7-42DB-B757-DBA345B8B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631" y="5060273"/>
                <a:ext cx="116051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直角三角形 7">
            <a:extLst>
              <a:ext uri="{FF2B5EF4-FFF2-40B4-BE49-F238E27FC236}">
                <a16:creationId xmlns:a16="http://schemas.microsoft.com/office/drawing/2014/main" id="{DCEC7FCA-D10B-4488-B97E-832278D52737}"/>
              </a:ext>
            </a:extLst>
          </p:cNvPr>
          <p:cNvSpPr/>
          <p:nvPr/>
        </p:nvSpPr>
        <p:spPr>
          <a:xfrm>
            <a:off x="1722268" y="5069150"/>
            <a:ext cx="1269507" cy="1083075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E39AE11-1A87-4F85-9774-BB6E7AF1ED1D}"/>
              </a:ext>
            </a:extLst>
          </p:cNvPr>
          <p:cNvSpPr txBox="1"/>
          <p:nvPr/>
        </p:nvSpPr>
        <p:spPr>
          <a:xfrm>
            <a:off x="2343705" y="5326604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v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8E35D3-1020-4EA4-A00C-7F13D29A122B}"/>
              </a:ext>
            </a:extLst>
          </p:cNvPr>
          <p:cNvSpPr txBox="1"/>
          <p:nvPr/>
        </p:nvSpPr>
        <p:spPr>
          <a:xfrm>
            <a:off x="2148362" y="6081206"/>
            <a:ext cx="319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x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76AB604-1E63-4082-B8E7-3EABA671ABC7}"/>
              </a:ext>
            </a:extLst>
          </p:cNvPr>
          <p:cNvSpPr txBox="1"/>
          <p:nvPr/>
        </p:nvSpPr>
        <p:spPr>
          <a:xfrm>
            <a:off x="1420394" y="5513036"/>
            <a:ext cx="337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A91E8BF7-462B-46EE-B3FA-E243302111B0}"/>
              </a:ext>
            </a:extLst>
          </p:cNvPr>
          <p:cNvSpPr/>
          <p:nvPr/>
        </p:nvSpPr>
        <p:spPr>
          <a:xfrm>
            <a:off x="2645546" y="5708342"/>
            <a:ext cx="914400" cy="914400"/>
          </a:xfrm>
          <a:prstGeom prst="arc">
            <a:avLst>
              <a:gd name="adj1" fmla="val 11041131"/>
              <a:gd name="adj2" fmla="val 127608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4E72BEB-6B39-490C-969E-D4C08F7EE175}"/>
              </a:ext>
            </a:extLst>
          </p:cNvPr>
          <p:cNvSpPr txBox="1"/>
          <p:nvPr/>
        </p:nvSpPr>
        <p:spPr>
          <a:xfrm>
            <a:off x="2414727" y="5823753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latin typeface="Comic Sans MS" panose="030F0702030302020204" pitchFamily="66" charset="0"/>
              </a:rPr>
              <a:t>θ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392F561-9307-4F1D-9C50-FCED898C60E1}"/>
              </a:ext>
            </a:extLst>
          </p:cNvPr>
          <p:cNvSpPr/>
          <p:nvPr/>
        </p:nvSpPr>
        <p:spPr>
          <a:xfrm>
            <a:off x="1713391" y="5948039"/>
            <a:ext cx="195308" cy="1953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66E9C97-8C28-4B79-93EC-5E880616962D}"/>
                  </a:ext>
                </a:extLst>
              </p:cNvPr>
              <p:cNvSpPr txBox="1"/>
              <p:nvPr/>
            </p:nvSpPr>
            <p:spPr>
              <a:xfrm>
                <a:off x="3027285" y="5450891"/>
                <a:ext cx="11433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66E9C97-8C28-4B79-93EC-5E8806169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7285" y="5450891"/>
                <a:ext cx="1143390" cy="338554"/>
              </a:xfrm>
              <a:prstGeom prst="rect">
                <a:avLst/>
              </a:prstGeom>
              <a:blipFill>
                <a:blip r:embed="rId6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3DBA39FF-5B71-4775-9476-1246AF0424B4}"/>
                  </a:ext>
                </a:extLst>
              </p:cNvPr>
              <p:cNvSpPr txBox="1"/>
              <p:nvPr/>
            </p:nvSpPr>
            <p:spPr>
              <a:xfrm>
                <a:off x="5335480" y="2121764"/>
                <a:ext cx="116070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3DBA39FF-5B71-4775-9476-1246AF042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480" y="2121764"/>
                <a:ext cx="1160702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AA84B22-2994-473D-9F10-5FD48A7935BA}"/>
                  </a:ext>
                </a:extLst>
              </p:cNvPr>
              <p:cNvSpPr txBox="1"/>
              <p:nvPr/>
            </p:nvSpPr>
            <p:spPr>
              <a:xfrm>
                <a:off x="6862440" y="2077376"/>
                <a:ext cx="1175130" cy="558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AA84B22-2994-473D-9F10-5FD48A793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2440" y="2077376"/>
                <a:ext cx="1175130" cy="5583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208A570C-5D84-4BB8-A5A8-BA08299448A7}"/>
                  </a:ext>
                </a:extLst>
              </p:cNvPr>
              <p:cNvSpPr txBox="1"/>
              <p:nvPr/>
            </p:nvSpPr>
            <p:spPr>
              <a:xfrm>
                <a:off x="5345837" y="3996432"/>
                <a:ext cx="1327928" cy="554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208A570C-5D84-4BB8-A5A8-BA0829944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837" y="3996432"/>
                <a:ext cx="1327928" cy="5540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A4727D8-9B27-4DF4-B39E-7263348F6C73}"/>
                  </a:ext>
                </a:extLst>
              </p:cNvPr>
              <p:cNvSpPr txBox="1"/>
              <p:nvPr/>
            </p:nvSpPr>
            <p:spPr>
              <a:xfrm>
                <a:off x="6872797" y="3952044"/>
                <a:ext cx="1348767" cy="574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A4727D8-9B27-4DF4-B39E-7263348F6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2797" y="3952044"/>
                <a:ext cx="1348767" cy="5745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9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82150" y="2280373"/>
            <a:ext cx="865012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6A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Super Black SF" panose="020B7200000000000000" pitchFamily="34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7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ball is thrown horizontally, with speed 20ms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from the top of a building of height 30m.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time the ball takes to reach the 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horizontal distance travelled in that time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1828800"/>
            <a:ext cx="0" cy="1219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800600" y="1828800"/>
            <a:ext cx="457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57800" y="1828800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67400" y="15240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257800" y="3048000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276600" y="1828800"/>
            <a:ext cx="4572000" cy="3810000"/>
          </a:xfrm>
          <a:prstGeom prst="arc">
            <a:avLst>
              <a:gd name="adj1" fmla="val 16200000"/>
              <a:gd name="adj2" fmla="val 20521232"/>
            </a:avLst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683421" y="2326979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30m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105400" y="1828800"/>
            <a:ext cx="0" cy="1219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49445" y="3138257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ball is projected horizontally, there is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</a:rPr>
              <a:t>no initial velocity vertically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44645" y="3666478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Resolving vertically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(with downwards as the positive direction)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ball must travel 30m to hit the ground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67200" y="4520953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520953"/>
                <a:ext cx="74494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57800" y="4520953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520953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48400" y="4520953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520953"/>
                <a:ext cx="58766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6600" y="4520953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520953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153400" y="4520953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4520953"/>
                <a:ext cx="57163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59045" y="5373902"/>
                <a:ext cx="216604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30=(0)(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(9.8)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045" y="5373902"/>
                <a:ext cx="2166042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67200" y="4901953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901953"/>
                <a:ext cx="1334531" cy="495649"/>
              </a:xfrm>
              <a:prstGeom prst="rect">
                <a:avLst/>
              </a:prstGeom>
              <a:blipFill>
                <a:blip r:embed="rId10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91000" y="5922050"/>
                <a:ext cx="10569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30=4.9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922050"/>
                <a:ext cx="105695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76251" y="6362043"/>
                <a:ext cx="12297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2.5=</m:t>
                    </m:r>
                    <m:r>
                      <a:rPr lang="en-GB" sz="1400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GB" sz="1400" dirty="0"/>
                  <a:t>  </a:t>
                </a:r>
                <a:r>
                  <a:rPr lang="en-GB" sz="1400" dirty="0">
                    <a:latin typeface="Comic Sans MS" panose="030F0702030302020204" pitchFamily="66" charset="0"/>
                  </a:rPr>
                  <a:t>(2sf)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251" y="6362043"/>
                <a:ext cx="1229760" cy="307777"/>
              </a:xfrm>
              <a:prstGeom prst="rect">
                <a:avLst/>
              </a:prstGeom>
              <a:blipFill>
                <a:blip r:embed="rId12"/>
                <a:stretch>
                  <a:fillRect t="-6000" r="-990" b="-1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096000" y="5130553"/>
            <a:ext cx="457200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553200" y="5206753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33" name="Arc 32"/>
          <p:cNvSpPr/>
          <p:nvPr/>
        </p:nvSpPr>
        <p:spPr>
          <a:xfrm>
            <a:off x="6096000" y="5587753"/>
            <a:ext cx="457200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096000" y="6044953"/>
            <a:ext cx="457200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553200" y="5663953"/>
            <a:ext cx="1523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53200" y="6121153"/>
            <a:ext cx="2454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positive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28656" y="3965359"/>
                <a:ext cx="7696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656" y="3965359"/>
                <a:ext cx="76969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6934200" y="12954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44154457-16F8-4C3C-9794-720BD57D7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コンテンツ プレースホルダー 2">
            <a:extLst>
              <a:ext uri="{FF2B5EF4-FFF2-40B4-BE49-F238E27FC236}">
                <a16:creationId xmlns:a16="http://schemas.microsoft.com/office/drawing/2014/main" id="{F43436DC-4955-4908-9CBB-7FEA58D06DAB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C82C940A-968A-492C-A293-24094CD92825}"/>
                  </a:ext>
                </a:extLst>
              </p:cNvPr>
              <p:cNvSpPr txBox="1"/>
              <p:nvPr/>
            </p:nvSpPr>
            <p:spPr>
              <a:xfrm>
                <a:off x="6254318" y="4150312"/>
                <a:ext cx="5070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C82C940A-968A-492C-A293-24094CD92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318" y="4150312"/>
                <a:ext cx="507062" cy="246221"/>
              </a:xfrm>
              <a:prstGeom prst="rect">
                <a:avLst/>
              </a:prstGeom>
              <a:blipFill>
                <a:blip r:embed="rId14"/>
                <a:stretch>
                  <a:fillRect l="-14458" r="-13253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9752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6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/>
      <p:bldP spid="36" grpId="0"/>
      <p:bldP spid="37" grpId="0"/>
      <p:bldP spid="3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ball is thrown horizontally, with speed 20ms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from the top of a building of height 30m.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time the ball takes to reach the 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horizontal distance travelled in that time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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The horizontal speed will remain constant at 20ms</a:t>
            </a:r>
            <a:r>
              <a:rPr lang="en-GB" sz="1400" baseline="30000" dirty="0">
                <a:latin typeface="Comic Sans MS" pitchFamily="66" charset="0"/>
                <a:sym typeface="Wingdings" panose="05000000000000000000" pitchFamily="2" charset="2"/>
              </a:rPr>
              <a:t>-1</a:t>
            </a:r>
            <a:endParaRPr lang="en-GB" sz="1400" baseline="300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1828800"/>
            <a:ext cx="0" cy="1219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800600" y="1828800"/>
            <a:ext cx="457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57800" y="1828800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257800" y="3048000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276600" y="1828800"/>
            <a:ext cx="4572000" cy="3810000"/>
          </a:xfrm>
          <a:prstGeom prst="arc">
            <a:avLst>
              <a:gd name="adj1" fmla="val 16200000"/>
              <a:gd name="adj2" fmla="val 20521232"/>
            </a:avLst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683421" y="2326979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30m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105400" y="1828800"/>
            <a:ext cx="0" cy="1219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934200" y="12954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91000" y="3704207"/>
                <a:ext cx="46103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𝑠𝑝𝑒𝑒𝑑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𝑡𝑖𝑚𝑒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704207"/>
                <a:ext cx="4610300" cy="338554"/>
              </a:xfrm>
              <a:prstGeom prst="rect">
                <a:avLst/>
              </a:prstGeom>
              <a:blipFill>
                <a:blip r:embed="rId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91000" y="4161407"/>
                <a:ext cx="30843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b="0" i="1" smtClean="0">
                          <a:latin typeface="Cambria Math"/>
                        </a:rPr>
                        <m:t>=20×2.5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61407"/>
                <a:ext cx="308430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91000" y="4618607"/>
                <a:ext cx="3124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𝐻𝑜𝑟𝑖𝑧𝑜𝑛𝑡𝑎𝑙</m:t>
                    </m:r>
                    <m:r>
                      <a:rPr lang="en-GB" sz="1600" b="0" i="1" smtClean="0">
                        <a:latin typeface="Cambria Math"/>
                      </a:rPr>
                      <m:t> </m:t>
                    </m:r>
                    <m:r>
                      <a:rPr lang="en-GB" sz="1600" b="0" i="1" smtClean="0">
                        <a:latin typeface="Cambria Math"/>
                      </a:rPr>
                      <m:t>𝑑𝑖𝑠𝑡𝑎𝑛𝑐𝑒</m:t>
                    </m:r>
                    <m:r>
                      <a:rPr lang="en-GB" sz="1600" b="0" i="1" smtClean="0">
                        <a:latin typeface="Cambria Math"/>
                      </a:rPr>
                      <m:t>=49</m:t>
                    </m:r>
                    <m:r>
                      <a:rPr lang="en-GB" sz="1600" b="0" i="1" smtClean="0">
                        <a:latin typeface="Cambria Math"/>
                      </a:rPr>
                      <m:t>𝑚</m:t>
                    </m:r>
                    <m:r>
                      <a:rPr lang="en-GB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GB" sz="1600" dirty="0"/>
                  <a:t>(2sf)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618607"/>
                <a:ext cx="3124381" cy="338554"/>
              </a:xfrm>
              <a:prstGeom prst="rect">
                <a:avLst/>
              </a:prstGeom>
              <a:blipFill>
                <a:blip r:embed="rId6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419600" y="5228207"/>
            <a:ext cx="4201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Make sure you use the exact value for t rather than the 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rounded one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from part a)!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595979" y="4620087"/>
                <a:ext cx="8987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=49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979" y="4620087"/>
                <a:ext cx="89870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6">
                <a:extLst>
                  <a:ext uri="{FF2B5EF4-FFF2-40B4-BE49-F238E27FC236}">
                    <a16:creationId xmlns:a16="http://schemas.microsoft.com/office/drawing/2014/main" id="{4F3FDD02-64F3-48E2-9E18-43D21D37B233}"/>
                  </a:ext>
                </a:extLst>
              </p:cNvPr>
              <p:cNvSpPr txBox="1"/>
              <p:nvPr/>
            </p:nvSpPr>
            <p:spPr>
              <a:xfrm>
                <a:off x="2528656" y="3965359"/>
                <a:ext cx="7696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36">
                <a:extLst>
                  <a:ext uri="{FF2B5EF4-FFF2-40B4-BE49-F238E27FC236}">
                    <a16:creationId xmlns:a16="http://schemas.microsoft.com/office/drawing/2014/main" id="{4F3FDD02-64F3-48E2-9E18-43D21D37B2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656" y="3965359"/>
                <a:ext cx="7696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5BB341E1-B9EE-4563-9008-256A4513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1E8D350B-5B99-4CDD-ADE4-33341E15AA3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A4218B53-B57B-49ED-A646-5268004EC04B}"/>
                  </a:ext>
                </a:extLst>
              </p:cNvPr>
              <p:cNvSpPr txBox="1"/>
              <p:nvPr/>
            </p:nvSpPr>
            <p:spPr>
              <a:xfrm>
                <a:off x="6165541" y="3315811"/>
                <a:ext cx="5824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A4218B53-B57B-49ED-A646-5268004EC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541" y="3315811"/>
                <a:ext cx="582404" cy="246221"/>
              </a:xfrm>
              <a:prstGeom prst="rect">
                <a:avLst/>
              </a:prstGeom>
              <a:blipFill>
                <a:blip r:embed="rId9"/>
                <a:stretch>
                  <a:fillRect l="-11458" r="-125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11">
            <a:extLst>
              <a:ext uri="{FF2B5EF4-FFF2-40B4-BE49-F238E27FC236}">
                <a16:creationId xmlns:a16="http://schemas.microsoft.com/office/drawing/2014/main" id="{D4F2F3B7-177D-43C5-A085-5612F4BC6186}"/>
              </a:ext>
            </a:extLst>
          </p:cNvPr>
          <p:cNvSpPr txBox="1"/>
          <p:nvPr/>
        </p:nvSpPr>
        <p:spPr>
          <a:xfrm>
            <a:off x="5867400" y="15240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endParaRPr lang="en-GB" sz="1400" dirty="0"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352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5" grpId="0"/>
      <p:bldP spid="42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mic Sans MS" pitchFamily="66" charset="0"/>
              </a:rPr>
              <a:t>A particle is projected horizontally with a velocity of 15ms</a:t>
            </a:r>
            <a:r>
              <a:rPr lang="en-US" sz="1400" baseline="30000" dirty="0">
                <a:latin typeface="Comic Sans MS" pitchFamily="66" charset="0"/>
              </a:rPr>
              <a:t>-1</a:t>
            </a:r>
            <a:r>
              <a:rPr lang="en-US" sz="1400" dirty="0">
                <a:latin typeface="Comic Sans MS" pitchFamily="66" charset="0"/>
              </a:rPr>
              <a:t>. Find: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US" sz="1400" dirty="0">
                <a:latin typeface="Comic Sans MS" pitchFamily="66" charset="0"/>
              </a:rPr>
              <a:t>The horizontal and vertical components of the displacement of the particle from the point of projection after 3 seconds</a:t>
            </a: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en-US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So we need to find how far the object has moved horizontally after 3 seconds, and how far it has moved vertically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The horizontal speed is constant…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5BB341E1-B9EE-4563-9008-256A4513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1E8D350B-5B99-4CDD-ADE4-33341E15AA3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Connector 7">
            <a:extLst>
              <a:ext uri="{FF2B5EF4-FFF2-40B4-BE49-F238E27FC236}">
                <a16:creationId xmlns:a16="http://schemas.microsoft.com/office/drawing/2014/main" id="{2C9609B1-6F04-4B90-844A-848C4555C755}"/>
              </a:ext>
            </a:extLst>
          </p:cNvPr>
          <p:cNvCxnSpPr>
            <a:cxnSpLocks/>
          </p:cNvCxnSpPr>
          <p:nvPr/>
        </p:nvCxnSpPr>
        <p:spPr>
          <a:xfrm flipH="1">
            <a:off x="4353749" y="1602463"/>
            <a:ext cx="17977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9B05D310-BBA2-4EF7-9145-FEF615C564CC}"/>
              </a:ext>
            </a:extLst>
          </p:cNvPr>
          <p:cNvCxnSpPr/>
          <p:nvPr/>
        </p:nvCxnSpPr>
        <p:spPr>
          <a:xfrm>
            <a:off x="4533522" y="1602463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1">
            <a:extLst>
              <a:ext uri="{FF2B5EF4-FFF2-40B4-BE49-F238E27FC236}">
                <a16:creationId xmlns:a16="http://schemas.microsoft.com/office/drawing/2014/main" id="{A1546AC3-7387-441F-AEEF-15C713A6E7F5}"/>
              </a:ext>
            </a:extLst>
          </p:cNvPr>
          <p:cNvSpPr txBox="1"/>
          <p:nvPr/>
        </p:nvSpPr>
        <p:spPr>
          <a:xfrm>
            <a:off x="5143122" y="1297663"/>
            <a:ext cx="705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18" name="Arc 14">
            <a:extLst>
              <a:ext uri="{FF2B5EF4-FFF2-40B4-BE49-F238E27FC236}">
                <a16:creationId xmlns:a16="http://schemas.microsoft.com/office/drawing/2014/main" id="{AD6C8EF0-1F56-4DB7-A61A-4BDE06AF513A}"/>
              </a:ext>
            </a:extLst>
          </p:cNvPr>
          <p:cNvSpPr/>
          <p:nvPr/>
        </p:nvSpPr>
        <p:spPr>
          <a:xfrm>
            <a:off x="2552322" y="1602463"/>
            <a:ext cx="4572000" cy="3810000"/>
          </a:xfrm>
          <a:prstGeom prst="arc">
            <a:avLst>
              <a:gd name="adj1" fmla="val 16200000"/>
              <a:gd name="adj2" fmla="val 20521232"/>
            </a:avLst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7">
                <a:extLst>
                  <a:ext uri="{FF2B5EF4-FFF2-40B4-BE49-F238E27FC236}">
                    <a16:creationId xmlns:a16="http://schemas.microsoft.com/office/drawing/2014/main" id="{DD2DF113-7EC3-44FE-B596-848FE06911FA}"/>
                  </a:ext>
                </a:extLst>
              </p:cNvPr>
              <p:cNvSpPr txBox="1"/>
              <p:nvPr/>
            </p:nvSpPr>
            <p:spPr>
              <a:xfrm>
                <a:off x="6781046" y="1195811"/>
                <a:ext cx="2254312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Start with a diagram!</a:t>
                </a:r>
              </a:p>
              <a:p>
                <a:pPr algn="ctr"/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You can use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to represent the vertical and horizontal displacements…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37">
                <a:extLst>
                  <a:ext uri="{FF2B5EF4-FFF2-40B4-BE49-F238E27FC236}">
                    <a16:creationId xmlns:a16="http://schemas.microsoft.com/office/drawing/2014/main" id="{DD2DF113-7EC3-44FE-B596-848FE0691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046" y="1195811"/>
                <a:ext cx="2254312" cy="1015663"/>
              </a:xfrm>
              <a:prstGeom prst="rect">
                <a:avLst/>
              </a:prstGeom>
              <a:blipFill>
                <a:blip r:embed="rId4"/>
                <a:stretch>
                  <a:fillRect b="-35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楕円 1">
            <a:extLst>
              <a:ext uri="{FF2B5EF4-FFF2-40B4-BE49-F238E27FC236}">
                <a16:creationId xmlns:a16="http://schemas.microsoft.com/office/drawing/2014/main" id="{47975C92-F146-4603-8074-C9F9655335CF}"/>
              </a:ext>
            </a:extLst>
          </p:cNvPr>
          <p:cNvSpPr/>
          <p:nvPr/>
        </p:nvSpPr>
        <p:spPr>
          <a:xfrm>
            <a:off x="6892763" y="2765437"/>
            <a:ext cx="168676" cy="1775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40">
                <a:extLst>
                  <a:ext uri="{FF2B5EF4-FFF2-40B4-BE49-F238E27FC236}">
                    <a16:creationId xmlns:a16="http://schemas.microsoft.com/office/drawing/2014/main" id="{04FF28F8-97B3-4D4B-B3F4-A639978F2CFE}"/>
                  </a:ext>
                </a:extLst>
              </p:cNvPr>
              <p:cNvSpPr txBox="1"/>
              <p:nvPr/>
            </p:nvSpPr>
            <p:spPr>
              <a:xfrm>
                <a:off x="3927621" y="2123007"/>
                <a:ext cx="404838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40">
                <a:extLst>
                  <a:ext uri="{FF2B5EF4-FFF2-40B4-BE49-F238E27FC236}">
                    <a16:creationId xmlns:a16="http://schemas.microsoft.com/office/drawing/2014/main" id="{04FF28F8-97B3-4D4B-B3F4-A639978F2C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621" y="2123007"/>
                <a:ext cx="404838" cy="34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17">
            <a:extLst>
              <a:ext uri="{FF2B5EF4-FFF2-40B4-BE49-F238E27FC236}">
                <a16:creationId xmlns:a16="http://schemas.microsoft.com/office/drawing/2014/main" id="{66047379-1FEF-47C7-BF90-DBF8A67127D0}"/>
              </a:ext>
            </a:extLst>
          </p:cNvPr>
          <p:cNvCxnSpPr>
            <a:cxnSpLocks/>
          </p:cNvCxnSpPr>
          <p:nvPr/>
        </p:nvCxnSpPr>
        <p:spPr>
          <a:xfrm>
            <a:off x="4247957" y="1629096"/>
            <a:ext cx="0" cy="134940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楕円 32">
            <a:extLst>
              <a:ext uri="{FF2B5EF4-FFF2-40B4-BE49-F238E27FC236}">
                <a16:creationId xmlns:a16="http://schemas.microsoft.com/office/drawing/2014/main" id="{796455A4-627D-4E52-B4BD-F1601E58717B}"/>
              </a:ext>
            </a:extLst>
          </p:cNvPr>
          <p:cNvSpPr/>
          <p:nvPr/>
        </p:nvSpPr>
        <p:spPr>
          <a:xfrm>
            <a:off x="4284207" y="1524042"/>
            <a:ext cx="168676" cy="1775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17">
            <a:extLst>
              <a:ext uri="{FF2B5EF4-FFF2-40B4-BE49-F238E27FC236}">
                <a16:creationId xmlns:a16="http://schemas.microsoft.com/office/drawing/2014/main" id="{6C33A78E-BB0C-45FD-979E-49BA9652D760}"/>
              </a:ext>
            </a:extLst>
          </p:cNvPr>
          <p:cNvCxnSpPr>
            <a:cxnSpLocks/>
          </p:cNvCxnSpPr>
          <p:nvPr/>
        </p:nvCxnSpPr>
        <p:spPr>
          <a:xfrm flipH="1">
            <a:off x="4256095" y="3003655"/>
            <a:ext cx="272544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40">
                <a:extLst>
                  <a:ext uri="{FF2B5EF4-FFF2-40B4-BE49-F238E27FC236}">
                    <a16:creationId xmlns:a16="http://schemas.microsoft.com/office/drawing/2014/main" id="{892AEB22-1B36-4FBB-AB77-00806C14FB81}"/>
                  </a:ext>
                </a:extLst>
              </p:cNvPr>
              <p:cNvSpPr txBox="1"/>
              <p:nvPr/>
            </p:nvSpPr>
            <p:spPr>
              <a:xfrm>
                <a:off x="5330293" y="2939753"/>
                <a:ext cx="404838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40">
                <a:extLst>
                  <a:ext uri="{FF2B5EF4-FFF2-40B4-BE49-F238E27FC236}">
                    <a16:creationId xmlns:a16="http://schemas.microsoft.com/office/drawing/2014/main" id="{892AEB22-1B36-4FBB-AB77-00806C14FB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293" y="2939753"/>
                <a:ext cx="404838" cy="34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9525B433-65E4-428F-8131-AF6855B9AD6B}"/>
                  </a:ext>
                </a:extLst>
              </p:cNvPr>
              <p:cNvSpPr txBox="1"/>
              <p:nvPr/>
            </p:nvSpPr>
            <p:spPr>
              <a:xfrm>
                <a:off x="6978024" y="2677203"/>
                <a:ext cx="85322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9525B433-65E4-428F-8131-AF6855B9A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024" y="2677203"/>
                <a:ext cx="85322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051A677-3EEA-4F77-937C-CB3788F939F2}"/>
                  </a:ext>
                </a:extLst>
              </p:cNvPr>
              <p:cNvSpPr txBox="1"/>
              <p:nvPr/>
            </p:nvSpPr>
            <p:spPr>
              <a:xfrm>
                <a:off x="5626114" y="3831110"/>
                <a:ext cx="66377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051A677-3EEA-4F77-937C-CB3788F93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114" y="3831110"/>
                <a:ext cx="663771" cy="215444"/>
              </a:xfrm>
              <a:prstGeom prst="rect">
                <a:avLst/>
              </a:prstGeom>
              <a:blipFill>
                <a:blip r:embed="rId8"/>
                <a:stretch>
                  <a:fillRect l="-3670" r="-5505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BDF68541-7320-4BAF-B10F-8B7C1015D8A9}"/>
                  </a:ext>
                </a:extLst>
              </p:cNvPr>
              <p:cNvSpPr txBox="1"/>
              <p:nvPr/>
            </p:nvSpPr>
            <p:spPr>
              <a:xfrm>
                <a:off x="6567674" y="3822056"/>
                <a:ext cx="570477" cy="232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BDF68541-7320-4BAF-B10F-8B7C1015D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674" y="3822056"/>
                <a:ext cx="570477" cy="232436"/>
              </a:xfrm>
              <a:prstGeom prst="rect">
                <a:avLst/>
              </a:prstGeom>
              <a:blipFill>
                <a:blip r:embed="rId9"/>
                <a:stretch>
                  <a:fillRect l="-3191" r="-6383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EE2059F-395B-435F-B032-E5964FBF4B12}"/>
                  </a:ext>
                </a:extLst>
              </p:cNvPr>
              <p:cNvSpPr txBox="1"/>
              <p:nvPr/>
            </p:nvSpPr>
            <p:spPr>
              <a:xfrm>
                <a:off x="5081499" y="4311252"/>
                <a:ext cx="5824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EE2059F-395B-435F-B032-E5964FBF4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499" y="4311252"/>
                <a:ext cx="582404" cy="246221"/>
              </a:xfrm>
              <a:prstGeom prst="rect">
                <a:avLst/>
              </a:prstGeom>
              <a:blipFill>
                <a:blip r:embed="rId10"/>
                <a:stretch>
                  <a:fillRect l="-12632" r="-1263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78194E74-ECF7-455B-9022-352D25B37E59}"/>
                  </a:ext>
                </a:extLst>
              </p:cNvPr>
              <p:cNvSpPr txBox="1"/>
              <p:nvPr/>
            </p:nvSpPr>
            <p:spPr>
              <a:xfrm>
                <a:off x="5049680" y="4680202"/>
                <a:ext cx="724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78194E74-ECF7-455B-9022-352D25B37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680" y="4680202"/>
                <a:ext cx="724686" cy="276999"/>
              </a:xfrm>
              <a:prstGeom prst="rect">
                <a:avLst/>
              </a:prstGeom>
              <a:blipFill>
                <a:blip r:embed="rId11"/>
                <a:stretch>
                  <a:fillRect l="-5882" r="-504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278AB210-C83B-42AF-B505-E5B899200F8F}"/>
                  </a:ext>
                </a:extLst>
              </p:cNvPr>
              <p:cNvSpPr txBox="1"/>
              <p:nvPr/>
            </p:nvSpPr>
            <p:spPr>
              <a:xfrm>
                <a:off x="5076841" y="5105715"/>
                <a:ext cx="12541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=(15)(3)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278AB210-C83B-42AF-B505-E5B899200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841" y="5105715"/>
                <a:ext cx="1254126" cy="276999"/>
              </a:xfrm>
              <a:prstGeom prst="rect">
                <a:avLst/>
              </a:prstGeom>
              <a:blipFill>
                <a:blip r:embed="rId12"/>
                <a:stretch>
                  <a:fillRect l="-2427" t="-4444" r="-631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C0FB87D-B2CD-4A49-9F88-6C281647994D}"/>
                  </a:ext>
                </a:extLst>
              </p:cNvPr>
              <p:cNvSpPr txBox="1"/>
              <p:nvPr/>
            </p:nvSpPr>
            <p:spPr>
              <a:xfrm>
                <a:off x="5085894" y="5567441"/>
                <a:ext cx="9391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C0FB87D-B2CD-4A49-9F88-6C2816479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94" y="5567441"/>
                <a:ext cx="939103" cy="276999"/>
              </a:xfrm>
              <a:prstGeom prst="rect">
                <a:avLst/>
              </a:prstGeom>
              <a:blipFill>
                <a:blip r:embed="rId13"/>
                <a:stretch>
                  <a:fillRect l="-3247" r="-584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30">
            <a:extLst>
              <a:ext uri="{FF2B5EF4-FFF2-40B4-BE49-F238E27FC236}">
                <a16:creationId xmlns:a16="http://schemas.microsoft.com/office/drawing/2014/main" id="{2CDD4BD7-54A0-4CC9-A881-679D3978F598}"/>
              </a:ext>
            </a:extLst>
          </p:cNvPr>
          <p:cNvSpPr/>
          <p:nvPr/>
        </p:nvSpPr>
        <p:spPr>
          <a:xfrm>
            <a:off x="6192813" y="4813242"/>
            <a:ext cx="309949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31">
                <a:extLst>
                  <a:ext uri="{FF2B5EF4-FFF2-40B4-BE49-F238E27FC236}">
                    <a16:creationId xmlns:a16="http://schemas.microsoft.com/office/drawing/2014/main" id="{3559E70B-08C3-41A9-B2F5-C0F1872317B8}"/>
                  </a:ext>
                </a:extLst>
              </p:cNvPr>
              <p:cNvSpPr txBox="1"/>
              <p:nvPr/>
            </p:nvSpPr>
            <p:spPr>
              <a:xfrm>
                <a:off x="6450519" y="4699319"/>
                <a:ext cx="20077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values – remember that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is the horizontal distance</a:t>
                </a:r>
              </a:p>
            </p:txBody>
          </p:sp>
        </mc:Choice>
        <mc:Fallback xmlns="">
          <p:sp>
            <p:nvSpPr>
              <p:cNvPr id="46" name="TextBox 31">
                <a:extLst>
                  <a:ext uri="{FF2B5EF4-FFF2-40B4-BE49-F238E27FC236}">
                    <a16:creationId xmlns:a16="http://schemas.microsoft.com/office/drawing/2014/main" id="{3559E70B-08C3-41A9-B2F5-C0F187231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519" y="4699319"/>
                <a:ext cx="2007792" cy="646331"/>
              </a:xfrm>
              <a:prstGeom prst="rect">
                <a:avLst/>
              </a:prstGeom>
              <a:blipFill>
                <a:blip r:embed="rId14"/>
                <a:stretch>
                  <a:fillRect t="-943" r="-1818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30">
            <a:extLst>
              <a:ext uri="{FF2B5EF4-FFF2-40B4-BE49-F238E27FC236}">
                <a16:creationId xmlns:a16="http://schemas.microsoft.com/office/drawing/2014/main" id="{56B4C84E-0E17-435D-8F0D-101E1757F8D8}"/>
              </a:ext>
            </a:extLst>
          </p:cNvPr>
          <p:cNvSpPr/>
          <p:nvPr/>
        </p:nvSpPr>
        <p:spPr>
          <a:xfrm>
            <a:off x="6182251" y="5264406"/>
            <a:ext cx="309949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31">
            <a:extLst>
              <a:ext uri="{FF2B5EF4-FFF2-40B4-BE49-F238E27FC236}">
                <a16:creationId xmlns:a16="http://schemas.microsoft.com/office/drawing/2014/main" id="{F9DB5331-12ED-4108-8D2A-B6A516F76D08}"/>
              </a:ext>
            </a:extLst>
          </p:cNvPr>
          <p:cNvSpPr txBox="1"/>
          <p:nvPr/>
        </p:nvSpPr>
        <p:spPr>
          <a:xfrm>
            <a:off x="6459572" y="5360223"/>
            <a:ext cx="876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91DAAB5-6AD8-4116-922B-D9AA7CBED5F8}"/>
                  </a:ext>
                </a:extLst>
              </p:cNvPr>
              <p:cNvSpPr txBox="1"/>
              <p:nvPr/>
            </p:nvSpPr>
            <p:spPr>
              <a:xfrm>
                <a:off x="7951961" y="2406712"/>
                <a:ext cx="9391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91DAAB5-6AD8-4116-922B-D9AA7CBED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961" y="2406712"/>
                <a:ext cx="939103" cy="276999"/>
              </a:xfrm>
              <a:prstGeom prst="rect">
                <a:avLst/>
              </a:prstGeom>
              <a:blipFill>
                <a:blip r:embed="rId15"/>
                <a:stretch>
                  <a:fillRect l="-3226" r="-516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31">
                <a:extLst>
                  <a:ext uri="{FF2B5EF4-FFF2-40B4-BE49-F238E27FC236}">
                    <a16:creationId xmlns:a16="http://schemas.microsoft.com/office/drawing/2014/main" id="{EBD9B18E-CFAB-4754-A558-EFBE93B0961E}"/>
                  </a:ext>
                </a:extLst>
              </p:cNvPr>
              <p:cNvSpPr txBox="1"/>
              <p:nvPr/>
            </p:nvSpPr>
            <p:spPr>
              <a:xfrm>
                <a:off x="4163627" y="3358790"/>
                <a:ext cx="4640912" cy="476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The initial velocities in the horizontal and vertical directions are sometimes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respectively…</a:t>
                </a:r>
              </a:p>
            </p:txBody>
          </p:sp>
        </mc:Choice>
        <mc:Fallback xmlns="">
          <p:sp>
            <p:nvSpPr>
              <p:cNvPr id="50" name="TextBox 31">
                <a:extLst>
                  <a:ext uri="{FF2B5EF4-FFF2-40B4-BE49-F238E27FC236}">
                    <a16:creationId xmlns:a16="http://schemas.microsoft.com/office/drawing/2014/main" id="{EBD9B18E-CFAB-4754-A558-EFBE93B09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627" y="3358790"/>
                <a:ext cx="4640912" cy="476284"/>
              </a:xfrm>
              <a:prstGeom prst="rect">
                <a:avLst/>
              </a:prstGeom>
              <a:blipFill>
                <a:blip r:embed="rId16"/>
                <a:stretch>
                  <a:fillRect t="-1282"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848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2" grpId="0" animBg="1"/>
      <p:bldP spid="31" grpId="0"/>
      <p:bldP spid="33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/>
      <p:bldP spid="47" grpId="0" animBg="1"/>
      <p:bldP spid="48" grpId="0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mic Sans MS" pitchFamily="66" charset="0"/>
              </a:rPr>
              <a:t>A particle is projected horizontally with a velocity of 15ms</a:t>
            </a:r>
            <a:r>
              <a:rPr lang="en-US" sz="1400" baseline="30000" dirty="0">
                <a:latin typeface="Comic Sans MS" pitchFamily="66" charset="0"/>
              </a:rPr>
              <a:t>-1</a:t>
            </a:r>
            <a:r>
              <a:rPr lang="en-US" sz="1400" dirty="0">
                <a:latin typeface="Comic Sans MS" pitchFamily="66" charset="0"/>
              </a:rPr>
              <a:t>. Find: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US" sz="1400" dirty="0">
                <a:latin typeface="Comic Sans MS" pitchFamily="66" charset="0"/>
              </a:rPr>
              <a:t>The horizontal and vertical components of the displacement of the particle from the point of projection after 3 seconds</a:t>
            </a: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en-US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So we need to find how far the object has moved horizontally after 3 seconds, and how far it has moved vertically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We need to use a </a:t>
            </a:r>
            <a:r>
              <a:rPr lang="en-US" sz="1400" dirty="0" err="1">
                <a:latin typeface="Comic Sans MS" pitchFamily="66" charset="0"/>
                <a:sym typeface="Wingdings" panose="05000000000000000000" pitchFamily="2" charset="2"/>
              </a:rPr>
              <a:t>suvat</a:t>
            </a: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 equation to find the vertical distance, since the velocity is not constant…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5BB341E1-B9EE-4563-9008-256A4513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1E8D350B-5B99-4CDD-ADE4-33341E15AA3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Connector 7">
            <a:extLst>
              <a:ext uri="{FF2B5EF4-FFF2-40B4-BE49-F238E27FC236}">
                <a16:creationId xmlns:a16="http://schemas.microsoft.com/office/drawing/2014/main" id="{2C9609B1-6F04-4B90-844A-848C4555C755}"/>
              </a:ext>
            </a:extLst>
          </p:cNvPr>
          <p:cNvCxnSpPr>
            <a:cxnSpLocks/>
          </p:cNvCxnSpPr>
          <p:nvPr/>
        </p:nvCxnSpPr>
        <p:spPr>
          <a:xfrm flipH="1">
            <a:off x="4353749" y="1602463"/>
            <a:ext cx="17977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9B05D310-BBA2-4EF7-9145-FEF615C564CC}"/>
              </a:ext>
            </a:extLst>
          </p:cNvPr>
          <p:cNvCxnSpPr/>
          <p:nvPr/>
        </p:nvCxnSpPr>
        <p:spPr>
          <a:xfrm>
            <a:off x="4533522" y="1602463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1">
            <a:extLst>
              <a:ext uri="{FF2B5EF4-FFF2-40B4-BE49-F238E27FC236}">
                <a16:creationId xmlns:a16="http://schemas.microsoft.com/office/drawing/2014/main" id="{A1546AC3-7387-441F-AEEF-15C713A6E7F5}"/>
              </a:ext>
            </a:extLst>
          </p:cNvPr>
          <p:cNvSpPr txBox="1"/>
          <p:nvPr/>
        </p:nvSpPr>
        <p:spPr>
          <a:xfrm>
            <a:off x="5143122" y="1297663"/>
            <a:ext cx="705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18" name="Arc 14">
            <a:extLst>
              <a:ext uri="{FF2B5EF4-FFF2-40B4-BE49-F238E27FC236}">
                <a16:creationId xmlns:a16="http://schemas.microsoft.com/office/drawing/2014/main" id="{AD6C8EF0-1F56-4DB7-A61A-4BDE06AF513A}"/>
              </a:ext>
            </a:extLst>
          </p:cNvPr>
          <p:cNvSpPr/>
          <p:nvPr/>
        </p:nvSpPr>
        <p:spPr>
          <a:xfrm>
            <a:off x="2552322" y="1602463"/>
            <a:ext cx="4572000" cy="3810000"/>
          </a:xfrm>
          <a:prstGeom prst="arc">
            <a:avLst>
              <a:gd name="adj1" fmla="val 16200000"/>
              <a:gd name="adj2" fmla="val 20521232"/>
            </a:avLst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7">
                <a:extLst>
                  <a:ext uri="{FF2B5EF4-FFF2-40B4-BE49-F238E27FC236}">
                    <a16:creationId xmlns:a16="http://schemas.microsoft.com/office/drawing/2014/main" id="{DD2DF113-7EC3-44FE-B596-848FE06911FA}"/>
                  </a:ext>
                </a:extLst>
              </p:cNvPr>
              <p:cNvSpPr txBox="1"/>
              <p:nvPr/>
            </p:nvSpPr>
            <p:spPr>
              <a:xfrm>
                <a:off x="6781046" y="1195811"/>
                <a:ext cx="2254312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Start with a diagram!</a:t>
                </a:r>
              </a:p>
              <a:p>
                <a:pPr algn="ctr"/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You can use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to represent the vertical and horizontal displacements…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37">
                <a:extLst>
                  <a:ext uri="{FF2B5EF4-FFF2-40B4-BE49-F238E27FC236}">
                    <a16:creationId xmlns:a16="http://schemas.microsoft.com/office/drawing/2014/main" id="{DD2DF113-7EC3-44FE-B596-848FE0691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046" y="1195811"/>
                <a:ext cx="2254312" cy="1015663"/>
              </a:xfrm>
              <a:prstGeom prst="rect">
                <a:avLst/>
              </a:prstGeom>
              <a:blipFill>
                <a:blip r:embed="rId4"/>
                <a:stretch>
                  <a:fillRect b="-35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楕円 1">
            <a:extLst>
              <a:ext uri="{FF2B5EF4-FFF2-40B4-BE49-F238E27FC236}">
                <a16:creationId xmlns:a16="http://schemas.microsoft.com/office/drawing/2014/main" id="{47975C92-F146-4603-8074-C9F9655335CF}"/>
              </a:ext>
            </a:extLst>
          </p:cNvPr>
          <p:cNvSpPr/>
          <p:nvPr/>
        </p:nvSpPr>
        <p:spPr>
          <a:xfrm>
            <a:off x="6892763" y="2765437"/>
            <a:ext cx="168676" cy="1775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40">
                <a:extLst>
                  <a:ext uri="{FF2B5EF4-FFF2-40B4-BE49-F238E27FC236}">
                    <a16:creationId xmlns:a16="http://schemas.microsoft.com/office/drawing/2014/main" id="{04FF28F8-97B3-4D4B-B3F4-A639978F2CFE}"/>
                  </a:ext>
                </a:extLst>
              </p:cNvPr>
              <p:cNvSpPr txBox="1"/>
              <p:nvPr/>
            </p:nvSpPr>
            <p:spPr>
              <a:xfrm>
                <a:off x="3927621" y="2123007"/>
                <a:ext cx="404838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40">
                <a:extLst>
                  <a:ext uri="{FF2B5EF4-FFF2-40B4-BE49-F238E27FC236}">
                    <a16:creationId xmlns:a16="http://schemas.microsoft.com/office/drawing/2014/main" id="{04FF28F8-97B3-4D4B-B3F4-A639978F2C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621" y="2123007"/>
                <a:ext cx="404838" cy="34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17">
            <a:extLst>
              <a:ext uri="{FF2B5EF4-FFF2-40B4-BE49-F238E27FC236}">
                <a16:creationId xmlns:a16="http://schemas.microsoft.com/office/drawing/2014/main" id="{66047379-1FEF-47C7-BF90-DBF8A67127D0}"/>
              </a:ext>
            </a:extLst>
          </p:cNvPr>
          <p:cNvCxnSpPr>
            <a:cxnSpLocks/>
          </p:cNvCxnSpPr>
          <p:nvPr/>
        </p:nvCxnSpPr>
        <p:spPr>
          <a:xfrm>
            <a:off x="4247957" y="1629096"/>
            <a:ext cx="0" cy="134940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楕円 32">
            <a:extLst>
              <a:ext uri="{FF2B5EF4-FFF2-40B4-BE49-F238E27FC236}">
                <a16:creationId xmlns:a16="http://schemas.microsoft.com/office/drawing/2014/main" id="{796455A4-627D-4E52-B4BD-F1601E58717B}"/>
              </a:ext>
            </a:extLst>
          </p:cNvPr>
          <p:cNvSpPr/>
          <p:nvPr/>
        </p:nvSpPr>
        <p:spPr>
          <a:xfrm>
            <a:off x="4284207" y="1524042"/>
            <a:ext cx="168676" cy="1775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17">
            <a:extLst>
              <a:ext uri="{FF2B5EF4-FFF2-40B4-BE49-F238E27FC236}">
                <a16:creationId xmlns:a16="http://schemas.microsoft.com/office/drawing/2014/main" id="{6C33A78E-BB0C-45FD-979E-49BA9652D760}"/>
              </a:ext>
            </a:extLst>
          </p:cNvPr>
          <p:cNvCxnSpPr>
            <a:cxnSpLocks/>
          </p:cNvCxnSpPr>
          <p:nvPr/>
        </p:nvCxnSpPr>
        <p:spPr>
          <a:xfrm flipH="1">
            <a:off x="4256095" y="3003655"/>
            <a:ext cx="272544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40">
                <a:extLst>
                  <a:ext uri="{FF2B5EF4-FFF2-40B4-BE49-F238E27FC236}">
                    <a16:creationId xmlns:a16="http://schemas.microsoft.com/office/drawing/2014/main" id="{892AEB22-1B36-4FBB-AB77-00806C14FB81}"/>
                  </a:ext>
                </a:extLst>
              </p:cNvPr>
              <p:cNvSpPr txBox="1"/>
              <p:nvPr/>
            </p:nvSpPr>
            <p:spPr>
              <a:xfrm>
                <a:off x="5330293" y="2939753"/>
                <a:ext cx="404838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40">
                <a:extLst>
                  <a:ext uri="{FF2B5EF4-FFF2-40B4-BE49-F238E27FC236}">
                    <a16:creationId xmlns:a16="http://schemas.microsoft.com/office/drawing/2014/main" id="{892AEB22-1B36-4FBB-AB77-00806C14FB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293" y="2939753"/>
                <a:ext cx="404838" cy="34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9525B433-65E4-428F-8131-AF6855B9AD6B}"/>
                  </a:ext>
                </a:extLst>
              </p:cNvPr>
              <p:cNvSpPr txBox="1"/>
              <p:nvPr/>
            </p:nvSpPr>
            <p:spPr>
              <a:xfrm>
                <a:off x="6978024" y="2677203"/>
                <a:ext cx="85322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9525B433-65E4-428F-8131-AF6855B9A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024" y="2677203"/>
                <a:ext cx="85322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051A677-3EEA-4F77-937C-CB3788F939F2}"/>
                  </a:ext>
                </a:extLst>
              </p:cNvPr>
              <p:cNvSpPr txBox="1"/>
              <p:nvPr/>
            </p:nvSpPr>
            <p:spPr>
              <a:xfrm>
                <a:off x="5626114" y="3831110"/>
                <a:ext cx="66377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051A677-3EEA-4F77-937C-CB3788F93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114" y="3831110"/>
                <a:ext cx="663771" cy="215444"/>
              </a:xfrm>
              <a:prstGeom prst="rect">
                <a:avLst/>
              </a:prstGeom>
              <a:blipFill>
                <a:blip r:embed="rId8"/>
                <a:stretch>
                  <a:fillRect l="-3670" r="-5505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BDF68541-7320-4BAF-B10F-8B7C1015D8A9}"/>
                  </a:ext>
                </a:extLst>
              </p:cNvPr>
              <p:cNvSpPr txBox="1"/>
              <p:nvPr/>
            </p:nvSpPr>
            <p:spPr>
              <a:xfrm>
                <a:off x="6567674" y="3822056"/>
                <a:ext cx="570477" cy="232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BDF68541-7320-4BAF-B10F-8B7C1015D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674" y="3822056"/>
                <a:ext cx="570477" cy="232436"/>
              </a:xfrm>
              <a:prstGeom prst="rect">
                <a:avLst/>
              </a:prstGeom>
              <a:blipFill>
                <a:blip r:embed="rId9"/>
                <a:stretch>
                  <a:fillRect l="-3191" r="-6383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EE2059F-395B-435F-B032-E5964FBF4B12}"/>
                  </a:ext>
                </a:extLst>
              </p:cNvPr>
              <p:cNvSpPr txBox="1"/>
              <p:nvPr/>
            </p:nvSpPr>
            <p:spPr>
              <a:xfrm>
                <a:off x="6164574" y="4186965"/>
                <a:ext cx="5070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EE2059F-395B-435F-B032-E5964FBF4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574" y="4186965"/>
                <a:ext cx="507062" cy="246221"/>
              </a:xfrm>
              <a:prstGeom prst="rect">
                <a:avLst/>
              </a:prstGeom>
              <a:blipFill>
                <a:blip r:embed="rId10"/>
                <a:stretch>
                  <a:fillRect l="-13253" r="-14458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78194E74-ECF7-455B-9022-352D25B37E59}"/>
                  </a:ext>
                </a:extLst>
              </p:cNvPr>
              <p:cNvSpPr txBox="1"/>
              <p:nvPr/>
            </p:nvSpPr>
            <p:spPr>
              <a:xfrm>
                <a:off x="4934271" y="5061942"/>
                <a:ext cx="131722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78194E74-ECF7-455B-9022-352D25B37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271" y="5061942"/>
                <a:ext cx="1317220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30">
            <a:extLst>
              <a:ext uri="{FF2B5EF4-FFF2-40B4-BE49-F238E27FC236}">
                <a16:creationId xmlns:a16="http://schemas.microsoft.com/office/drawing/2014/main" id="{56B4C84E-0E17-435D-8F0D-101E1757F8D8}"/>
              </a:ext>
            </a:extLst>
          </p:cNvPr>
          <p:cNvSpPr/>
          <p:nvPr/>
        </p:nvSpPr>
        <p:spPr>
          <a:xfrm>
            <a:off x="6981242" y="5388693"/>
            <a:ext cx="309949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31">
            <a:extLst>
              <a:ext uri="{FF2B5EF4-FFF2-40B4-BE49-F238E27FC236}">
                <a16:creationId xmlns:a16="http://schemas.microsoft.com/office/drawing/2014/main" id="{F9DB5331-12ED-4108-8D2A-B6A516F76D08}"/>
              </a:ext>
            </a:extLst>
          </p:cNvPr>
          <p:cNvSpPr txBox="1"/>
          <p:nvPr/>
        </p:nvSpPr>
        <p:spPr>
          <a:xfrm>
            <a:off x="7169786" y="5475633"/>
            <a:ext cx="121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91DAAB5-6AD8-4116-922B-D9AA7CBED5F8}"/>
                  </a:ext>
                </a:extLst>
              </p:cNvPr>
              <p:cNvSpPr txBox="1"/>
              <p:nvPr/>
            </p:nvSpPr>
            <p:spPr>
              <a:xfrm>
                <a:off x="7951961" y="2406712"/>
                <a:ext cx="9391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91DAAB5-6AD8-4116-922B-D9AA7CBED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961" y="2406712"/>
                <a:ext cx="939103" cy="276999"/>
              </a:xfrm>
              <a:prstGeom prst="rect">
                <a:avLst/>
              </a:prstGeom>
              <a:blipFill>
                <a:blip r:embed="rId12"/>
                <a:stretch>
                  <a:fillRect l="-3226" r="-516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31">
                <a:extLst>
                  <a:ext uri="{FF2B5EF4-FFF2-40B4-BE49-F238E27FC236}">
                    <a16:creationId xmlns:a16="http://schemas.microsoft.com/office/drawing/2014/main" id="{EBD9B18E-CFAB-4754-A558-EFBE93B0961E}"/>
                  </a:ext>
                </a:extLst>
              </p:cNvPr>
              <p:cNvSpPr txBox="1"/>
              <p:nvPr/>
            </p:nvSpPr>
            <p:spPr>
              <a:xfrm>
                <a:off x="4163627" y="3358790"/>
                <a:ext cx="4640912" cy="476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The initial velocities in the horizontal and vertical directions are sometimes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respectively…</a:t>
                </a:r>
              </a:p>
            </p:txBody>
          </p:sp>
        </mc:Choice>
        <mc:Fallback xmlns="">
          <p:sp>
            <p:nvSpPr>
              <p:cNvPr id="50" name="TextBox 31">
                <a:extLst>
                  <a:ext uri="{FF2B5EF4-FFF2-40B4-BE49-F238E27FC236}">
                    <a16:creationId xmlns:a16="http://schemas.microsoft.com/office/drawing/2014/main" id="{EBD9B18E-CFAB-4754-A558-EFBE93B09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627" y="3358790"/>
                <a:ext cx="4640912" cy="476284"/>
              </a:xfrm>
              <a:prstGeom prst="rect">
                <a:avLst/>
              </a:prstGeom>
              <a:blipFill>
                <a:blip r:embed="rId13"/>
                <a:stretch>
                  <a:fillRect t="-1282"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E832732C-B6DF-423D-A7A9-CBBBE6E8573F}"/>
                  </a:ext>
                </a:extLst>
              </p:cNvPr>
              <p:cNvSpPr txBox="1"/>
              <p:nvPr/>
            </p:nvSpPr>
            <p:spPr>
              <a:xfrm>
                <a:off x="4917995" y="5587204"/>
                <a:ext cx="220227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=(0)(3)+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(9.8)(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E832732C-B6DF-423D-A7A9-CBBBE6E8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995" y="5587204"/>
                <a:ext cx="2202270" cy="4610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5EEEB98-BDD1-4959-A0DA-E3365D66F6D8}"/>
                  </a:ext>
                </a:extLst>
              </p:cNvPr>
              <p:cNvSpPr txBox="1"/>
              <p:nvPr/>
            </p:nvSpPr>
            <p:spPr>
              <a:xfrm>
                <a:off x="4926873" y="6288540"/>
                <a:ext cx="9914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=44.1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5EEEB98-BDD1-4959-A0DA-E3365D66F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873" y="6288540"/>
                <a:ext cx="991490" cy="246221"/>
              </a:xfrm>
              <a:prstGeom prst="rect">
                <a:avLst/>
              </a:prstGeom>
              <a:blipFill>
                <a:blip r:embed="rId15"/>
                <a:stretch>
                  <a:fillRect l="-4908" r="-3681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0">
            <a:extLst>
              <a:ext uri="{FF2B5EF4-FFF2-40B4-BE49-F238E27FC236}">
                <a16:creationId xmlns:a16="http://schemas.microsoft.com/office/drawing/2014/main" id="{811A85A1-AFC3-4008-BC80-90B2DB439B49}"/>
              </a:ext>
            </a:extLst>
          </p:cNvPr>
          <p:cNvSpPr/>
          <p:nvPr/>
        </p:nvSpPr>
        <p:spPr>
          <a:xfrm>
            <a:off x="6956089" y="5931711"/>
            <a:ext cx="309949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7D9854B1-86C2-4CA9-9FD4-ABE9450D7948}"/>
              </a:ext>
            </a:extLst>
          </p:cNvPr>
          <p:cNvSpPr txBox="1"/>
          <p:nvPr/>
        </p:nvSpPr>
        <p:spPr>
          <a:xfrm>
            <a:off x="7187541" y="6008293"/>
            <a:ext cx="953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21">
                <a:extLst>
                  <a:ext uri="{FF2B5EF4-FFF2-40B4-BE49-F238E27FC236}">
                    <a16:creationId xmlns:a16="http://schemas.microsoft.com/office/drawing/2014/main" id="{2C3D4942-D873-47A8-B196-6F3EF0D487DD}"/>
                  </a:ext>
                </a:extLst>
              </p:cNvPr>
              <p:cNvSpPr txBox="1"/>
              <p:nvPr/>
            </p:nvSpPr>
            <p:spPr>
              <a:xfrm>
                <a:off x="4267200" y="4520953"/>
                <a:ext cx="6502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21">
                <a:extLst>
                  <a:ext uri="{FF2B5EF4-FFF2-40B4-BE49-F238E27FC236}">
                    <a16:creationId xmlns:a16="http://schemas.microsoft.com/office/drawing/2014/main" id="{2C3D4942-D873-47A8-B196-6F3EF0D48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520953"/>
                <a:ext cx="650242" cy="307777"/>
              </a:xfrm>
              <a:prstGeom prst="rect">
                <a:avLst/>
              </a:prstGeom>
              <a:blipFill>
                <a:blip r:embed="rId1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22">
                <a:extLst>
                  <a:ext uri="{FF2B5EF4-FFF2-40B4-BE49-F238E27FC236}">
                    <a16:creationId xmlns:a16="http://schemas.microsoft.com/office/drawing/2014/main" id="{8BA22D4B-B082-4E17-B615-C02060F949A3}"/>
                  </a:ext>
                </a:extLst>
              </p:cNvPr>
              <p:cNvSpPr txBox="1"/>
              <p:nvPr/>
            </p:nvSpPr>
            <p:spPr>
              <a:xfrm>
                <a:off x="5257800" y="4520953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22">
                <a:extLst>
                  <a:ext uri="{FF2B5EF4-FFF2-40B4-BE49-F238E27FC236}">
                    <a16:creationId xmlns:a16="http://schemas.microsoft.com/office/drawing/2014/main" id="{8BA22D4B-B082-4E17-B615-C02060F94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520953"/>
                <a:ext cx="665695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23">
                <a:extLst>
                  <a:ext uri="{FF2B5EF4-FFF2-40B4-BE49-F238E27FC236}">
                    <a16:creationId xmlns:a16="http://schemas.microsoft.com/office/drawing/2014/main" id="{166607AD-EE24-48CA-9B88-3185ED7FAA18}"/>
                  </a:ext>
                </a:extLst>
              </p:cNvPr>
              <p:cNvSpPr txBox="1"/>
              <p:nvPr/>
            </p:nvSpPr>
            <p:spPr>
              <a:xfrm>
                <a:off x="6248400" y="4520953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23">
                <a:extLst>
                  <a:ext uri="{FF2B5EF4-FFF2-40B4-BE49-F238E27FC236}">
                    <a16:creationId xmlns:a16="http://schemas.microsoft.com/office/drawing/2014/main" id="{166607AD-EE24-48CA-9B88-3185ED7FA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520953"/>
                <a:ext cx="587661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4">
                <a:extLst>
                  <a:ext uri="{FF2B5EF4-FFF2-40B4-BE49-F238E27FC236}">
                    <a16:creationId xmlns:a16="http://schemas.microsoft.com/office/drawing/2014/main" id="{79ADC130-90F4-49E0-A22F-11D434EC543C}"/>
                  </a:ext>
                </a:extLst>
              </p:cNvPr>
              <p:cNvSpPr txBox="1"/>
              <p:nvPr/>
            </p:nvSpPr>
            <p:spPr>
              <a:xfrm>
                <a:off x="7086600" y="4520953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24">
                <a:extLst>
                  <a:ext uri="{FF2B5EF4-FFF2-40B4-BE49-F238E27FC236}">
                    <a16:creationId xmlns:a16="http://schemas.microsoft.com/office/drawing/2014/main" id="{79ADC130-90F4-49E0-A22F-11D434EC5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520953"/>
                <a:ext cx="798552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5">
                <a:extLst>
                  <a:ext uri="{FF2B5EF4-FFF2-40B4-BE49-F238E27FC236}">
                    <a16:creationId xmlns:a16="http://schemas.microsoft.com/office/drawing/2014/main" id="{FE81DA26-AF88-4FCA-9B59-B8424F1ED5F6}"/>
                  </a:ext>
                </a:extLst>
              </p:cNvPr>
              <p:cNvSpPr txBox="1"/>
              <p:nvPr/>
            </p:nvSpPr>
            <p:spPr>
              <a:xfrm>
                <a:off x="8153400" y="4520953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25">
                <a:extLst>
                  <a:ext uri="{FF2B5EF4-FFF2-40B4-BE49-F238E27FC236}">
                    <a16:creationId xmlns:a16="http://schemas.microsoft.com/office/drawing/2014/main" id="{FE81DA26-AF88-4FCA-9B59-B8424F1ED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4520953"/>
                <a:ext cx="633443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6001CEC9-D27C-4FC7-9A61-EC87C39BD408}"/>
                  </a:ext>
                </a:extLst>
              </p:cNvPr>
              <p:cNvSpPr txBox="1"/>
              <p:nvPr/>
            </p:nvSpPr>
            <p:spPr>
              <a:xfrm>
                <a:off x="7960839" y="2779574"/>
                <a:ext cx="1118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=44.1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6001CEC9-D27C-4FC7-9A61-EC87C39BD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839" y="2779574"/>
                <a:ext cx="1118832" cy="276999"/>
              </a:xfrm>
              <a:prstGeom prst="rect">
                <a:avLst/>
              </a:prstGeom>
              <a:blipFill>
                <a:blip r:embed="rId21"/>
                <a:stretch>
                  <a:fillRect l="-4918" r="-4918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1995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7" grpId="0" animBg="1"/>
      <p:bldP spid="48" grpId="0"/>
      <p:bldP spid="29" grpId="0"/>
      <p:bldP spid="30" grpId="0"/>
      <p:bldP spid="35" grpId="0" animBg="1"/>
      <p:bldP spid="36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mic Sans MS" pitchFamily="66" charset="0"/>
              </a:rPr>
              <a:t>A particle is projected horizontally with a velocity of 15ms</a:t>
            </a:r>
            <a:r>
              <a:rPr lang="en-US" sz="1400" baseline="30000" dirty="0">
                <a:latin typeface="Comic Sans MS" pitchFamily="66" charset="0"/>
              </a:rPr>
              <a:t>-1</a:t>
            </a:r>
            <a:r>
              <a:rPr lang="en-US" sz="1400" dirty="0">
                <a:latin typeface="Comic Sans MS" pitchFamily="66" charset="0"/>
              </a:rPr>
              <a:t>. Find: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US" sz="1400" dirty="0">
                <a:latin typeface="Comic Sans MS" pitchFamily="66" charset="0"/>
              </a:rPr>
              <a:t>The horizontal and vertical components of the displacement of the particle from the point of projection after 3 seconds</a:t>
            </a: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b) Find the distance of the particle from its starting point after 3 seconds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We know that the particle has moved 45m horizontally, and 44.1m vertically downwards…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endParaRPr 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The total distance can be found using Pythagoras’ Theorem…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5BB341E1-B9EE-4563-9008-256A4513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1E8D350B-5B99-4CDD-ADE4-33341E15AA3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Connector 7">
            <a:extLst>
              <a:ext uri="{FF2B5EF4-FFF2-40B4-BE49-F238E27FC236}">
                <a16:creationId xmlns:a16="http://schemas.microsoft.com/office/drawing/2014/main" id="{2C9609B1-6F04-4B90-844A-848C4555C755}"/>
              </a:ext>
            </a:extLst>
          </p:cNvPr>
          <p:cNvCxnSpPr>
            <a:cxnSpLocks/>
          </p:cNvCxnSpPr>
          <p:nvPr/>
        </p:nvCxnSpPr>
        <p:spPr>
          <a:xfrm flipH="1">
            <a:off x="4353749" y="1602463"/>
            <a:ext cx="17977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9B05D310-BBA2-4EF7-9145-FEF615C564CC}"/>
              </a:ext>
            </a:extLst>
          </p:cNvPr>
          <p:cNvCxnSpPr/>
          <p:nvPr/>
        </p:nvCxnSpPr>
        <p:spPr>
          <a:xfrm>
            <a:off x="4533522" y="1602463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1">
            <a:extLst>
              <a:ext uri="{FF2B5EF4-FFF2-40B4-BE49-F238E27FC236}">
                <a16:creationId xmlns:a16="http://schemas.microsoft.com/office/drawing/2014/main" id="{A1546AC3-7387-441F-AEEF-15C713A6E7F5}"/>
              </a:ext>
            </a:extLst>
          </p:cNvPr>
          <p:cNvSpPr txBox="1"/>
          <p:nvPr/>
        </p:nvSpPr>
        <p:spPr>
          <a:xfrm>
            <a:off x="5143122" y="1297663"/>
            <a:ext cx="705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18" name="Arc 14">
            <a:extLst>
              <a:ext uri="{FF2B5EF4-FFF2-40B4-BE49-F238E27FC236}">
                <a16:creationId xmlns:a16="http://schemas.microsoft.com/office/drawing/2014/main" id="{AD6C8EF0-1F56-4DB7-A61A-4BDE06AF513A}"/>
              </a:ext>
            </a:extLst>
          </p:cNvPr>
          <p:cNvSpPr/>
          <p:nvPr/>
        </p:nvSpPr>
        <p:spPr>
          <a:xfrm>
            <a:off x="2552322" y="1602463"/>
            <a:ext cx="4572000" cy="3810000"/>
          </a:xfrm>
          <a:prstGeom prst="arc">
            <a:avLst>
              <a:gd name="adj1" fmla="val 16200000"/>
              <a:gd name="adj2" fmla="val 20521232"/>
            </a:avLst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7">
                <a:extLst>
                  <a:ext uri="{FF2B5EF4-FFF2-40B4-BE49-F238E27FC236}">
                    <a16:creationId xmlns:a16="http://schemas.microsoft.com/office/drawing/2014/main" id="{DD2DF113-7EC3-44FE-B596-848FE06911FA}"/>
                  </a:ext>
                </a:extLst>
              </p:cNvPr>
              <p:cNvSpPr txBox="1"/>
              <p:nvPr/>
            </p:nvSpPr>
            <p:spPr>
              <a:xfrm>
                <a:off x="6781046" y="1195811"/>
                <a:ext cx="2254312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Start with a diagram!</a:t>
                </a:r>
              </a:p>
              <a:p>
                <a:pPr algn="ctr"/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You can use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to represent the vertical and horizontal displacements…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37">
                <a:extLst>
                  <a:ext uri="{FF2B5EF4-FFF2-40B4-BE49-F238E27FC236}">
                    <a16:creationId xmlns:a16="http://schemas.microsoft.com/office/drawing/2014/main" id="{DD2DF113-7EC3-44FE-B596-848FE0691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046" y="1195811"/>
                <a:ext cx="2254312" cy="1015663"/>
              </a:xfrm>
              <a:prstGeom prst="rect">
                <a:avLst/>
              </a:prstGeom>
              <a:blipFill>
                <a:blip r:embed="rId4"/>
                <a:stretch>
                  <a:fillRect b="-35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楕円 1">
            <a:extLst>
              <a:ext uri="{FF2B5EF4-FFF2-40B4-BE49-F238E27FC236}">
                <a16:creationId xmlns:a16="http://schemas.microsoft.com/office/drawing/2014/main" id="{47975C92-F146-4603-8074-C9F9655335CF}"/>
              </a:ext>
            </a:extLst>
          </p:cNvPr>
          <p:cNvSpPr/>
          <p:nvPr/>
        </p:nvSpPr>
        <p:spPr>
          <a:xfrm>
            <a:off x="6892763" y="2765437"/>
            <a:ext cx="168676" cy="1775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40">
                <a:extLst>
                  <a:ext uri="{FF2B5EF4-FFF2-40B4-BE49-F238E27FC236}">
                    <a16:creationId xmlns:a16="http://schemas.microsoft.com/office/drawing/2014/main" id="{04FF28F8-97B3-4D4B-B3F4-A639978F2CFE}"/>
                  </a:ext>
                </a:extLst>
              </p:cNvPr>
              <p:cNvSpPr txBox="1"/>
              <p:nvPr/>
            </p:nvSpPr>
            <p:spPr>
              <a:xfrm>
                <a:off x="3927621" y="2123007"/>
                <a:ext cx="404838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40">
                <a:extLst>
                  <a:ext uri="{FF2B5EF4-FFF2-40B4-BE49-F238E27FC236}">
                    <a16:creationId xmlns:a16="http://schemas.microsoft.com/office/drawing/2014/main" id="{04FF28F8-97B3-4D4B-B3F4-A639978F2C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621" y="2123007"/>
                <a:ext cx="404838" cy="34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17">
            <a:extLst>
              <a:ext uri="{FF2B5EF4-FFF2-40B4-BE49-F238E27FC236}">
                <a16:creationId xmlns:a16="http://schemas.microsoft.com/office/drawing/2014/main" id="{66047379-1FEF-47C7-BF90-DBF8A67127D0}"/>
              </a:ext>
            </a:extLst>
          </p:cNvPr>
          <p:cNvCxnSpPr>
            <a:cxnSpLocks/>
          </p:cNvCxnSpPr>
          <p:nvPr/>
        </p:nvCxnSpPr>
        <p:spPr>
          <a:xfrm>
            <a:off x="4247957" y="1629096"/>
            <a:ext cx="0" cy="134940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楕円 32">
            <a:extLst>
              <a:ext uri="{FF2B5EF4-FFF2-40B4-BE49-F238E27FC236}">
                <a16:creationId xmlns:a16="http://schemas.microsoft.com/office/drawing/2014/main" id="{796455A4-627D-4E52-B4BD-F1601E58717B}"/>
              </a:ext>
            </a:extLst>
          </p:cNvPr>
          <p:cNvSpPr/>
          <p:nvPr/>
        </p:nvSpPr>
        <p:spPr>
          <a:xfrm>
            <a:off x="4284207" y="1524042"/>
            <a:ext cx="168676" cy="1775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17">
            <a:extLst>
              <a:ext uri="{FF2B5EF4-FFF2-40B4-BE49-F238E27FC236}">
                <a16:creationId xmlns:a16="http://schemas.microsoft.com/office/drawing/2014/main" id="{6C33A78E-BB0C-45FD-979E-49BA9652D760}"/>
              </a:ext>
            </a:extLst>
          </p:cNvPr>
          <p:cNvCxnSpPr>
            <a:cxnSpLocks/>
          </p:cNvCxnSpPr>
          <p:nvPr/>
        </p:nvCxnSpPr>
        <p:spPr>
          <a:xfrm flipH="1">
            <a:off x="4256095" y="3003655"/>
            <a:ext cx="272544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40">
                <a:extLst>
                  <a:ext uri="{FF2B5EF4-FFF2-40B4-BE49-F238E27FC236}">
                    <a16:creationId xmlns:a16="http://schemas.microsoft.com/office/drawing/2014/main" id="{892AEB22-1B36-4FBB-AB77-00806C14FB81}"/>
                  </a:ext>
                </a:extLst>
              </p:cNvPr>
              <p:cNvSpPr txBox="1"/>
              <p:nvPr/>
            </p:nvSpPr>
            <p:spPr>
              <a:xfrm>
                <a:off x="5330293" y="2939753"/>
                <a:ext cx="404838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40">
                <a:extLst>
                  <a:ext uri="{FF2B5EF4-FFF2-40B4-BE49-F238E27FC236}">
                    <a16:creationId xmlns:a16="http://schemas.microsoft.com/office/drawing/2014/main" id="{892AEB22-1B36-4FBB-AB77-00806C14FB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293" y="2939753"/>
                <a:ext cx="404838" cy="34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9525B433-65E4-428F-8131-AF6855B9AD6B}"/>
                  </a:ext>
                </a:extLst>
              </p:cNvPr>
              <p:cNvSpPr txBox="1"/>
              <p:nvPr/>
            </p:nvSpPr>
            <p:spPr>
              <a:xfrm>
                <a:off x="6978024" y="2677203"/>
                <a:ext cx="85322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9525B433-65E4-428F-8131-AF6855B9A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024" y="2677203"/>
                <a:ext cx="85322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91DAAB5-6AD8-4116-922B-D9AA7CBED5F8}"/>
                  </a:ext>
                </a:extLst>
              </p:cNvPr>
              <p:cNvSpPr txBox="1"/>
              <p:nvPr/>
            </p:nvSpPr>
            <p:spPr>
              <a:xfrm>
                <a:off x="7951961" y="2406712"/>
                <a:ext cx="9391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91DAAB5-6AD8-4116-922B-D9AA7CBED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961" y="2406712"/>
                <a:ext cx="939103" cy="276999"/>
              </a:xfrm>
              <a:prstGeom prst="rect">
                <a:avLst/>
              </a:prstGeom>
              <a:blipFill>
                <a:blip r:embed="rId8"/>
                <a:stretch>
                  <a:fillRect l="-3226" r="-516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6001CEC9-D27C-4FC7-9A61-EC87C39BD408}"/>
                  </a:ext>
                </a:extLst>
              </p:cNvPr>
              <p:cNvSpPr txBox="1"/>
              <p:nvPr/>
            </p:nvSpPr>
            <p:spPr>
              <a:xfrm>
                <a:off x="7960839" y="2779574"/>
                <a:ext cx="1118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=44.1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6001CEC9-D27C-4FC7-9A61-EC87C39BD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839" y="2779574"/>
                <a:ext cx="1118832" cy="276999"/>
              </a:xfrm>
              <a:prstGeom prst="rect">
                <a:avLst/>
              </a:prstGeom>
              <a:blipFill>
                <a:blip r:embed="rId9"/>
                <a:stretch>
                  <a:fillRect l="-4918" r="-4918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F739FF95-7542-4C3A-92A4-C208759DE110}"/>
              </a:ext>
            </a:extLst>
          </p:cNvPr>
          <p:cNvCxnSpPr/>
          <p:nvPr/>
        </p:nvCxnSpPr>
        <p:spPr>
          <a:xfrm>
            <a:off x="4944861" y="3861787"/>
            <a:ext cx="225492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9B64C134-C243-4196-B690-3D6D85E113FA}"/>
              </a:ext>
            </a:extLst>
          </p:cNvPr>
          <p:cNvCxnSpPr>
            <a:cxnSpLocks/>
          </p:cNvCxnSpPr>
          <p:nvPr/>
        </p:nvCxnSpPr>
        <p:spPr>
          <a:xfrm>
            <a:off x="7210147" y="3863267"/>
            <a:ext cx="0" cy="19604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C2B62663-A1E9-4636-997C-50E1B973BD03}"/>
              </a:ext>
            </a:extLst>
          </p:cNvPr>
          <p:cNvCxnSpPr>
            <a:cxnSpLocks/>
          </p:cNvCxnSpPr>
          <p:nvPr/>
        </p:nvCxnSpPr>
        <p:spPr>
          <a:xfrm>
            <a:off x="4955218" y="3863267"/>
            <a:ext cx="2244572" cy="1942729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0">
                <a:extLst>
                  <a:ext uri="{FF2B5EF4-FFF2-40B4-BE49-F238E27FC236}">
                    <a16:creationId xmlns:a16="http://schemas.microsoft.com/office/drawing/2014/main" id="{86C5AC9B-1653-4CC9-BA04-54A3AA0F2731}"/>
                  </a:ext>
                </a:extLst>
              </p:cNvPr>
              <p:cNvSpPr txBox="1"/>
              <p:nvPr/>
            </p:nvSpPr>
            <p:spPr>
              <a:xfrm>
                <a:off x="5673007" y="3538338"/>
                <a:ext cx="85322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0">
                <a:extLst>
                  <a:ext uri="{FF2B5EF4-FFF2-40B4-BE49-F238E27FC236}">
                    <a16:creationId xmlns:a16="http://schemas.microsoft.com/office/drawing/2014/main" id="{86C5AC9B-1653-4CC9-BA04-54A3AA0F2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007" y="3538338"/>
                <a:ext cx="85322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91673BD2-009B-4AE1-9FF7-708264817CA7}"/>
                  </a:ext>
                </a:extLst>
              </p:cNvPr>
              <p:cNvSpPr txBox="1"/>
              <p:nvPr/>
            </p:nvSpPr>
            <p:spPr>
              <a:xfrm>
                <a:off x="7208843" y="4568148"/>
                <a:ext cx="85322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44.1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91673BD2-009B-4AE1-9FF7-708264817C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843" y="4568148"/>
                <a:ext cx="853224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206BEFF-0947-4652-B0EB-9BC45FAB6376}"/>
                  </a:ext>
                </a:extLst>
              </p:cNvPr>
              <p:cNvSpPr txBox="1"/>
              <p:nvPr/>
            </p:nvSpPr>
            <p:spPr>
              <a:xfrm>
                <a:off x="5140171" y="4767308"/>
                <a:ext cx="10483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𝐷𝑖𝑠𝑡𝑎𝑛𝑐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206BEFF-0947-4652-B0EB-9BC45FAB6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171" y="4767308"/>
                <a:ext cx="1048364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3D316EF3-B4DC-40D4-A2A7-46ABD2264D16}"/>
                  </a:ext>
                </a:extLst>
              </p:cNvPr>
              <p:cNvSpPr txBox="1"/>
              <p:nvPr/>
            </p:nvSpPr>
            <p:spPr>
              <a:xfrm>
                <a:off x="4190260" y="5370990"/>
                <a:ext cx="2071273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(45)</m:t>
                              </m:r>
                            </m:e>
                            <m:sup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(44.1)</m:t>
                              </m:r>
                            </m:e>
                            <m:sup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3D316EF3-B4DC-40D4-A2A7-46ABD2264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260" y="5370990"/>
                <a:ext cx="2071273" cy="390492"/>
              </a:xfrm>
              <a:prstGeom prst="rect">
                <a:avLst/>
              </a:prstGeom>
              <a:blipFill>
                <a:blip r:embed="rId13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1111BB91-A367-4EDA-9E33-AC21C0D4FE56}"/>
                  </a:ext>
                </a:extLst>
              </p:cNvPr>
              <p:cNvSpPr txBox="1"/>
              <p:nvPr/>
            </p:nvSpPr>
            <p:spPr>
              <a:xfrm>
                <a:off x="4403324" y="5868140"/>
                <a:ext cx="1338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=63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(2sf)</a:t>
                </a: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1111BB91-A367-4EDA-9E33-AC21C0D4F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24" y="5868140"/>
                <a:ext cx="1338443" cy="338554"/>
              </a:xfrm>
              <a:prstGeom prst="rect">
                <a:avLst/>
              </a:prstGeom>
              <a:blipFill>
                <a:blip r:embed="rId14"/>
                <a:stretch>
                  <a:fillRect t="-3636" r="-1364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148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8" grpId="0"/>
      <p:bldP spid="57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814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constant acceleration formulae for a projectile moving in a vertical plane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is projected horizontally with a speed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 from a point 122.5m above a horizontal plane. The particle hits the plane at a point which is at a horizontal distance of 90m away from the starting point.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Find the initial speed of the particle.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Remember that the horizontal velocity is constant…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Therefore: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81400" cy="4724400"/>
              </a:xfrm>
              <a:blipFill>
                <a:blip r:embed="rId4"/>
                <a:stretch>
                  <a:fillRect t="-258" r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5BB341E1-B9EE-4563-9008-256A4513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1E8D350B-5B99-4CDD-ADE4-33341E15AA3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2D9303E1-E7EA-4143-8AB3-2A7446F5361E}"/>
              </a:ext>
            </a:extLst>
          </p:cNvPr>
          <p:cNvCxnSpPr>
            <a:cxnSpLocks/>
          </p:cNvCxnSpPr>
          <p:nvPr/>
        </p:nvCxnSpPr>
        <p:spPr>
          <a:xfrm flipH="1">
            <a:off x="4753244" y="1487053"/>
            <a:ext cx="17977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9534837C-9A45-47CC-9C22-5580CB16F0F3}"/>
              </a:ext>
            </a:extLst>
          </p:cNvPr>
          <p:cNvCxnSpPr/>
          <p:nvPr/>
        </p:nvCxnSpPr>
        <p:spPr>
          <a:xfrm>
            <a:off x="4933017" y="1487053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11">
                <a:extLst>
                  <a:ext uri="{FF2B5EF4-FFF2-40B4-BE49-F238E27FC236}">
                    <a16:creationId xmlns:a16="http://schemas.microsoft.com/office/drawing/2014/main" id="{7C0E8BB2-D559-4CBE-94EA-8F81227C481A}"/>
                  </a:ext>
                </a:extLst>
              </p:cNvPr>
              <p:cNvSpPr txBox="1"/>
              <p:nvPr/>
            </p:nvSpPr>
            <p:spPr>
              <a:xfrm>
                <a:off x="5542617" y="1182253"/>
                <a:ext cx="7024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ms</a:t>
                </a:r>
                <a:r>
                  <a:rPr lang="en-GB" sz="1400" baseline="30000" dirty="0">
                    <a:latin typeface="Comic Sans MS" pitchFamily="66" charset="0"/>
                  </a:rPr>
                  <a:t>-1</a:t>
                </a:r>
              </a:p>
            </p:txBody>
          </p:sp>
        </mc:Choice>
        <mc:Fallback xmlns="">
          <p:sp>
            <p:nvSpPr>
              <p:cNvPr id="7" name="TextBox 11">
                <a:extLst>
                  <a:ext uri="{FF2B5EF4-FFF2-40B4-BE49-F238E27FC236}">
                    <a16:creationId xmlns:a16="http://schemas.microsoft.com/office/drawing/2014/main" id="{7C0E8BB2-D559-4CBE-94EA-8F81227C4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617" y="1182253"/>
                <a:ext cx="702436" cy="307777"/>
              </a:xfrm>
              <a:prstGeom prst="rect">
                <a:avLst/>
              </a:prstGeom>
              <a:blipFill>
                <a:blip r:embed="rId5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14">
            <a:extLst>
              <a:ext uri="{FF2B5EF4-FFF2-40B4-BE49-F238E27FC236}">
                <a16:creationId xmlns:a16="http://schemas.microsoft.com/office/drawing/2014/main" id="{1B25F25C-9DBD-4EB6-88B9-8B554CF512F9}"/>
              </a:ext>
            </a:extLst>
          </p:cNvPr>
          <p:cNvSpPr/>
          <p:nvPr/>
        </p:nvSpPr>
        <p:spPr>
          <a:xfrm>
            <a:off x="2951817" y="1487053"/>
            <a:ext cx="3750824" cy="4816092"/>
          </a:xfrm>
          <a:prstGeom prst="arc">
            <a:avLst>
              <a:gd name="adj1" fmla="val 16200000"/>
              <a:gd name="adj2" fmla="val 20521232"/>
            </a:avLst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id="{1C209FED-2D20-468A-A26E-70993B5E1477}"/>
              </a:ext>
            </a:extLst>
          </p:cNvPr>
          <p:cNvSpPr txBox="1"/>
          <p:nvPr/>
        </p:nvSpPr>
        <p:spPr>
          <a:xfrm>
            <a:off x="6427433" y="1337853"/>
            <a:ext cx="25635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Start with a diagram and label all the information you have…</a:t>
            </a:r>
          </a:p>
        </p:txBody>
      </p:sp>
      <p:cxnSp>
        <p:nvCxnSpPr>
          <p:cNvPr id="12" name="Straight Arrow Connector 17">
            <a:extLst>
              <a:ext uri="{FF2B5EF4-FFF2-40B4-BE49-F238E27FC236}">
                <a16:creationId xmlns:a16="http://schemas.microsoft.com/office/drawing/2014/main" id="{05371AA8-9617-4EEF-8772-1F027A3A2EFA}"/>
              </a:ext>
            </a:extLst>
          </p:cNvPr>
          <p:cNvCxnSpPr>
            <a:cxnSpLocks/>
          </p:cNvCxnSpPr>
          <p:nvPr/>
        </p:nvCxnSpPr>
        <p:spPr>
          <a:xfrm>
            <a:off x="4647452" y="1513686"/>
            <a:ext cx="0" cy="178880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楕円 12">
            <a:extLst>
              <a:ext uri="{FF2B5EF4-FFF2-40B4-BE49-F238E27FC236}">
                <a16:creationId xmlns:a16="http://schemas.microsoft.com/office/drawing/2014/main" id="{8D1181C2-49B4-49EF-8219-3CD7FAD137AC}"/>
              </a:ext>
            </a:extLst>
          </p:cNvPr>
          <p:cNvSpPr/>
          <p:nvPr/>
        </p:nvSpPr>
        <p:spPr>
          <a:xfrm>
            <a:off x="4683702" y="1408632"/>
            <a:ext cx="168676" cy="1775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7">
            <a:extLst>
              <a:ext uri="{FF2B5EF4-FFF2-40B4-BE49-F238E27FC236}">
                <a16:creationId xmlns:a16="http://schemas.microsoft.com/office/drawing/2014/main" id="{5BE20270-16D2-47E6-B738-9D5A6687B8AB}"/>
              </a:ext>
            </a:extLst>
          </p:cNvPr>
          <p:cNvCxnSpPr>
            <a:cxnSpLocks/>
          </p:cNvCxnSpPr>
          <p:nvPr/>
        </p:nvCxnSpPr>
        <p:spPr>
          <a:xfrm flipH="1">
            <a:off x="4637834" y="3385393"/>
            <a:ext cx="199378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68145049-D2B9-42C3-89AB-2E76C7322548}"/>
                  </a:ext>
                </a:extLst>
              </p:cNvPr>
              <p:cNvSpPr txBox="1"/>
              <p:nvPr/>
            </p:nvSpPr>
            <p:spPr>
              <a:xfrm>
                <a:off x="5383558" y="3339248"/>
                <a:ext cx="582235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90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68145049-D2B9-42C3-89AB-2E76C7322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558" y="3339248"/>
                <a:ext cx="582235" cy="34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40">
                <a:extLst>
                  <a:ext uri="{FF2B5EF4-FFF2-40B4-BE49-F238E27FC236}">
                    <a16:creationId xmlns:a16="http://schemas.microsoft.com/office/drawing/2014/main" id="{14EA2538-C2A7-4930-8C1B-C2F68314D16B}"/>
                  </a:ext>
                </a:extLst>
              </p:cNvPr>
              <p:cNvSpPr txBox="1"/>
              <p:nvPr/>
            </p:nvSpPr>
            <p:spPr>
              <a:xfrm>
                <a:off x="3829965" y="2202906"/>
                <a:ext cx="786421" cy="34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122.5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40">
                <a:extLst>
                  <a:ext uri="{FF2B5EF4-FFF2-40B4-BE49-F238E27FC236}">
                    <a16:creationId xmlns:a16="http://schemas.microsoft.com/office/drawing/2014/main" id="{14EA2538-C2A7-4930-8C1B-C2F68314D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965" y="2202906"/>
                <a:ext cx="786421" cy="349468"/>
              </a:xfrm>
              <a:prstGeom prst="rect">
                <a:avLst/>
              </a:prstGeom>
              <a:blipFill>
                <a:blip r:embed="rId7"/>
                <a:stretch>
                  <a:fillRect r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3130CEF5-EDAE-4F1A-BD8E-990C2C02512C}"/>
                  </a:ext>
                </a:extLst>
              </p:cNvPr>
              <p:cNvSpPr txBox="1"/>
              <p:nvPr/>
            </p:nvSpPr>
            <p:spPr>
              <a:xfrm>
                <a:off x="945473" y="5348796"/>
                <a:ext cx="6208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3130CEF5-EDAE-4F1A-BD8E-990C2C025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73" y="5348796"/>
                <a:ext cx="620875" cy="246221"/>
              </a:xfrm>
              <a:prstGeom prst="rect">
                <a:avLst/>
              </a:prstGeom>
              <a:blipFill>
                <a:blip r:embed="rId8"/>
                <a:stretch>
                  <a:fillRect l="-7843" r="-490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B3B3064-85FA-46DA-98A0-9C21AD7A64A6}"/>
                  </a:ext>
                </a:extLst>
              </p:cNvPr>
              <p:cNvSpPr txBox="1"/>
              <p:nvPr/>
            </p:nvSpPr>
            <p:spPr>
              <a:xfrm>
                <a:off x="830064" y="5766048"/>
                <a:ext cx="7457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90=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B3B3064-85FA-46DA-98A0-9C21AD7A6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064" y="5766048"/>
                <a:ext cx="745781" cy="246221"/>
              </a:xfrm>
              <a:prstGeom prst="rect">
                <a:avLst/>
              </a:prstGeom>
              <a:blipFill>
                <a:blip r:embed="rId9"/>
                <a:stretch>
                  <a:fillRect l="-5691" r="-406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30">
            <a:extLst>
              <a:ext uri="{FF2B5EF4-FFF2-40B4-BE49-F238E27FC236}">
                <a16:creationId xmlns:a16="http://schemas.microsoft.com/office/drawing/2014/main" id="{16F6820B-4920-4CA9-B4FD-9E929A825DE1}"/>
              </a:ext>
            </a:extLst>
          </p:cNvPr>
          <p:cNvSpPr/>
          <p:nvPr/>
        </p:nvSpPr>
        <p:spPr>
          <a:xfrm>
            <a:off x="1468209" y="5486348"/>
            <a:ext cx="309949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31">
            <a:extLst>
              <a:ext uri="{FF2B5EF4-FFF2-40B4-BE49-F238E27FC236}">
                <a16:creationId xmlns:a16="http://schemas.microsoft.com/office/drawing/2014/main" id="{E7665F24-9320-4DC9-B810-84858A96658D}"/>
              </a:ext>
            </a:extLst>
          </p:cNvPr>
          <p:cNvSpPr txBox="1"/>
          <p:nvPr/>
        </p:nvSpPr>
        <p:spPr>
          <a:xfrm>
            <a:off x="1736651" y="5475634"/>
            <a:ext cx="2089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know that the distance travelled is 90m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47E3A68-1267-429F-9A66-B940A1AC5AF5}"/>
              </a:ext>
            </a:extLst>
          </p:cNvPr>
          <p:cNvSpPr/>
          <p:nvPr/>
        </p:nvSpPr>
        <p:spPr>
          <a:xfrm>
            <a:off x="288522" y="6115365"/>
            <a:ext cx="3715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 So if we can find the time taken, we can then use it to find the initial velocity…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9C3A512-07E7-47D6-8361-978E01D761AD}"/>
              </a:ext>
            </a:extLst>
          </p:cNvPr>
          <p:cNvSpPr/>
          <p:nvPr/>
        </p:nvSpPr>
        <p:spPr>
          <a:xfrm>
            <a:off x="3817398" y="3602983"/>
            <a:ext cx="50869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We can use the vertical information to find when the particle hits the plane…</a:t>
            </a:r>
          </a:p>
        </p:txBody>
      </p:sp>
      <p:cxnSp>
        <p:nvCxnSpPr>
          <p:cNvPr id="30" name="Straight Connector 12">
            <a:extLst>
              <a:ext uri="{FF2B5EF4-FFF2-40B4-BE49-F238E27FC236}">
                <a16:creationId xmlns:a16="http://schemas.microsoft.com/office/drawing/2014/main" id="{39928863-5861-4EE2-9A8D-E2FE140EC2B3}"/>
              </a:ext>
            </a:extLst>
          </p:cNvPr>
          <p:cNvCxnSpPr/>
          <p:nvPr/>
        </p:nvCxnSpPr>
        <p:spPr>
          <a:xfrm flipH="1">
            <a:off x="4645240" y="3305452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679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3" grpId="0" animBg="1"/>
      <p:bldP spid="15" grpId="0"/>
      <p:bldP spid="22" grpId="0"/>
      <p:bldP spid="20" grpId="0"/>
      <p:bldP spid="26" grpId="0"/>
      <p:bldP spid="27" grpId="0" animBg="1"/>
      <p:bldP spid="28" grpId="0"/>
      <p:bldP spid="21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9CF2A6-76E0-4CC0-AE56-432C71E38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AFF290-BF17-41A0-A0EA-E915AD4DC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39A149-72D5-4AAB-A461-99C1087A0DFC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1511</Words>
  <Application>Microsoft Office PowerPoint</Application>
  <PresentationFormat>On-screen Show (4:3)</PresentationFormat>
  <Paragraphs>248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Microsoft Himalaya</vt:lpstr>
      <vt:lpstr>Permanent Marker</vt:lpstr>
      <vt:lpstr>Super Black SF</vt:lpstr>
      <vt:lpstr>Wingdings</vt:lpstr>
      <vt:lpstr>Office テーマ</vt:lpstr>
      <vt:lpstr>PowerPoint Presentation</vt:lpstr>
      <vt:lpstr>Prior knowledge check</vt:lpstr>
      <vt:lpstr>PowerPoint Presentation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57</cp:revision>
  <dcterms:created xsi:type="dcterms:W3CDTF">2018-06-16T01:40:49Z</dcterms:created>
  <dcterms:modified xsi:type="dcterms:W3CDTF">2020-12-23T11:35:46Z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