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2" r:id="rId5"/>
    <p:sldId id="265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3E43D-34C4-491B-9157-EB24EB7509A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B70A0-D065-40BC-BFE9-B4A108DBF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3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77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77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7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6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0.png"/><Relationship Id="rId3" Type="http://schemas.openxmlformats.org/officeDocument/2006/relationships/image" Target="../media/image650.png"/><Relationship Id="rId7" Type="http://schemas.openxmlformats.org/officeDocument/2006/relationships/image" Target="../media/image900.png"/><Relationship Id="rId12" Type="http://schemas.openxmlformats.org/officeDocument/2006/relationships/image" Target="../media/image14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0.png"/><Relationship Id="rId11" Type="http://schemas.openxmlformats.org/officeDocument/2006/relationships/image" Target="../media/image940.png"/><Relationship Id="rId5" Type="http://schemas.openxmlformats.org/officeDocument/2006/relationships/image" Target="../media/image670.png"/><Relationship Id="rId10" Type="http://schemas.openxmlformats.org/officeDocument/2006/relationships/image" Target="../media/image930.png"/><Relationship Id="rId4" Type="http://schemas.openxmlformats.org/officeDocument/2006/relationships/image" Target="../media/image660.png"/><Relationship Id="rId9" Type="http://schemas.openxmlformats.org/officeDocument/2006/relationships/image" Target="../media/image9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0.png"/><Relationship Id="rId13" Type="http://schemas.openxmlformats.org/officeDocument/2006/relationships/image" Target="../media/image138.png"/><Relationship Id="rId3" Type="http://schemas.openxmlformats.org/officeDocument/2006/relationships/image" Target="../media/image660.png"/><Relationship Id="rId7" Type="http://schemas.openxmlformats.org/officeDocument/2006/relationships/image" Target="../media/image690.png"/><Relationship Id="rId12" Type="http://schemas.openxmlformats.org/officeDocument/2006/relationships/image" Target="../media/image74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30.png"/><Relationship Id="rId5" Type="http://schemas.openxmlformats.org/officeDocument/2006/relationships/image" Target="../media/image1.jpeg"/><Relationship Id="rId10" Type="http://schemas.openxmlformats.org/officeDocument/2006/relationships/image" Target="../media/image720.png"/><Relationship Id="rId4" Type="http://schemas.openxmlformats.org/officeDocument/2006/relationships/image" Target="../media/image670.png"/><Relationship Id="rId9" Type="http://schemas.openxmlformats.org/officeDocument/2006/relationships/image" Target="../media/image7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0.png"/><Relationship Id="rId7" Type="http://schemas.openxmlformats.org/officeDocument/2006/relationships/image" Target="../media/image75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6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0.png"/><Relationship Id="rId7" Type="http://schemas.openxmlformats.org/officeDocument/2006/relationships/image" Target="../media/image75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6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0.png"/><Relationship Id="rId3" Type="http://schemas.openxmlformats.org/officeDocument/2006/relationships/image" Target="../media/image660.png"/><Relationship Id="rId7" Type="http://schemas.openxmlformats.org/officeDocument/2006/relationships/image" Target="../media/image750.png"/><Relationship Id="rId12" Type="http://schemas.openxmlformats.org/officeDocument/2006/relationships/image" Target="../media/image139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90.png"/><Relationship Id="rId5" Type="http://schemas.openxmlformats.org/officeDocument/2006/relationships/image" Target="../media/image1.jpeg"/><Relationship Id="rId10" Type="http://schemas.openxmlformats.org/officeDocument/2006/relationships/image" Target="../media/image780.png"/><Relationship Id="rId4" Type="http://schemas.openxmlformats.org/officeDocument/2006/relationships/image" Target="../media/image670.png"/><Relationship Id="rId9" Type="http://schemas.openxmlformats.org/officeDocument/2006/relationships/image" Target="../media/image7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0.png"/><Relationship Id="rId3" Type="http://schemas.openxmlformats.org/officeDocument/2006/relationships/image" Target="../media/image660.png"/><Relationship Id="rId7" Type="http://schemas.openxmlformats.org/officeDocument/2006/relationships/image" Target="../media/image81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0.png"/><Relationship Id="rId11" Type="http://schemas.openxmlformats.org/officeDocument/2006/relationships/image" Target="../media/image140.png"/><Relationship Id="rId5" Type="http://schemas.openxmlformats.org/officeDocument/2006/relationships/image" Target="../media/image760.png"/><Relationship Id="rId10" Type="http://schemas.openxmlformats.org/officeDocument/2006/relationships/image" Target="../media/image840.png"/><Relationship Id="rId4" Type="http://schemas.openxmlformats.org/officeDocument/2006/relationships/image" Target="../media/image670.png"/><Relationship Id="rId9" Type="http://schemas.openxmlformats.org/officeDocument/2006/relationships/image" Target="../media/image8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70.png"/><Relationship Id="rId4" Type="http://schemas.openxmlformats.org/officeDocument/2006/relationships/image" Target="../media/image6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0.png"/><Relationship Id="rId3" Type="http://schemas.openxmlformats.org/officeDocument/2006/relationships/image" Target="../media/image650.png"/><Relationship Id="rId7" Type="http://schemas.openxmlformats.org/officeDocument/2006/relationships/image" Target="../media/image850.png"/><Relationship Id="rId12" Type="http://schemas.openxmlformats.org/officeDocument/2006/relationships/image" Target="../media/image14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0.png"/><Relationship Id="rId11" Type="http://schemas.openxmlformats.org/officeDocument/2006/relationships/image" Target="../media/image880.png"/><Relationship Id="rId5" Type="http://schemas.openxmlformats.org/officeDocument/2006/relationships/image" Target="../media/image670.png"/><Relationship Id="rId10" Type="http://schemas.openxmlformats.org/officeDocument/2006/relationships/image" Target="../media/image870.png"/><Relationship Id="rId4" Type="http://schemas.openxmlformats.org/officeDocument/2006/relationships/image" Target="../media/image660.png"/><Relationship Id="rId9" Type="http://schemas.openxmlformats.org/officeDocument/2006/relationships/image" Target="../media/image7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92724" y="2315207"/>
            <a:ext cx="588122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0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80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5C</a:t>
            </a:r>
            <a:endParaRPr lang="ja-JP" altLang="en-US" sz="80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Permanent Marker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5kg box lies at rest on a rough horizontal floor. The coefficient of friction between the box and the floor is 0.5. A force P is applied to the box. Calculate the value of P required to cause the box to accelerate if: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horizontally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24.5N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above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324600" y="1828800"/>
            <a:ext cx="457200" cy="457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781800" y="1524000"/>
            <a:ext cx="762000" cy="533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5626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67600" y="1295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34000" y="1905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553200" y="2286000"/>
            <a:ext cx="0" cy="3048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6553200" y="1524000"/>
            <a:ext cx="0" cy="3048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905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48400" y="2590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 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0800" y="12954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543800" y="8382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7818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543800" y="1524000"/>
            <a:ext cx="0" cy="53340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6172200" y="1600200"/>
            <a:ext cx="914400" cy="914400"/>
          </a:xfrm>
          <a:prstGeom prst="arc">
            <a:avLst>
              <a:gd name="adj1" fmla="val 20127736"/>
              <a:gd name="adj2" fmla="val 51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010400" y="1828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34200" y="2057400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0.8P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543800" y="1676400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0.6P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402473" y="1066800"/>
                <a:ext cx="17506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=24.5−0.3</m:t>
                      </m:r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473" y="1066800"/>
                <a:ext cx="1750671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572000" y="1905000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24.5 – 0.3P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648200" y="2971800"/>
            <a:ext cx="411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find the value for P for which the box is in ‘limiting equilibrium’ – that is, so the horizontal forces cancel each other out…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48200" y="38100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Resolve horizontally…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980176" y="41910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176" y="4191000"/>
                <a:ext cx="82958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992112" y="4367784"/>
            <a:ext cx="533400" cy="3688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543800" y="4303776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horizontally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572000"/>
                <a:ext cx="26259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</m:t>
                      </m:r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−(24.5−0.3</m:t>
                      </m:r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)=(5×0)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2625975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675632" y="4962144"/>
                <a:ext cx="2023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</m:t>
                      </m:r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−24.5+0.3</m:t>
                      </m:r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632" y="4962144"/>
                <a:ext cx="202363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779008" y="5334000"/>
                <a:ext cx="11448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1.1</m:t>
                      </m:r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=24.5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008" y="5334000"/>
                <a:ext cx="114480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013704" y="5715000"/>
                <a:ext cx="1383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=22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704" y="5715000"/>
                <a:ext cx="1383649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6998208" y="4739640"/>
            <a:ext cx="533400" cy="3688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7022592" y="5120640"/>
            <a:ext cx="533400" cy="3688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7138416" y="5510784"/>
            <a:ext cx="533400" cy="3688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476744" y="4721352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Careful with the bracket!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452360" y="5102352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and solve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325112" y="6077712"/>
            <a:ext cx="44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 must exceed 22N, which is less than when P was horizontal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reason is because some of the force is upwards, this alleviates some of the friction between the surfaces…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D41E6C5E-B098-43DA-A018-68B2D645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3" name="コンテンツ プレースホルダー 2">
            <a:extLst>
              <a:ext uri="{FF2B5EF4-FFF2-40B4-BE49-F238E27FC236}">
                <a16:creationId xmlns:a16="http://schemas.microsoft.com/office/drawing/2014/main" id="{6110F049-89EA-4B72-8E4A-CE60C988425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3">
                <a:extLst>
                  <a:ext uri="{FF2B5EF4-FFF2-40B4-BE49-F238E27FC236}">
                    <a16:creationId xmlns:a16="http://schemas.microsoft.com/office/drawing/2014/main" id="{AB491A81-5168-4DF0-A3DE-FE4780D75847}"/>
                  </a:ext>
                </a:extLst>
              </p:cNvPr>
              <p:cNvSpPr txBox="1"/>
              <p:nvPr/>
            </p:nvSpPr>
            <p:spPr>
              <a:xfrm>
                <a:off x="4870956" y="4156946"/>
                <a:ext cx="7100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33">
                <a:extLst>
                  <a:ext uri="{FF2B5EF4-FFF2-40B4-BE49-F238E27FC236}">
                    <a16:creationId xmlns:a16="http://schemas.microsoft.com/office/drawing/2014/main" id="{AB491A81-5168-4DF0-A3DE-FE4780D75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956" y="4156946"/>
                <a:ext cx="710066" cy="338554"/>
              </a:xfrm>
              <a:prstGeom prst="rect">
                <a:avLst/>
              </a:prstGeom>
              <a:blipFill>
                <a:blip r:embed="rId1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642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9" grpId="0"/>
      <p:bldP spid="52" grpId="0"/>
      <p:bldP spid="52" grpId="1"/>
      <p:bldP spid="54" grpId="0"/>
      <p:bldP spid="55" grpId="0"/>
      <p:bldP spid="56" grpId="0"/>
      <p:bldP spid="57" grpId="0" animBg="1"/>
      <p:bldP spid="58" grpId="0"/>
      <p:bldP spid="61" grpId="0"/>
      <p:bldP spid="70" grpId="0"/>
      <p:bldP spid="71" grpId="0"/>
      <p:bldP spid="72" grpId="0"/>
      <p:bldP spid="73" grpId="0" animBg="1"/>
      <p:bldP spid="74" grpId="0" animBg="1"/>
      <p:bldP spid="75" grpId="0" animBg="1"/>
      <p:bldP spid="76" grpId="0"/>
      <p:bldP spid="77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u="sng" dirty="0">
                <a:latin typeface="Comic Sans MS" pitchFamily="66" charset="0"/>
              </a:rPr>
              <a:t>Friction</a:t>
            </a:r>
            <a:r>
              <a:rPr lang="en-GB" sz="1400" dirty="0">
                <a:latin typeface="Comic Sans MS" pitchFamily="66" charset="0"/>
              </a:rPr>
              <a:t>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It is dependent on two things: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1) The </a:t>
            </a:r>
            <a:r>
              <a:rPr lang="en-GB" sz="1400" u="sng" dirty="0">
                <a:latin typeface="Comic Sans MS" pitchFamily="66" charset="0"/>
              </a:rPr>
              <a:t>normal reaction</a:t>
            </a:r>
            <a:r>
              <a:rPr lang="en-GB" sz="1400" dirty="0">
                <a:latin typeface="Comic Sans MS" pitchFamily="66" charset="0"/>
              </a:rPr>
              <a:t> between the two surfaces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2) The </a:t>
            </a:r>
            <a:r>
              <a:rPr lang="en-GB" sz="1400" u="sng" dirty="0">
                <a:latin typeface="Comic Sans MS" pitchFamily="66" charset="0"/>
              </a:rPr>
              <a:t>coefficient of friction</a:t>
            </a:r>
            <a:r>
              <a:rPr lang="en-GB" sz="1400" dirty="0">
                <a:latin typeface="Comic Sans MS" pitchFamily="66" charset="0"/>
              </a:rPr>
              <a:t> between the two surfaces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maximum frictional force is calculated as follows: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 surface is described as ‘smooth’, the implication is that the coefficient of friction is 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8402" y="5403541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02" y="5403541"/>
                <a:ext cx="1196545" cy="338554"/>
              </a:xfrm>
              <a:prstGeom prst="rect">
                <a:avLst/>
              </a:prstGeom>
              <a:blipFill>
                <a:blip r:embed="rId2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0002" y="5327341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002" y="5327341"/>
                <a:ext cx="2435539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0002" y="5632141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002" y="5632141"/>
                <a:ext cx="220361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タイトル 1">
            <a:extLst>
              <a:ext uri="{FF2B5EF4-FFF2-40B4-BE49-F238E27FC236}">
                <a16:creationId xmlns:a16="http://schemas.microsoft.com/office/drawing/2014/main" id="{CC09148A-ED11-4125-8173-91521090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42F745A9-5057-44B3-8237-FC2CDF4822C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50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block of mass 5kg is lying at rest on rough horizontal ground. The coefficient of friction between the block and the ground is 0.4. A horizontal force, P, is applied to the block. Find the magnitude of the frictional force acting on the block and its acceleration when: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10N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19.6N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30N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867400" y="2362200"/>
            <a:ext cx="1676400" cy="533400"/>
            <a:chOff x="5105400" y="2523744"/>
            <a:chExt cx="1981200" cy="600456"/>
          </a:xfrm>
        </p:grpSpPr>
        <p:sp>
          <p:nvSpPr>
            <p:cNvPr id="9" name="Rectangle 8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7171944" y="2514600"/>
            <a:ext cx="1066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29600" y="23622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257800" y="25146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705600" y="2694432"/>
            <a:ext cx="0" cy="533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705600" y="1981200"/>
            <a:ext cx="0" cy="35356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77000" y="1676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0800" y="23622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5kg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3200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12954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477000" y="16002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553200" y="16002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1295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 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24400" y="3505200"/>
            <a:ext cx="408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need to find the maximum possible frictional force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To do this we need R, the normal reaction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29200" y="40386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038600"/>
                <a:ext cx="92243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72000" y="4419600"/>
                <a:ext cx="16736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𝑅</m:t>
                    </m:r>
                    <m:r>
                      <a:rPr lang="en-GB" sz="1600" b="0" i="1" smtClean="0">
                        <a:latin typeface="Cambria Math"/>
                      </a:rPr>
                      <m:t>−5</m:t>
                    </m:r>
                    <m:r>
                      <a:rPr lang="en-GB" sz="1600" b="0" i="1" smtClean="0">
                        <a:latin typeface="Cambria Math"/>
                      </a:rPr>
                      <m:t>𝑔</m:t>
                    </m:r>
                    <m:r>
                      <a:rPr lang="en-GB" sz="1600" b="0" i="1" smtClean="0">
                        <a:latin typeface="Cambria Math"/>
                      </a:rPr>
                      <m:t>=(5×0</m:t>
                    </m:r>
                  </m:oMath>
                </a14:m>
                <a:r>
                  <a:rPr lang="en-GB" sz="1600" dirty="0"/>
                  <a:t>)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19600"/>
                <a:ext cx="1673600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455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29200" y="4876800"/>
                <a:ext cx="14770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(49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76800"/>
                <a:ext cx="1477007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6172200" y="4191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705600" y="4267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vertically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6172200" y="4648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629400" y="4724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 R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24400" y="55626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562600"/>
                <a:ext cx="1196545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495800" y="5257800"/>
            <a:ext cx="4501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Now we can calculate the maximum possible frictional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24400" y="5943600"/>
                <a:ext cx="18507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=(0.4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×49)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943600"/>
                <a:ext cx="1850763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24400" y="6324600"/>
                <a:ext cx="14856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=19.6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324600"/>
                <a:ext cx="1485663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248400" y="5715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248400" y="6172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781800" y="5791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056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 F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MAX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8ED9322B-293F-4A39-9F6A-4B1962C67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8B8F812B-589D-43B1-80E7-3E3D1EEA00A7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33">
                <a:extLst>
                  <a:ext uri="{FF2B5EF4-FFF2-40B4-BE49-F238E27FC236}">
                    <a16:creationId xmlns:a16="http://schemas.microsoft.com/office/drawing/2014/main" id="{CB70631E-5F08-46B0-9224-B0F8BB5B186C}"/>
                  </a:ext>
                </a:extLst>
              </p:cNvPr>
              <p:cNvSpPr txBox="1"/>
              <p:nvPr/>
            </p:nvSpPr>
            <p:spPr>
              <a:xfrm>
                <a:off x="4409317" y="4041538"/>
                <a:ext cx="6347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33">
                <a:extLst>
                  <a:ext uri="{FF2B5EF4-FFF2-40B4-BE49-F238E27FC236}">
                    <a16:creationId xmlns:a16="http://schemas.microsoft.com/office/drawing/2014/main" id="{CB70631E-5F08-46B0-9224-B0F8BB5B1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317" y="4041538"/>
                <a:ext cx="634725" cy="338554"/>
              </a:xfrm>
              <a:prstGeom prst="rect">
                <a:avLst/>
              </a:prstGeom>
              <a:blipFill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40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2" grpId="0"/>
      <p:bldP spid="22" grpId="1"/>
      <p:bldP spid="23" grpId="0"/>
      <p:bldP spid="24" grpId="0"/>
      <p:bldP spid="24" grpId="1"/>
      <p:bldP spid="25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 animBg="1"/>
      <p:bldP spid="43" grpId="0" animBg="1"/>
      <p:bldP spid="44" grpId="0"/>
      <p:bldP spid="45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block of mass 5kg is lying at rest on rough horizontal ground. The coefficient of friction between the block and the ground is 0.4. A horizontal force, P, is applied to the block. Find the magnitude of the frictional force acting on the block and its acceleration when: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10N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19.6N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30N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867400" y="2362200"/>
            <a:ext cx="1676400" cy="533400"/>
            <a:chOff x="5105400" y="2523744"/>
            <a:chExt cx="1981200" cy="600456"/>
          </a:xfrm>
        </p:grpSpPr>
        <p:sp>
          <p:nvSpPr>
            <p:cNvPr id="9" name="Rectangle 8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7171944" y="2514600"/>
            <a:ext cx="1066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29600" y="23622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257800" y="25146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705600" y="2694432"/>
            <a:ext cx="0" cy="533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705600" y="1981200"/>
            <a:ext cx="0" cy="353568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77000" y="1676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0800" y="23622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5kg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3200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 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12954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477000" y="16002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553200" y="16002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1295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 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391400" y="1600200"/>
                <a:ext cx="13214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32145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876800" y="3581400"/>
            <a:ext cx="3456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maximum frictional force is 19.6 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76800" y="3962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Any force will be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opposed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friction up to this value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76800" y="44958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For part a), the force is only 10N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Therefore, the frictional force will match this at 10N, preventing movement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there is also no acceleration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00600" y="23622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78467A35-B9E8-4CCD-B5E1-996C97F6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3C08618D-2EAF-4397-9581-9F4A6966CE90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6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46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block of mass 5kg is lying at rest on rough horizontal ground. The coefficient of friction between the block and the ground is 0.4. A horizontal force, P, is applied to the block. Find the magnitude of the frictional force acting on the block and its acceleration when: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10N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19.6N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30N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867400" y="2362200"/>
            <a:ext cx="1676400" cy="533400"/>
            <a:chOff x="5105400" y="2523744"/>
            <a:chExt cx="1981200" cy="600456"/>
          </a:xfrm>
        </p:grpSpPr>
        <p:sp>
          <p:nvSpPr>
            <p:cNvPr id="9" name="Rectangle 8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7171944" y="2514600"/>
            <a:ext cx="1066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29600" y="2362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19.6N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257800" y="25146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705600" y="2694432"/>
            <a:ext cx="0" cy="533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705600" y="1981200"/>
            <a:ext cx="0" cy="353568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77000" y="1676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0800" y="23622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5kg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3200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 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12954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477000" y="16002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553200" y="16002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1295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 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391400" y="1600200"/>
                <a:ext cx="13214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32145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876800" y="3581400"/>
            <a:ext cx="3456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maximum frictional force is 19.6 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76800" y="3962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Any force will be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opposed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friction up to this value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76800" y="4495800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For part b), the force is only 19.6N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Therefore, the frictional force will match this at 19.6N, preventing movement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there is also no acceleration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This situation is called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‘limiting equilibrium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’, as the object is on the point of movement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8200" y="2362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19.6N</a:t>
            </a: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F5EACBDA-2C40-455C-9DBF-448FECBA8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4A717496-6C6C-4AA4-8DEB-CC6D623BF82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6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block of mass 5kg is lying at rest on rough horizontal ground. The coefficient of friction between the block and the ground is 0.4. A horizontal force, P, is applied to the block. Find the magnitude of the frictional force acting on the block and its acceleration when: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10N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19.6N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= 30N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867400" y="2362200"/>
            <a:ext cx="1676400" cy="533400"/>
            <a:chOff x="5105400" y="2523744"/>
            <a:chExt cx="1981200" cy="600456"/>
          </a:xfrm>
        </p:grpSpPr>
        <p:sp>
          <p:nvSpPr>
            <p:cNvPr id="9" name="Rectangle 8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7171944" y="2514600"/>
            <a:ext cx="1066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53400" y="2362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257800" y="25146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705600" y="2694432"/>
            <a:ext cx="0" cy="533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705600" y="1981200"/>
            <a:ext cx="0" cy="353568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77000" y="1676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0800" y="23622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5kg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3200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 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12954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477000" y="16002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553200" y="16002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1295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 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391400" y="1600200"/>
                <a:ext cx="13214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=19.6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32145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953000" y="3581400"/>
            <a:ext cx="403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For part c), the force is 30N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frictional force will oppose 19.6N of this, but no more.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the object will accelerate…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48200" y="2362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19.6N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876800" y="48768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876800"/>
                <a:ext cx="92243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72712" y="5334000"/>
                <a:ext cx="19948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30−19.6=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712" y="5334000"/>
                <a:ext cx="1994841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48200" y="5791200"/>
                <a:ext cx="11147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10.4=5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91200"/>
                <a:ext cx="1114792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48200" y="6248400"/>
                <a:ext cx="10009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2.08=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248400"/>
                <a:ext cx="100098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867400" y="5105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400800" y="5029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horizontally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5867400" y="5562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867400" y="6019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3246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0800" y="6096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5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24400" y="6581001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the acceleration will be 2.08ms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-2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258546A0-F1EE-4B75-B565-1F067A58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コンテンツ プレースホルダー 2">
            <a:extLst>
              <a:ext uri="{FF2B5EF4-FFF2-40B4-BE49-F238E27FC236}">
                <a16:creationId xmlns:a16="http://schemas.microsoft.com/office/drawing/2014/main" id="{3873D11E-024E-4BDC-805E-EEE21038DD0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33">
                <a:extLst>
                  <a:ext uri="{FF2B5EF4-FFF2-40B4-BE49-F238E27FC236}">
                    <a16:creationId xmlns:a16="http://schemas.microsoft.com/office/drawing/2014/main" id="{4A0DE7A8-8840-47C6-94A1-DBCA7DBF3C19}"/>
                  </a:ext>
                </a:extLst>
              </p:cNvPr>
              <p:cNvSpPr txBox="1"/>
              <p:nvPr/>
            </p:nvSpPr>
            <p:spPr>
              <a:xfrm>
                <a:off x="4311663" y="4858284"/>
                <a:ext cx="7100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33">
                <a:extLst>
                  <a:ext uri="{FF2B5EF4-FFF2-40B4-BE49-F238E27FC236}">
                    <a16:creationId xmlns:a16="http://schemas.microsoft.com/office/drawing/2014/main" id="{4A0DE7A8-8840-47C6-94A1-DBCA7DBF3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663" y="4858284"/>
                <a:ext cx="710066" cy="338554"/>
              </a:xfrm>
              <a:prstGeom prst="rect">
                <a:avLst/>
              </a:prstGeom>
              <a:blipFill>
                <a:blip r:embed="rId1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3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9" grpId="0"/>
      <p:bldP spid="30" grpId="0"/>
      <p:bldP spid="30" grpId="1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5kg box lies at rest on a rough horizontal floor. The coefficient of friction between the box and the floor is 0.5. A force P is applied to the box. Calculate the value of P required to cause the box to accelerate if: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horizontally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above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324600" y="1828800"/>
            <a:ext cx="457200" cy="457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7818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5626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43800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34000" y="1905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5532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6553200" y="1524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905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48400" y="2590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0800" y="12954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29200" y="3505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05200"/>
                <a:ext cx="92243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7315200" y="12954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876800" y="3124200"/>
            <a:ext cx="4020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Resolve vertically to find the normal reaction </a:t>
            </a:r>
          </a:p>
        </p:txBody>
      </p:sp>
      <p:sp>
        <p:nvSpPr>
          <p:cNvPr id="55" name="Arc 54"/>
          <p:cNvSpPr/>
          <p:nvPr/>
        </p:nvSpPr>
        <p:spPr>
          <a:xfrm>
            <a:off x="6096000" y="3657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553200" y="3657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and resolve vertically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44568" y="3971544"/>
                <a:ext cx="17585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−5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=(5×0)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568" y="3971544"/>
                <a:ext cx="175855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4419600"/>
                <a:ext cx="1019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=49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19600"/>
                <a:ext cx="101983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096000" y="41148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477000" y="4191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76800" y="4953000"/>
            <a:ext cx="3445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find the maximum frictional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29200" y="53340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334000"/>
                <a:ext cx="1196545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029200" y="5791200"/>
                <a:ext cx="18507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=(0.5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×49)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791200"/>
                <a:ext cx="1850763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029200" y="6248400"/>
                <a:ext cx="14856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=24.5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248400"/>
                <a:ext cx="148566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629400" y="54864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162800" y="5562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629400" y="5943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010400" y="6019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267200" y="65810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P will have to exceed 24.5N to make the object move!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5F02ABFA-8B8F-476E-BE8C-6C701044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コンテンツ プレースホルダー 2">
            <a:extLst>
              <a:ext uri="{FF2B5EF4-FFF2-40B4-BE49-F238E27FC236}">
                <a16:creationId xmlns:a16="http://schemas.microsoft.com/office/drawing/2014/main" id="{C21CBFDC-4FBC-4FDB-99B5-7DEC7BE320D0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33">
                <a:extLst>
                  <a:ext uri="{FF2B5EF4-FFF2-40B4-BE49-F238E27FC236}">
                    <a16:creationId xmlns:a16="http://schemas.microsoft.com/office/drawing/2014/main" id="{CC13679B-108A-40E4-948E-A345D574267B}"/>
                  </a:ext>
                </a:extLst>
              </p:cNvPr>
              <p:cNvSpPr txBox="1"/>
              <p:nvPr/>
            </p:nvSpPr>
            <p:spPr>
              <a:xfrm>
                <a:off x="4506971" y="3508877"/>
                <a:ext cx="6347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33">
                <a:extLst>
                  <a:ext uri="{FF2B5EF4-FFF2-40B4-BE49-F238E27FC236}">
                    <a16:creationId xmlns:a16="http://schemas.microsoft.com/office/drawing/2014/main" id="{CC13679B-108A-40E4-948E-A345D5742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971" y="3508877"/>
                <a:ext cx="634725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96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45" grpId="0"/>
      <p:bldP spid="49" grpId="0"/>
      <p:bldP spid="50" grpId="0"/>
      <p:bldP spid="50" grpId="1"/>
      <p:bldP spid="51" grpId="0"/>
      <p:bldP spid="51" grpId="1"/>
      <p:bldP spid="52" grpId="0"/>
      <p:bldP spid="53" grpId="0"/>
      <p:bldP spid="54" grpId="0"/>
      <p:bldP spid="55" grpId="0" animBg="1"/>
      <p:bldP spid="56" grpId="0"/>
      <p:bldP spid="57" grpId="0"/>
      <p:bldP spid="58" grpId="0"/>
      <p:bldP spid="59" grpId="0" animBg="1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  <p:bldP spid="69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5kg box lies at rest on a rough horizontal floor. The coefficient of friction between the box and the floor is 0.5. A force P is applied to the box. Calculate the value of P required to cause the box to accelerate if: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horizontally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24.5N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above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324600" y="1828800"/>
            <a:ext cx="457200" cy="457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781800" y="1524000"/>
            <a:ext cx="762000" cy="533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5626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67600" y="1295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34000" y="1905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5532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6553200" y="1524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905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48400" y="2590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0800" y="12954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543800" y="10668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7818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543800" y="1524000"/>
            <a:ext cx="0" cy="53340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6172200" y="1600200"/>
            <a:ext cx="914400" cy="914400"/>
          </a:xfrm>
          <a:prstGeom prst="arc">
            <a:avLst>
              <a:gd name="adj1" fmla="val 20127736"/>
              <a:gd name="adj2" fmla="val 51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010400" y="1828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2057400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Pcos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43800" y="1676400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Psin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562600" y="4724400"/>
            <a:ext cx="1905000" cy="1371600"/>
            <a:chOff x="5181600" y="4191000"/>
            <a:chExt cx="1905000" cy="1371600"/>
          </a:xfrm>
        </p:grpSpPr>
        <p:cxnSp>
          <p:nvCxnSpPr>
            <p:cNvPr id="70" name="Straight Arrow Connector 69"/>
            <p:cNvCxnSpPr/>
            <p:nvPr/>
          </p:nvCxnSpPr>
          <p:spPr>
            <a:xfrm flipV="1">
              <a:off x="5791200" y="4191000"/>
              <a:ext cx="1295400" cy="9144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5791200" y="5105400"/>
              <a:ext cx="129540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7086600" y="4191000"/>
              <a:ext cx="0" cy="9144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6934200" y="4953000"/>
              <a:ext cx="0" cy="1524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6934200" y="4953000"/>
              <a:ext cx="15240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Arc 74"/>
            <p:cNvSpPr/>
            <p:nvPr/>
          </p:nvSpPr>
          <p:spPr>
            <a:xfrm>
              <a:off x="5181600" y="4648200"/>
              <a:ext cx="914400" cy="914400"/>
            </a:xfrm>
            <a:prstGeom prst="arc">
              <a:avLst>
                <a:gd name="adj1" fmla="val 20166021"/>
                <a:gd name="adj2" fmla="val 2144292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019800" y="4876800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200" dirty="0">
                  <a:latin typeface="Comic Sans MS" pitchFamily="66" charset="0"/>
                </a:rPr>
                <a:t>θ</a:t>
              </a:r>
              <a:endParaRPr lang="en-GB" sz="1200" dirty="0">
                <a:latin typeface="Comic Sans MS" pitchFamily="66" charset="0"/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486400" y="41148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638800" y="3886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91200" y="41148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248400" y="41148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400800" y="3886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553200" y="41148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12003" y="41148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2800" y="3886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315200" y="41148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6" name="Oval 85"/>
          <p:cNvSpPr/>
          <p:nvPr/>
        </p:nvSpPr>
        <p:spPr>
          <a:xfrm>
            <a:off x="7010400" y="3810000"/>
            <a:ext cx="685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772400" y="3886200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696200" y="4267200"/>
            <a:ext cx="1184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So </a:t>
            </a:r>
            <a:r>
              <a:rPr lang="en-GB" sz="1400" dirty="0" err="1">
                <a:latin typeface="Comic Sans MS" pitchFamily="66" charset="0"/>
              </a:rPr>
              <a:t>Opp</a:t>
            </a:r>
            <a:r>
              <a:rPr lang="en-GB" sz="1400" dirty="0">
                <a:latin typeface="Comic Sans MS" pitchFamily="66" charset="0"/>
              </a:rPr>
              <a:t> = 3</a:t>
            </a:r>
          </a:p>
          <a:p>
            <a:pPr algn="ctr"/>
            <a:r>
              <a:rPr lang="en-GB" sz="1400" dirty="0">
                <a:latin typeface="Comic Sans MS" pitchFamily="66" charset="0"/>
              </a:rPr>
              <a:t>And </a:t>
            </a:r>
            <a:r>
              <a:rPr lang="en-GB" sz="1400" dirty="0" err="1">
                <a:latin typeface="Comic Sans MS" pitchFamily="66" charset="0"/>
              </a:rPr>
              <a:t>Adj</a:t>
            </a:r>
            <a:r>
              <a:rPr lang="en-GB" sz="1400" dirty="0">
                <a:latin typeface="Comic Sans MS" pitchFamily="66" charset="0"/>
              </a:rPr>
              <a:t> = 4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4676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705600" y="563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629400" y="4876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sp>
        <p:nvSpPr>
          <p:cNvPr id="92" name="Oval 91"/>
          <p:cNvSpPr/>
          <p:nvPr/>
        </p:nvSpPr>
        <p:spPr>
          <a:xfrm>
            <a:off x="6248400" y="3810000"/>
            <a:ext cx="685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5486400" y="3810000"/>
            <a:ext cx="685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7696200" y="50292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629400" y="58674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324600" y="4648200"/>
            <a:ext cx="51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495800" y="3048000"/>
            <a:ext cx="4343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find the values of 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. The ratio for Tan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can be used to find these!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672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 find the hypotenuse using Pythagoras’ Theorem!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725420" y="6172200"/>
            <a:ext cx="998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858000" y="6172200"/>
            <a:ext cx="1019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702977" y="6477000"/>
            <a:ext cx="1023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0.6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835558" y="6477000"/>
            <a:ext cx="1043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0.8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934200" y="2057400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0.8P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543800" y="1676400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0.6P</a:t>
            </a: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2D1FAFF2-80BB-4274-9FCF-A214451A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0ECEE6A8-C168-4357-B002-047D71E8FB59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45" grpId="0"/>
      <p:bldP spid="49" grpId="0"/>
      <p:bldP spid="50" grpId="0"/>
      <p:bldP spid="51" grpId="0"/>
      <p:bldP spid="53" grpId="0"/>
      <p:bldP spid="12" grpId="0" animBg="1"/>
      <p:bldP spid="14" grpId="0"/>
      <p:bldP spid="15" grpId="0"/>
      <p:bldP spid="15" grpId="1"/>
      <p:bldP spid="47" grpId="0"/>
      <p:bldP spid="47" grpId="1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6" grpId="1" animBg="1"/>
      <p:bldP spid="24" grpId="0"/>
      <p:bldP spid="89" grpId="0"/>
      <p:bldP spid="90" grpId="0"/>
      <p:bldP spid="91" grpId="0"/>
      <p:bldP spid="92" grpId="0" animBg="1"/>
      <p:bldP spid="93" grpId="0" animBg="1"/>
      <p:bldP spid="93" grpId="1" animBg="1"/>
      <p:bldP spid="94" grpId="0"/>
      <p:bldP spid="95" grpId="0"/>
      <p:bldP spid="96" grpId="0"/>
      <p:bldP spid="97" grpId="0"/>
      <p:bldP spid="25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magnitude of a frictional force using the coefficient of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Friction is a force which opposes movement between two ‘rough’ surfaces.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5kg box lies at rest on a rough horizontal floor. The coefficient of friction between the box and the floor is 0.5. A force P is applied to the box. Calculate the value of P required to cause the box to accelerate if: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horizontally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24.5N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P is applied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above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971800"/>
                <a:ext cx="1196545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𝑐𝑜𝑒𝑓𝑓𝑖𝑐𝑖𝑒𝑛𝑡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𝐹𝑟𝑖𝑐𝑡𝑖𝑜𝑛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435539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𝑛𝑜𝑟𝑚𝑎𝑙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𝑟𝑒𝑎𝑐𝑡𝑖𝑜𝑛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0"/>
                <a:ext cx="2203617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324600" y="1828800"/>
            <a:ext cx="457200" cy="457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781800" y="1524000"/>
            <a:ext cx="762000" cy="533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5626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67600" y="1295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34000" y="1905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5532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6553200" y="1524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905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48400" y="2590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0800" y="12954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543800" y="1066800"/>
            <a:ext cx="1471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781800" y="2057400"/>
            <a:ext cx="76200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543800" y="1524000"/>
            <a:ext cx="0" cy="53340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6172200" y="1600200"/>
            <a:ext cx="914400" cy="914400"/>
          </a:xfrm>
          <a:prstGeom prst="arc">
            <a:avLst>
              <a:gd name="adj1" fmla="val 20127736"/>
              <a:gd name="adj2" fmla="val 51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010400" y="1828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34200" y="2057400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0.8P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543800" y="1676400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0.6P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638800" y="33528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352800"/>
                <a:ext cx="92243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876800" y="2971800"/>
            <a:ext cx="4020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Resolve vertically to find the normal reaction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07992" y="3800856"/>
                <a:ext cx="2404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+0.6</m:t>
                      </m:r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  <m:r>
                        <a:rPr lang="en-GB" sz="1600" b="0" i="1" smtClean="0">
                          <a:latin typeface="Cambria Math"/>
                        </a:rPr>
                        <m:t>−5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=(5×0)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992" y="3800856"/>
                <a:ext cx="240456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638544" y="3526536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126224" y="3526536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and resolve vertically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38800" y="4255008"/>
                <a:ext cx="15101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=49−0.6</m:t>
                      </m:r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55008"/>
                <a:ext cx="151015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909816" y="3980688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397496" y="3989832"/>
            <a:ext cx="174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We find the normal reaction in terms of P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896323" y="4733544"/>
            <a:ext cx="3445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find the maximum frictional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638800" y="51054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0"/>
                <a:ext cx="1196545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638800" y="5562600"/>
                <a:ext cx="22597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=0.5(49−0.6</m:t>
                      </m:r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562600"/>
                <a:ext cx="225972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638800" y="6019800"/>
                <a:ext cx="19759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=24.5−0.3</m:t>
                      </m:r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6019800"/>
                <a:ext cx="197599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7543800" y="5334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7924800" y="5334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Arc 107"/>
          <p:cNvSpPr/>
          <p:nvPr/>
        </p:nvSpPr>
        <p:spPr>
          <a:xfrm>
            <a:off x="7543800" y="5791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TextBox 108"/>
          <p:cNvSpPr txBox="1"/>
          <p:nvPr/>
        </p:nvSpPr>
        <p:spPr>
          <a:xfrm>
            <a:off x="8077200" y="5791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Find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</a:t>
            </a:r>
            <a:r>
              <a:rPr lang="en-GB" sz="1200" baseline="-25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max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in terms of P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343400" y="6334780"/>
            <a:ext cx="438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So, 0.8P will have to exceed this if the box is to move…</a:t>
            </a:r>
          </a:p>
        </p:txBody>
      </p:sp>
      <p:sp>
        <p:nvSpPr>
          <p:cNvPr id="8" name="Oval 7"/>
          <p:cNvSpPr/>
          <p:nvPr/>
        </p:nvSpPr>
        <p:spPr>
          <a:xfrm>
            <a:off x="6781800" y="2057400"/>
            <a:ext cx="762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A2E94457-6E5C-47BB-BAEF-D78EE3E0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コンテンツ プレースホルダー 2">
            <a:extLst>
              <a:ext uri="{FF2B5EF4-FFF2-40B4-BE49-F238E27FC236}">
                <a16:creationId xmlns:a16="http://schemas.microsoft.com/office/drawing/2014/main" id="{C0290307-2869-4161-A235-4A2F200CB8C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33">
                <a:extLst>
                  <a:ext uri="{FF2B5EF4-FFF2-40B4-BE49-F238E27FC236}">
                    <a16:creationId xmlns:a16="http://schemas.microsoft.com/office/drawing/2014/main" id="{1AAAA7EC-66FB-4744-824B-80001EE4C24E}"/>
                  </a:ext>
                </a:extLst>
              </p:cNvPr>
              <p:cNvSpPr txBox="1"/>
              <p:nvPr/>
            </p:nvSpPr>
            <p:spPr>
              <a:xfrm>
                <a:off x="5155041" y="3366834"/>
                <a:ext cx="6347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33">
                <a:extLst>
                  <a:ext uri="{FF2B5EF4-FFF2-40B4-BE49-F238E27FC236}">
                    <a16:creationId xmlns:a16="http://schemas.microsoft.com/office/drawing/2014/main" id="{1AAAA7EC-66FB-4744-824B-80001EE4C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041" y="3366834"/>
                <a:ext cx="634725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62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60" grpId="0"/>
      <p:bldP spid="62" grpId="0"/>
      <p:bldP spid="63" grpId="0"/>
      <p:bldP spid="64" grpId="0"/>
      <p:bldP spid="65" grpId="0" animBg="1"/>
      <p:bldP spid="66" grpId="0"/>
      <p:bldP spid="67" grpId="0"/>
      <p:bldP spid="68" grpId="0" animBg="1"/>
      <p:bldP spid="69" grpId="0"/>
      <p:bldP spid="87" grpId="0"/>
      <p:bldP spid="102" grpId="0"/>
      <p:bldP spid="103" grpId="0"/>
      <p:bldP spid="104" grpId="0"/>
      <p:bldP spid="106" grpId="0" animBg="1"/>
      <p:bldP spid="107" grpId="0"/>
      <p:bldP spid="108" grpId="0" animBg="1"/>
      <p:bldP spid="109" grpId="0"/>
      <p:bldP spid="110" grpId="0"/>
      <p:bldP spid="8" grpId="0" animBg="1"/>
      <p:bldP spid="5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3681FA-173E-4FAB-96F4-F6DB958F92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21C1EF-D456-4B64-ADF2-7AA879D3D6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7AA1DC-AF3F-4DCF-A35C-55DC4DEA868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1834</Words>
  <Application>Microsoft Office PowerPoint</Application>
  <PresentationFormat>On-screen Show (4:3)</PresentationFormat>
  <Paragraphs>328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Wingdings</vt:lpstr>
      <vt:lpstr>Office テーマ</vt:lpstr>
      <vt:lpstr>PowerPoint Presentation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57</cp:revision>
  <dcterms:created xsi:type="dcterms:W3CDTF">2018-06-16T01:40:49Z</dcterms:created>
  <dcterms:modified xsi:type="dcterms:W3CDTF">2020-12-21T16:09:30Z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