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62" r:id="rId5"/>
    <p:sldId id="265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3E43D-34C4-491B-9157-EB24EB7509A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B70A0-D065-40BC-BFE9-B4A108DBF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932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7A8B-729E-4283-8AA1-4D78BA67F0F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77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7A8B-729E-4283-8AA1-4D78BA67F0F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77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7A8B-729E-4283-8AA1-4D78BA67F0F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77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6000">
              <a:schemeClr val="accent4">
                <a:lumMod val="20000"/>
                <a:lumOff val="80000"/>
              </a:schemeClr>
            </a:gs>
            <a:gs pos="95000">
              <a:schemeClr val="accent4">
                <a:lumMod val="20000"/>
                <a:lumOff val="80000"/>
              </a:schemeClr>
            </a:gs>
            <a:gs pos="100000">
              <a:schemeClr val="accent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0.png"/><Relationship Id="rId3" Type="http://schemas.openxmlformats.org/officeDocument/2006/relationships/image" Target="../media/image650.png"/><Relationship Id="rId7" Type="http://schemas.openxmlformats.org/officeDocument/2006/relationships/image" Target="../media/image900.png"/><Relationship Id="rId12" Type="http://schemas.openxmlformats.org/officeDocument/2006/relationships/image" Target="../media/image14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90.png"/><Relationship Id="rId11" Type="http://schemas.openxmlformats.org/officeDocument/2006/relationships/image" Target="../media/image940.png"/><Relationship Id="rId5" Type="http://schemas.openxmlformats.org/officeDocument/2006/relationships/image" Target="../media/image670.png"/><Relationship Id="rId10" Type="http://schemas.openxmlformats.org/officeDocument/2006/relationships/image" Target="../media/image930.png"/><Relationship Id="rId4" Type="http://schemas.openxmlformats.org/officeDocument/2006/relationships/image" Target="../media/image660.png"/><Relationship Id="rId9" Type="http://schemas.openxmlformats.org/officeDocument/2006/relationships/image" Target="../media/image9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0.png"/><Relationship Id="rId13" Type="http://schemas.openxmlformats.org/officeDocument/2006/relationships/image" Target="../media/image138.png"/><Relationship Id="rId3" Type="http://schemas.openxmlformats.org/officeDocument/2006/relationships/image" Target="../media/image660.png"/><Relationship Id="rId7" Type="http://schemas.openxmlformats.org/officeDocument/2006/relationships/image" Target="../media/image690.png"/><Relationship Id="rId12" Type="http://schemas.openxmlformats.org/officeDocument/2006/relationships/image" Target="../media/image740.png"/><Relationship Id="rId2" Type="http://schemas.openxmlformats.org/officeDocument/2006/relationships/image" Target="../media/image6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image" Target="../media/image730.png"/><Relationship Id="rId5" Type="http://schemas.openxmlformats.org/officeDocument/2006/relationships/image" Target="../media/image1.jpeg"/><Relationship Id="rId10" Type="http://schemas.openxmlformats.org/officeDocument/2006/relationships/image" Target="../media/image720.png"/><Relationship Id="rId4" Type="http://schemas.openxmlformats.org/officeDocument/2006/relationships/image" Target="../media/image670.png"/><Relationship Id="rId9" Type="http://schemas.openxmlformats.org/officeDocument/2006/relationships/image" Target="../media/image7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0.png"/><Relationship Id="rId7" Type="http://schemas.openxmlformats.org/officeDocument/2006/relationships/image" Target="../media/image750.png"/><Relationship Id="rId2" Type="http://schemas.openxmlformats.org/officeDocument/2006/relationships/image" Target="../media/image6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image" Target="../media/image67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0.png"/><Relationship Id="rId7" Type="http://schemas.openxmlformats.org/officeDocument/2006/relationships/image" Target="../media/image750.png"/><Relationship Id="rId2" Type="http://schemas.openxmlformats.org/officeDocument/2006/relationships/image" Target="../media/image6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image" Target="../media/image67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0.png"/><Relationship Id="rId3" Type="http://schemas.openxmlformats.org/officeDocument/2006/relationships/image" Target="../media/image660.png"/><Relationship Id="rId7" Type="http://schemas.openxmlformats.org/officeDocument/2006/relationships/image" Target="../media/image750.png"/><Relationship Id="rId12" Type="http://schemas.openxmlformats.org/officeDocument/2006/relationships/image" Target="../media/image139.png"/><Relationship Id="rId2" Type="http://schemas.openxmlformats.org/officeDocument/2006/relationships/image" Target="../media/image6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image" Target="../media/image790.png"/><Relationship Id="rId5" Type="http://schemas.openxmlformats.org/officeDocument/2006/relationships/image" Target="../media/image1.jpeg"/><Relationship Id="rId10" Type="http://schemas.openxmlformats.org/officeDocument/2006/relationships/image" Target="../media/image780.png"/><Relationship Id="rId4" Type="http://schemas.openxmlformats.org/officeDocument/2006/relationships/image" Target="../media/image670.png"/><Relationship Id="rId9" Type="http://schemas.openxmlformats.org/officeDocument/2006/relationships/image" Target="../media/image77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0.png"/><Relationship Id="rId3" Type="http://schemas.openxmlformats.org/officeDocument/2006/relationships/image" Target="../media/image660.png"/><Relationship Id="rId7" Type="http://schemas.openxmlformats.org/officeDocument/2006/relationships/image" Target="../media/image810.png"/><Relationship Id="rId2" Type="http://schemas.openxmlformats.org/officeDocument/2006/relationships/image" Target="../media/image6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0.png"/><Relationship Id="rId11" Type="http://schemas.openxmlformats.org/officeDocument/2006/relationships/image" Target="../media/image140.png"/><Relationship Id="rId5" Type="http://schemas.openxmlformats.org/officeDocument/2006/relationships/image" Target="../media/image760.png"/><Relationship Id="rId10" Type="http://schemas.openxmlformats.org/officeDocument/2006/relationships/image" Target="../media/image840.png"/><Relationship Id="rId4" Type="http://schemas.openxmlformats.org/officeDocument/2006/relationships/image" Target="../media/image670.png"/><Relationship Id="rId9" Type="http://schemas.openxmlformats.org/officeDocument/2006/relationships/image" Target="../media/image8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70.png"/><Relationship Id="rId4" Type="http://schemas.openxmlformats.org/officeDocument/2006/relationships/image" Target="../media/image66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0.png"/><Relationship Id="rId3" Type="http://schemas.openxmlformats.org/officeDocument/2006/relationships/image" Target="../media/image650.png"/><Relationship Id="rId7" Type="http://schemas.openxmlformats.org/officeDocument/2006/relationships/image" Target="../media/image850.png"/><Relationship Id="rId12" Type="http://schemas.openxmlformats.org/officeDocument/2006/relationships/image" Target="../media/image14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0.png"/><Relationship Id="rId11" Type="http://schemas.openxmlformats.org/officeDocument/2006/relationships/image" Target="../media/image880.png"/><Relationship Id="rId5" Type="http://schemas.openxmlformats.org/officeDocument/2006/relationships/image" Target="../media/image670.png"/><Relationship Id="rId10" Type="http://schemas.openxmlformats.org/officeDocument/2006/relationships/image" Target="../media/image870.png"/><Relationship Id="rId4" Type="http://schemas.openxmlformats.org/officeDocument/2006/relationships/image" Target="../media/image660.png"/><Relationship Id="rId9" Type="http://schemas.openxmlformats.org/officeDocument/2006/relationships/image" Target="../media/image7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1692724" y="2315207"/>
            <a:ext cx="5881225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0" cap="none" spc="0" dirty="0">
                <a:ln w="19050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Permanent Marker" panose="02000000000000000000" pitchFamily="2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Teachings for </a:t>
            </a:r>
          </a:p>
          <a:p>
            <a:pPr algn="ctr"/>
            <a:r>
              <a:rPr lang="en-US" altLang="ja-JP" sz="8000" b="0" cap="none" spc="0" dirty="0">
                <a:ln w="19050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Permanent Marker" panose="02000000000000000000" pitchFamily="2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Exercise 5C</a:t>
            </a:r>
            <a:endParaRPr lang="ja-JP" altLang="en-US" sz="8000" b="0" cap="none" spc="0" dirty="0">
              <a:ln w="1905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Permanent Marker" panose="02000000000000000000" pitchFamily="2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93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3434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magnitude of a frictional force using the coefficient of friction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Friction is a force which opposes movement between two ‘rough’ surfaces.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5kg box lies at rest on a rough horizontal floor. The coefficient of friction between the box and the floor is 0.5. A force P is applied to the box. Calculate the value of P required to cause the box to accelerate if: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P is applied horizontally –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24.5N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P is applied at an angle of 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above the horizontal, where tan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= </a:t>
            </a:r>
            <a:r>
              <a:rPr lang="en-GB" sz="1400" baseline="30000" dirty="0">
                <a:latin typeface="Comic Sans MS" pitchFamily="66" charset="0"/>
              </a:rPr>
              <a:t>3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4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1000" y="2971800"/>
                <a:ext cx="11965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971800"/>
                <a:ext cx="1196545" cy="338554"/>
              </a:xfrm>
              <a:prstGeom prst="rect">
                <a:avLst/>
              </a:prstGeom>
              <a:blipFill rotWithShape="1">
                <a:blip r:embed="rId3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52600" y="2895600"/>
                <a:ext cx="24355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𝑐𝑜𝑒𝑓𝑓𝑖𝑐𝑖𝑒𝑛𝑡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𝑜𝑓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𝐹𝑟𝑖𝑐𝑡𝑖𝑜𝑛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895600"/>
                <a:ext cx="2435539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3200400"/>
                <a:ext cx="22036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𝑛𝑜𝑟𝑚𝑎𝑙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𝑟𝑒𝑎𝑐𝑡𝑖𝑜𝑛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200400"/>
                <a:ext cx="2203617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6324600" y="1828800"/>
            <a:ext cx="457200" cy="457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6781800" y="1524000"/>
            <a:ext cx="762000" cy="5334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5562600" y="2057400"/>
            <a:ext cx="7620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467600" y="12954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334000" y="19050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6553200" y="2286000"/>
            <a:ext cx="0" cy="304800"/>
          </a:xfrm>
          <a:prstGeom prst="straightConnector1">
            <a:avLst/>
          </a:prstGeom>
          <a:ln w="317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6553200" y="1524000"/>
            <a:ext cx="0" cy="304800"/>
          </a:xfrm>
          <a:prstGeom prst="straightConnector1">
            <a:avLst/>
          </a:prstGeom>
          <a:ln w="317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324600" y="1905000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5kg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248400" y="2590800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5g N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400800" y="12954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543800" y="838200"/>
            <a:ext cx="14718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Draw a diagram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6781800" y="2057400"/>
            <a:ext cx="762000" cy="0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543800" y="1524000"/>
            <a:ext cx="0" cy="533400"/>
          </a:xfrm>
          <a:prstGeom prst="straightConnector1">
            <a:avLst/>
          </a:prstGeom>
          <a:ln w="31750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6172200" y="1600200"/>
            <a:ext cx="914400" cy="914400"/>
          </a:xfrm>
          <a:prstGeom prst="arc">
            <a:avLst>
              <a:gd name="adj1" fmla="val 20127736"/>
              <a:gd name="adj2" fmla="val 5133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7010400" y="18288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Comic Sans MS" pitchFamily="66" charset="0"/>
              </a:rPr>
              <a:t>θ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934200" y="2057400"/>
            <a:ext cx="540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0.8P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543800" y="1676400"/>
            <a:ext cx="540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0.6P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402473" y="1066800"/>
                <a:ext cx="17506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=24.5−0.3</m:t>
                      </m:r>
                      <m:r>
                        <a:rPr lang="en-GB" sz="1400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2473" y="1066800"/>
                <a:ext cx="1750671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4572000" y="1905000"/>
            <a:ext cx="10967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24.5 – 0.3P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648200" y="2971800"/>
            <a:ext cx="4114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We need to find the value for P for which the box is in ‘limiting equilibrium’ – that is, so the horizontal forces cancel each other out…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648200" y="38100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Resolve horizontally…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980176" y="41910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0176" y="4191000"/>
                <a:ext cx="829586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6992112" y="4367784"/>
            <a:ext cx="533400" cy="368808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7543800" y="4303776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 and resolve horizontally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495800" y="4572000"/>
                <a:ext cx="26259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0.8</m:t>
                      </m:r>
                      <m:r>
                        <a:rPr lang="en-GB" sz="1400" b="0" i="1" smtClean="0">
                          <a:latin typeface="Cambria Math"/>
                        </a:rPr>
                        <m:t>𝑃</m:t>
                      </m:r>
                      <m:r>
                        <a:rPr lang="en-GB" sz="1400" b="0" i="1" smtClean="0">
                          <a:latin typeface="Cambria Math"/>
                        </a:rPr>
                        <m:t>−(24.5−0.3</m:t>
                      </m:r>
                      <m:r>
                        <a:rPr lang="en-GB" sz="1400" b="0" i="1" smtClean="0">
                          <a:latin typeface="Cambria Math"/>
                        </a:rPr>
                        <m:t>𝑃</m:t>
                      </m:r>
                      <m:r>
                        <a:rPr lang="en-GB" sz="1400" b="0" i="1" smtClean="0">
                          <a:latin typeface="Cambria Math"/>
                        </a:rPr>
                        <m:t>)=(5×0)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572000"/>
                <a:ext cx="2625975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675632" y="4962144"/>
                <a:ext cx="20236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0.8</m:t>
                      </m:r>
                      <m:r>
                        <a:rPr lang="en-GB" sz="1400" b="0" i="1" smtClean="0">
                          <a:latin typeface="Cambria Math"/>
                        </a:rPr>
                        <m:t>𝑃</m:t>
                      </m:r>
                      <m:r>
                        <a:rPr lang="en-GB" sz="1400" b="0" i="1" smtClean="0">
                          <a:latin typeface="Cambria Math"/>
                        </a:rPr>
                        <m:t>−24.5+0.3</m:t>
                      </m:r>
                      <m:r>
                        <a:rPr lang="en-GB" sz="1400" b="0" i="1" smtClean="0">
                          <a:latin typeface="Cambria Math"/>
                        </a:rPr>
                        <m:t>𝑃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632" y="4962144"/>
                <a:ext cx="2023631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779008" y="5334000"/>
                <a:ext cx="11448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1.1</m:t>
                      </m:r>
                      <m:r>
                        <a:rPr lang="en-GB" sz="1400" b="0" i="1" smtClean="0">
                          <a:latin typeface="Cambria Math"/>
                        </a:rPr>
                        <m:t>𝑃</m:t>
                      </m:r>
                      <m:r>
                        <a:rPr lang="en-GB" sz="1400" b="0" i="1" smtClean="0">
                          <a:latin typeface="Cambria Math"/>
                        </a:rPr>
                        <m:t>=24.5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008" y="5334000"/>
                <a:ext cx="1144801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6013704" y="5715000"/>
                <a:ext cx="13836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</m:t>
                      </m:r>
                      <m:r>
                        <a:rPr lang="en-GB" sz="1400" b="0" i="1" smtClean="0">
                          <a:latin typeface="Cambria Math"/>
                        </a:rPr>
                        <m:t>=22</m:t>
                      </m:r>
                      <m:r>
                        <a:rPr lang="en-GB" sz="1400" b="0" i="1" smtClean="0">
                          <a:latin typeface="Cambria Math"/>
                        </a:rPr>
                        <m:t>𝑁</m:t>
                      </m:r>
                      <m:r>
                        <a:rPr lang="en-GB" sz="1400" b="0" i="1" smtClean="0">
                          <a:latin typeface="Cambria Math"/>
                        </a:rPr>
                        <m:t> (2</m:t>
                      </m:r>
                      <m:r>
                        <a:rPr lang="en-GB" sz="1400" b="0" i="1" smtClean="0">
                          <a:latin typeface="Cambria Math"/>
                        </a:rPr>
                        <m:t>𝑠𝑓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3704" y="5715000"/>
                <a:ext cx="1383649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Arc 72"/>
          <p:cNvSpPr/>
          <p:nvPr/>
        </p:nvSpPr>
        <p:spPr>
          <a:xfrm>
            <a:off x="6998208" y="4739640"/>
            <a:ext cx="533400" cy="368808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Arc 73"/>
          <p:cNvSpPr/>
          <p:nvPr/>
        </p:nvSpPr>
        <p:spPr>
          <a:xfrm>
            <a:off x="7022592" y="5120640"/>
            <a:ext cx="533400" cy="368808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c 74"/>
          <p:cNvSpPr/>
          <p:nvPr/>
        </p:nvSpPr>
        <p:spPr>
          <a:xfrm>
            <a:off x="7138416" y="5510784"/>
            <a:ext cx="533400" cy="368808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7476744" y="4721352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Careful with the bracket!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452360" y="5102352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Rearrange and solve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325112" y="6077712"/>
            <a:ext cx="4498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P must exceed 22N, which is less than when P was horizontal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The reason is because some of the force is upwards, this alleviates some of the friction between the surfaces…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2" name="タイトル 1">
            <a:extLst>
              <a:ext uri="{FF2B5EF4-FFF2-40B4-BE49-F238E27FC236}">
                <a16:creationId xmlns:a16="http://schemas.microsoft.com/office/drawing/2014/main" id="{D41E6C5E-B098-43DA-A018-68B2D6450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Forces and Friction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3" name="コンテンツ プレースホルダー 2">
            <a:extLst>
              <a:ext uri="{FF2B5EF4-FFF2-40B4-BE49-F238E27FC236}">
                <a16:creationId xmlns:a16="http://schemas.microsoft.com/office/drawing/2014/main" id="{6110F049-89EA-4B72-8E4A-CE60C988425B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5C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33">
                <a:extLst>
                  <a:ext uri="{FF2B5EF4-FFF2-40B4-BE49-F238E27FC236}">
                    <a16:creationId xmlns:a16="http://schemas.microsoft.com/office/drawing/2014/main" id="{AB491A81-5168-4DF0-A3DE-FE4780D75847}"/>
                  </a:ext>
                </a:extLst>
              </p:cNvPr>
              <p:cNvSpPr txBox="1"/>
              <p:nvPr/>
            </p:nvSpPr>
            <p:spPr>
              <a:xfrm>
                <a:off x="4870956" y="4156946"/>
                <a:ext cx="7100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(→)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4" name="TextBox 33">
                <a:extLst>
                  <a:ext uri="{FF2B5EF4-FFF2-40B4-BE49-F238E27FC236}">
                    <a16:creationId xmlns:a16="http://schemas.microsoft.com/office/drawing/2014/main" id="{AB491A81-5168-4DF0-A3DE-FE4780D758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0956" y="4156946"/>
                <a:ext cx="710066" cy="338554"/>
              </a:xfrm>
              <a:prstGeom prst="rect">
                <a:avLst/>
              </a:prstGeom>
              <a:blipFill>
                <a:blip r:embed="rId12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642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9" grpId="0"/>
      <p:bldP spid="52" grpId="0"/>
      <p:bldP spid="52" grpId="1"/>
      <p:bldP spid="54" grpId="0"/>
      <p:bldP spid="55" grpId="0"/>
      <p:bldP spid="56" grpId="0"/>
      <p:bldP spid="57" grpId="0" animBg="1"/>
      <p:bldP spid="58" grpId="0"/>
      <p:bldP spid="61" grpId="0"/>
      <p:bldP spid="70" grpId="0"/>
      <p:bldP spid="71" grpId="0"/>
      <p:bldP spid="72" grpId="0"/>
      <p:bldP spid="73" grpId="0" animBg="1"/>
      <p:bldP spid="74" grpId="0" animBg="1"/>
      <p:bldP spid="75" grpId="0" animBg="1"/>
      <p:bldP spid="76" grpId="0"/>
      <p:bldP spid="77" grpId="0"/>
      <p:bldP spid="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343400" cy="5029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magnitude of a frictional force using the coefficient of friction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u="sng" dirty="0">
                <a:latin typeface="Comic Sans MS" pitchFamily="66" charset="0"/>
              </a:rPr>
              <a:t>Friction</a:t>
            </a:r>
            <a:r>
              <a:rPr lang="en-GB" sz="1400" dirty="0">
                <a:latin typeface="Comic Sans MS" pitchFamily="66" charset="0"/>
              </a:rPr>
              <a:t> is a force which opposes movement between two ‘rough’ surfaces.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It is dependent on two things: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1) The </a:t>
            </a:r>
            <a:r>
              <a:rPr lang="en-GB" sz="1400" u="sng" dirty="0">
                <a:latin typeface="Comic Sans MS" pitchFamily="66" charset="0"/>
              </a:rPr>
              <a:t>normal reaction</a:t>
            </a:r>
            <a:r>
              <a:rPr lang="en-GB" sz="1400" dirty="0">
                <a:latin typeface="Comic Sans MS" pitchFamily="66" charset="0"/>
              </a:rPr>
              <a:t> between the two surfaces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2) The </a:t>
            </a:r>
            <a:r>
              <a:rPr lang="en-GB" sz="1400" u="sng" dirty="0">
                <a:latin typeface="Comic Sans MS" pitchFamily="66" charset="0"/>
              </a:rPr>
              <a:t>coefficient of friction</a:t>
            </a:r>
            <a:r>
              <a:rPr lang="en-GB" sz="1400" dirty="0">
                <a:latin typeface="Comic Sans MS" pitchFamily="66" charset="0"/>
              </a:rPr>
              <a:t> between the two surfaces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maximum frictional force is calculated as follows: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If a surface is described as ‘smooth’, the implication is that the coefficient of friction is 0.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78402" y="5403541"/>
                <a:ext cx="11965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02" y="5403541"/>
                <a:ext cx="1196545" cy="338554"/>
              </a:xfrm>
              <a:prstGeom prst="rect">
                <a:avLst/>
              </a:prstGeom>
              <a:blipFill>
                <a:blip r:embed="rId2"/>
                <a:stretch>
                  <a:fillRect b="-53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050002" y="5327341"/>
                <a:ext cx="24355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𝑐𝑜𝑒𝑓𝑓𝑖𝑐𝑖𝑒𝑛𝑡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𝑜𝑓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𝐹𝑟𝑖𝑐𝑡𝑖𝑜𝑛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0002" y="5327341"/>
                <a:ext cx="2435539" cy="307777"/>
              </a:xfrm>
              <a:prstGeom prst="rect">
                <a:avLst/>
              </a:prstGeom>
              <a:blipFill>
                <a:blip r:embed="rId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50002" y="5632141"/>
                <a:ext cx="22036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𝑛𝑜𝑟𝑚𝑎𝑙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𝑟𝑒𝑎𝑐𝑡𝑖𝑜𝑛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0002" y="5632141"/>
                <a:ext cx="2203617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タイトル 1">
            <a:extLst>
              <a:ext uri="{FF2B5EF4-FFF2-40B4-BE49-F238E27FC236}">
                <a16:creationId xmlns:a16="http://schemas.microsoft.com/office/drawing/2014/main" id="{CC09148A-ED11-4125-8173-915210904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Forces and Friction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42F745A9-5057-44B3-8237-FC2CDF4822CF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5C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50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343400" cy="5029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magnitude of a frictional force using the coefficient of friction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Friction is a force which opposes movement between two ‘rough’ surfaces.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block of mass 5kg is lying at rest on rough horizontal ground. The coefficient of friction between the block and the ground is 0.4. A horizontal force, P, is applied to the block. Find the magnitude of the frictional force acting on the block and its acceleration when: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P = 10N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P = 19.6N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P = 30N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1000" y="2971800"/>
                <a:ext cx="11965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971800"/>
                <a:ext cx="1196545" cy="338554"/>
              </a:xfrm>
              <a:prstGeom prst="rect">
                <a:avLst/>
              </a:prstGeom>
              <a:blipFill rotWithShape="1">
                <a:blip r:embed="rId2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52600" y="2895600"/>
                <a:ext cx="24355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𝑐𝑜𝑒𝑓𝑓𝑖𝑐𝑖𝑒𝑛𝑡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𝑜𝑓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𝐹𝑟𝑖𝑐𝑡𝑖𝑜𝑛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895600"/>
                <a:ext cx="2435539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3200400"/>
                <a:ext cx="22036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𝑛𝑜𝑟𝑚𝑎𝑙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𝑟𝑒𝑎𝑐𝑡𝑖𝑜𝑛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200400"/>
                <a:ext cx="2203617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5867400" y="2362200"/>
            <a:ext cx="1676400" cy="533400"/>
            <a:chOff x="5105400" y="2523744"/>
            <a:chExt cx="1981200" cy="600456"/>
          </a:xfrm>
        </p:grpSpPr>
        <p:sp>
          <p:nvSpPr>
            <p:cNvPr id="9" name="Rectangle 8"/>
            <p:cNvSpPr/>
            <p:nvPr/>
          </p:nvSpPr>
          <p:spPr>
            <a:xfrm>
              <a:off x="5105400" y="2895600"/>
              <a:ext cx="1981200" cy="228600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08" t="40993" r="21753" b="41111"/>
            <a:stretch/>
          </p:blipFill>
          <p:spPr>
            <a:xfrm>
              <a:off x="5562600" y="2523744"/>
              <a:ext cx="1085088" cy="361696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</p:pic>
      </p:grpSp>
      <p:cxnSp>
        <p:nvCxnSpPr>
          <p:cNvPr id="11" name="Straight Arrow Connector 10"/>
          <p:cNvCxnSpPr/>
          <p:nvPr/>
        </p:nvCxnSpPr>
        <p:spPr>
          <a:xfrm>
            <a:off x="7171944" y="2514600"/>
            <a:ext cx="1066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229600" y="2362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10N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53000" y="2362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F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257800" y="2514600"/>
            <a:ext cx="990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705600" y="2694432"/>
            <a:ext cx="0" cy="5334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705600" y="1981200"/>
            <a:ext cx="0" cy="35356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77000" y="1676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00800" y="23622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Comic Sans MS" pitchFamily="66" charset="0"/>
              </a:rPr>
              <a:t>5kg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00800" y="32004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5g 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5200" y="1295400"/>
            <a:ext cx="14718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Draw a diagram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6477000" y="1600200"/>
            <a:ext cx="533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553200" y="1600200"/>
            <a:ext cx="304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400800" y="12954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 ms</a:t>
            </a:r>
            <a:r>
              <a:rPr lang="en-GB" sz="1400" baseline="30000" dirty="0">
                <a:latin typeface="Comic Sans MS" pitchFamily="66" charset="0"/>
              </a:rPr>
              <a:t>-2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24400" y="3505200"/>
            <a:ext cx="4088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need to find the maximum possible frictional force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To do this we need R, the normal reaction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029200" y="4038600"/>
                <a:ext cx="922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038600"/>
                <a:ext cx="922432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572000" y="4419600"/>
                <a:ext cx="167360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</a:rPr>
                      <m:t>𝑅</m:t>
                    </m:r>
                    <m:r>
                      <a:rPr lang="en-GB" sz="1600" b="0" i="1" smtClean="0">
                        <a:latin typeface="Cambria Math"/>
                      </a:rPr>
                      <m:t>−5</m:t>
                    </m:r>
                    <m:r>
                      <a:rPr lang="en-GB" sz="1600" b="0" i="1" smtClean="0">
                        <a:latin typeface="Cambria Math"/>
                      </a:rPr>
                      <m:t>𝑔</m:t>
                    </m:r>
                    <m:r>
                      <a:rPr lang="en-GB" sz="1600" b="0" i="1" smtClean="0">
                        <a:latin typeface="Cambria Math"/>
                      </a:rPr>
                      <m:t>=(5×0</m:t>
                    </m:r>
                  </m:oMath>
                </a14:m>
                <a:r>
                  <a:rPr lang="en-GB" sz="1600" dirty="0"/>
                  <a:t>)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419600"/>
                <a:ext cx="1673600" cy="338554"/>
              </a:xfrm>
              <a:prstGeom prst="rect">
                <a:avLst/>
              </a:prstGeom>
              <a:blipFill rotWithShape="1">
                <a:blip r:embed="rId8"/>
                <a:stretch>
                  <a:fillRect t="-5357" r="-1455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029200" y="4876800"/>
                <a:ext cx="14770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𝑅</m:t>
                      </m:r>
                      <m:r>
                        <a:rPr lang="en-GB" sz="1600" b="0" i="1" smtClean="0">
                          <a:latin typeface="Cambria Math"/>
                        </a:rPr>
                        <m:t>=5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</a:rPr>
                        <m:t> (49</m:t>
                      </m:r>
                      <m:r>
                        <a:rPr lang="en-GB" sz="1600" b="0" i="1" smtClean="0">
                          <a:latin typeface="Cambria Math"/>
                        </a:rPr>
                        <m:t>𝑁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876800"/>
                <a:ext cx="1477007" cy="338554"/>
              </a:xfrm>
              <a:prstGeom prst="rect">
                <a:avLst/>
              </a:prstGeom>
              <a:blipFill rotWithShape="1">
                <a:blip r:embed="rId9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33"/>
          <p:cNvSpPr/>
          <p:nvPr/>
        </p:nvSpPr>
        <p:spPr>
          <a:xfrm>
            <a:off x="6172200" y="41910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705600" y="42672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Resolve vertically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6" name="Arc 35"/>
          <p:cNvSpPr/>
          <p:nvPr/>
        </p:nvSpPr>
        <p:spPr>
          <a:xfrm>
            <a:off x="6172200" y="46482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6629400" y="47244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Calculate R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724400" y="5562600"/>
                <a:ext cx="11965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562600"/>
                <a:ext cx="1196545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4495800" y="5257800"/>
            <a:ext cx="4501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Now we can calculate the maximum possible frictional force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724400" y="5943600"/>
                <a:ext cx="185076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=(0.4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×49)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943600"/>
                <a:ext cx="1850763" cy="338554"/>
              </a:xfrm>
              <a:prstGeom prst="rect">
                <a:avLst/>
              </a:prstGeom>
              <a:blipFill rotWithShape="1">
                <a:blip r:embed="rId11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724400" y="6324600"/>
                <a:ext cx="148566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=19.6</m:t>
                      </m:r>
                      <m:r>
                        <a:rPr lang="en-GB" sz="16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6324600"/>
                <a:ext cx="1485663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6248400" y="57150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6248400" y="61722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6781800" y="5791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7056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 F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MAX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タイトル 1">
            <a:extLst>
              <a:ext uri="{FF2B5EF4-FFF2-40B4-BE49-F238E27FC236}">
                <a16:creationId xmlns:a16="http://schemas.microsoft.com/office/drawing/2014/main" id="{8ED9322B-293F-4A39-9F6A-4B1962C67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Forces and Friction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8" name="コンテンツ プレースホルダー 2">
            <a:extLst>
              <a:ext uri="{FF2B5EF4-FFF2-40B4-BE49-F238E27FC236}">
                <a16:creationId xmlns:a16="http://schemas.microsoft.com/office/drawing/2014/main" id="{8B8F812B-589D-43B1-80E7-3E3D1EEA00A7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5C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33">
                <a:extLst>
                  <a:ext uri="{FF2B5EF4-FFF2-40B4-BE49-F238E27FC236}">
                    <a16:creationId xmlns:a16="http://schemas.microsoft.com/office/drawing/2014/main" id="{CB70631E-5F08-46B0-9224-B0F8BB5B186C}"/>
                  </a:ext>
                </a:extLst>
              </p:cNvPr>
              <p:cNvSpPr txBox="1"/>
              <p:nvPr/>
            </p:nvSpPr>
            <p:spPr>
              <a:xfrm>
                <a:off x="4409317" y="4041538"/>
                <a:ext cx="6347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(↑)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33">
                <a:extLst>
                  <a:ext uri="{FF2B5EF4-FFF2-40B4-BE49-F238E27FC236}">
                    <a16:creationId xmlns:a16="http://schemas.microsoft.com/office/drawing/2014/main" id="{CB70631E-5F08-46B0-9224-B0F8BB5B18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9317" y="4041538"/>
                <a:ext cx="634725" cy="338554"/>
              </a:xfrm>
              <a:prstGeom prst="rect">
                <a:avLst/>
              </a:prstGeom>
              <a:blipFill>
                <a:blip r:embed="rId13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140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22" grpId="0"/>
      <p:bldP spid="22" grpId="1"/>
      <p:bldP spid="23" grpId="0"/>
      <p:bldP spid="24" grpId="0"/>
      <p:bldP spid="24" grpId="1"/>
      <p:bldP spid="25" grpId="0"/>
      <p:bldP spid="29" grpId="0"/>
      <p:bldP spid="30" grpId="0"/>
      <p:bldP spid="31" grpId="0"/>
      <p:bldP spid="32" grpId="0"/>
      <p:bldP spid="33" grpId="0"/>
      <p:bldP spid="34" grpId="0" animBg="1"/>
      <p:bldP spid="35" grpId="0"/>
      <p:bldP spid="36" grpId="0" animBg="1"/>
      <p:bldP spid="37" grpId="0"/>
      <p:bldP spid="38" grpId="0"/>
      <p:bldP spid="39" grpId="0"/>
      <p:bldP spid="40" grpId="0"/>
      <p:bldP spid="41" grpId="0"/>
      <p:bldP spid="42" grpId="0" animBg="1"/>
      <p:bldP spid="43" grpId="0" animBg="1"/>
      <p:bldP spid="44" grpId="0"/>
      <p:bldP spid="45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343400" cy="5029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magnitude of a frictional force using the coefficient of friction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Friction is a force which opposes movement between two ‘rough’ surfaces.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block of mass 5kg is lying at rest on rough horizontal ground. The coefficient of friction between the block and the ground is 0.4. A horizontal force, P, is applied to the block. Find the magnitude of the frictional force acting on the block and its acceleration when: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P = 10N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P = 19.6N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P = 30N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1000" y="2971800"/>
                <a:ext cx="11965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971800"/>
                <a:ext cx="1196545" cy="338554"/>
              </a:xfrm>
              <a:prstGeom prst="rect">
                <a:avLst/>
              </a:prstGeom>
              <a:blipFill rotWithShape="1">
                <a:blip r:embed="rId2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52600" y="2895600"/>
                <a:ext cx="24355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𝑐𝑜𝑒𝑓𝑓𝑖𝑐𝑖𝑒𝑛𝑡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𝑜𝑓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𝐹𝑟𝑖𝑐𝑡𝑖𝑜𝑛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895600"/>
                <a:ext cx="2435539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3200400"/>
                <a:ext cx="22036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𝑛𝑜𝑟𝑚𝑎𝑙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𝑟𝑒𝑎𝑐𝑡𝑖𝑜𝑛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200400"/>
                <a:ext cx="2203617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5867400" y="2362200"/>
            <a:ext cx="1676400" cy="533400"/>
            <a:chOff x="5105400" y="2523744"/>
            <a:chExt cx="1981200" cy="600456"/>
          </a:xfrm>
        </p:grpSpPr>
        <p:sp>
          <p:nvSpPr>
            <p:cNvPr id="9" name="Rectangle 8"/>
            <p:cNvSpPr/>
            <p:nvPr/>
          </p:nvSpPr>
          <p:spPr>
            <a:xfrm>
              <a:off x="5105400" y="2895600"/>
              <a:ext cx="1981200" cy="228600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08" t="40993" r="21753" b="41111"/>
            <a:stretch/>
          </p:blipFill>
          <p:spPr>
            <a:xfrm>
              <a:off x="5562600" y="2523744"/>
              <a:ext cx="1085088" cy="361696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</p:pic>
      </p:grpSp>
      <p:cxnSp>
        <p:nvCxnSpPr>
          <p:cNvPr id="11" name="Straight Arrow Connector 10"/>
          <p:cNvCxnSpPr/>
          <p:nvPr/>
        </p:nvCxnSpPr>
        <p:spPr>
          <a:xfrm>
            <a:off x="7171944" y="2514600"/>
            <a:ext cx="1066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229600" y="2362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10N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53000" y="2362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F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257800" y="2514600"/>
            <a:ext cx="990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705600" y="2694432"/>
            <a:ext cx="0" cy="533400"/>
          </a:xfrm>
          <a:prstGeom prst="straightConnector1">
            <a:avLst/>
          </a:prstGeom>
          <a:ln w="317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705600" y="1981200"/>
            <a:ext cx="0" cy="353568"/>
          </a:xfrm>
          <a:prstGeom prst="straightConnector1">
            <a:avLst/>
          </a:prstGeom>
          <a:ln w="317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77000" y="1676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00800" y="23622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Comic Sans MS" pitchFamily="66" charset="0"/>
              </a:rPr>
              <a:t>5kg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00800" y="32004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5g 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5200" y="1295400"/>
            <a:ext cx="14718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Draw a diagram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6477000" y="1600200"/>
            <a:ext cx="533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553200" y="1600200"/>
            <a:ext cx="304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400800" y="12954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 ms</a:t>
            </a:r>
            <a:r>
              <a:rPr lang="en-GB" sz="1400" baseline="30000" dirty="0">
                <a:latin typeface="Comic Sans MS" pitchFamily="66" charset="0"/>
              </a:rPr>
              <a:t>-2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391400" y="1600200"/>
                <a:ext cx="13214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=19.6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1600200"/>
                <a:ext cx="1321452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876800" y="3581400"/>
            <a:ext cx="3456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The maximum frictional force is 19.6 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876800" y="3962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Any force will be </a:t>
            </a:r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opposed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by friction up to this value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876800" y="4495800"/>
            <a:ext cx="403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For part a), the force is only 10N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Therefore, the frictional force will match this at 10N, preventing movement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Hence, there is also no acceleration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00600" y="23622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10N</a:t>
            </a: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78467A35-B9E8-4CCD-B5E1-996C97F66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Forces and Friction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コンテンツ プレースホルダー 2">
            <a:extLst>
              <a:ext uri="{FF2B5EF4-FFF2-40B4-BE49-F238E27FC236}">
                <a16:creationId xmlns:a16="http://schemas.microsoft.com/office/drawing/2014/main" id="{3C08618D-2EAF-4397-9581-9F4A6966CE90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5C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36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/>
      <p:bldP spid="46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343400" cy="5029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magnitude of a frictional force using the coefficient of friction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Friction is a force which opposes movement between two ‘rough’ surfaces.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block of mass 5kg is lying at rest on rough horizontal ground. The coefficient of friction between the block and the ground is 0.4. A horizontal force, P, is applied to the block. Find the magnitude of the frictional force acting on the block and its acceleration when: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P = 10N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P = 19.6N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P = 30N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1000" y="2971800"/>
                <a:ext cx="11965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971800"/>
                <a:ext cx="1196545" cy="338554"/>
              </a:xfrm>
              <a:prstGeom prst="rect">
                <a:avLst/>
              </a:prstGeom>
              <a:blipFill rotWithShape="1">
                <a:blip r:embed="rId2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52600" y="2895600"/>
                <a:ext cx="24355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𝑐𝑜𝑒𝑓𝑓𝑖𝑐𝑖𝑒𝑛𝑡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𝑜𝑓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𝐹𝑟𝑖𝑐𝑡𝑖𝑜𝑛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895600"/>
                <a:ext cx="2435539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3200400"/>
                <a:ext cx="22036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𝑛𝑜𝑟𝑚𝑎𝑙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𝑟𝑒𝑎𝑐𝑡𝑖𝑜𝑛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200400"/>
                <a:ext cx="2203617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5867400" y="2362200"/>
            <a:ext cx="1676400" cy="533400"/>
            <a:chOff x="5105400" y="2523744"/>
            <a:chExt cx="1981200" cy="600456"/>
          </a:xfrm>
        </p:grpSpPr>
        <p:sp>
          <p:nvSpPr>
            <p:cNvPr id="9" name="Rectangle 8"/>
            <p:cNvSpPr/>
            <p:nvPr/>
          </p:nvSpPr>
          <p:spPr>
            <a:xfrm>
              <a:off x="5105400" y="2895600"/>
              <a:ext cx="1981200" cy="228600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08" t="40993" r="21753" b="41111"/>
            <a:stretch/>
          </p:blipFill>
          <p:spPr>
            <a:xfrm>
              <a:off x="5562600" y="2523744"/>
              <a:ext cx="1085088" cy="361696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</p:pic>
      </p:grpSp>
      <p:cxnSp>
        <p:nvCxnSpPr>
          <p:cNvPr id="11" name="Straight Arrow Connector 10"/>
          <p:cNvCxnSpPr/>
          <p:nvPr/>
        </p:nvCxnSpPr>
        <p:spPr>
          <a:xfrm>
            <a:off x="7171944" y="2514600"/>
            <a:ext cx="1066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229600" y="2362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19.6N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53000" y="2362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F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257800" y="2514600"/>
            <a:ext cx="990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705600" y="2694432"/>
            <a:ext cx="0" cy="533400"/>
          </a:xfrm>
          <a:prstGeom prst="straightConnector1">
            <a:avLst/>
          </a:prstGeom>
          <a:ln w="317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705600" y="1981200"/>
            <a:ext cx="0" cy="353568"/>
          </a:xfrm>
          <a:prstGeom prst="straightConnector1">
            <a:avLst/>
          </a:prstGeom>
          <a:ln w="317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77000" y="1676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00800" y="23622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Comic Sans MS" pitchFamily="66" charset="0"/>
              </a:rPr>
              <a:t>5kg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00800" y="32004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5g 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5200" y="1295400"/>
            <a:ext cx="14718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Draw a diagram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6477000" y="1600200"/>
            <a:ext cx="533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553200" y="1600200"/>
            <a:ext cx="304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400800" y="12954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 ms</a:t>
            </a:r>
            <a:r>
              <a:rPr lang="en-GB" sz="1400" baseline="30000" dirty="0">
                <a:latin typeface="Comic Sans MS" pitchFamily="66" charset="0"/>
              </a:rPr>
              <a:t>-2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391400" y="1600200"/>
                <a:ext cx="13214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=19.6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1600200"/>
                <a:ext cx="1321452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876800" y="3581400"/>
            <a:ext cx="3456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The maximum frictional force is 19.6 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876800" y="3962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Any force will be </a:t>
            </a:r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opposed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by friction up to this value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876800" y="4495800"/>
            <a:ext cx="4038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For part b), the force is only 19.6N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Therefore, the frictional force will match this at 19.6N, preventing movement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Hence, there is also no acceleration</a:t>
            </a:r>
          </a:p>
          <a:p>
            <a:pPr marL="285750" indent="-285750">
              <a:buFont typeface="Wingdings"/>
              <a:buChar char="à"/>
            </a:pPr>
            <a:endParaRPr lang="en-GB" sz="14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This situation is called </a:t>
            </a:r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‘limiting equilibrium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’, as the object is on the point of movement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48200" y="2362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19.6N</a:t>
            </a: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F5EACBDA-2C40-455C-9DBF-448FECBA8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Forces and Friction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コンテンツ プレースホルダー 2">
            <a:extLst>
              <a:ext uri="{FF2B5EF4-FFF2-40B4-BE49-F238E27FC236}">
                <a16:creationId xmlns:a16="http://schemas.microsoft.com/office/drawing/2014/main" id="{4A717496-6C6C-4AA4-8DEB-CC6D623BF82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5C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66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343400" cy="5029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magnitude of a frictional force using the coefficient of friction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Friction is a force which opposes movement between two ‘rough’ surfaces.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block of mass 5kg is lying at rest on rough horizontal ground. The coefficient of friction between the block and the ground is 0.4. A horizontal force, P, is applied to the block. Find the magnitude of the frictional force acting on the block and its acceleration when: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P = 10N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P = 19.6N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P = 30N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1000" y="2971800"/>
                <a:ext cx="11965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971800"/>
                <a:ext cx="1196545" cy="338554"/>
              </a:xfrm>
              <a:prstGeom prst="rect">
                <a:avLst/>
              </a:prstGeom>
              <a:blipFill rotWithShape="1">
                <a:blip r:embed="rId2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52600" y="2895600"/>
                <a:ext cx="24355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𝑐𝑜𝑒𝑓𝑓𝑖𝑐𝑖𝑒𝑛𝑡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𝑜𝑓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𝐹𝑟𝑖𝑐𝑡𝑖𝑜𝑛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895600"/>
                <a:ext cx="2435539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3200400"/>
                <a:ext cx="22036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𝑛𝑜𝑟𝑚𝑎𝑙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𝑟𝑒𝑎𝑐𝑡𝑖𝑜𝑛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200400"/>
                <a:ext cx="2203617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5867400" y="2362200"/>
            <a:ext cx="1676400" cy="533400"/>
            <a:chOff x="5105400" y="2523744"/>
            <a:chExt cx="1981200" cy="600456"/>
          </a:xfrm>
        </p:grpSpPr>
        <p:sp>
          <p:nvSpPr>
            <p:cNvPr id="9" name="Rectangle 8"/>
            <p:cNvSpPr/>
            <p:nvPr/>
          </p:nvSpPr>
          <p:spPr>
            <a:xfrm>
              <a:off x="5105400" y="2895600"/>
              <a:ext cx="1981200" cy="228600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08" t="40993" r="21753" b="41111"/>
            <a:stretch/>
          </p:blipFill>
          <p:spPr>
            <a:xfrm>
              <a:off x="5562600" y="2523744"/>
              <a:ext cx="1085088" cy="361696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</p:pic>
      </p:grpSp>
      <p:cxnSp>
        <p:nvCxnSpPr>
          <p:cNvPr id="11" name="Straight Arrow Connector 10"/>
          <p:cNvCxnSpPr/>
          <p:nvPr/>
        </p:nvCxnSpPr>
        <p:spPr>
          <a:xfrm>
            <a:off x="7171944" y="2514600"/>
            <a:ext cx="1066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153400" y="2362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30N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53000" y="2362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F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257800" y="2514600"/>
            <a:ext cx="990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705600" y="2694432"/>
            <a:ext cx="0" cy="533400"/>
          </a:xfrm>
          <a:prstGeom prst="straightConnector1">
            <a:avLst/>
          </a:prstGeom>
          <a:ln w="317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705600" y="1981200"/>
            <a:ext cx="0" cy="353568"/>
          </a:xfrm>
          <a:prstGeom prst="straightConnector1">
            <a:avLst/>
          </a:prstGeom>
          <a:ln w="317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77000" y="1676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00800" y="23622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Comic Sans MS" pitchFamily="66" charset="0"/>
              </a:rPr>
              <a:t>5kg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00800" y="32004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5g 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5200" y="1295400"/>
            <a:ext cx="14718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Draw a diagram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6477000" y="1600200"/>
            <a:ext cx="533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553200" y="1600200"/>
            <a:ext cx="304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400800" y="12954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 ms</a:t>
            </a:r>
            <a:r>
              <a:rPr lang="en-GB" sz="1400" baseline="30000" dirty="0">
                <a:latin typeface="Comic Sans MS" pitchFamily="66" charset="0"/>
              </a:rPr>
              <a:t>-2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391400" y="1600200"/>
                <a:ext cx="13214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=19.6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1600200"/>
                <a:ext cx="1321452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4953000" y="3581400"/>
            <a:ext cx="403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For part c), the force is 30N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frictional force will oppose 19.6N of this, but no more.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Hence, the object will accelerate…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Resolve horizontally!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48200" y="2362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19.6N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876800" y="4876800"/>
                <a:ext cx="922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876800"/>
                <a:ext cx="922432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72712" y="5334000"/>
                <a:ext cx="19948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30−19.6=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2712" y="5334000"/>
                <a:ext cx="1994841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648200" y="5791200"/>
                <a:ext cx="111479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10.4=5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791200"/>
                <a:ext cx="1114792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648200" y="6248400"/>
                <a:ext cx="10009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2.08=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6248400"/>
                <a:ext cx="1000980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4"/>
          <p:cNvSpPr/>
          <p:nvPr/>
        </p:nvSpPr>
        <p:spPr>
          <a:xfrm>
            <a:off x="5867400" y="51054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6400800" y="5029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 and resolve horizontally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7" name="Arc 36"/>
          <p:cNvSpPr/>
          <p:nvPr/>
        </p:nvSpPr>
        <p:spPr>
          <a:xfrm>
            <a:off x="5867400" y="55626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/>
          <p:nvPr/>
        </p:nvSpPr>
        <p:spPr>
          <a:xfrm>
            <a:off x="5867400" y="60198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6324600" y="56388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00800" y="60960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Divide by 5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724400" y="6581001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So the acceleration will be 2.08ms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-2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タイトル 1">
            <a:extLst>
              <a:ext uri="{FF2B5EF4-FFF2-40B4-BE49-F238E27FC236}">
                <a16:creationId xmlns:a16="http://schemas.microsoft.com/office/drawing/2014/main" id="{258546A0-F1EE-4B75-B565-1F067A58A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Forces and Friction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5" name="コンテンツ プレースホルダー 2">
            <a:extLst>
              <a:ext uri="{FF2B5EF4-FFF2-40B4-BE49-F238E27FC236}">
                <a16:creationId xmlns:a16="http://schemas.microsoft.com/office/drawing/2014/main" id="{3873D11E-024E-4BDC-805E-EEE21038DD0A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5C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33">
                <a:extLst>
                  <a:ext uri="{FF2B5EF4-FFF2-40B4-BE49-F238E27FC236}">
                    <a16:creationId xmlns:a16="http://schemas.microsoft.com/office/drawing/2014/main" id="{4A0DE7A8-8840-47C6-94A1-DBCA7DBF3C19}"/>
                  </a:ext>
                </a:extLst>
              </p:cNvPr>
              <p:cNvSpPr txBox="1"/>
              <p:nvPr/>
            </p:nvSpPr>
            <p:spPr>
              <a:xfrm>
                <a:off x="4311663" y="4858284"/>
                <a:ext cx="7100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(→)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33">
                <a:extLst>
                  <a:ext uri="{FF2B5EF4-FFF2-40B4-BE49-F238E27FC236}">
                    <a16:creationId xmlns:a16="http://schemas.microsoft.com/office/drawing/2014/main" id="{4A0DE7A8-8840-47C6-94A1-DBCA7DBF3C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1663" y="4858284"/>
                <a:ext cx="710066" cy="338554"/>
              </a:xfrm>
              <a:prstGeom prst="rect">
                <a:avLst/>
              </a:prstGeom>
              <a:blipFill>
                <a:blip r:embed="rId12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137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29" grpId="0"/>
      <p:bldP spid="30" grpId="0"/>
      <p:bldP spid="30" grpId="1"/>
      <p:bldP spid="31" grpId="0"/>
      <p:bldP spid="32" grpId="0"/>
      <p:bldP spid="33" grpId="0"/>
      <p:bldP spid="34" grpId="0"/>
      <p:bldP spid="35" grpId="0" animBg="1"/>
      <p:bldP spid="36" grpId="0"/>
      <p:bldP spid="37" grpId="0" animBg="1"/>
      <p:bldP spid="38" grpId="0" animBg="1"/>
      <p:bldP spid="39" grpId="0"/>
      <p:bldP spid="40" grpId="0"/>
      <p:bldP spid="42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3434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magnitude of a frictional force using the coefficient of friction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Friction is a force which opposes movement between two ‘rough’ surfaces.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5kg box lies at rest on a rough horizontal floor. The coefficient of friction between the box and the floor is 0.5. A force P is applied to the box. Calculate the value of P required to cause the box to accelerate if: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P is applied horizontally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P is applied at an angle of 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above the horizontal, where tan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= </a:t>
            </a:r>
            <a:r>
              <a:rPr lang="en-GB" sz="1400" baseline="30000" dirty="0">
                <a:latin typeface="Comic Sans MS" pitchFamily="66" charset="0"/>
              </a:rPr>
              <a:t>3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4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1000" y="2971800"/>
                <a:ext cx="11965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971800"/>
                <a:ext cx="1196545" cy="338554"/>
              </a:xfrm>
              <a:prstGeom prst="rect">
                <a:avLst/>
              </a:prstGeom>
              <a:blipFill rotWithShape="1">
                <a:blip r:embed="rId2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52600" y="2895600"/>
                <a:ext cx="24355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𝑐𝑜𝑒𝑓𝑓𝑖𝑐𝑖𝑒𝑛𝑡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𝑜𝑓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𝐹𝑟𝑖𝑐𝑡𝑖𝑜𝑛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895600"/>
                <a:ext cx="2435539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3200400"/>
                <a:ext cx="22036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𝑛𝑜𝑟𝑚𝑎𝑙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𝑟𝑒𝑎𝑐𝑡𝑖𝑜𝑛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200400"/>
                <a:ext cx="2203617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6324600" y="1828800"/>
            <a:ext cx="457200" cy="457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781800" y="2057400"/>
            <a:ext cx="7620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5562600" y="2057400"/>
            <a:ext cx="7620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543800" y="19050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334000" y="19050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6553200" y="2286000"/>
            <a:ext cx="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6553200" y="1524000"/>
            <a:ext cx="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324600" y="1905000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5kg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248400" y="2590800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5g N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400800" y="12954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029200" y="3505200"/>
                <a:ext cx="922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505200"/>
                <a:ext cx="922432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/>
          <p:cNvSpPr txBox="1"/>
          <p:nvPr/>
        </p:nvSpPr>
        <p:spPr>
          <a:xfrm>
            <a:off x="7315200" y="1295400"/>
            <a:ext cx="14718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Draw a diagram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876800" y="3124200"/>
            <a:ext cx="4020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Resolve vertically to find the normal reaction </a:t>
            </a:r>
          </a:p>
        </p:txBody>
      </p:sp>
      <p:sp>
        <p:nvSpPr>
          <p:cNvPr id="55" name="Arc 54"/>
          <p:cNvSpPr/>
          <p:nvPr/>
        </p:nvSpPr>
        <p:spPr>
          <a:xfrm>
            <a:off x="6096000" y="3657600"/>
            <a:ext cx="533400" cy="4572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6553200" y="3657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Sub in values and resolve vertically</a:t>
            </a:r>
            <a:endParaRPr lang="en-GB" sz="12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544568" y="3971544"/>
                <a:ext cx="17585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𝑅</m:t>
                      </m:r>
                      <m:r>
                        <a:rPr lang="en-GB" sz="1600" b="0" i="1" smtClean="0">
                          <a:latin typeface="Cambria Math"/>
                        </a:rPr>
                        <m:t>−5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</a:rPr>
                        <m:t>=(5×0)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568" y="3971544"/>
                <a:ext cx="1758558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029200" y="4419600"/>
                <a:ext cx="10198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𝑅</m:t>
                      </m:r>
                      <m:r>
                        <a:rPr lang="en-GB" sz="1600" b="0" i="1" smtClean="0">
                          <a:latin typeface="Cambria Math"/>
                        </a:rPr>
                        <m:t>=49</m:t>
                      </m:r>
                      <m:r>
                        <a:rPr lang="en-GB" sz="16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419600"/>
                <a:ext cx="1019831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 58"/>
          <p:cNvSpPr/>
          <p:nvPr/>
        </p:nvSpPr>
        <p:spPr>
          <a:xfrm>
            <a:off x="6096000" y="4114800"/>
            <a:ext cx="533400" cy="4572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6477000" y="41910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2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876800" y="4953000"/>
            <a:ext cx="34451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Now find the maximum frictional force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029200" y="5334000"/>
                <a:ext cx="11965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5334000"/>
                <a:ext cx="1196545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53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029200" y="5791200"/>
                <a:ext cx="185076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=(0.5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×49)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5791200"/>
                <a:ext cx="1850763" cy="338554"/>
              </a:xfrm>
              <a:prstGeom prst="rect">
                <a:avLst/>
              </a:prstGeom>
              <a:blipFill rotWithShape="1">
                <a:blip r:embed="rId9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029200" y="6248400"/>
                <a:ext cx="148566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=24.5</m:t>
                      </m:r>
                      <m:r>
                        <a:rPr lang="en-GB" sz="16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6248400"/>
                <a:ext cx="1485663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Arc 64"/>
          <p:cNvSpPr/>
          <p:nvPr/>
        </p:nvSpPr>
        <p:spPr>
          <a:xfrm>
            <a:off x="6629400" y="5486400"/>
            <a:ext cx="533400" cy="4572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7162800" y="55626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Arc 66"/>
          <p:cNvSpPr/>
          <p:nvPr/>
        </p:nvSpPr>
        <p:spPr>
          <a:xfrm>
            <a:off x="6629400" y="5943600"/>
            <a:ext cx="533400" cy="4572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7010400" y="60198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267200" y="6581001"/>
            <a:ext cx="441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So P will have to exceed 24.5N to make the object move!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5F02ABFA-8B8F-476E-BE8C-6C701044D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Forces and Friction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コンテンツ プレースホルダー 2">
            <a:extLst>
              <a:ext uri="{FF2B5EF4-FFF2-40B4-BE49-F238E27FC236}">
                <a16:creationId xmlns:a16="http://schemas.microsoft.com/office/drawing/2014/main" id="{C21CBFDC-4FBC-4FDB-99B5-7DEC7BE320D0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5C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33">
                <a:extLst>
                  <a:ext uri="{FF2B5EF4-FFF2-40B4-BE49-F238E27FC236}">
                    <a16:creationId xmlns:a16="http://schemas.microsoft.com/office/drawing/2014/main" id="{CC13679B-108A-40E4-948E-A345D574267B}"/>
                  </a:ext>
                </a:extLst>
              </p:cNvPr>
              <p:cNvSpPr txBox="1"/>
              <p:nvPr/>
            </p:nvSpPr>
            <p:spPr>
              <a:xfrm>
                <a:off x="4506971" y="3508877"/>
                <a:ext cx="6347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(↑)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33">
                <a:extLst>
                  <a:ext uri="{FF2B5EF4-FFF2-40B4-BE49-F238E27FC236}">
                    <a16:creationId xmlns:a16="http://schemas.microsoft.com/office/drawing/2014/main" id="{CC13679B-108A-40E4-948E-A345D57426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971" y="3508877"/>
                <a:ext cx="634725" cy="338554"/>
              </a:xfrm>
              <a:prstGeom prst="rect">
                <a:avLst/>
              </a:prstGeom>
              <a:blipFill>
                <a:blip r:embed="rId11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296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/>
      <p:bldP spid="45" grpId="0"/>
      <p:bldP spid="49" grpId="0"/>
      <p:bldP spid="50" grpId="0"/>
      <p:bldP spid="50" grpId="1"/>
      <p:bldP spid="51" grpId="0"/>
      <p:bldP spid="51" grpId="1"/>
      <p:bldP spid="52" grpId="0"/>
      <p:bldP spid="53" grpId="0"/>
      <p:bldP spid="54" grpId="0"/>
      <p:bldP spid="55" grpId="0" animBg="1"/>
      <p:bldP spid="56" grpId="0"/>
      <p:bldP spid="57" grpId="0"/>
      <p:bldP spid="58" grpId="0"/>
      <p:bldP spid="59" grpId="0" animBg="1"/>
      <p:bldP spid="60" grpId="0"/>
      <p:bldP spid="61" grpId="0"/>
      <p:bldP spid="62" grpId="0"/>
      <p:bldP spid="63" grpId="0"/>
      <p:bldP spid="64" grpId="0"/>
      <p:bldP spid="65" grpId="0" animBg="1"/>
      <p:bldP spid="66" grpId="0"/>
      <p:bldP spid="67" grpId="0" animBg="1"/>
      <p:bldP spid="68" grpId="0"/>
      <p:bldP spid="69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3434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magnitude of a frictional force using the coefficient of friction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Friction is a force which opposes movement between two ‘rough’ surfaces.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5kg box lies at rest on a rough horizontal floor. The coefficient of friction between the box and the floor is 0.5. A force P is applied to the box. Calculate the value of P required to cause the box to accelerate if: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P is applied horizontally –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24.5N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P is applied at an angle of 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above the horizontal, where tan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= </a:t>
            </a:r>
            <a:r>
              <a:rPr lang="en-GB" sz="1400" baseline="30000" dirty="0">
                <a:latin typeface="Comic Sans MS" pitchFamily="66" charset="0"/>
              </a:rPr>
              <a:t>3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4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1000" y="2971800"/>
                <a:ext cx="11965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971800"/>
                <a:ext cx="1196545" cy="338554"/>
              </a:xfrm>
              <a:prstGeom prst="rect">
                <a:avLst/>
              </a:prstGeom>
              <a:blipFill rotWithShape="1">
                <a:blip r:embed="rId3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52600" y="2895600"/>
                <a:ext cx="24355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𝑐𝑜𝑒𝑓𝑓𝑖𝑐𝑖𝑒𝑛𝑡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𝑜𝑓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𝐹𝑟𝑖𝑐𝑡𝑖𝑜𝑛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895600"/>
                <a:ext cx="2435539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3200400"/>
                <a:ext cx="22036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𝑛𝑜𝑟𝑚𝑎𝑙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𝑟𝑒𝑎𝑐𝑡𝑖𝑜𝑛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200400"/>
                <a:ext cx="2203617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6324600" y="1828800"/>
            <a:ext cx="457200" cy="457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6781800" y="1524000"/>
            <a:ext cx="762000" cy="5334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5562600" y="2057400"/>
            <a:ext cx="7620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467600" y="12954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334000" y="19050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6553200" y="2286000"/>
            <a:ext cx="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6553200" y="1524000"/>
            <a:ext cx="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324600" y="1905000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5kg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248400" y="2590800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5g N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400800" y="12954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543800" y="1066800"/>
            <a:ext cx="14718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Draw a diagram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6781800" y="2057400"/>
            <a:ext cx="762000" cy="0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543800" y="1524000"/>
            <a:ext cx="0" cy="533400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6172200" y="1600200"/>
            <a:ext cx="914400" cy="914400"/>
          </a:xfrm>
          <a:prstGeom prst="arc">
            <a:avLst>
              <a:gd name="adj1" fmla="val 20127736"/>
              <a:gd name="adj2" fmla="val 5133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7010400" y="18288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Comic Sans MS" pitchFamily="66" charset="0"/>
              </a:rPr>
              <a:t>θ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0" y="2057400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latin typeface="Comic Sans MS" pitchFamily="66" charset="0"/>
              </a:rPr>
              <a:t>Pcos</a:t>
            </a:r>
            <a:r>
              <a:rPr lang="el-GR" sz="1400" dirty="0">
                <a:latin typeface="Comic Sans MS" pitchFamily="66" charset="0"/>
              </a:rPr>
              <a:t>θ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543800" y="1676400"/>
            <a:ext cx="619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latin typeface="Comic Sans MS" pitchFamily="66" charset="0"/>
              </a:rPr>
              <a:t>Psin</a:t>
            </a:r>
            <a:r>
              <a:rPr lang="el-GR" sz="1400" dirty="0">
                <a:latin typeface="Comic Sans MS" pitchFamily="66" charset="0"/>
              </a:rPr>
              <a:t>θ</a:t>
            </a:r>
            <a:endParaRPr lang="en-GB" sz="1400" dirty="0">
              <a:latin typeface="Comic Sans MS" pitchFamily="66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5562600" y="4724400"/>
            <a:ext cx="1905000" cy="1371600"/>
            <a:chOff x="5181600" y="4191000"/>
            <a:chExt cx="1905000" cy="1371600"/>
          </a:xfrm>
        </p:grpSpPr>
        <p:cxnSp>
          <p:nvCxnSpPr>
            <p:cNvPr id="70" name="Straight Arrow Connector 69"/>
            <p:cNvCxnSpPr/>
            <p:nvPr/>
          </p:nvCxnSpPr>
          <p:spPr>
            <a:xfrm flipV="1">
              <a:off x="5791200" y="4191000"/>
              <a:ext cx="1295400" cy="91440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5791200" y="5105400"/>
              <a:ext cx="1295400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7086600" y="4191000"/>
              <a:ext cx="0" cy="91440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6934200" y="4953000"/>
              <a:ext cx="0" cy="15240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flipH="1">
              <a:off x="6934200" y="4953000"/>
              <a:ext cx="152400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Arc 74"/>
            <p:cNvSpPr/>
            <p:nvPr/>
          </p:nvSpPr>
          <p:spPr>
            <a:xfrm>
              <a:off x="5181600" y="4648200"/>
              <a:ext cx="914400" cy="914400"/>
            </a:xfrm>
            <a:prstGeom prst="arc">
              <a:avLst>
                <a:gd name="adj1" fmla="val 20166021"/>
                <a:gd name="adj2" fmla="val 2144292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019800" y="4876800"/>
              <a:ext cx="2792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200" dirty="0">
                  <a:latin typeface="Comic Sans MS" pitchFamily="66" charset="0"/>
                </a:rPr>
                <a:t>θ</a:t>
              </a:r>
              <a:endParaRPr lang="en-GB" sz="1200" dirty="0">
                <a:latin typeface="Comic Sans MS" pitchFamily="66" charset="0"/>
              </a:endParaRP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5486400" y="4114800"/>
            <a:ext cx="309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38800" y="38862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791200" y="41148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H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248400" y="4114800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400800" y="38862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553200" y="41148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H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012003" y="411480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162800" y="38862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315200" y="41148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86" name="Oval 85"/>
          <p:cNvSpPr/>
          <p:nvPr/>
        </p:nvSpPr>
        <p:spPr>
          <a:xfrm>
            <a:off x="7010400" y="3810000"/>
            <a:ext cx="6858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7772400" y="3886200"/>
            <a:ext cx="10374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Tan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= </a:t>
            </a:r>
            <a:r>
              <a:rPr lang="en-GB" sz="1400" baseline="30000" dirty="0">
                <a:latin typeface="Comic Sans MS" pitchFamily="66" charset="0"/>
              </a:rPr>
              <a:t>3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4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696200" y="4267200"/>
            <a:ext cx="1184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So </a:t>
            </a:r>
            <a:r>
              <a:rPr lang="en-GB" sz="1400" dirty="0" err="1">
                <a:latin typeface="Comic Sans MS" pitchFamily="66" charset="0"/>
              </a:rPr>
              <a:t>Opp</a:t>
            </a:r>
            <a:r>
              <a:rPr lang="en-GB" sz="1400" dirty="0">
                <a:latin typeface="Comic Sans MS" pitchFamily="66" charset="0"/>
              </a:rPr>
              <a:t> = 3</a:t>
            </a:r>
          </a:p>
          <a:p>
            <a:pPr algn="ctr"/>
            <a:r>
              <a:rPr lang="en-GB" sz="1400" dirty="0">
                <a:latin typeface="Comic Sans MS" pitchFamily="66" charset="0"/>
              </a:rPr>
              <a:t>And </a:t>
            </a:r>
            <a:r>
              <a:rPr lang="en-GB" sz="1400" dirty="0" err="1">
                <a:latin typeface="Comic Sans MS" pitchFamily="66" charset="0"/>
              </a:rPr>
              <a:t>Adj</a:t>
            </a:r>
            <a:r>
              <a:rPr lang="en-GB" sz="1400" dirty="0">
                <a:latin typeface="Comic Sans MS" pitchFamily="66" charset="0"/>
              </a:rPr>
              <a:t> = 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467600" y="5029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705600" y="56388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629400" y="48768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5</a:t>
            </a:r>
          </a:p>
        </p:txBody>
      </p:sp>
      <p:sp>
        <p:nvSpPr>
          <p:cNvPr id="92" name="Oval 91"/>
          <p:cNvSpPr/>
          <p:nvPr/>
        </p:nvSpPr>
        <p:spPr>
          <a:xfrm>
            <a:off x="6248400" y="3810000"/>
            <a:ext cx="6858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/>
          <p:cNvSpPr/>
          <p:nvPr/>
        </p:nvSpPr>
        <p:spPr>
          <a:xfrm>
            <a:off x="5486400" y="3810000"/>
            <a:ext cx="6858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TextBox 93"/>
          <p:cNvSpPr txBox="1"/>
          <p:nvPr/>
        </p:nvSpPr>
        <p:spPr>
          <a:xfrm>
            <a:off x="7696200" y="5029200"/>
            <a:ext cx="519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Opp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629400" y="5867400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Adj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324600" y="4648200"/>
            <a:ext cx="5116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Hyp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495800" y="3048000"/>
            <a:ext cx="4343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We need to find the values of Cos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and Sin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. The ratio for Tan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can be used to find these!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67200" y="4800600"/>
            <a:ext cx="182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We can find the hypotenuse using Pythagoras’ Theorem!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725420" y="6172200"/>
            <a:ext cx="9989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Sin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= </a:t>
            </a:r>
            <a:r>
              <a:rPr lang="en-GB" sz="1400" baseline="30000" dirty="0">
                <a:latin typeface="Comic Sans MS" pitchFamily="66" charset="0"/>
              </a:rPr>
              <a:t>3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5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6858000" y="6172200"/>
            <a:ext cx="10198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Cos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= </a:t>
            </a:r>
            <a:r>
              <a:rPr lang="en-GB" sz="1400" baseline="30000" dirty="0">
                <a:latin typeface="Comic Sans MS" pitchFamily="66" charset="0"/>
              </a:rPr>
              <a:t>4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5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702977" y="6477000"/>
            <a:ext cx="10230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Sin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= 0.6</a:t>
            </a:r>
            <a:endParaRPr lang="en-GB" sz="1400" baseline="-25000" dirty="0">
              <a:latin typeface="Comic Sans MS" pitchFamily="66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835558" y="6477000"/>
            <a:ext cx="1043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Cos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= 0.8</a:t>
            </a:r>
            <a:endParaRPr lang="en-GB" sz="1400" baseline="-25000" dirty="0">
              <a:latin typeface="Comic Sans MS" pitchFamily="66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934200" y="2057400"/>
            <a:ext cx="540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0.8P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543800" y="1676400"/>
            <a:ext cx="540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0.6P</a:t>
            </a:r>
          </a:p>
        </p:txBody>
      </p:sp>
      <p:sp>
        <p:nvSpPr>
          <p:cNvPr id="64" name="タイトル 1">
            <a:extLst>
              <a:ext uri="{FF2B5EF4-FFF2-40B4-BE49-F238E27FC236}">
                <a16:creationId xmlns:a16="http://schemas.microsoft.com/office/drawing/2014/main" id="{2D1FAFF2-80BB-4274-9FCF-A214451A4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Forces and Friction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5" name="コンテンツ プレースホルダー 2">
            <a:extLst>
              <a:ext uri="{FF2B5EF4-FFF2-40B4-BE49-F238E27FC236}">
                <a16:creationId xmlns:a16="http://schemas.microsoft.com/office/drawing/2014/main" id="{0ECEE6A8-C168-4357-B002-047D71E8FB59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5C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94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/>
      <p:bldP spid="45" grpId="0"/>
      <p:bldP spid="49" grpId="0"/>
      <p:bldP spid="50" grpId="0"/>
      <p:bldP spid="51" grpId="0"/>
      <p:bldP spid="53" grpId="0"/>
      <p:bldP spid="12" grpId="0" animBg="1"/>
      <p:bldP spid="14" grpId="0"/>
      <p:bldP spid="15" grpId="0"/>
      <p:bldP spid="15" grpId="1"/>
      <p:bldP spid="47" grpId="0"/>
      <p:bldP spid="47" grpId="1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 animBg="1"/>
      <p:bldP spid="86" grpId="1" animBg="1"/>
      <p:bldP spid="24" grpId="0"/>
      <p:bldP spid="89" grpId="0"/>
      <p:bldP spid="90" grpId="0"/>
      <p:bldP spid="91" grpId="0"/>
      <p:bldP spid="92" grpId="0" animBg="1"/>
      <p:bldP spid="93" grpId="0" animBg="1"/>
      <p:bldP spid="93" grpId="1" animBg="1"/>
      <p:bldP spid="94" grpId="0"/>
      <p:bldP spid="95" grpId="0"/>
      <p:bldP spid="96" grpId="0"/>
      <p:bldP spid="97" grpId="0"/>
      <p:bldP spid="25" grpId="0"/>
      <p:bldP spid="98" grpId="0"/>
      <p:bldP spid="99" grpId="0"/>
      <p:bldP spid="100" grpId="0"/>
      <p:bldP spid="101" grpId="0"/>
      <p:bldP spid="102" grpId="0"/>
      <p:bldP spid="10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3434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magnitude of a frictional force using the coefficient of friction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Friction is a force which opposes movement between two ‘rough’ surfaces.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5kg box lies at rest on a rough horizontal floor. The coefficient of friction between the box and the floor is 0.5. A force P is applied to the box. Calculate the value of P required to cause the box to accelerate if: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P is applied horizontally –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24.5N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P is applied at an angle of 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above the horizontal, where tan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 = </a:t>
            </a:r>
            <a:r>
              <a:rPr lang="en-GB" sz="1400" baseline="30000" dirty="0">
                <a:latin typeface="Comic Sans MS" pitchFamily="66" charset="0"/>
              </a:rPr>
              <a:t>3</a:t>
            </a:r>
            <a:r>
              <a:rPr lang="en-GB" sz="1400" dirty="0">
                <a:latin typeface="Comic Sans MS" pitchFamily="66" charset="0"/>
              </a:rPr>
              <a:t>/</a:t>
            </a:r>
            <a:r>
              <a:rPr lang="en-GB" sz="1400" baseline="-25000" dirty="0">
                <a:latin typeface="Comic Sans MS" pitchFamily="66" charset="0"/>
              </a:rPr>
              <a:t>4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1000" y="2971800"/>
                <a:ext cx="11965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971800"/>
                <a:ext cx="1196545" cy="338554"/>
              </a:xfrm>
              <a:prstGeom prst="rect">
                <a:avLst/>
              </a:prstGeom>
              <a:blipFill rotWithShape="1">
                <a:blip r:embed="rId3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52600" y="2895600"/>
                <a:ext cx="24355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𝑐𝑜𝑒𝑓𝑓𝑖𝑐𝑖𝑒𝑛𝑡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𝑜𝑓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𝐹𝑟𝑖𝑐𝑡𝑖𝑜𝑛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895600"/>
                <a:ext cx="2435539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3200400"/>
                <a:ext cx="22036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𝑛𝑜𝑟𝑚𝑎𝑙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𝑟𝑒𝑎𝑐𝑡𝑖𝑜𝑛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200400"/>
                <a:ext cx="2203617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6324600" y="1828800"/>
            <a:ext cx="457200" cy="457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6781800" y="1524000"/>
            <a:ext cx="762000" cy="5334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5562600" y="2057400"/>
            <a:ext cx="7620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467600" y="12954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334000" y="19050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F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6553200" y="2286000"/>
            <a:ext cx="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6553200" y="1524000"/>
            <a:ext cx="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324600" y="1905000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5kg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248400" y="2590800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5g N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400800" y="12954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543800" y="1066800"/>
            <a:ext cx="14718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Draw a diagram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6781800" y="2057400"/>
            <a:ext cx="762000" cy="0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543800" y="1524000"/>
            <a:ext cx="0" cy="533400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6172200" y="1600200"/>
            <a:ext cx="914400" cy="914400"/>
          </a:xfrm>
          <a:prstGeom prst="arc">
            <a:avLst>
              <a:gd name="adj1" fmla="val 20127736"/>
              <a:gd name="adj2" fmla="val 5133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7010400" y="18288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Comic Sans MS" pitchFamily="66" charset="0"/>
              </a:rPr>
              <a:t>θ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934200" y="2057400"/>
            <a:ext cx="540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0.8P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543800" y="1676400"/>
            <a:ext cx="540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0.6P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638800" y="3352800"/>
                <a:ext cx="922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352800"/>
                <a:ext cx="922432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4876800" y="2971800"/>
            <a:ext cx="4020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Resolve vertically to find the normal reaction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507992" y="3800856"/>
                <a:ext cx="240456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𝑅</m:t>
                      </m:r>
                      <m:r>
                        <a:rPr lang="en-GB" sz="1600" b="0" i="1" smtClean="0">
                          <a:latin typeface="Cambria Math"/>
                        </a:rPr>
                        <m:t>+0.6</m:t>
                      </m:r>
                      <m:r>
                        <a:rPr lang="en-GB" sz="1600" b="0" i="1" smtClean="0">
                          <a:latin typeface="Cambria Math"/>
                        </a:rPr>
                        <m:t>𝑃</m:t>
                      </m:r>
                      <m:r>
                        <a:rPr lang="en-GB" sz="1600" b="0" i="1" smtClean="0">
                          <a:latin typeface="Cambria Math"/>
                        </a:rPr>
                        <m:t>−5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</a:rPr>
                        <m:t>=(5×0)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7992" y="3800856"/>
                <a:ext cx="2404569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Arc 64"/>
          <p:cNvSpPr/>
          <p:nvPr/>
        </p:nvSpPr>
        <p:spPr>
          <a:xfrm>
            <a:off x="6638544" y="3526536"/>
            <a:ext cx="533400" cy="4572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7126224" y="3526536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Sub in values and resolve vertically</a:t>
            </a:r>
            <a:endParaRPr lang="en-GB" sz="12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5638800" y="4255008"/>
                <a:ext cx="151015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𝑅</m:t>
                      </m:r>
                      <m:r>
                        <a:rPr lang="en-GB" sz="1600" b="0" i="1" smtClean="0">
                          <a:latin typeface="Cambria Math"/>
                        </a:rPr>
                        <m:t>=49−0.6</m:t>
                      </m:r>
                      <m:r>
                        <a:rPr lang="en-GB" sz="1600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255008"/>
                <a:ext cx="1510157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Arc 67"/>
          <p:cNvSpPr/>
          <p:nvPr/>
        </p:nvSpPr>
        <p:spPr>
          <a:xfrm>
            <a:off x="6909816" y="3980688"/>
            <a:ext cx="533400" cy="4572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7397496" y="3989832"/>
            <a:ext cx="174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We find the normal reaction in terms of P</a:t>
            </a:r>
            <a:endParaRPr lang="en-GB" sz="12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896323" y="4733544"/>
            <a:ext cx="34451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Now find the maximum frictional force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5638800" y="5105400"/>
                <a:ext cx="11965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5105400"/>
                <a:ext cx="1196545" cy="338554"/>
              </a:xfrm>
              <a:prstGeom prst="rect">
                <a:avLst/>
              </a:prstGeom>
              <a:blipFill rotWithShape="1">
                <a:blip r:embed="rId9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5638800" y="5562600"/>
                <a:ext cx="22597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=0.5(49−0.6</m:t>
                      </m:r>
                      <m:r>
                        <a:rPr lang="en-GB" sz="1600" b="0" i="1" smtClean="0">
                          <a:latin typeface="Cambria Math"/>
                        </a:rPr>
                        <m:t>𝑃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5562600"/>
                <a:ext cx="2259721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5638800" y="6019800"/>
                <a:ext cx="197599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=24.5−0.3</m:t>
                      </m:r>
                      <m:r>
                        <a:rPr lang="en-GB" sz="1600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6019800"/>
                <a:ext cx="1975990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Arc 105"/>
          <p:cNvSpPr/>
          <p:nvPr/>
        </p:nvSpPr>
        <p:spPr>
          <a:xfrm>
            <a:off x="7543800" y="5334000"/>
            <a:ext cx="533400" cy="4572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TextBox 106"/>
          <p:cNvSpPr txBox="1"/>
          <p:nvPr/>
        </p:nvSpPr>
        <p:spPr>
          <a:xfrm>
            <a:off x="7924800" y="5334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8" name="Arc 107"/>
          <p:cNvSpPr/>
          <p:nvPr/>
        </p:nvSpPr>
        <p:spPr>
          <a:xfrm>
            <a:off x="7543800" y="5791200"/>
            <a:ext cx="533400" cy="4572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TextBox 108"/>
          <p:cNvSpPr txBox="1"/>
          <p:nvPr/>
        </p:nvSpPr>
        <p:spPr>
          <a:xfrm>
            <a:off x="8077200" y="5791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Find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F</a:t>
            </a:r>
            <a:r>
              <a:rPr lang="en-GB" sz="1200" baseline="-25000" dirty="0" err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max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in terms of P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4343400" y="6334780"/>
            <a:ext cx="438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So, 0.8P will have to exceed this if the box is to move…</a:t>
            </a:r>
          </a:p>
        </p:txBody>
      </p:sp>
      <p:sp>
        <p:nvSpPr>
          <p:cNvPr id="8" name="Oval 7"/>
          <p:cNvSpPr/>
          <p:nvPr/>
        </p:nvSpPr>
        <p:spPr>
          <a:xfrm>
            <a:off x="6781800" y="2057400"/>
            <a:ext cx="7620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A2E94457-6E5C-47BB-BAEF-D78EE3E0E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Forces and Friction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4" name="コンテンツ プレースホルダー 2">
            <a:extLst>
              <a:ext uri="{FF2B5EF4-FFF2-40B4-BE49-F238E27FC236}">
                <a16:creationId xmlns:a16="http://schemas.microsoft.com/office/drawing/2014/main" id="{C0290307-2869-4161-A235-4A2F200CB8C1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5C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33">
                <a:extLst>
                  <a:ext uri="{FF2B5EF4-FFF2-40B4-BE49-F238E27FC236}">
                    <a16:creationId xmlns:a16="http://schemas.microsoft.com/office/drawing/2014/main" id="{1AAAA7EC-66FB-4744-824B-80001EE4C24E}"/>
                  </a:ext>
                </a:extLst>
              </p:cNvPr>
              <p:cNvSpPr txBox="1"/>
              <p:nvPr/>
            </p:nvSpPr>
            <p:spPr>
              <a:xfrm>
                <a:off x="5155041" y="3366834"/>
                <a:ext cx="6347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(↑)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33">
                <a:extLst>
                  <a:ext uri="{FF2B5EF4-FFF2-40B4-BE49-F238E27FC236}">
                    <a16:creationId xmlns:a16="http://schemas.microsoft.com/office/drawing/2014/main" id="{1AAAA7EC-66FB-4744-824B-80001EE4C2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041" y="3366834"/>
                <a:ext cx="634725" cy="338554"/>
              </a:xfrm>
              <a:prstGeom prst="rect">
                <a:avLst/>
              </a:prstGeom>
              <a:blipFill>
                <a:blip r:embed="rId12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062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60" grpId="0"/>
      <p:bldP spid="62" grpId="0"/>
      <p:bldP spid="63" grpId="0"/>
      <p:bldP spid="64" grpId="0"/>
      <p:bldP spid="65" grpId="0" animBg="1"/>
      <p:bldP spid="66" grpId="0"/>
      <p:bldP spid="67" grpId="0"/>
      <p:bldP spid="68" grpId="0" animBg="1"/>
      <p:bldP spid="69" grpId="0"/>
      <p:bldP spid="87" grpId="0"/>
      <p:bldP spid="102" grpId="0"/>
      <p:bldP spid="103" grpId="0"/>
      <p:bldP spid="104" grpId="0"/>
      <p:bldP spid="106" grpId="0" animBg="1"/>
      <p:bldP spid="107" grpId="0"/>
      <p:bldP spid="108" grpId="0" animBg="1"/>
      <p:bldP spid="109" grpId="0"/>
      <p:bldP spid="110" grpId="0"/>
      <p:bldP spid="8" grpId="0" animBg="1"/>
      <p:bldP spid="5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3681FA-173E-4FAB-96F4-F6DB958F92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21C1EF-D456-4B64-ADF2-7AA879D3D6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7AA1DC-AF3F-4DCF-A35C-55DC4DEA868A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392</TotalTime>
  <Words>1834</Words>
  <Application>Microsoft Office PowerPoint</Application>
  <PresentationFormat>On-screen Show (4:3)</PresentationFormat>
  <Paragraphs>328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Microsoft Himalaya</vt:lpstr>
      <vt:lpstr>Permanent Marker</vt:lpstr>
      <vt:lpstr>Wingdings</vt:lpstr>
      <vt:lpstr>Office テーマ</vt:lpstr>
      <vt:lpstr>PowerPoint Presentation</vt:lpstr>
      <vt:lpstr>Forces and Friction</vt:lpstr>
      <vt:lpstr>Forces and Friction</vt:lpstr>
      <vt:lpstr>Forces and Friction</vt:lpstr>
      <vt:lpstr>Forces and Friction</vt:lpstr>
      <vt:lpstr>Forces and Friction</vt:lpstr>
      <vt:lpstr>Forces and Friction</vt:lpstr>
      <vt:lpstr>Forces and Friction</vt:lpstr>
      <vt:lpstr>Forces and Friction</vt:lpstr>
      <vt:lpstr>Forces and Friction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57</cp:revision>
  <dcterms:created xsi:type="dcterms:W3CDTF">2018-06-16T01:40:49Z</dcterms:created>
  <dcterms:modified xsi:type="dcterms:W3CDTF">2020-12-21T16:09:30Z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