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16" r:id="rId5"/>
    <p:sldId id="31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3E43D-34C4-491B-9157-EB24EB7509A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B70A0-D065-40BC-BFE9-B4A108DBF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3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610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5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6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png"/><Relationship Id="rId13" Type="http://schemas.openxmlformats.org/officeDocument/2006/relationships/image" Target="../media/image151.png"/><Relationship Id="rId18" Type="http://schemas.openxmlformats.org/officeDocument/2006/relationships/image" Target="../media/image156.png"/><Relationship Id="rId3" Type="http://schemas.openxmlformats.org/officeDocument/2006/relationships/image" Target="../media/image143.png"/><Relationship Id="rId7" Type="http://schemas.openxmlformats.org/officeDocument/2006/relationships/image" Target="../media/image117.png"/><Relationship Id="rId12" Type="http://schemas.openxmlformats.org/officeDocument/2006/relationships/image" Target="../media/image150.png"/><Relationship Id="rId17" Type="http://schemas.openxmlformats.org/officeDocument/2006/relationships/image" Target="../media/image15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4.png"/><Relationship Id="rId20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11" Type="http://schemas.openxmlformats.org/officeDocument/2006/relationships/image" Target="../media/image149.png"/><Relationship Id="rId5" Type="http://schemas.openxmlformats.org/officeDocument/2006/relationships/image" Target="../media/image145.png"/><Relationship Id="rId15" Type="http://schemas.openxmlformats.org/officeDocument/2006/relationships/image" Target="../media/image153.png"/><Relationship Id="rId10" Type="http://schemas.openxmlformats.org/officeDocument/2006/relationships/image" Target="../media/image148.png"/><Relationship Id="rId19" Type="http://schemas.openxmlformats.org/officeDocument/2006/relationships/image" Target="../media/image157.png"/><Relationship Id="rId4" Type="http://schemas.openxmlformats.org/officeDocument/2006/relationships/image" Target="../media/image144.png"/><Relationship Id="rId9" Type="http://schemas.openxmlformats.org/officeDocument/2006/relationships/image" Target="../media/image119.png"/><Relationship Id="rId14" Type="http://schemas.openxmlformats.org/officeDocument/2006/relationships/image" Target="../media/image15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50.png"/><Relationship Id="rId18" Type="http://schemas.openxmlformats.org/officeDocument/2006/relationships/image" Target="../media/image165.png"/><Relationship Id="rId3" Type="http://schemas.openxmlformats.org/officeDocument/2006/relationships/image" Target="../media/image159.png"/><Relationship Id="rId7" Type="http://schemas.openxmlformats.org/officeDocument/2006/relationships/image" Target="../media/image145.png"/><Relationship Id="rId12" Type="http://schemas.openxmlformats.org/officeDocument/2006/relationships/image" Target="../media/image149.png"/><Relationship Id="rId17" Type="http://schemas.openxmlformats.org/officeDocument/2006/relationships/image" Target="../media/image16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3.png"/><Relationship Id="rId20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8.png"/><Relationship Id="rId5" Type="http://schemas.openxmlformats.org/officeDocument/2006/relationships/image" Target="../media/image160.png"/><Relationship Id="rId15" Type="http://schemas.openxmlformats.org/officeDocument/2006/relationships/image" Target="../media/image162.png"/><Relationship Id="rId10" Type="http://schemas.openxmlformats.org/officeDocument/2006/relationships/image" Target="../media/image119.png"/><Relationship Id="rId19" Type="http://schemas.openxmlformats.org/officeDocument/2006/relationships/image" Target="../media/image166.png"/><Relationship Id="rId4" Type="http://schemas.openxmlformats.org/officeDocument/2006/relationships/image" Target="../media/image155.png"/><Relationship Id="rId9" Type="http://schemas.openxmlformats.org/officeDocument/2006/relationships/image" Target="../media/image147.png"/><Relationship Id="rId14" Type="http://schemas.openxmlformats.org/officeDocument/2006/relationships/image" Target="../media/image1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343400" cy="50292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calculate the magnitude of a frictional force using the coefficient of friction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2kg is sliding down a rough slope that is inclined at 30˚ to the horizontal. Given that the acceleration of the particle is  1ms</a:t>
                </a:r>
                <a:r>
                  <a:rPr lang="en-US" sz="1400" baseline="30000" dirty="0">
                    <a:latin typeface="Comic Sans MS" pitchFamily="66" charset="0"/>
                  </a:rPr>
                  <a:t>-2</a:t>
                </a:r>
                <a:r>
                  <a:rPr lang="en-US" sz="1400" dirty="0">
                    <a:latin typeface="Comic Sans MS" pitchFamily="66" charset="0"/>
                  </a:rPr>
                  <a:t>, find the coefficient of friction,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baseline="-25000" dirty="0">
                    <a:latin typeface="Comic Sans MS" pitchFamily="66" charset="0"/>
                  </a:rPr>
                  <a:t>, </a:t>
                </a:r>
                <a:r>
                  <a:rPr lang="en-GB" sz="1400" dirty="0">
                    <a:latin typeface="Comic Sans MS" pitchFamily="66" charset="0"/>
                  </a:rPr>
                  <a:t>between the particle and the slope.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Although we are trying to find the coefficient of friction, this does not change how we approach the question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Start by finding the normal reaction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Then find an expression for the frictional force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Then add this to the diagram…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343400" cy="5029200"/>
              </a:xfrm>
              <a:blipFill>
                <a:blip r:embed="rId3"/>
                <a:stretch>
                  <a:fillRect t="-727" r="-1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7768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680"/>
                <a:ext cx="1196545" cy="338554"/>
              </a:xfrm>
              <a:prstGeom prst="rect">
                <a:avLst/>
              </a:prstGeom>
              <a:blipFill>
                <a:blip r:embed="rId4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タイトル 1">
            <a:extLst>
              <a:ext uri="{FF2B5EF4-FFF2-40B4-BE49-F238E27FC236}">
                <a16:creationId xmlns:a16="http://schemas.microsoft.com/office/drawing/2014/main" id="{D41E6C5E-B098-43DA-A018-68B2D645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3" name="コンテンツ プレースホルダー 2">
            <a:extLst>
              <a:ext uri="{FF2B5EF4-FFF2-40B4-BE49-F238E27FC236}">
                <a16:creationId xmlns:a16="http://schemas.microsoft.com/office/drawing/2014/main" id="{6110F049-89EA-4B72-8E4A-CE60C988425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A3D90BDE-7474-4CAB-8928-2FE316FB770D}"/>
              </a:ext>
            </a:extLst>
          </p:cNvPr>
          <p:cNvCxnSpPr>
            <a:cxnSpLocks/>
          </p:cNvCxnSpPr>
          <p:nvPr/>
        </p:nvCxnSpPr>
        <p:spPr>
          <a:xfrm>
            <a:off x="5987712" y="3016154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5033D155-566A-4A6F-95CF-544CA64558FB}"/>
              </a:ext>
            </a:extLst>
          </p:cNvPr>
          <p:cNvCxnSpPr>
            <a:cxnSpLocks/>
          </p:cNvCxnSpPr>
          <p:nvPr/>
        </p:nvCxnSpPr>
        <p:spPr>
          <a:xfrm flipV="1">
            <a:off x="5987712" y="1648002"/>
            <a:ext cx="230425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6FE4ACCA-801A-4390-9BA4-054471F0AC63}"/>
              </a:ext>
            </a:extLst>
          </p:cNvPr>
          <p:cNvSpPr/>
          <p:nvPr/>
        </p:nvSpPr>
        <p:spPr>
          <a:xfrm rot="19740455">
            <a:off x="7042188" y="1849023"/>
            <a:ext cx="504056" cy="36004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C23FF22C-30DB-4890-815D-14969BBE9A07}"/>
              </a:ext>
            </a:extLst>
          </p:cNvPr>
          <p:cNvCxnSpPr>
            <a:cxnSpLocks/>
          </p:cNvCxnSpPr>
          <p:nvPr/>
        </p:nvCxnSpPr>
        <p:spPr>
          <a:xfrm flipH="1" flipV="1">
            <a:off x="6913947" y="1411023"/>
            <a:ext cx="272251" cy="4498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10BB197-9DAA-4255-8370-78C5FF5650D3}"/>
              </a:ext>
            </a:extLst>
          </p:cNvPr>
          <p:cNvCxnSpPr>
            <a:cxnSpLocks/>
          </p:cNvCxnSpPr>
          <p:nvPr/>
        </p:nvCxnSpPr>
        <p:spPr>
          <a:xfrm flipH="1">
            <a:off x="7374110" y="2190779"/>
            <a:ext cx="1" cy="729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E487E5E8-42FA-4A62-8050-DFC2E68213F2}"/>
                  </a:ext>
                </a:extLst>
              </p:cNvPr>
              <p:cNvSpPr txBox="1"/>
              <p:nvPr/>
            </p:nvSpPr>
            <p:spPr>
              <a:xfrm>
                <a:off x="6300334" y="2724920"/>
                <a:ext cx="420063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E487E5E8-42FA-4A62-8050-DFC2E6821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334" y="2724920"/>
                <a:ext cx="420063" cy="3125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361A67E-749B-4B11-826A-FFE3CE6953A3}"/>
                  </a:ext>
                </a:extLst>
              </p:cNvPr>
              <p:cNvSpPr txBox="1"/>
              <p:nvPr/>
            </p:nvSpPr>
            <p:spPr>
              <a:xfrm>
                <a:off x="7038235" y="2423078"/>
                <a:ext cx="4133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361A67E-749B-4B11-826A-FFE3CE695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235" y="2423078"/>
                <a:ext cx="413318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9C553C0F-0094-49B1-B9B2-037F15708947}"/>
                  </a:ext>
                </a:extLst>
              </p:cNvPr>
              <p:cNvSpPr txBox="1"/>
              <p:nvPr/>
            </p:nvSpPr>
            <p:spPr>
              <a:xfrm>
                <a:off x="6700884" y="1180205"/>
                <a:ext cx="33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9C553C0F-0094-49B1-B9B2-037F15708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884" y="1180205"/>
                <a:ext cx="333425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F1B6480F-8652-464F-BAE2-A417A47BAA04}"/>
              </a:ext>
            </a:extLst>
          </p:cNvPr>
          <p:cNvCxnSpPr>
            <a:cxnSpLocks/>
          </p:cNvCxnSpPr>
          <p:nvPr/>
        </p:nvCxnSpPr>
        <p:spPr>
          <a:xfrm>
            <a:off x="7377065" y="2184860"/>
            <a:ext cx="335873" cy="5489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A140404-46D8-4002-BCAE-702935F4BF0C}"/>
              </a:ext>
            </a:extLst>
          </p:cNvPr>
          <p:cNvCxnSpPr>
            <a:cxnSpLocks/>
          </p:cNvCxnSpPr>
          <p:nvPr/>
        </p:nvCxnSpPr>
        <p:spPr>
          <a:xfrm flipH="1">
            <a:off x="7368191" y="2716040"/>
            <a:ext cx="344747" cy="2145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47162A8-C006-4E07-A1DE-3A8B307B9309}"/>
                  </a:ext>
                </a:extLst>
              </p:cNvPr>
              <p:cNvSpPr txBox="1"/>
              <p:nvPr/>
            </p:nvSpPr>
            <p:spPr>
              <a:xfrm>
                <a:off x="7490997" y="2254402"/>
                <a:ext cx="80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47162A8-C006-4E07-A1DE-3A8B307B9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97" y="2254402"/>
                <a:ext cx="803425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E5061B35-953C-4987-B463-F941AFD9DDB5}"/>
                  </a:ext>
                </a:extLst>
              </p:cNvPr>
              <p:cNvSpPr txBox="1"/>
              <p:nvPr/>
            </p:nvSpPr>
            <p:spPr>
              <a:xfrm>
                <a:off x="7279413" y="2363466"/>
                <a:ext cx="437940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E5061B35-953C-4987-B463-F941AFD9D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413" y="2363466"/>
                <a:ext cx="437940" cy="2811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円弧 85">
            <a:extLst>
              <a:ext uri="{FF2B5EF4-FFF2-40B4-BE49-F238E27FC236}">
                <a16:creationId xmlns:a16="http://schemas.microsoft.com/office/drawing/2014/main" id="{ED75EC66-36B5-4EEB-A26C-A34F37C9FD9F}"/>
              </a:ext>
            </a:extLst>
          </p:cNvPr>
          <p:cNvSpPr/>
          <p:nvPr/>
        </p:nvSpPr>
        <p:spPr>
          <a:xfrm>
            <a:off x="6808894" y="1536790"/>
            <a:ext cx="914400" cy="914400"/>
          </a:xfrm>
          <a:prstGeom prst="arc">
            <a:avLst>
              <a:gd name="adj1" fmla="val 3694106"/>
              <a:gd name="adj2" fmla="val 45574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67090CD-DA68-4305-9672-4CE46BF89C84}"/>
                  </a:ext>
                </a:extLst>
              </p:cNvPr>
              <p:cNvSpPr txBox="1"/>
              <p:nvPr/>
            </p:nvSpPr>
            <p:spPr>
              <a:xfrm>
                <a:off x="7490998" y="2751552"/>
                <a:ext cx="7873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67090CD-DA68-4305-9672-4CE46BF8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98" y="2751552"/>
                <a:ext cx="787395" cy="276999"/>
              </a:xfrm>
              <a:prstGeom prst="rect">
                <a:avLst/>
              </a:prstGeom>
              <a:blipFill>
                <a:blip r:embed="rId1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6B7277F-3A06-4847-B3E1-BBACDDFA23C3}"/>
              </a:ext>
            </a:extLst>
          </p:cNvPr>
          <p:cNvSpPr txBox="1"/>
          <p:nvPr/>
        </p:nvSpPr>
        <p:spPr>
          <a:xfrm>
            <a:off x="4714572" y="1430183"/>
            <a:ext cx="107367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Draw and fully label a diagram!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2994120A-2D4E-42B1-8240-7C9C423C6777}"/>
                  </a:ext>
                </a:extLst>
              </p:cNvPr>
              <p:cNvSpPr txBox="1"/>
              <p:nvPr/>
            </p:nvSpPr>
            <p:spPr>
              <a:xfrm>
                <a:off x="7019777" y="1861411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1200" b="1" dirty="0">
                  <a:solidFill>
                    <a:srgbClr val="FFFF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2994120A-2D4E-42B1-8240-7C9C423C6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777" y="1861411"/>
                <a:ext cx="542136" cy="276999"/>
              </a:xfrm>
              <a:prstGeom prst="rect">
                <a:avLst/>
              </a:prstGeom>
              <a:blipFill>
                <a:blip r:embed="rId11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円弧 92">
            <a:extLst>
              <a:ext uri="{FF2B5EF4-FFF2-40B4-BE49-F238E27FC236}">
                <a16:creationId xmlns:a16="http://schemas.microsoft.com/office/drawing/2014/main" id="{E7237C51-BD65-48BC-8B84-46BCE268E376}"/>
              </a:ext>
            </a:extLst>
          </p:cNvPr>
          <p:cNvSpPr/>
          <p:nvPr/>
        </p:nvSpPr>
        <p:spPr>
          <a:xfrm>
            <a:off x="5443212" y="2559202"/>
            <a:ext cx="914400" cy="914400"/>
          </a:xfrm>
          <a:prstGeom prst="arc">
            <a:avLst>
              <a:gd name="adj1" fmla="val 20239391"/>
              <a:gd name="adj2" fmla="val 322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61">
                <a:extLst>
                  <a:ext uri="{FF2B5EF4-FFF2-40B4-BE49-F238E27FC236}">
                    <a16:creationId xmlns:a16="http://schemas.microsoft.com/office/drawing/2014/main" id="{B4CB9AAC-AFAB-49CD-AF9A-D73D3CA0BA34}"/>
                  </a:ext>
                </a:extLst>
              </p:cNvPr>
              <p:cNvSpPr txBox="1"/>
              <p:nvPr/>
            </p:nvSpPr>
            <p:spPr>
              <a:xfrm>
                <a:off x="5638800" y="3574741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4" name="TextBox 61">
                <a:extLst>
                  <a:ext uri="{FF2B5EF4-FFF2-40B4-BE49-F238E27FC236}">
                    <a16:creationId xmlns:a16="http://schemas.microsoft.com/office/drawing/2014/main" id="{B4CB9AAC-AFAB-49CD-AF9A-D73D3CA0B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74741"/>
                <a:ext cx="92243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62">
            <a:extLst>
              <a:ext uri="{FF2B5EF4-FFF2-40B4-BE49-F238E27FC236}">
                <a16:creationId xmlns:a16="http://schemas.microsoft.com/office/drawing/2014/main" id="{D0E9D084-2D1D-479E-A6DF-1042F4435F25}"/>
              </a:ext>
            </a:extLst>
          </p:cNvPr>
          <p:cNvSpPr txBox="1"/>
          <p:nvPr/>
        </p:nvSpPr>
        <p:spPr>
          <a:xfrm>
            <a:off x="4698870" y="3193741"/>
            <a:ext cx="4376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Resolve perpendicular to find the normal reaction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63">
                <a:extLst>
                  <a:ext uri="{FF2B5EF4-FFF2-40B4-BE49-F238E27FC236}">
                    <a16:creationId xmlns:a16="http://schemas.microsoft.com/office/drawing/2014/main" id="{4198169B-53E8-4E1B-AA46-C3314E5364C0}"/>
                  </a:ext>
                </a:extLst>
              </p:cNvPr>
              <p:cNvSpPr txBox="1"/>
              <p:nvPr/>
            </p:nvSpPr>
            <p:spPr>
              <a:xfrm>
                <a:off x="4632279" y="3987287"/>
                <a:ext cx="22808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30=(2×0)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63">
                <a:extLst>
                  <a:ext uri="{FF2B5EF4-FFF2-40B4-BE49-F238E27FC236}">
                    <a16:creationId xmlns:a16="http://schemas.microsoft.com/office/drawing/2014/main" id="{4198169B-53E8-4E1B-AA46-C3314E536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279" y="3987287"/>
                <a:ext cx="2280817" cy="338554"/>
              </a:xfrm>
              <a:prstGeom prst="rect">
                <a:avLst/>
              </a:prstGeom>
              <a:blipFill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64">
            <a:extLst>
              <a:ext uri="{FF2B5EF4-FFF2-40B4-BE49-F238E27FC236}">
                <a16:creationId xmlns:a16="http://schemas.microsoft.com/office/drawing/2014/main" id="{835100A7-F9B1-4ADE-B378-BDCFD47FF284}"/>
              </a:ext>
            </a:extLst>
          </p:cNvPr>
          <p:cNvSpPr/>
          <p:nvPr/>
        </p:nvSpPr>
        <p:spPr>
          <a:xfrm>
            <a:off x="6682932" y="3755255"/>
            <a:ext cx="277161" cy="379402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65">
            <a:extLst>
              <a:ext uri="{FF2B5EF4-FFF2-40B4-BE49-F238E27FC236}">
                <a16:creationId xmlns:a16="http://schemas.microsoft.com/office/drawing/2014/main" id="{F4FDC406-F32F-43F9-BC0B-08B0154EBDBD}"/>
              </a:ext>
            </a:extLst>
          </p:cNvPr>
          <p:cNvSpPr txBox="1"/>
          <p:nvPr/>
        </p:nvSpPr>
        <p:spPr>
          <a:xfrm>
            <a:off x="6922038" y="3668579"/>
            <a:ext cx="2017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and resolve perpendicular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66">
                <a:extLst>
                  <a:ext uri="{FF2B5EF4-FFF2-40B4-BE49-F238E27FC236}">
                    <a16:creationId xmlns:a16="http://schemas.microsoft.com/office/drawing/2014/main" id="{74A6A5C5-D8F1-4EAB-9107-1FF4DD53A100}"/>
                  </a:ext>
                </a:extLst>
              </p:cNvPr>
              <p:cNvSpPr txBox="1"/>
              <p:nvPr/>
            </p:nvSpPr>
            <p:spPr>
              <a:xfrm>
                <a:off x="5638800" y="4370417"/>
                <a:ext cx="14011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9" name="TextBox 66">
                <a:extLst>
                  <a:ext uri="{FF2B5EF4-FFF2-40B4-BE49-F238E27FC236}">
                    <a16:creationId xmlns:a16="http://schemas.microsoft.com/office/drawing/2014/main" id="{74A6A5C5-D8F1-4EAB-9107-1FF4DD53A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370417"/>
                <a:ext cx="1401153" cy="338554"/>
              </a:xfrm>
              <a:prstGeom prst="rect">
                <a:avLst/>
              </a:prstGeom>
              <a:blipFill>
                <a:blip r:embed="rId1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68">
            <a:extLst>
              <a:ext uri="{FF2B5EF4-FFF2-40B4-BE49-F238E27FC236}">
                <a16:creationId xmlns:a16="http://schemas.microsoft.com/office/drawing/2014/main" id="{03EAC0EE-2604-447D-9319-EB15578575CB}"/>
              </a:ext>
            </a:extLst>
          </p:cNvPr>
          <p:cNvSpPr txBox="1"/>
          <p:nvPr/>
        </p:nvSpPr>
        <p:spPr>
          <a:xfrm>
            <a:off x="7184432" y="4185141"/>
            <a:ext cx="174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We find the normal reaction in terms of P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2" name="TextBox 86">
            <a:extLst>
              <a:ext uri="{FF2B5EF4-FFF2-40B4-BE49-F238E27FC236}">
                <a16:creationId xmlns:a16="http://schemas.microsoft.com/office/drawing/2014/main" id="{1C4AFB58-1DC9-4DDC-B356-66EED7D4FE49}"/>
              </a:ext>
            </a:extLst>
          </p:cNvPr>
          <p:cNvSpPr txBox="1"/>
          <p:nvPr/>
        </p:nvSpPr>
        <p:spPr>
          <a:xfrm>
            <a:off x="4701014" y="4840076"/>
            <a:ext cx="3445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find the maximum frictional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1">
                <a:extLst>
                  <a:ext uri="{FF2B5EF4-FFF2-40B4-BE49-F238E27FC236}">
                    <a16:creationId xmlns:a16="http://schemas.microsoft.com/office/drawing/2014/main" id="{2C196BED-CF82-4EE1-A445-0779AB9394F5}"/>
                  </a:ext>
                </a:extLst>
              </p:cNvPr>
              <p:cNvSpPr txBox="1"/>
              <p:nvPr/>
            </p:nvSpPr>
            <p:spPr>
              <a:xfrm>
                <a:off x="5354714" y="5149787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TextBox 101">
                <a:extLst>
                  <a:ext uri="{FF2B5EF4-FFF2-40B4-BE49-F238E27FC236}">
                    <a16:creationId xmlns:a16="http://schemas.microsoft.com/office/drawing/2014/main" id="{2C196BED-CF82-4EE1-A445-0779AB939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14" y="5149787"/>
                <a:ext cx="1196545" cy="338554"/>
              </a:xfrm>
              <a:prstGeom prst="rect">
                <a:avLst/>
              </a:prstGeom>
              <a:blipFill>
                <a:blip r:embed="rId1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2">
                <a:extLst>
                  <a:ext uri="{FF2B5EF4-FFF2-40B4-BE49-F238E27FC236}">
                    <a16:creationId xmlns:a16="http://schemas.microsoft.com/office/drawing/2014/main" id="{CFF2C5B1-00CF-4B3B-A266-09D541D52B01}"/>
                  </a:ext>
                </a:extLst>
              </p:cNvPr>
              <p:cNvSpPr txBox="1"/>
              <p:nvPr/>
            </p:nvSpPr>
            <p:spPr>
              <a:xfrm>
                <a:off x="5354714" y="5589232"/>
                <a:ext cx="19991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TextBox 102">
                <a:extLst>
                  <a:ext uri="{FF2B5EF4-FFF2-40B4-BE49-F238E27FC236}">
                    <a16:creationId xmlns:a16="http://schemas.microsoft.com/office/drawing/2014/main" id="{CFF2C5B1-00CF-4B3B-A266-09D541D52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14" y="5589232"/>
                <a:ext cx="1999137" cy="338554"/>
              </a:xfrm>
              <a:prstGeom prst="rect">
                <a:avLst/>
              </a:prstGeom>
              <a:blipFill>
                <a:blip r:embed="rId1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>
            <a:extLst>
              <a:ext uri="{FF2B5EF4-FFF2-40B4-BE49-F238E27FC236}">
                <a16:creationId xmlns:a16="http://schemas.microsoft.com/office/drawing/2014/main" id="{9CC6DE0D-8541-4302-8B54-B026956A0267}"/>
              </a:ext>
            </a:extLst>
          </p:cNvPr>
          <p:cNvSpPr/>
          <p:nvPr/>
        </p:nvSpPr>
        <p:spPr>
          <a:xfrm>
            <a:off x="7108794" y="5289611"/>
            <a:ext cx="30406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0717A30-CBC8-4920-8B6F-8567A1892D3F}"/>
              </a:ext>
            </a:extLst>
          </p:cNvPr>
          <p:cNvSpPr txBox="1"/>
          <p:nvPr/>
        </p:nvSpPr>
        <p:spPr>
          <a:xfrm>
            <a:off x="7386223" y="5360631"/>
            <a:ext cx="781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R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1" name="Arc 64">
            <a:extLst>
              <a:ext uri="{FF2B5EF4-FFF2-40B4-BE49-F238E27FC236}">
                <a16:creationId xmlns:a16="http://schemas.microsoft.com/office/drawing/2014/main" id="{8053D3CC-88B7-4EA4-8AEB-BE7AE83AAC28}"/>
              </a:ext>
            </a:extLst>
          </p:cNvPr>
          <p:cNvSpPr/>
          <p:nvPr/>
        </p:nvSpPr>
        <p:spPr>
          <a:xfrm>
            <a:off x="6924108" y="4218373"/>
            <a:ext cx="277161" cy="379402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06">
            <a:extLst>
              <a:ext uri="{FF2B5EF4-FFF2-40B4-BE49-F238E27FC236}">
                <a16:creationId xmlns:a16="http://schemas.microsoft.com/office/drawing/2014/main" id="{62A1C4A8-EFD7-4211-A5CC-0F9E8EAC9E90}"/>
              </a:ext>
            </a:extLst>
          </p:cNvPr>
          <p:cNvSpPr txBox="1"/>
          <p:nvPr/>
        </p:nvSpPr>
        <p:spPr>
          <a:xfrm>
            <a:off x="4119239" y="6035335"/>
            <a:ext cx="4909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the particle is moving, the friction must be at this level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dd this information to the diagram…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D7098AE3-C414-4CD3-9229-4F31BFCAEF4C}"/>
              </a:ext>
            </a:extLst>
          </p:cNvPr>
          <p:cNvCxnSpPr>
            <a:cxnSpLocks/>
          </p:cNvCxnSpPr>
          <p:nvPr/>
        </p:nvCxnSpPr>
        <p:spPr>
          <a:xfrm flipV="1">
            <a:off x="7498397" y="1420427"/>
            <a:ext cx="731203" cy="4507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7D8B736-DC18-452E-ABD6-466224B0D5C3}"/>
                  </a:ext>
                </a:extLst>
              </p:cNvPr>
              <p:cNvSpPr txBox="1"/>
              <p:nvPr/>
            </p:nvSpPr>
            <p:spPr>
              <a:xfrm>
                <a:off x="8005901" y="1109183"/>
                <a:ext cx="10207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30)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7D8B736-DC18-452E-ABD6-466224B0D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901" y="1109183"/>
                <a:ext cx="1020729" cy="276999"/>
              </a:xfrm>
              <a:prstGeom prst="rect">
                <a:avLst/>
              </a:prstGeom>
              <a:blipFill>
                <a:blip r:embed="rId1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4EADBF5D-EA9C-46CE-83E3-DD39B28A5B76}"/>
                  </a:ext>
                </a:extLst>
              </p:cNvPr>
              <p:cNvSpPr txBox="1"/>
              <p:nvPr/>
            </p:nvSpPr>
            <p:spPr>
              <a:xfrm>
                <a:off x="8014779" y="1109183"/>
                <a:ext cx="799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𝐹𝑟𝑖𝑐𝑡𝑖𝑜𝑛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4EADBF5D-EA9C-46CE-83E3-DD39B28A5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779" y="1109183"/>
                <a:ext cx="79964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69B2651-8372-4261-A714-381095008607}"/>
                  </a:ext>
                </a:extLst>
              </p:cNvPr>
              <p:cNvSpPr txBox="1"/>
              <p:nvPr/>
            </p:nvSpPr>
            <p:spPr>
              <a:xfrm>
                <a:off x="6461187" y="1171327"/>
                <a:ext cx="80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69B2651-8372-4261-A714-381095008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187" y="1171327"/>
                <a:ext cx="803425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33">
                <a:extLst>
                  <a:ext uri="{FF2B5EF4-FFF2-40B4-BE49-F238E27FC236}">
                    <a16:creationId xmlns:a16="http://schemas.microsoft.com/office/drawing/2014/main" id="{C6CA583F-53B2-4EA7-922C-D9AECA5021EF}"/>
                  </a:ext>
                </a:extLst>
              </p:cNvPr>
              <p:cNvSpPr txBox="1"/>
              <p:nvPr/>
            </p:nvSpPr>
            <p:spPr>
              <a:xfrm>
                <a:off x="4941978" y="3597653"/>
                <a:ext cx="673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8" name="TextBox 33">
                <a:extLst>
                  <a:ext uri="{FF2B5EF4-FFF2-40B4-BE49-F238E27FC236}">
                    <a16:creationId xmlns:a16="http://schemas.microsoft.com/office/drawing/2014/main" id="{C6CA583F-53B2-4EA7-922C-D9AECA502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978" y="3597653"/>
                <a:ext cx="673198" cy="338554"/>
              </a:xfrm>
              <a:prstGeom prst="rect">
                <a:avLst/>
              </a:prstGeom>
              <a:blipFill>
                <a:blip r:embed="rId2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33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9" grpId="0"/>
      <p:bldP spid="80" grpId="0"/>
      <p:bldP spid="81" grpId="0"/>
      <p:bldP spid="81" grpId="1"/>
      <p:bldP spid="81" grpId="2"/>
      <p:bldP spid="84" grpId="0"/>
      <p:bldP spid="84" grpId="1"/>
      <p:bldP spid="85" grpId="0"/>
      <p:bldP spid="86" grpId="0" animBg="1"/>
      <p:bldP spid="87" grpId="0"/>
      <p:bldP spid="88" grpId="0" animBg="1"/>
      <p:bldP spid="89" grpId="0"/>
      <p:bldP spid="93" grpId="0" animBg="1"/>
      <p:bldP spid="94" grpId="0"/>
      <p:bldP spid="95" grpId="0"/>
      <p:bldP spid="96" grpId="0"/>
      <p:bldP spid="97" grpId="0" animBg="1"/>
      <p:bldP spid="98" grpId="0"/>
      <p:bldP spid="99" grpId="0"/>
      <p:bldP spid="101" grpId="0"/>
      <p:bldP spid="102" grpId="0"/>
      <p:bldP spid="103" grpId="0"/>
      <p:bldP spid="104" grpId="0"/>
      <p:bldP spid="106" grpId="0" animBg="1"/>
      <p:bldP spid="107" grpId="0"/>
      <p:bldP spid="111" grpId="0" animBg="1"/>
      <p:bldP spid="115" grpId="0"/>
      <p:bldP spid="116" grpId="0"/>
      <p:bldP spid="116" grpId="1"/>
      <p:bldP spid="117" grpId="0"/>
      <p:bldP spid="1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69B2651-8372-4261-A714-381095008607}"/>
                  </a:ext>
                </a:extLst>
              </p:cNvPr>
              <p:cNvSpPr txBox="1"/>
              <p:nvPr/>
            </p:nvSpPr>
            <p:spPr>
              <a:xfrm>
                <a:off x="6461187" y="1171327"/>
                <a:ext cx="80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69B2651-8372-4261-A714-381095008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187" y="1171327"/>
                <a:ext cx="803425" cy="276999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7D8B736-DC18-452E-ABD6-466224B0D5C3}"/>
                  </a:ext>
                </a:extLst>
              </p:cNvPr>
              <p:cNvSpPr txBox="1"/>
              <p:nvPr/>
            </p:nvSpPr>
            <p:spPr>
              <a:xfrm>
                <a:off x="8005901" y="1109183"/>
                <a:ext cx="102072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30)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7D8B736-DC18-452E-ABD6-466224B0D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901" y="1109183"/>
                <a:ext cx="1020729" cy="276999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4343400" cy="50292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calculate the magnitude of a frictional force using the coefficient of friction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2kg is sliding down a rough slope that is inclined at 30˚ to the horizontal. Given that the acceleration of the particle is  1ms</a:t>
                </a:r>
                <a:r>
                  <a:rPr lang="en-US" sz="1400" baseline="30000" dirty="0">
                    <a:latin typeface="Comic Sans MS" pitchFamily="66" charset="0"/>
                  </a:rPr>
                  <a:t>-2</a:t>
                </a:r>
                <a:r>
                  <a:rPr lang="en-US" sz="1400" dirty="0">
                    <a:latin typeface="Comic Sans MS" pitchFamily="66" charset="0"/>
                  </a:rPr>
                  <a:t>, find the coefficient of friction,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baseline="-25000" dirty="0">
                    <a:latin typeface="Comic Sans MS" pitchFamily="66" charset="0"/>
                  </a:rPr>
                  <a:t>, </a:t>
                </a:r>
                <a:r>
                  <a:rPr lang="en-GB" sz="1400" dirty="0">
                    <a:latin typeface="Comic Sans MS" pitchFamily="66" charset="0"/>
                  </a:rPr>
                  <a:t>between the particle and the slope.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4343400" cy="5029200"/>
              </a:xfrm>
              <a:blipFill>
                <a:blip r:embed="rId5"/>
                <a:stretch>
                  <a:fillRect t="-727" r="-1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77680"/>
                <a:ext cx="11965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7680"/>
                <a:ext cx="1196545" cy="338554"/>
              </a:xfrm>
              <a:prstGeom prst="rect">
                <a:avLst/>
              </a:prstGeom>
              <a:blipFill>
                <a:blip r:embed="rId6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タイトル 1">
            <a:extLst>
              <a:ext uri="{FF2B5EF4-FFF2-40B4-BE49-F238E27FC236}">
                <a16:creationId xmlns:a16="http://schemas.microsoft.com/office/drawing/2014/main" id="{D41E6C5E-B098-43DA-A018-68B2D645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3" name="コンテンツ プレースホルダー 2">
            <a:extLst>
              <a:ext uri="{FF2B5EF4-FFF2-40B4-BE49-F238E27FC236}">
                <a16:creationId xmlns:a16="http://schemas.microsoft.com/office/drawing/2014/main" id="{6110F049-89EA-4B72-8E4A-CE60C988425B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5033D155-566A-4A6F-95CF-544CA64558FB}"/>
              </a:ext>
            </a:extLst>
          </p:cNvPr>
          <p:cNvCxnSpPr>
            <a:cxnSpLocks/>
          </p:cNvCxnSpPr>
          <p:nvPr/>
        </p:nvCxnSpPr>
        <p:spPr>
          <a:xfrm flipV="1">
            <a:off x="5987712" y="1648002"/>
            <a:ext cx="230425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6FE4ACCA-801A-4390-9BA4-054471F0AC63}"/>
              </a:ext>
            </a:extLst>
          </p:cNvPr>
          <p:cNvSpPr/>
          <p:nvPr/>
        </p:nvSpPr>
        <p:spPr>
          <a:xfrm rot="19740455">
            <a:off x="7042188" y="1849023"/>
            <a:ext cx="504056" cy="36004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C23FF22C-30DB-4890-815D-14969BBE9A07}"/>
              </a:ext>
            </a:extLst>
          </p:cNvPr>
          <p:cNvCxnSpPr>
            <a:cxnSpLocks/>
          </p:cNvCxnSpPr>
          <p:nvPr/>
        </p:nvCxnSpPr>
        <p:spPr>
          <a:xfrm flipH="1" flipV="1">
            <a:off x="6913947" y="1411023"/>
            <a:ext cx="272251" cy="4498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10BB197-9DAA-4255-8370-78C5FF5650D3}"/>
              </a:ext>
            </a:extLst>
          </p:cNvPr>
          <p:cNvCxnSpPr>
            <a:cxnSpLocks/>
          </p:cNvCxnSpPr>
          <p:nvPr/>
        </p:nvCxnSpPr>
        <p:spPr>
          <a:xfrm flipH="1">
            <a:off x="7374110" y="2190779"/>
            <a:ext cx="1" cy="729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E487E5E8-42FA-4A62-8050-DFC2E68213F2}"/>
                  </a:ext>
                </a:extLst>
              </p:cNvPr>
              <p:cNvSpPr txBox="1"/>
              <p:nvPr/>
            </p:nvSpPr>
            <p:spPr>
              <a:xfrm>
                <a:off x="6300334" y="2724920"/>
                <a:ext cx="420063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E487E5E8-42FA-4A62-8050-DFC2E6821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334" y="2724920"/>
                <a:ext cx="420063" cy="3125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361A67E-749B-4B11-826A-FFE3CE6953A3}"/>
                  </a:ext>
                </a:extLst>
              </p:cNvPr>
              <p:cNvSpPr txBox="1"/>
              <p:nvPr/>
            </p:nvSpPr>
            <p:spPr>
              <a:xfrm>
                <a:off x="7038235" y="2423078"/>
                <a:ext cx="4133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361A67E-749B-4B11-826A-FFE3CE695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235" y="2423078"/>
                <a:ext cx="413318" cy="276999"/>
              </a:xfrm>
              <a:prstGeom prst="rect">
                <a:avLst/>
              </a:prstGeom>
              <a:blipFill>
                <a:blip r:embed="rId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直線矢印コネクタ 81">
            <a:extLst>
              <a:ext uri="{FF2B5EF4-FFF2-40B4-BE49-F238E27FC236}">
                <a16:creationId xmlns:a16="http://schemas.microsoft.com/office/drawing/2014/main" id="{F1B6480F-8652-464F-BAE2-A417A47BAA04}"/>
              </a:ext>
            </a:extLst>
          </p:cNvPr>
          <p:cNvCxnSpPr>
            <a:cxnSpLocks/>
          </p:cNvCxnSpPr>
          <p:nvPr/>
        </p:nvCxnSpPr>
        <p:spPr>
          <a:xfrm>
            <a:off x="7377065" y="2184860"/>
            <a:ext cx="335873" cy="5489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A140404-46D8-4002-BCAE-702935F4BF0C}"/>
              </a:ext>
            </a:extLst>
          </p:cNvPr>
          <p:cNvCxnSpPr>
            <a:cxnSpLocks/>
          </p:cNvCxnSpPr>
          <p:nvPr/>
        </p:nvCxnSpPr>
        <p:spPr>
          <a:xfrm flipH="1">
            <a:off x="7368191" y="2716040"/>
            <a:ext cx="344747" cy="2145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47162A8-C006-4E07-A1DE-3A8B307B9309}"/>
                  </a:ext>
                </a:extLst>
              </p:cNvPr>
              <p:cNvSpPr txBox="1"/>
              <p:nvPr/>
            </p:nvSpPr>
            <p:spPr>
              <a:xfrm>
                <a:off x="7490997" y="2254402"/>
                <a:ext cx="80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B47162A8-C006-4E07-A1DE-3A8B307B9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97" y="2254402"/>
                <a:ext cx="803425" cy="276999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E5061B35-953C-4987-B463-F941AFD9DDB5}"/>
                  </a:ext>
                </a:extLst>
              </p:cNvPr>
              <p:cNvSpPr txBox="1"/>
              <p:nvPr/>
            </p:nvSpPr>
            <p:spPr>
              <a:xfrm>
                <a:off x="7279413" y="2363466"/>
                <a:ext cx="437940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E5061B35-953C-4987-B463-F941AFD9D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413" y="2363466"/>
                <a:ext cx="437940" cy="2811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円弧 85">
            <a:extLst>
              <a:ext uri="{FF2B5EF4-FFF2-40B4-BE49-F238E27FC236}">
                <a16:creationId xmlns:a16="http://schemas.microsoft.com/office/drawing/2014/main" id="{ED75EC66-36B5-4EEB-A26C-A34F37C9FD9F}"/>
              </a:ext>
            </a:extLst>
          </p:cNvPr>
          <p:cNvSpPr/>
          <p:nvPr/>
        </p:nvSpPr>
        <p:spPr>
          <a:xfrm>
            <a:off x="6808894" y="1536790"/>
            <a:ext cx="914400" cy="914400"/>
          </a:xfrm>
          <a:prstGeom prst="arc">
            <a:avLst>
              <a:gd name="adj1" fmla="val 3694106"/>
              <a:gd name="adj2" fmla="val 45574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67090CD-DA68-4305-9672-4CE46BF89C84}"/>
                  </a:ext>
                </a:extLst>
              </p:cNvPr>
              <p:cNvSpPr txBox="1"/>
              <p:nvPr/>
            </p:nvSpPr>
            <p:spPr>
              <a:xfrm>
                <a:off x="7490998" y="2751552"/>
                <a:ext cx="7873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67090CD-DA68-4305-9672-4CE46BF8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998" y="2751552"/>
                <a:ext cx="787395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6B7277F-3A06-4847-B3E1-BBACDDFA23C3}"/>
              </a:ext>
            </a:extLst>
          </p:cNvPr>
          <p:cNvSpPr txBox="1"/>
          <p:nvPr/>
        </p:nvSpPr>
        <p:spPr>
          <a:xfrm>
            <a:off x="4714572" y="1430183"/>
            <a:ext cx="107367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Draw and fully label a diagram!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2994120A-2D4E-42B1-8240-7C9C423C6777}"/>
                  </a:ext>
                </a:extLst>
              </p:cNvPr>
              <p:cNvSpPr txBox="1"/>
              <p:nvPr/>
            </p:nvSpPr>
            <p:spPr>
              <a:xfrm>
                <a:off x="7019777" y="1861411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1200" b="1" dirty="0">
                  <a:solidFill>
                    <a:srgbClr val="FFFF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2994120A-2D4E-42B1-8240-7C9C423C6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777" y="1861411"/>
                <a:ext cx="542136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円弧 92">
            <a:extLst>
              <a:ext uri="{FF2B5EF4-FFF2-40B4-BE49-F238E27FC236}">
                <a16:creationId xmlns:a16="http://schemas.microsoft.com/office/drawing/2014/main" id="{E7237C51-BD65-48BC-8B84-46BCE268E376}"/>
              </a:ext>
            </a:extLst>
          </p:cNvPr>
          <p:cNvSpPr/>
          <p:nvPr/>
        </p:nvSpPr>
        <p:spPr>
          <a:xfrm>
            <a:off x="5443212" y="2559202"/>
            <a:ext cx="914400" cy="914400"/>
          </a:xfrm>
          <a:prstGeom prst="arc">
            <a:avLst>
              <a:gd name="adj1" fmla="val 20239391"/>
              <a:gd name="adj2" fmla="val 3223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D7098AE3-C414-4CD3-9229-4F31BFCAEF4C}"/>
              </a:ext>
            </a:extLst>
          </p:cNvPr>
          <p:cNvCxnSpPr>
            <a:cxnSpLocks/>
          </p:cNvCxnSpPr>
          <p:nvPr/>
        </p:nvCxnSpPr>
        <p:spPr>
          <a:xfrm flipV="1">
            <a:off x="7498397" y="1420427"/>
            <a:ext cx="731203" cy="4507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4B2EE9CD-5702-45AC-A204-509CD3B2FE21}"/>
              </a:ext>
            </a:extLst>
          </p:cNvPr>
          <p:cNvCxnSpPr>
            <a:cxnSpLocks/>
          </p:cNvCxnSpPr>
          <p:nvPr/>
        </p:nvCxnSpPr>
        <p:spPr>
          <a:xfrm>
            <a:off x="5987712" y="3016154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0CA9FB1A-039F-4FBA-A59D-EB321911B422}"/>
              </a:ext>
            </a:extLst>
          </p:cNvPr>
          <p:cNvCxnSpPr>
            <a:cxnSpLocks/>
          </p:cNvCxnSpPr>
          <p:nvPr/>
        </p:nvCxnSpPr>
        <p:spPr>
          <a:xfrm>
            <a:off x="5987712" y="3016154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61">
                <a:extLst>
                  <a:ext uri="{FF2B5EF4-FFF2-40B4-BE49-F238E27FC236}">
                    <a16:creationId xmlns:a16="http://schemas.microsoft.com/office/drawing/2014/main" id="{0F115704-0242-4D8D-A0DD-C90220E4A2F4}"/>
                  </a:ext>
                </a:extLst>
              </p:cNvPr>
              <p:cNvSpPr txBox="1"/>
              <p:nvPr/>
            </p:nvSpPr>
            <p:spPr>
              <a:xfrm>
                <a:off x="5638800" y="3574741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61">
                <a:extLst>
                  <a:ext uri="{FF2B5EF4-FFF2-40B4-BE49-F238E27FC236}">
                    <a16:creationId xmlns:a16="http://schemas.microsoft.com/office/drawing/2014/main" id="{0F115704-0242-4D8D-A0DD-C90220E4A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74741"/>
                <a:ext cx="922432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62">
            <a:extLst>
              <a:ext uri="{FF2B5EF4-FFF2-40B4-BE49-F238E27FC236}">
                <a16:creationId xmlns:a16="http://schemas.microsoft.com/office/drawing/2014/main" id="{3A75DDFE-CC4B-43EB-822F-891AC3B3AF74}"/>
              </a:ext>
            </a:extLst>
          </p:cNvPr>
          <p:cNvSpPr txBox="1"/>
          <p:nvPr/>
        </p:nvSpPr>
        <p:spPr>
          <a:xfrm>
            <a:off x="5554078" y="3193741"/>
            <a:ext cx="2666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Resolve parallel to the plane…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63">
                <a:extLst>
                  <a:ext uri="{FF2B5EF4-FFF2-40B4-BE49-F238E27FC236}">
                    <a16:creationId xmlns:a16="http://schemas.microsoft.com/office/drawing/2014/main" id="{EC848EFF-9B4F-4070-B08B-235A165E09B3}"/>
                  </a:ext>
                </a:extLst>
              </p:cNvPr>
              <p:cNvSpPr txBox="1"/>
              <p:nvPr/>
            </p:nvSpPr>
            <p:spPr>
              <a:xfrm>
                <a:off x="3735634" y="3987287"/>
                <a:ext cx="31747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30)=(2×1)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63">
                <a:extLst>
                  <a:ext uri="{FF2B5EF4-FFF2-40B4-BE49-F238E27FC236}">
                    <a16:creationId xmlns:a16="http://schemas.microsoft.com/office/drawing/2014/main" id="{EC848EFF-9B4F-4070-B08B-235A165E0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634" y="3987287"/>
                <a:ext cx="3174779" cy="338554"/>
              </a:xfrm>
              <a:prstGeom prst="rect">
                <a:avLst/>
              </a:prstGeom>
              <a:blipFill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64">
            <a:extLst>
              <a:ext uri="{FF2B5EF4-FFF2-40B4-BE49-F238E27FC236}">
                <a16:creationId xmlns:a16="http://schemas.microsoft.com/office/drawing/2014/main" id="{01F27D9B-730E-4591-A384-FD65A41E09F2}"/>
              </a:ext>
            </a:extLst>
          </p:cNvPr>
          <p:cNvSpPr/>
          <p:nvPr/>
        </p:nvSpPr>
        <p:spPr>
          <a:xfrm>
            <a:off x="6887118" y="3755255"/>
            <a:ext cx="277161" cy="379402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65">
            <a:extLst>
              <a:ext uri="{FF2B5EF4-FFF2-40B4-BE49-F238E27FC236}">
                <a16:creationId xmlns:a16="http://schemas.microsoft.com/office/drawing/2014/main" id="{794ED403-7766-4F1C-8C5C-749D2A083D39}"/>
              </a:ext>
            </a:extLst>
          </p:cNvPr>
          <p:cNvSpPr txBox="1"/>
          <p:nvPr/>
        </p:nvSpPr>
        <p:spPr>
          <a:xfrm>
            <a:off x="7126224" y="3668579"/>
            <a:ext cx="2017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perpendicular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68">
                <a:extLst>
                  <a:ext uri="{FF2B5EF4-FFF2-40B4-BE49-F238E27FC236}">
                    <a16:creationId xmlns:a16="http://schemas.microsoft.com/office/drawing/2014/main" id="{504700AD-5CA5-4452-833E-131C0B09EE8E}"/>
                  </a:ext>
                </a:extLst>
              </p:cNvPr>
              <p:cNvSpPr txBox="1"/>
              <p:nvPr/>
            </p:nvSpPr>
            <p:spPr>
              <a:xfrm>
                <a:off x="7157798" y="4167387"/>
                <a:ext cx="1542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Rearrange to isolate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𝜇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 </a:t>
                </a:r>
                <a:endParaRPr lang="en-GB" sz="12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68">
                <a:extLst>
                  <a:ext uri="{FF2B5EF4-FFF2-40B4-BE49-F238E27FC236}">
                    <a16:creationId xmlns:a16="http://schemas.microsoft.com/office/drawing/2014/main" id="{504700AD-5CA5-4452-833E-131C0B09E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798" y="4167387"/>
                <a:ext cx="1542318" cy="461665"/>
              </a:xfrm>
              <a:prstGeom prst="rect">
                <a:avLst/>
              </a:prstGeom>
              <a:blipFill>
                <a:blip r:embed="rId15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64">
            <a:extLst>
              <a:ext uri="{FF2B5EF4-FFF2-40B4-BE49-F238E27FC236}">
                <a16:creationId xmlns:a16="http://schemas.microsoft.com/office/drawing/2014/main" id="{AE0E4F33-4F34-4825-A0E9-193C99A519A4}"/>
              </a:ext>
            </a:extLst>
          </p:cNvPr>
          <p:cNvSpPr/>
          <p:nvPr/>
        </p:nvSpPr>
        <p:spPr>
          <a:xfrm>
            <a:off x="7057273" y="4218373"/>
            <a:ext cx="277161" cy="379402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3">
                <a:extLst>
                  <a:ext uri="{FF2B5EF4-FFF2-40B4-BE49-F238E27FC236}">
                    <a16:creationId xmlns:a16="http://schemas.microsoft.com/office/drawing/2014/main" id="{2AFBF7BD-02BC-4157-B663-234EAB374FD1}"/>
                  </a:ext>
                </a:extLst>
              </p:cNvPr>
              <p:cNvSpPr txBox="1"/>
              <p:nvPr/>
            </p:nvSpPr>
            <p:spPr>
              <a:xfrm>
                <a:off x="4906467" y="3571019"/>
                <a:ext cx="6731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(↙)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33">
                <a:extLst>
                  <a:ext uri="{FF2B5EF4-FFF2-40B4-BE49-F238E27FC236}">
                    <a16:creationId xmlns:a16="http://schemas.microsoft.com/office/drawing/2014/main" id="{2AFBF7BD-02BC-4157-B663-234EAB374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67" y="3571019"/>
                <a:ext cx="673197" cy="338554"/>
              </a:xfrm>
              <a:prstGeom prst="rect">
                <a:avLst/>
              </a:prstGeom>
              <a:blipFill>
                <a:blip r:embed="rId1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63">
                <a:extLst>
                  <a:ext uri="{FF2B5EF4-FFF2-40B4-BE49-F238E27FC236}">
                    <a16:creationId xmlns:a16="http://schemas.microsoft.com/office/drawing/2014/main" id="{43405CED-4202-41CD-99A2-9A7AA4B05F7F}"/>
                  </a:ext>
                </a:extLst>
              </p:cNvPr>
              <p:cNvSpPr txBox="1"/>
              <p:nvPr/>
            </p:nvSpPr>
            <p:spPr>
              <a:xfrm>
                <a:off x="4154363" y="4414895"/>
                <a:ext cx="31747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30−(2×1)=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63">
                <a:extLst>
                  <a:ext uri="{FF2B5EF4-FFF2-40B4-BE49-F238E27FC236}">
                    <a16:creationId xmlns:a16="http://schemas.microsoft.com/office/drawing/2014/main" id="{43405CED-4202-41CD-99A2-9A7AA4B05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363" y="4414895"/>
                <a:ext cx="3174779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3">
                <a:extLst>
                  <a:ext uri="{FF2B5EF4-FFF2-40B4-BE49-F238E27FC236}">
                    <a16:creationId xmlns:a16="http://schemas.microsoft.com/office/drawing/2014/main" id="{82B12F83-4719-43B6-8FFF-9F54BE5E7CF4}"/>
                  </a:ext>
                </a:extLst>
              </p:cNvPr>
              <p:cNvSpPr txBox="1"/>
              <p:nvPr/>
            </p:nvSpPr>
            <p:spPr>
              <a:xfrm>
                <a:off x="4163239" y="4858778"/>
                <a:ext cx="2240229" cy="604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𝑔𝑠𝑖𝑛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30−(2×1)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63">
                <a:extLst>
                  <a:ext uri="{FF2B5EF4-FFF2-40B4-BE49-F238E27FC236}">
                    <a16:creationId xmlns:a16="http://schemas.microsoft.com/office/drawing/2014/main" id="{82B12F83-4719-43B6-8FFF-9F54BE5E7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239" y="4858778"/>
                <a:ext cx="2240229" cy="60458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64">
            <a:extLst>
              <a:ext uri="{FF2B5EF4-FFF2-40B4-BE49-F238E27FC236}">
                <a16:creationId xmlns:a16="http://schemas.microsoft.com/office/drawing/2014/main" id="{14412C47-D2A7-4C83-960F-D4A4F4F93D39}"/>
              </a:ext>
            </a:extLst>
          </p:cNvPr>
          <p:cNvSpPr/>
          <p:nvPr/>
        </p:nvSpPr>
        <p:spPr>
          <a:xfrm>
            <a:off x="7085387" y="4717002"/>
            <a:ext cx="274202" cy="440923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68">
                <a:extLst>
                  <a:ext uri="{FF2B5EF4-FFF2-40B4-BE49-F238E27FC236}">
                    <a16:creationId xmlns:a16="http://schemas.microsoft.com/office/drawing/2014/main" id="{67C61D67-CA4F-42A2-9626-BA864B8E0609}"/>
                  </a:ext>
                </a:extLst>
              </p:cNvPr>
              <p:cNvSpPr txBox="1"/>
              <p:nvPr/>
            </p:nvSpPr>
            <p:spPr>
              <a:xfrm>
                <a:off x="7299841" y="4797703"/>
                <a:ext cx="15423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𝑔𝑐𝑜𝑠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30</m:t>
                    </m:r>
                  </m:oMath>
                </a14:m>
                <a:endParaRPr lang="en-GB" sz="12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68">
                <a:extLst>
                  <a:ext uri="{FF2B5EF4-FFF2-40B4-BE49-F238E27FC236}">
                    <a16:creationId xmlns:a16="http://schemas.microsoft.com/office/drawing/2014/main" id="{67C61D67-CA4F-42A2-9626-BA864B8E0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9841" y="4797703"/>
                <a:ext cx="1542318" cy="276999"/>
              </a:xfrm>
              <a:prstGeom prst="rect">
                <a:avLst/>
              </a:prstGeom>
              <a:blipFill>
                <a:blip r:embed="rId19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64">
            <a:extLst>
              <a:ext uri="{FF2B5EF4-FFF2-40B4-BE49-F238E27FC236}">
                <a16:creationId xmlns:a16="http://schemas.microsoft.com/office/drawing/2014/main" id="{82F41642-57FA-4324-99E0-E08F11B4F449}"/>
              </a:ext>
            </a:extLst>
          </p:cNvPr>
          <p:cNvSpPr/>
          <p:nvPr/>
        </p:nvSpPr>
        <p:spPr>
          <a:xfrm>
            <a:off x="6243488" y="5233387"/>
            <a:ext cx="274202" cy="440923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68">
            <a:extLst>
              <a:ext uri="{FF2B5EF4-FFF2-40B4-BE49-F238E27FC236}">
                <a16:creationId xmlns:a16="http://schemas.microsoft.com/office/drawing/2014/main" id="{1D03C00E-A69D-47E3-B5E2-94A79965994D}"/>
              </a:ext>
            </a:extLst>
          </p:cNvPr>
          <p:cNvSpPr txBox="1"/>
          <p:nvPr/>
        </p:nvSpPr>
        <p:spPr>
          <a:xfrm>
            <a:off x="6527484" y="5303730"/>
            <a:ext cx="920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63">
                <a:extLst>
                  <a:ext uri="{FF2B5EF4-FFF2-40B4-BE49-F238E27FC236}">
                    <a16:creationId xmlns:a16="http://schemas.microsoft.com/office/drawing/2014/main" id="{E762378A-BCEF-443F-9EA1-32B52FF96747}"/>
                  </a:ext>
                </a:extLst>
              </p:cNvPr>
              <p:cNvSpPr txBox="1"/>
              <p:nvPr/>
            </p:nvSpPr>
            <p:spPr>
              <a:xfrm>
                <a:off x="5397236" y="5506848"/>
                <a:ext cx="9998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0.46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63">
                <a:extLst>
                  <a:ext uri="{FF2B5EF4-FFF2-40B4-BE49-F238E27FC236}">
                    <a16:creationId xmlns:a16="http://schemas.microsoft.com/office/drawing/2014/main" id="{E762378A-BCEF-443F-9EA1-32B52FF96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236" y="5506848"/>
                <a:ext cx="999889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8">
            <a:extLst>
              <a:ext uri="{FF2B5EF4-FFF2-40B4-BE49-F238E27FC236}">
                <a16:creationId xmlns:a16="http://schemas.microsoft.com/office/drawing/2014/main" id="{08D94B52-684B-47F1-AB29-D091D8B70102}"/>
              </a:ext>
            </a:extLst>
          </p:cNvPr>
          <p:cNvSpPr txBox="1"/>
          <p:nvPr/>
        </p:nvSpPr>
        <p:spPr>
          <a:xfrm>
            <a:off x="4057095" y="6049455"/>
            <a:ext cx="4864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that your answer should be between 0 and 1!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8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87" grpId="0"/>
      <p:bldP spid="44" grpId="0"/>
      <p:bldP spid="45" grpId="0"/>
      <p:bldP spid="46" grpId="0"/>
      <p:bldP spid="47" grpId="0" animBg="1"/>
      <p:bldP spid="48" grpId="0"/>
      <p:bldP spid="50" grpId="0"/>
      <p:bldP spid="51" grpId="0" animBg="1"/>
      <p:bldP spid="52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3681FA-173E-4FAB-96F4-F6DB958F92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21C1EF-D456-4B64-ADF2-7AA879D3D6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AA1DC-AF3F-4DCF-A35C-55DC4DEA86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431</Words>
  <Application>Microsoft Office PowerPoint</Application>
  <PresentationFormat>On-screen Show (4:3)</PresentationFormat>
  <Paragraphs>68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Forces and Friction</vt:lpstr>
      <vt:lpstr>Forces and Friction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58</cp:revision>
  <dcterms:created xsi:type="dcterms:W3CDTF">2018-06-16T01:40:49Z</dcterms:created>
  <dcterms:modified xsi:type="dcterms:W3CDTF">2020-12-21T16:12:20Z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