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60" r:id="rId5"/>
    <p:sldId id="268" r:id="rId6"/>
    <p:sldId id="261" r:id="rId7"/>
    <p:sldId id="269" r:id="rId8"/>
    <p:sldId id="270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CCFF"/>
    <a:srgbClr val="FF00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46" autoAdjust="0"/>
    <p:restoredTop sz="94660"/>
  </p:normalViewPr>
  <p:slideViewPr>
    <p:cSldViewPr>
      <p:cViewPr varScale="1">
        <p:scale>
          <a:sx n="70" d="100"/>
          <a:sy n="70" d="100"/>
        </p:scale>
        <p:origin x="101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12F85E-6AAF-4A85-B049-119A8E8E72C2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222892-A0FF-47D1-A134-E5F3C6CEF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151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94000">
              <a:srgbClr val="FFCCFF"/>
            </a:gs>
            <a:gs pos="6000">
              <a:srgbClr val="FFCCFF"/>
            </a:gs>
            <a:gs pos="100000">
              <a:srgbClr val="FF00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1.jpg"/><Relationship Id="rId7" Type="http://schemas.openxmlformats.org/officeDocument/2006/relationships/image" Target="../media/image3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3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1.jpg"/><Relationship Id="rId7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10" Type="http://schemas.openxmlformats.org/officeDocument/2006/relationships/image" Target="../media/image38.png"/><Relationship Id="rId4" Type="http://schemas.openxmlformats.org/officeDocument/2006/relationships/image" Target="../media/image24.png"/><Relationship Id="rId9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286000"/>
            <a:ext cx="883920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6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lgerian" pitchFamily="82" charset="0"/>
              </a:rPr>
              <a:t>Teachings for exercise 5b</a:t>
            </a:r>
            <a:endParaRPr lang="en-US" sz="6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55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Statics of rigid bodies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need to be able to solve problems about rigid bodies that are resting in equilibrium</a:t>
            </a:r>
            <a:endParaRPr lang="en-GB" sz="1400" dirty="0" smtClean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 smtClean="0">
                <a:latin typeface="Comic Sans MS" pitchFamily="66" charset="0"/>
              </a:rPr>
              <a:t>If a body is resting in equilibrium: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 smtClean="0">
                <a:latin typeface="Comic Sans MS" pitchFamily="66" charset="0"/>
                <a:sym typeface="Wingdings" pitchFamily="2" charset="2"/>
              </a:rPr>
              <a:t>There is no resultant force in any direction, so the horizontal and vertical forces sum to 0</a:t>
            </a: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 smtClean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 smtClean="0">
                <a:latin typeface="Comic Sans MS" pitchFamily="66" charset="0"/>
                <a:sym typeface="Wingdings" pitchFamily="2" charset="2"/>
              </a:rPr>
              <a:t>The sum of moments about any point is 0 (the point does not have to be on the body itself)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10657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Comic Sans MS" pitchFamily="66" charset="0"/>
              </a:rPr>
              <a:t>5B</a:t>
            </a:r>
            <a:endParaRPr lang="en-GB" sz="1600" dirty="0">
              <a:latin typeface="Comic Sans MS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524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557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Statics of rigid bodies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need to be able to solve problems about rigid bodies that are resting in equilibrium</a:t>
            </a:r>
            <a:endParaRPr lang="en-GB" sz="1400" dirty="0" smtClean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GB" sz="1400" dirty="0" smtClean="0">
                <a:latin typeface="Comic Sans MS" pitchFamily="66" charset="0"/>
                <a:sym typeface="Wingdings" pitchFamily="2" charset="2"/>
              </a:rPr>
              <a:t>A uniform rod AB, of mass 6kg and length 4m, is smoothly hinged at A. A light inextensible string is attached to the rod at a point C where AC = 3m, and the point D, which is vertically above point A. If the string is keeping the rod in equilibrium in a horizontal position and the angle between the string and the rod is 40°, calculate: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AutoNum type="alphaLcParenR"/>
            </a:pPr>
            <a:r>
              <a:rPr lang="en-GB" sz="1400" dirty="0" smtClean="0">
                <a:latin typeface="Comic Sans MS" pitchFamily="66" charset="0"/>
                <a:sym typeface="Wingdings" pitchFamily="2" charset="2"/>
              </a:rPr>
              <a:t>The tension in the string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AutoNum type="alphaLcParenR"/>
            </a:pPr>
            <a:r>
              <a:rPr lang="en-GB" sz="1400" dirty="0" smtClean="0">
                <a:latin typeface="Comic Sans MS" pitchFamily="66" charset="0"/>
                <a:sym typeface="Wingdings" pitchFamily="2" charset="2"/>
              </a:rPr>
              <a:t>The magnitude and direction of the reaction at the hinge.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10657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Comic Sans MS" pitchFamily="66" charset="0"/>
              </a:rPr>
              <a:t>5B</a:t>
            </a:r>
            <a:endParaRPr lang="en-GB" sz="1600" dirty="0">
              <a:latin typeface="Comic Sans MS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52400"/>
            <a:ext cx="1219200" cy="121920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4890447" y="1348853"/>
            <a:ext cx="0" cy="152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890447" y="1653653"/>
            <a:ext cx="1752600" cy="76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661847" y="2263253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A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85263" y="2263253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B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90647" y="2415653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C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61847" y="1501253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D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73973" y="2402005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3m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19247" y="241565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1m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5569385" y="1947619"/>
            <a:ext cx="1073662" cy="468034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457185" y="1670266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T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7" name="Arc 26"/>
          <p:cNvSpPr/>
          <p:nvPr/>
        </p:nvSpPr>
        <p:spPr>
          <a:xfrm>
            <a:off x="6275770" y="1960620"/>
            <a:ext cx="914400" cy="914400"/>
          </a:xfrm>
          <a:prstGeom prst="arc">
            <a:avLst>
              <a:gd name="adj1" fmla="val 10806949"/>
              <a:gd name="adj2" fmla="val 1188406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820737" y="21513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40°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4890447" y="1958453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042847" y="2415653"/>
            <a:ext cx="322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H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85647" y="1882253"/>
            <a:ext cx="3016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V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6033447" y="2415653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890447" y="2415653"/>
            <a:ext cx="2286000" cy="0"/>
          </a:xfrm>
          <a:prstGeom prst="line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4890447" y="2415653"/>
            <a:ext cx="457200" cy="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881047" y="2949053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6g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6643047" y="1958453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576247" y="1958453"/>
            <a:ext cx="1066800" cy="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Arc 47"/>
          <p:cNvSpPr/>
          <p:nvPr/>
        </p:nvSpPr>
        <p:spPr>
          <a:xfrm>
            <a:off x="4966647" y="1501253"/>
            <a:ext cx="914400" cy="914400"/>
          </a:xfrm>
          <a:prstGeom prst="arc">
            <a:avLst>
              <a:gd name="adj1" fmla="val 15355"/>
              <a:gd name="adj2" fmla="val 92047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5867400" y="19050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40°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644130" y="2003957"/>
            <a:ext cx="7938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TSin40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734785" y="1644987"/>
            <a:ext cx="8146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TCos40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916907" y="3234519"/>
            <a:ext cx="50906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Start with a diagram and label on all the forces – split the tension into horizontal and vertical components</a:t>
            </a:r>
          </a:p>
          <a:p>
            <a:pPr marL="285750" indent="-285750">
              <a:buFont typeface="Wingdings"/>
              <a:buChar char="à"/>
            </a:pP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At the hinge there will be a vertical reaction and a horizontal reaction</a:t>
            </a:r>
          </a:p>
          <a:p>
            <a:pPr marL="285750" indent="-285750">
              <a:buFont typeface="Wingdings"/>
              <a:buChar char="à"/>
            </a:pP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Take moments about point A (as we have 3 unknown forces, 2 will be eliminated by doing this!)</a:t>
            </a:r>
          </a:p>
          <a:p>
            <a:pPr marL="285750" indent="-285750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endParaRPr lang="en-GB" sz="1200" dirty="0" smtClean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endParaRPr lang="en-GB" sz="1200" dirty="0" smtClean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These must be equal as the rod is in equilibrium</a:t>
            </a:r>
            <a:endParaRPr lang="en-GB" sz="12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114197" y="274319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(1)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703325" y="1749187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(2)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257800" y="24257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  <a:latin typeface="Comic Sans MS" pitchFamily="66" charset="0"/>
              </a:rPr>
              <a:t>2m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978323" y="4367662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Comic Sans MS" pitchFamily="66" charset="0"/>
              </a:rPr>
              <a:t>(1)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255827" y="4392114"/>
                <a:ext cx="6660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  <m:r>
                        <a:rPr lang="en-GB" sz="1200" b="0" i="1" smtClean="0">
                          <a:latin typeface="Cambria Math"/>
                        </a:rPr>
                        <m:t>𝑔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×2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5827" y="4392114"/>
                <a:ext cx="666015" cy="276999"/>
              </a:xfrm>
              <a:prstGeom prst="rect">
                <a:avLst/>
              </a:prstGeom>
              <a:blipFill rotWithShape="1">
                <a:blip r:embed="rId3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104263" y="4392114"/>
                <a:ext cx="16242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=12</m:t>
                      </m:r>
                      <m:r>
                        <a:rPr lang="en-GB" sz="1200" b="0" i="1" smtClean="0">
                          <a:latin typeface="Cambria Math"/>
                        </a:rPr>
                        <m:t>𝑔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𝑁𝑚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4263" y="4392114"/>
                <a:ext cx="1624291" cy="276999"/>
              </a:xfrm>
              <a:prstGeom prst="rect">
                <a:avLst/>
              </a:prstGeom>
              <a:blipFill rotWithShape="1">
                <a:blip r:embed="rId4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/>
          <p:cNvSpPr txBox="1"/>
          <p:nvPr/>
        </p:nvSpPr>
        <p:spPr>
          <a:xfrm>
            <a:off x="3964675" y="4671893"/>
            <a:ext cx="3914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Comic Sans MS" pitchFamily="66" charset="0"/>
              </a:rPr>
              <a:t>(2)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269475" y="4671893"/>
                <a:ext cx="96314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𝑇𝑆𝑖𝑛</m:t>
                      </m:r>
                      <m:r>
                        <a:rPr lang="en-GB" sz="1200" b="0" i="1" smtClean="0">
                          <a:latin typeface="Cambria Math"/>
                        </a:rPr>
                        <m:t>40×3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9475" y="4671893"/>
                <a:ext cx="963149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117911" y="4671893"/>
                <a:ext cx="22035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=3</m:t>
                      </m:r>
                      <m:r>
                        <a:rPr lang="en-GB" sz="1200" b="0" i="1" smtClean="0">
                          <a:latin typeface="Cambria Math"/>
                        </a:rPr>
                        <m:t>𝑇𝑆𝑖𝑛</m:t>
                      </m:r>
                      <m:r>
                        <a:rPr lang="en-GB" sz="1200" b="0" i="1" smtClean="0">
                          <a:latin typeface="Cambria Math"/>
                        </a:rPr>
                        <m:t>40 </m:t>
                      </m:r>
                      <m:r>
                        <a:rPr lang="en-GB" sz="1200" b="0" i="1" smtClean="0">
                          <a:latin typeface="Cambria Math"/>
                        </a:rPr>
                        <m:t>𝑁𝑚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7911" y="4671893"/>
                <a:ext cx="2203552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3936052" y="5197901"/>
                <a:ext cx="12522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  <m:r>
                        <a:rPr lang="en-GB" sz="1200" b="0" i="1" smtClean="0">
                          <a:latin typeface="Cambria Math"/>
                        </a:rPr>
                        <m:t>𝑇𝑆𝑖𝑛</m:t>
                      </m:r>
                      <m:r>
                        <a:rPr lang="en-GB" sz="1200" b="0" i="1" smtClean="0">
                          <a:latin typeface="Cambria Math"/>
                        </a:rPr>
                        <m:t>40=12</m:t>
                      </m:r>
                      <m:r>
                        <a:rPr lang="en-GB" sz="12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6052" y="5197901"/>
                <a:ext cx="1252266" cy="276999"/>
              </a:xfrm>
              <a:prstGeom prst="rect">
                <a:avLst/>
              </a:prstGeom>
              <a:blipFill rotWithShape="1">
                <a:blip r:embed="rId7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393252" y="5426501"/>
                <a:ext cx="988540" cy="4392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𝑇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𝑔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𝑆𝑖𝑛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252" y="5426501"/>
                <a:ext cx="988540" cy="43928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393252" y="5883701"/>
                <a:ext cx="8015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𝑇</m:t>
                      </m:r>
                      <m:r>
                        <a:rPr lang="en-GB" sz="1200" b="0" i="1" smtClean="0">
                          <a:latin typeface="Cambria Math"/>
                        </a:rPr>
                        <m:t>=61</m:t>
                      </m:r>
                      <m:r>
                        <a:rPr lang="en-GB" sz="12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252" y="5883701"/>
                <a:ext cx="801566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Arc 65"/>
          <p:cNvSpPr/>
          <p:nvPr/>
        </p:nvSpPr>
        <p:spPr>
          <a:xfrm>
            <a:off x="5255336" y="5337790"/>
            <a:ext cx="354841" cy="341195"/>
          </a:xfrm>
          <a:prstGeom prst="arc">
            <a:avLst>
              <a:gd name="adj1" fmla="val 16200000"/>
              <a:gd name="adj2" fmla="val 543370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>
            <a:off x="5271259" y="5681258"/>
            <a:ext cx="354841" cy="341195"/>
          </a:xfrm>
          <a:prstGeom prst="arc">
            <a:avLst>
              <a:gd name="adj1" fmla="val 16200000"/>
              <a:gd name="adj2" fmla="val 543370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5582882" y="5351439"/>
            <a:ext cx="14109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Divide by 3Sin40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598804" y="5722204"/>
            <a:ext cx="8338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70" name="Straight Connector 69"/>
          <p:cNvCxnSpPr/>
          <p:nvPr/>
        </p:nvCxnSpPr>
        <p:spPr>
          <a:xfrm flipH="1">
            <a:off x="4892657" y="2415129"/>
            <a:ext cx="1143000" cy="0"/>
          </a:xfrm>
          <a:prstGeom prst="line">
            <a:avLst/>
          </a:prstGeom>
          <a:ln w="4445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4894785" y="2415129"/>
            <a:ext cx="1752600" cy="0"/>
          </a:xfrm>
          <a:prstGeom prst="line">
            <a:avLst/>
          </a:prstGeom>
          <a:ln w="4445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1561152" y="5007401"/>
                <a:ext cx="9051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=61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1152" y="5007401"/>
                <a:ext cx="905120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160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3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25" grpId="0"/>
      <p:bldP spid="34" grpId="0"/>
      <p:bldP spid="35" grpId="0"/>
      <p:bldP spid="39" grpId="0"/>
      <p:bldP spid="39" grpId="1"/>
      <p:bldP spid="39" grpId="2"/>
      <p:bldP spid="48" grpId="0" animBg="1"/>
      <p:bldP spid="49" grpId="0"/>
      <p:bldP spid="50" grpId="0"/>
      <p:bldP spid="50" grpId="1"/>
      <p:bldP spid="50" grpId="2"/>
      <p:bldP spid="51" grpId="0"/>
      <p:bldP spid="53" grpId="0"/>
      <p:bldP spid="54" grpId="0"/>
      <p:bldP spid="55" grpId="0"/>
      <p:bldP spid="55" grpId="1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 animBg="1"/>
      <p:bldP spid="67" grpId="0" animBg="1"/>
      <p:bldP spid="68" grpId="0"/>
      <p:bldP spid="69" grpId="0"/>
      <p:bldP spid="7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Statics of rigid bodies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need to be able to solve problems about rigid bodies that are resting in equilibrium</a:t>
            </a:r>
            <a:endParaRPr lang="en-GB" sz="1400" dirty="0" smtClean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GB" sz="1400" dirty="0" smtClean="0">
                <a:latin typeface="Comic Sans MS" pitchFamily="66" charset="0"/>
                <a:sym typeface="Wingdings" pitchFamily="2" charset="2"/>
              </a:rPr>
              <a:t>A uniform rod AB, of mass 6kg and length 4m, is smoothly hinged at A. A light inextensible string is attached to the rod at a point C where AC = 3m, and the point D, which is vertically above point A. If the string is keeping the rod in equilibrium in a horizontal position and the angle between the string and the rod is 40°, calculate: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AutoNum type="alphaLcParenR"/>
            </a:pPr>
            <a:r>
              <a:rPr lang="en-GB" sz="1400" dirty="0" smtClean="0">
                <a:latin typeface="Comic Sans MS" pitchFamily="66" charset="0"/>
                <a:sym typeface="Wingdings" pitchFamily="2" charset="2"/>
              </a:rPr>
              <a:t>The tension in the string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AutoNum type="alphaLcParenR"/>
            </a:pPr>
            <a:r>
              <a:rPr lang="en-GB" sz="1400" dirty="0" smtClean="0">
                <a:latin typeface="Comic Sans MS" pitchFamily="66" charset="0"/>
                <a:sym typeface="Wingdings" pitchFamily="2" charset="2"/>
              </a:rPr>
              <a:t>The magnitude and direction of the reaction at the hinge.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10657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Comic Sans MS" pitchFamily="66" charset="0"/>
              </a:rPr>
              <a:t>5B</a:t>
            </a:r>
            <a:endParaRPr lang="en-GB" sz="1600" dirty="0">
              <a:latin typeface="Comic Sans MS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52400"/>
            <a:ext cx="1219200" cy="121920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4890447" y="1348853"/>
            <a:ext cx="0" cy="152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890447" y="1653653"/>
            <a:ext cx="1752600" cy="76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661847" y="2263253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A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85263" y="2263253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B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90647" y="2415653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C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61847" y="1501253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D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73973" y="2402005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3m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19247" y="241565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1m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5569385" y="1947619"/>
            <a:ext cx="1073662" cy="468034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423522" y="1670266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61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7" name="Arc 26"/>
          <p:cNvSpPr/>
          <p:nvPr/>
        </p:nvSpPr>
        <p:spPr>
          <a:xfrm>
            <a:off x="6275770" y="1960620"/>
            <a:ext cx="914400" cy="914400"/>
          </a:xfrm>
          <a:prstGeom prst="arc">
            <a:avLst>
              <a:gd name="adj1" fmla="val 10806949"/>
              <a:gd name="adj2" fmla="val 1188406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820737" y="21513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40°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4890447" y="1958453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042847" y="2415653"/>
            <a:ext cx="322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H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85647" y="1882253"/>
            <a:ext cx="3016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V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6033447" y="2415653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890447" y="2415653"/>
            <a:ext cx="2286000" cy="0"/>
          </a:xfrm>
          <a:prstGeom prst="line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4890447" y="2415653"/>
            <a:ext cx="457200" cy="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881047" y="2949053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6g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6643047" y="1958453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576247" y="1958453"/>
            <a:ext cx="1066800" cy="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Arc 47"/>
          <p:cNvSpPr/>
          <p:nvPr/>
        </p:nvSpPr>
        <p:spPr>
          <a:xfrm>
            <a:off x="4966647" y="1501253"/>
            <a:ext cx="914400" cy="914400"/>
          </a:xfrm>
          <a:prstGeom prst="arc">
            <a:avLst>
              <a:gd name="adj1" fmla="val 15355"/>
              <a:gd name="adj2" fmla="val 92047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5867400" y="19050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40°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644130" y="2003957"/>
            <a:ext cx="8611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61Sin40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734785" y="1644987"/>
            <a:ext cx="881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61Cos40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1561152" y="5007401"/>
                <a:ext cx="9051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=61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1152" y="5007401"/>
                <a:ext cx="905120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886200" y="3276600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 smtClean="0">
                <a:latin typeface="Comic Sans MS" pitchFamily="66" charset="0"/>
              </a:rPr>
              <a:t>Resolve Horizontally (set left and right forces equal to each other)</a:t>
            </a:r>
            <a:endParaRPr lang="en-GB" sz="1400" u="sng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86200" y="3810000"/>
                <a:ext cx="12803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𝐻</m:t>
                      </m:r>
                      <m:r>
                        <a:rPr lang="en-GB" sz="1400" b="0" i="1" smtClean="0">
                          <a:latin typeface="Cambria Math"/>
                        </a:rPr>
                        <m:t>=61</m:t>
                      </m:r>
                      <m:r>
                        <a:rPr lang="en-GB" sz="1400" b="0" i="1" smtClean="0">
                          <a:latin typeface="Cambria Math"/>
                        </a:rPr>
                        <m:t>𝐶𝑜𝑠</m:t>
                      </m:r>
                      <m:r>
                        <a:rPr lang="en-GB" sz="1400" b="0" i="1" smtClean="0">
                          <a:latin typeface="Cambria Math"/>
                        </a:rPr>
                        <m:t>40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810000"/>
                <a:ext cx="1280351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3886200" y="4419600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 smtClean="0">
                <a:latin typeface="Comic Sans MS" pitchFamily="66" charset="0"/>
              </a:rPr>
              <a:t>Resolve Vertically (set upwards and downwards forces equal to each other)</a:t>
            </a:r>
            <a:endParaRPr lang="en-GB" sz="1400" u="sng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3886200" y="5029200"/>
                <a:ext cx="165539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𝑉</m:t>
                      </m:r>
                      <m:r>
                        <a:rPr lang="en-GB" sz="1400" b="0" i="1" smtClean="0">
                          <a:latin typeface="Cambria Math"/>
                        </a:rPr>
                        <m:t>+61</m:t>
                      </m:r>
                      <m:r>
                        <a:rPr lang="en-GB" sz="1400" b="0" i="1" smtClean="0">
                          <a:latin typeface="Cambria Math"/>
                        </a:rPr>
                        <m:t>𝑆𝑖𝑛</m:t>
                      </m:r>
                      <m:r>
                        <a:rPr lang="en-GB" sz="1400" b="0" i="1" smtClean="0">
                          <a:latin typeface="Cambria Math"/>
                        </a:rPr>
                        <m:t>40=6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029200"/>
                <a:ext cx="1655390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3886200" y="4114800"/>
                <a:ext cx="11660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𝐻</m:t>
                      </m:r>
                      <m:r>
                        <a:rPr lang="en-GB" sz="1400" b="0" i="1" smtClean="0">
                          <a:latin typeface="Cambria Math"/>
                        </a:rPr>
                        <m:t>=46.72</m:t>
                      </m:r>
                      <m:r>
                        <a:rPr lang="en-GB" sz="14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114800"/>
                <a:ext cx="1166088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724400" y="5410200"/>
                <a:ext cx="1676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𝑉</m:t>
                      </m:r>
                      <m:r>
                        <a:rPr lang="en-GB" sz="1400" b="0" i="1" smtClean="0">
                          <a:latin typeface="Cambria Math"/>
                        </a:rPr>
                        <m:t>=6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−61</m:t>
                      </m:r>
                      <m:r>
                        <a:rPr lang="en-GB" sz="1400" b="0" i="1" smtClean="0">
                          <a:latin typeface="Cambria Math"/>
                        </a:rPr>
                        <m:t>𝑆𝑖𝑛</m:t>
                      </m:r>
                      <m:r>
                        <a:rPr lang="en-GB" sz="1400" b="0" i="1" smtClean="0">
                          <a:latin typeface="Cambria Math"/>
                        </a:rPr>
                        <m:t>40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5410200"/>
                <a:ext cx="1676400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724400" y="5791200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𝑉</m:t>
                      </m:r>
                      <m:r>
                        <a:rPr lang="en-GB" sz="1400" b="0" i="1" smtClean="0">
                          <a:latin typeface="Cambria Math"/>
                        </a:rPr>
                        <m:t>=19.6</m:t>
                      </m:r>
                      <m:r>
                        <a:rPr lang="en-GB" sz="14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5791200"/>
                <a:ext cx="1066800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Arc 76"/>
          <p:cNvSpPr/>
          <p:nvPr/>
        </p:nvSpPr>
        <p:spPr>
          <a:xfrm>
            <a:off x="4930255" y="3921454"/>
            <a:ext cx="354841" cy="341195"/>
          </a:xfrm>
          <a:prstGeom prst="arc">
            <a:avLst>
              <a:gd name="adj1" fmla="val 16200000"/>
              <a:gd name="adj2" fmla="val 543370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TextBox 77"/>
          <p:cNvSpPr txBox="1"/>
          <p:nvPr/>
        </p:nvSpPr>
        <p:spPr>
          <a:xfrm>
            <a:off x="5257800" y="3962400"/>
            <a:ext cx="8338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9" name="Arc 78"/>
          <p:cNvSpPr/>
          <p:nvPr/>
        </p:nvSpPr>
        <p:spPr>
          <a:xfrm>
            <a:off x="6225655" y="5216854"/>
            <a:ext cx="354841" cy="341195"/>
          </a:xfrm>
          <a:prstGeom prst="arc">
            <a:avLst>
              <a:gd name="adj1" fmla="val 16200000"/>
              <a:gd name="adj2" fmla="val 543370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TextBox 79"/>
          <p:cNvSpPr txBox="1"/>
          <p:nvPr/>
        </p:nvSpPr>
        <p:spPr>
          <a:xfrm>
            <a:off x="6553200" y="5257800"/>
            <a:ext cx="1468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Subtract 61Sin40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1" name="Arc 80"/>
          <p:cNvSpPr/>
          <p:nvPr/>
        </p:nvSpPr>
        <p:spPr>
          <a:xfrm>
            <a:off x="6248400" y="5638800"/>
            <a:ext cx="354841" cy="341195"/>
          </a:xfrm>
          <a:prstGeom prst="arc">
            <a:avLst>
              <a:gd name="adj1" fmla="val 16200000"/>
              <a:gd name="adj2" fmla="val 543370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/>
          <p:cNvSpPr txBox="1"/>
          <p:nvPr/>
        </p:nvSpPr>
        <p:spPr>
          <a:xfrm>
            <a:off x="6553200" y="5715000"/>
            <a:ext cx="8338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914400" y="5791200"/>
                <a:ext cx="11660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𝐻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=46.72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5791200"/>
                <a:ext cx="1166088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2133600" y="5791200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𝑉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=19.6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5791200"/>
                <a:ext cx="1066800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3783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4" grpId="1"/>
      <p:bldP spid="35" grpId="0"/>
      <p:bldP spid="39" grpId="0"/>
      <p:bldP spid="50" grpId="0"/>
      <p:bldP spid="51" grpId="0"/>
      <p:bldP spid="51" grpId="1"/>
      <p:bldP spid="11" grpId="0"/>
      <p:bldP spid="71" grpId="0"/>
      <p:bldP spid="72" grpId="0"/>
      <p:bldP spid="73" grpId="0"/>
      <p:bldP spid="75" grpId="0"/>
      <p:bldP spid="77" grpId="0" animBg="1"/>
      <p:bldP spid="78" grpId="0"/>
      <p:bldP spid="79" grpId="0" animBg="1"/>
      <p:bldP spid="80" grpId="0"/>
      <p:bldP spid="81" grpId="0" animBg="1"/>
      <p:bldP spid="82" grpId="0"/>
      <p:bldP spid="83" grpId="0"/>
      <p:bldP spid="8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Statics of rigid bodies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need to be able to solve problems about rigid bodies that are resting in equilibrium</a:t>
            </a:r>
            <a:endParaRPr lang="en-GB" sz="1400" dirty="0" smtClean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GB" sz="1400" dirty="0" smtClean="0">
                <a:latin typeface="Comic Sans MS" pitchFamily="66" charset="0"/>
                <a:sym typeface="Wingdings" pitchFamily="2" charset="2"/>
              </a:rPr>
              <a:t>A uniform rod AB, of mass 6kg and length 4m, is smoothly hinged at A. A light inextensible string is attached to the rod at a point C where AC = 3m, and the point D, which is vertically above point A. If the string is keeping the rod in equilibrium in a horizontal position and the angle between the string and the rod is 40°, calculate: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AutoNum type="alphaLcParenR"/>
            </a:pPr>
            <a:r>
              <a:rPr lang="en-GB" sz="1400" dirty="0" smtClean="0">
                <a:latin typeface="Comic Sans MS" pitchFamily="66" charset="0"/>
                <a:sym typeface="Wingdings" pitchFamily="2" charset="2"/>
              </a:rPr>
              <a:t>The tension in the string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AutoNum type="alphaLcParenR"/>
            </a:pPr>
            <a:r>
              <a:rPr lang="en-GB" sz="1400" dirty="0" smtClean="0">
                <a:latin typeface="Comic Sans MS" pitchFamily="66" charset="0"/>
                <a:sym typeface="Wingdings" pitchFamily="2" charset="2"/>
              </a:rPr>
              <a:t>The magnitude and direction of the reaction at the hinge.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10657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Comic Sans MS" pitchFamily="66" charset="0"/>
              </a:rPr>
              <a:t>5B</a:t>
            </a:r>
            <a:endParaRPr lang="en-GB" sz="1600" dirty="0">
              <a:latin typeface="Comic Sans MS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52400"/>
            <a:ext cx="1219200" cy="121920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4890447" y="1348853"/>
            <a:ext cx="0" cy="152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890447" y="1653653"/>
            <a:ext cx="1752600" cy="76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661847" y="2263253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A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85263" y="2263253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B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90647" y="2415653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C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61847" y="1501253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D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73973" y="2402005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3m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19247" y="241565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1m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5569385" y="1947619"/>
            <a:ext cx="1073662" cy="468034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423522" y="1670266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61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7" name="Arc 26"/>
          <p:cNvSpPr/>
          <p:nvPr/>
        </p:nvSpPr>
        <p:spPr>
          <a:xfrm>
            <a:off x="6275770" y="1960620"/>
            <a:ext cx="914400" cy="914400"/>
          </a:xfrm>
          <a:prstGeom prst="arc">
            <a:avLst>
              <a:gd name="adj1" fmla="val 10806949"/>
              <a:gd name="adj2" fmla="val 1188406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820737" y="21513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40°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4890447" y="1958453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042847" y="2415653"/>
            <a:ext cx="322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H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85647" y="1882253"/>
            <a:ext cx="3016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V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6033447" y="2415653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890447" y="2415653"/>
            <a:ext cx="2286000" cy="0"/>
          </a:xfrm>
          <a:prstGeom prst="line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4890447" y="2415653"/>
            <a:ext cx="457200" cy="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881047" y="2949053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6g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6643047" y="1958453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576247" y="1958453"/>
            <a:ext cx="1066800" cy="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Arc 47"/>
          <p:cNvSpPr/>
          <p:nvPr/>
        </p:nvSpPr>
        <p:spPr>
          <a:xfrm>
            <a:off x="4966647" y="1501253"/>
            <a:ext cx="914400" cy="914400"/>
          </a:xfrm>
          <a:prstGeom prst="arc">
            <a:avLst>
              <a:gd name="adj1" fmla="val 15355"/>
              <a:gd name="adj2" fmla="val 92047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5867400" y="19050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40°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644130" y="2003957"/>
            <a:ext cx="8611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61Sin40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734785" y="1644987"/>
            <a:ext cx="881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61Cos40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1561152" y="5007401"/>
                <a:ext cx="9051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=61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1152" y="5007401"/>
                <a:ext cx="905120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914400" y="5791200"/>
                <a:ext cx="11660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𝐻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=46.72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5791200"/>
                <a:ext cx="1166088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2133600" y="5791200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𝑉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=19.6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5791200"/>
                <a:ext cx="1066800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Connector 46"/>
          <p:cNvCxnSpPr/>
          <p:nvPr/>
        </p:nvCxnSpPr>
        <p:spPr>
          <a:xfrm>
            <a:off x="4648200" y="3505200"/>
            <a:ext cx="0" cy="12954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791200" y="4800600"/>
            <a:ext cx="322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H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267200" y="3352800"/>
            <a:ext cx="3016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V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 flipH="1">
            <a:off x="4648200" y="4800600"/>
            <a:ext cx="1371600" cy="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343400" y="4724400"/>
            <a:ext cx="322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A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8382000" y="3505200"/>
            <a:ext cx="0" cy="12954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8153400" y="4800600"/>
            <a:ext cx="322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H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382000" y="3352800"/>
            <a:ext cx="3016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V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 flipH="1">
            <a:off x="7010400" y="4800600"/>
            <a:ext cx="1371600" cy="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705600" y="4724400"/>
            <a:ext cx="322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A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 flipH="1">
            <a:off x="7010400" y="3505200"/>
            <a:ext cx="1371600" cy="12954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4648200" y="3505200"/>
            <a:ext cx="1371600" cy="12954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5943600" y="32766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R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10000" y="51816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The resultant force will be somewhere between V and H</a:t>
            </a:r>
          </a:p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U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se a right-angled triangle to help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15200" y="4800600"/>
            <a:ext cx="6655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46.72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382000" y="4038600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19.6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038600" y="5638800"/>
                <a:ext cx="2534925" cy="35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𝑅𝑒𝑠𝑢𝑙𝑡𝑎𝑛𝑡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46.7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19.6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638800"/>
                <a:ext cx="2534925" cy="35920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038600" y="6096000"/>
                <a:ext cx="17230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𝑅𝑒𝑠𝑢𝑙𝑡𝑎𝑛𝑡</m:t>
                      </m:r>
                      <m:r>
                        <a:rPr lang="en-GB" sz="1400" b="0" i="1" smtClean="0">
                          <a:latin typeface="Cambria Math"/>
                        </a:rPr>
                        <m:t>=50.6</m:t>
                      </m:r>
                      <m:r>
                        <a:rPr lang="en-GB" sz="14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6096000"/>
                <a:ext cx="1723036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Arc 68"/>
          <p:cNvSpPr/>
          <p:nvPr/>
        </p:nvSpPr>
        <p:spPr>
          <a:xfrm>
            <a:off x="6400800" y="5791200"/>
            <a:ext cx="381000" cy="457200"/>
          </a:xfrm>
          <a:prstGeom prst="arc">
            <a:avLst>
              <a:gd name="adj1" fmla="val 16200000"/>
              <a:gd name="adj2" fmla="val 543370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6781800" y="5867400"/>
            <a:ext cx="8338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25730" y="6096000"/>
                <a:ext cx="17230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𝑅𝑒𝑠𝑢𝑙𝑡𝑎𝑛𝑡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=50.6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30" y="6096000"/>
                <a:ext cx="1723036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TextBox 84"/>
          <p:cNvSpPr txBox="1"/>
          <p:nvPr/>
        </p:nvSpPr>
        <p:spPr>
          <a:xfrm>
            <a:off x="8077200" y="32766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R</a:t>
            </a:r>
            <a:endParaRPr lang="en-GB" sz="1400" dirty="0"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739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5" grpId="0"/>
      <p:bldP spid="58" grpId="0"/>
      <p:bldP spid="59" grpId="0"/>
      <p:bldP spid="61" grpId="0"/>
      <p:bldP spid="64" grpId="0"/>
      <p:bldP spid="23" grpId="0"/>
      <p:bldP spid="66" grpId="0"/>
      <p:bldP spid="24" grpId="0"/>
      <p:bldP spid="68" grpId="0"/>
      <p:bldP spid="69" grpId="0" animBg="1"/>
      <p:bldP spid="70" grpId="0"/>
      <p:bldP spid="74" grpId="0"/>
      <p:bldP spid="8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Statics of rigid bodies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need to be able to solve problems about rigid bodies that are resting in equilibrium</a:t>
            </a:r>
            <a:endParaRPr lang="en-GB" sz="1400" dirty="0" smtClean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GB" sz="1400" dirty="0" smtClean="0">
                <a:latin typeface="Comic Sans MS" pitchFamily="66" charset="0"/>
                <a:sym typeface="Wingdings" pitchFamily="2" charset="2"/>
              </a:rPr>
              <a:t>A uniform rod AB, of mass 6kg and length 4m, is smoothly hinged at A. A light inextensible string is attached to the rod at a point C where AC = 3m, and the point D, which is vertically above point A. If the string is keeping the rod in equilibrium in a horizontal position and the angle between the string and the rod is 40°, calculate: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AutoNum type="alphaLcParenR"/>
            </a:pPr>
            <a:r>
              <a:rPr lang="en-GB" sz="1400" dirty="0" smtClean="0">
                <a:latin typeface="Comic Sans MS" pitchFamily="66" charset="0"/>
                <a:sym typeface="Wingdings" pitchFamily="2" charset="2"/>
              </a:rPr>
              <a:t>The tension in the string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AutoNum type="alphaLcParenR"/>
            </a:pPr>
            <a:r>
              <a:rPr lang="en-GB" sz="1400" dirty="0" smtClean="0">
                <a:latin typeface="Comic Sans MS" pitchFamily="66" charset="0"/>
                <a:sym typeface="Wingdings" pitchFamily="2" charset="2"/>
              </a:rPr>
              <a:t>The magnitude and direction of the reaction at the hinge.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10657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Comic Sans MS" pitchFamily="66" charset="0"/>
              </a:rPr>
              <a:t>5B</a:t>
            </a:r>
            <a:endParaRPr lang="en-GB" sz="1600" dirty="0">
              <a:latin typeface="Comic Sans MS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52400"/>
            <a:ext cx="1219200" cy="121920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4890447" y="1348853"/>
            <a:ext cx="0" cy="152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890447" y="1653653"/>
            <a:ext cx="1752600" cy="76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661847" y="2263253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A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85263" y="2263253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B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90647" y="2415653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C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61847" y="1501253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D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73973" y="2402005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3m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19247" y="241565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1m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5569385" y="1947619"/>
            <a:ext cx="1073662" cy="468034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423522" y="1670266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61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7" name="Arc 26"/>
          <p:cNvSpPr/>
          <p:nvPr/>
        </p:nvSpPr>
        <p:spPr>
          <a:xfrm>
            <a:off x="6275770" y="1960620"/>
            <a:ext cx="914400" cy="914400"/>
          </a:xfrm>
          <a:prstGeom prst="arc">
            <a:avLst>
              <a:gd name="adj1" fmla="val 10806949"/>
              <a:gd name="adj2" fmla="val 1188406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820737" y="21513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40°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4890447" y="1958453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042847" y="2415653"/>
            <a:ext cx="322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H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85647" y="1882253"/>
            <a:ext cx="3016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V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6033447" y="2415653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890447" y="2415653"/>
            <a:ext cx="2286000" cy="0"/>
          </a:xfrm>
          <a:prstGeom prst="line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4890447" y="2415653"/>
            <a:ext cx="457200" cy="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881047" y="2949053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6g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6643047" y="1958453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576247" y="1958453"/>
            <a:ext cx="1066800" cy="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Arc 47"/>
          <p:cNvSpPr/>
          <p:nvPr/>
        </p:nvSpPr>
        <p:spPr>
          <a:xfrm>
            <a:off x="4966647" y="1501253"/>
            <a:ext cx="914400" cy="914400"/>
          </a:xfrm>
          <a:prstGeom prst="arc">
            <a:avLst>
              <a:gd name="adj1" fmla="val 15355"/>
              <a:gd name="adj2" fmla="val 92047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5867400" y="19050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40°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644130" y="2003957"/>
            <a:ext cx="8611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61Sin40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734785" y="1644987"/>
            <a:ext cx="881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61Cos40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1561152" y="5007401"/>
                <a:ext cx="9051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=61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1152" y="5007401"/>
                <a:ext cx="905120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914400" y="5791200"/>
                <a:ext cx="11660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𝐻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=46.72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5791200"/>
                <a:ext cx="1166088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2133600" y="5791200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𝑉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=19.6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5791200"/>
                <a:ext cx="1066800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Connector 46"/>
          <p:cNvCxnSpPr/>
          <p:nvPr/>
        </p:nvCxnSpPr>
        <p:spPr>
          <a:xfrm>
            <a:off x="4648200" y="3505200"/>
            <a:ext cx="0" cy="12954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791200" y="4800600"/>
            <a:ext cx="322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H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267200" y="3352800"/>
            <a:ext cx="3016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V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 flipH="1">
            <a:off x="4648200" y="4800600"/>
            <a:ext cx="1371600" cy="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343400" y="4724400"/>
            <a:ext cx="322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A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8382000" y="3505200"/>
            <a:ext cx="0" cy="12954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8153400" y="4800600"/>
            <a:ext cx="322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H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382000" y="3352800"/>
            <a:ext cx="3016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V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 flipH="1">
            <a:off x="7010400" y="4800600"/>
            <a:ext cx="1371600" cy="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705600" y="4724400"/>
            <a:ext cx="322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A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 flipH="1">
            <a:off x="7010400" y="3505200"/>
            <a:ext cx="1371600" cy="12954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4648200" y="3505200"/>
            <a:ext cx="1371600" cy="12954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5943600" y="32766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R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10000" y="5181600"/>
            <a:ext cx="510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You also need to calculate the angle above the horizontal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15200" y="4800600"/>
            <a:ext cx="6655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46.72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382000" y="4038600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19.6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038600" y="5486400"/>
                <a:ext cx="2100511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𝐴𝑛𝑔𝑙𝑒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𝑇𝑎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19.6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46.72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486400"/>
                <a:ext cx="2100511" cy="57637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Arc 68"/>
          <p:cNvSpPr/>
          <p:nvPr/>
        </p:nvSpPr>
        <p:spPr>
          <a:xfrm>
            <a:off x="5943600" y="5791200"/>
            <a:ext cx="381000" cy="457200"/>
          </a:xfrm>
          <a:prstGeom prst="arc">
            <a:avLst>
              <a:gd name="adj1" fmla="val 16200000"/>
              <a:gd name="adj2" fmla="val 543370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6324600" y="5867400"/>
            <a:ext cx="8338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33647" y="6096000"/>
                <a:ext cx="17230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𝑅𝑒𝑠𝑢𝑙𝑡𝑎𝑛𝑡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=50.6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47" y="6096000"/>
                <a:ext cx="1723036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TextBox 84"/>
          <p:cNvSpPr txBox="1"/>
          <p:nvPr/>
        </p:nvSpPr>
        <p:spPr>
          <a:xfrm>
            <a:off x="8077200" y="32766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Comic Sans MS" pitchFamily="66" charset="0"/>
              </a:rPr>
              <a:t>R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038600" y="6096000"/>
                <a:ext cx="13383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𝐴𝑛𝑔𝑙𝑒</m:t>
                      </m:r>
                      <m:r>
                        <a:rPr lang="en-GB" sz="1400" b="0" i="1" smtClean="0">
                          <a:latin typeface="Cambria Math"/>
                        </a:rPr>
                        <m:t>=22.8°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6096000"/>
                <a:ext cx="1338380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rc 5"/>
          <p:cNvSpPr/>
          <p:nvPr/>
        </p:nvSpPr>
        <p:spPr>
          <a:xfrm>
            <a:off x="6477000" y="4343400"/>
            <a:ext cx="914400" cy="914400"/>
          </a:xfrm>
          <a:prstGeom prst="arc">
            <a:avLst>
              <a:gd name="adj1" fmla="val 19447487"/>
              <a:gd name="adj2" fmla="val 1585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7315200" y="44958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 smtClean="0">
                <a:latin typeface="Comic Sans MS" pitchFamily="66" charset="0"/>
              </a:rPr>
              <a:t>θ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1557647" y="6096000"/>
                <a:ext cx="24147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, 22.8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° 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𝑎𝑏𝑜𝑣𝑒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𝑡h𝑒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h𝑜𝑟𝑖𝑧𝑜𝑛𝑡𝑎𝑙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647" y="6096000"/>
                <a:ext cx="2414764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723883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69" grpId="0" animBg="1"/>
      <p:bldP spid="70" grpId="0"/>
      <p:bldP spid="56" grpId="0"/>
      <p:bldP spid="6" grpId="0" animBg="1"/>
      <p:bldP spid="9" grpId="0"/>
      <p:bldP spid="6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9BB027F-C6CF-4347-BB1E-EE3242821B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80CDF6-3ED3-4F14-A1A6-6F4935B1D6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69AE7E-3756-43EA-9466-02C5C6BAFD63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905</Words>
  <Application>Microsoft Office PowerPoint</Application>
  <PresentationFormat>On-screen Show (4:3)</PresentationFormat>
  <Paragraphs>176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Algerian</vt:lpstr>
      <vt:lpstr>Arial</vt:lpstr>
      <vt:lpstr>Calibri</vt:lpstr>
      <vt:lpstr>Cambria Math</vt:lpstr>
      <vt:lpstr>Comic Sans MS</vt:lpstr>
      <vt:lpstr>Wingdings</vt:lpstr>
      <vt:lpstr>Office Theme</vt:lpstr>
      <vt:lpstr>PowerPoint Presentation</vt:lpstr>
      <vt:lpstr>Statics of rigid bodies</vt:lpstr>
      <vt:lpstr>Statics of rigid bodies</vt:lpstr>
      <vt:lpstr>Statics of rigid bodies</vt:lpstr>
      <vt:lpstr>Statics of rigid bodies</vt:lpstr>
      <vt:lpstr>Statics of rigid bodies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</dc:creator>
  <cp:lastModifiedBy>Gareth Westwater</cp:lastModifiedBy>
  <cp:revision>87</cp:revision>
  <dcterms:created xsi:type="dcterms:W3CDTF">2006-08-16T00:00:00Z</dcterms:created>
  <dcterms:modified xsi:type="dcterms:W3CDTF">2020-12-22T21:46:03Z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