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60" r:id="rId5"/>
    <p:sldId id="261" r:id="rId6"/>
    <p:sldId id="267" r:id="rId7"/>
    <p:sldId id="302" r:id="rId8"/>
    <p:sldId id="303" r:id="rId9"/>
    <p:sldId id="305" r:id="rId10"/>
    <p:sldId id="304" r:id="rId11"/>
    <p:sldId id="306" r:id="rId12"/>
    <p:sldId id="30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3E43D-34C4-491B-9157-EB24EB7509A1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B70A0-D065-40BC-BFE9-B4A108DBF9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932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6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png"/><Relationship Id="rId3" Type="http://schemas.openxmlformats.org/officeDocument/2006/relationships/image" Target="../media/image99.png"/><Relationship Id="rId7" Type="http://schemas.openxmlformats.org/officeDocument/2006/relationships/image" Target="../media/image103.png"/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2.png"/><Relationship Id="rId11" Type="http://schemas.openxmlformats.org/officeDocument/2006/relationships/image" Target="../media/image107.png"/><Relationship Id="rId5" Type="http://schemas.openxmlformats.org/officeDocument/2006/relationships/image" Target="../media/image101.png"/><Relationship Id="rId10" Type="http://schemas.openxmlformats.org/officeDocument/2006/relationships/image" Target="../media/image106.png"/><Relationship Id="rId4" Type="http://schemas.openxmlformats.org/officeDocument/2006/relationships/image" Target="../media/image100.png"/><Relationship Id="rId9" Type="http://schemas.openxmlformats.org/officeDocument/2006/relationships/image" Target="../media/image10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13" Type="http://schemas.openxmlformats.org/officeDocument/2006/relationships/image" Target="../media/image84.png"/><Relationship Id="rId18" Type="http://schemas.openxmlformats.org/officeDocument/2006/relationships/image" Target="../media/image89.png"/><Relationship Id="rId3" Type="http://schemas.openxmlformats.org/officeDocument/2006/relationships/image" Target="../media/image74.png"/><Relationship Id="rId21" Type="http://schemas.openxmlformats.org/officeDocument/2006/relationships/image" Target="../media/image92.png"/><Relationship Id="rId7" Type="http://schemas.openxmlformats.org/officeDocument/2006/relationships/image" Target="../media/image78.png"/><Relationship Id="rId12" Type="http://schemas.openxmlformats.org/officeDocument/2006/relationships/image" Target="../media/image83.png"/><Relationship Id="rId17" Type="http://schemas.openxmlformats.org/officeDocument/2006/relationships/image" Target="../media/image88.png"/><Relationship Id="rId2" Type="http://schemas.openxmlformats.org/officeDocument/2006/relationships/image" Target="../media/image73.png"/><Relationship Id="rId16" Type="http://schemas.openxmlformats.org/officeDocument/2006/relationships/image" Target="../media/image87.png"/><Relationship Id="rId20" Type="http://schemas.openxmlformats.org/officeDocument/2006/relationships/image" Target="../media/image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11" Type="http://schemas.openxmlformats.org/officeDocument/2006/relationships/image" Target="../media/image82.png"/><Relationship Id="rId5" Type="http://schemas.openxmlformats.org/officeDocument/2006/relationships/image" Target="../media/image76.png"/><Relationship Id="rId15" Type="http://schemas.openxmlformats.org/officeDocument/2006/relationships/image" Target="../media/image86.png"/><Relationship Id="rId10" Type="http://schemas.openxmlformats.org/officeDocument/2006/relationships/image" Target="../media/image81.png"/><Relationship Id="rId19" Type="http://schemas.openxmlformats.org/officeDocument/2006/relationships/image" Target="../media/image90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Relationship Id="rId14" Type="http://schemas.openxmlformats.org/officeDocument/2006/relationships/image" Target="../media/image8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13" Type="http://schemas.openxmlformats.org/officeDocument/2006/relationships/image" Target="../media/image96.png"/><Relationship Id="rId18" Type="http://schemas.openxmlformats.org/officeDocument/2006/relationships/image" Target="../media/image111.png"/><Relationship Id="rId3" Type="http://schemas.openxmlformats.org/officeDocument/2006/relationships/image" Target="../media/image74.png"/><Relationship Id="rId7" Type="http://schemas.openxmlformats.org/officeDocument/2006/relationships/image" Target="../media/image78.png"/><Relationship Id="rId12" Type="http://schemas.openxmlformats.org/officeDocument/2006/relationships/image" Target="../media/image95.png"/><Relationship Id="rId17" Type="http://schemas.openxmlformats.org/officeDocument/2006/relationships/image" Target="../media/image110.png"/><Relationship Id="rId2" Type="http://schemas.openxmlformats.org/officeDocument/2006/relationships/image" Target="../media/image93.png"/><Relationship Id="rId16" Type="http://schemas.openxmlformats.org/officeDocument/2006/relationships/image" Target="../media/image10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11" Type="http://schemas.openxmlformats.org/officeDocument/2006/relationships/image" Target="../media/image94.png"/><Relationship Id="rId5" Type="http://schemas.openxmlformats.org/officeDocument/2006/relationships/image" Target="../media/image76.png"/><Relationship Id="rId15" Type="http://schemas.openxmlformats.org/officeDocument/2006/relationships/image" Target="../media/image108.png"/><Relationship Id="rId10" Type="http://schemas.openxmlformats.org/officeDocument/2006/relationships/image" Target="../media/image81.png"/><Relationship Id="rId19" Type="http://schemas.openxmlformats.org/officeDocument/2006/relationships/image" Target="../media/image112.png"/><Relationship Id="rId4" Type="http://schemas.openxmlformats.org/officeDocument/2006/relationships/image" Target="../media/image75.png"/><Relationship Id="rId9" Type="http://schemas.openxmlformats.org/officeDocument/2006/relationships/image" Target="../media/image80.png"/><Relationship Id="rId14" Type="http://schemas.openxmlformats.org/officeDocument/2006/relationships/image" Target="../media/image9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png"/><Relationship Id="rId13" Type="http://schemas.openxmlformats.org/officeDocument/2006/relationships/image" Target="../media/image124.png"/><Relationship Id="rId18" Type="http://schemas.openxmlformats.org/officeDocument/2006/relationships/image" Target="../media/image129.png"/><Relationship Id="rId3" Type="http://schemas.openxmlformats.org/officeDocument/2006/relationships/image" Target="../media/image114.png"/><Relationship Id="rId21" Type="http://schemas.openxmlformats.org/officeDocument/2006/relationships/image" Target="../media/image132.png"/><Relationship Id="rId7" Type="http://schemas.openxmlformats.org/officeDocument/2006/relationships/image" Target="../media/image118.png"/><Relationship Id="rId12" Type="http://schemas.openxmlformats.org/officeDocument/2006/relationships/image" Target="../media/image123.png"/><Relationship Id="rId17" Type="http://schemas.openxmlformats.org/officeDocument/2006/relationships/image" Target="../media/image128.png"/><Relationship Id="rId2" Type="http://schemas.openxmlformats.org/officeDocument/2006/relationships/image" Target="../media/image113.png"/><Relationship Id="rId16" Type="http://schemas.openxmlformats.org/officeDocument/2006/relationships/image" Target="../media/image127.png"/><Relationship Id="rId20" Type="http://schemas.openxmlformats.org/officeDocument/2006/relationships/image" Target="../media/image1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7.png"/><Relationship Id="rId11" Type="http://schemas.openxmlformats.org/officeDocument/2006/relationships/image" Target="../media/image122.png"/><Relationship Id="rId5" Type="http://schemas.openxmlformats.org/officeDocument/2006/relationships/image" Target="../media/image116.png"/><Relationship Id="rId15" Type="http://schemas.openxmlformats.org/officeDocument/2006/relationships/image" Target="../media/image126.png"/><Relationship Id="rId10" Type="http://schemas.openxmlformats.org/officeDocument/2006/relationships/image" Target="../media/image121.png"/><Relationship Id="rId19" Type="http://schemas.openxmlformats.org/officeDocument/2006/relationships/image" Target="../media/image130.png"/><Relationship Id="rId4" Type="http://schemas.openxmlformats.org/officeDocument/2006/relationships/image" Target="../media/image115.png"/><Relationship Id="rId9" Type="http://schemas.openxmlformats.org/officeDocument/2006/relationships/image" Target="../media/image120.png"/><Relationship Id="rId14" Type="http://schemas.openxmlformats.org/officeDocument/2006/relationships/image" Target="../media/image125.png"/><Relationship Id="rId22" Type="http://schemas.openxmlformats.org/officeDocument/2006/relationships/image" Target="../media/image1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1692724" y="2315207"/>
            <a:ext cx="5881225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000" b="0" cap="none" spc="0" dirty="0">
                <a:ln w="19050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Permanent Marker" panose="02000000000000000000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Teachings for </a:t>
            </a:r>
          </a:p>
          <a:p>
            <a:pPr algn="ctr"/>
            <a:r>
              <a:rPr lang="en-US" altLang="ja-JP" sz="8000" b="0" cap="none" spc="0" dirty="0">
                <a:ln w="19050">
                  <a:solidFill>
                    <a:schemeClr val="tx1"/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Permanent Marker" panose="02000000000000000000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Exercise 5B</a:t>
            </a:r>
            <a:endParaRPr lang="ja-JP" altLang="en-US" sz="8000" b="0" cap="none" spc="0" dirty="0">
              <a:ln w="19050">
                <a:solidFill>
                  <a:schemeClr val="tx1"/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Permanent Marker" panose="02000000000000000000" pitchFamily="2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422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2AA0840-DB9D-4A69-B824-B84020D72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2" y="1636776"/>
            <a:ext cx="341985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extend this process to particles on an inclined plane, by considering forces parallel and perpendicular to the plane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C6D02BA-0D79-4846-ADBC-5250C19BF5F9}"/>
              </a:ext>
            </a:extLst>
          </p:cNvPr>
          <p:cNvSpPr txBox="1"/>
          <p:nvPr/>
        </p:nvSpPr>
        <p:spPr>
          <a:xfrm>
            <a:off x="1872194" y="2604362"/>
            <a:ext cx="1547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Horizontal plane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6E3C7CB-7195-44AC-9CFA-2F639D78A5E6}"/>
              </a:ext>
            </a:extLst>
          </p:cNvPr>
          <p:cNvSpPr txBox="1"/>
          <p:nvPr/>
        </p:nvSpPr>
        <p:spPr>
          <a:xfrm>
            <a:off x="6458014" y="2542218"/>
            <a:ext cx="1350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Inclined plane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4D832264-7A55-4DFA-8122-4F553A6FA13C}"/>
              </a:ext>
            </a:extLst>
          </p:cNvPr>
          <p:cNvCxnSpPr/>
          <p:nvPr/>
        </p:nvCxnSpPr>
        <p:spPr>
          <a:xfrm>
            <a:off x="1494398" y="4572253"/>
            <a:ext cx="237626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30568B9C-764D-4FD6-87F7-28FD3F81D107}"/>
              </a:ext>
            </a:extLst>
          </p:cNvPr>
          <p:cNvCxnSpPr>
            <a:cxnSpLocks/>
          </p:cNvCxnSpPr>
          <p:nvPr/>
        </p:nvCxnSpPr>
        <p:spPr>
          <a:xfrm flipV="1">
            <a:off x="6025966" y="3478322"/>
            <a:ext cx="2088232" cy="14401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57737E2-B9F2-4D55-A5FF-475BF635691C}"/>
              </a:ext>
            </a:extLst>
          </p:cNvPr>
          <p:cNvSpPr/>
          <p:nvPr/>
        </p:nvSpPr>
        <p:spPr>
          <a:xfrm>
            <a:off x="2214478" y="3996189"/>
            <a:ext cx="936104" cy="5760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F74B816-EBF9-482F-A0D6-B4000FA8CBDF}"/>
              </a:ext>
            </a:extLst>
          </p:cNvPr>
          <p:cNvSpPr/>
          <p:nvPr/>
        </p:nvSpPr>
        <p:spPr>
          <a:xfrm rot="19513989">
            <a:off x="6610711" y="3554549"/>
            <a:ext cx="936104" cy="5760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33F09B93-656E-4CA9-8917-B46F2DB647EE}"/>
              </a:ext>
            </a:extLst>
          </p:cNvPr>
          <p:cNvCxnSpPr>
            <a:cxnSpLocks/>
            <a:stCxn id="14" idx="1"/>
          </p:cNvCxnSpPr>
          <p:nvPr/>
        </p:nvCxnSpPr>
        <p:spPr>
          <a:xfrm flipH="1">
            <a:off x="1127834" y="4284221"/>
            <a:ext cx="1086644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EF332EEB-6AF5-42C9-9E18-3BE87EA8E4B8}"/>
              </a:ext>
            </a:extLst>
          </p:cNvPr>
          <p:cNvCxnSpPr>
            <a:cxnSpLocks/>
          </p:cNvCxnSpPr>
          <p:nvPr/>
        </p:nvCxnSpPr>
        <p:spPr>
          <a:xfrm flipV="1">
            <a:off x="2671678" y="3092093"/>
            <a:ext cx="0" cy="894948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650F75C5-EBA8-4134-9D75-379717CCF353}"/>
              </a:ext>
            </a:extLst>
          </p:cNvPr>
          <p:cNvCxnSpPr>
            <a:cxnSpLocks/>
            <a:stCxn id="15" idx="1"/>
          </p:cNvCxnSpPr>
          <p:nvPr/>
        </p:nvCxnSpPr>
        <p:spPr>
          <a:xfrm flipH="1">
            <a:off x="5857190" y="4109482"/>
            <a:ext cx="837078" cy="5709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ABD184BD-EF55-4AE0-8070-A8635E36630F}"/>
              </a:ext>
            </a:extLst>
          </p:cNvPr>
          <p:cNvCxnSpPr>
            <a:cxnSpLocks/>
          </p:cNvCxnSpPr>
          <p:nvPr/>
        </p:nvCxnSpPr>
        <p:spPr>
          <a:xfrm flipH="1" flipV="1">
            <a:off x="6527750" y="2996362"/>
            <a:ext cx="393224" cy="590148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50EA0B9B-EE2B-4AD4-B62C-46AD22C54A51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2682530" y="4572253"/>
            <a:ext cx="0" cy="8431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A0877015-2483-4FB2-B925-E11C13213FC8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7243010" y="4079193"/>
            <a:ext cx="0" cy="110536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FE3B5A0-D54D-4D87-A13E-027EEC21B562}"/>
              </a:ext>
            </a:extLst>
          </p:cNvPr>
          <p:cNvSpPr txBox="1"/>
          <p:nvPr/>
        </p:nvSpPr>
        <p:spPr>
          <a:xfrm>
            <a:off x="71021" y="3950563"/>
            <a:ext cx="20922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Direction of movement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A665EACA-587B-47C9-A497-9A94B1270E35}"/>
              </a:ext>
            </a:extLst>
          </p:cNvPr>
          <p:cNvSpPr txBox="1"/>
          <p:nvPr/>
        </p:nvSpPr>
        <p:spPr>
          <a:xfrm>
            <a:off x="1154097" y="3169328"/>
            <a:ext cx="1534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Normal reaction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F40FAB53-722B-4165-AA87-D61C597FEBE5}"/>
              </a:ext>
            </a:extLst>
          </p:cNvPr>
          <p:cNvSpPr txBox="1"/>
          <p:nvPr/>
        </p:nvSpPr>
        <p:spPr>
          <a:xfrm>
            <a:off x="5051394" y="3036163"/>
            <a:ext cx="1534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Normal reaction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D148D58-A6AB-4799-8735-DEA371CBDE82}"/>
              </a:ext>
            </a:extLst>
          </p:cNvPr>
          <p:cNvSpPr txBox="1"/>
          <p:nvPr/>
        </p:nvSpPr>
        <p:spPr>
          <a:xfrm rot="19443624">
            <a:off x="4740674" y="4367813"/>
            <a:ext cx="20922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Direction of movement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7D89962-4943-44FD-88F6-8594FD00DBBA}"/>
              </a:ext>
            </a:extLst>
          </p:cNvPr>
          <p:cNvSpPr txBox="1"/>
          <p:nvPr/>
        </p:nvSpPr>
        <p:spPr>
          <a:xfrm>
            <a:off x="2689933" y="4820575"/>
            <a:ext cx="8018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Weight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14BC1AAF-A678-4D98-A786-2CA86741D069}"/>
              </a:ext>
            </a:extLst>
          </p:cNvPr>
          <p:cNvSpPr txBox="1"/>
          <p:nvPr/>
        </p:nvSpPr>
        <p:spPr>
          <a:xfrm>
            <a:off x="7279689" y="4474346"/>
            <a:ext cx="8018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Weight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AC0533D3-5601-4DC4-9289-940951A9D4B9}"/>
              </a:ext>
            </a:extLst>
          </p:cNvPr>
          <p:cNvSpPr txBox="1"/>
          <p:nvPr/>
        </p:nvSpPr>
        <p:spPr>
          <a:xfrm>
            <a:off x="372862" y="5484262"/>
            <a:ext cx="43145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400" dirty="0">
                <a:latin typeface="Comic Sans MS" panose="030F0702030302020204" pitchFamily="66" charset="0"/>
              </a:rPr>
              <a:t>We resolve horizontally for the direction of movement</a:t>
            </a:r>
          </a:p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400" dirty="0">
                <a:latin typeface="Comic Sans MS" panose="030F0702030302020204" pitchFamily="66" charset="0"/>
              </a:rPr>
              <a:t>We resolve vertically for the normal reaction</a:t>
            </a:r>
          </a:p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400" dirty="0">
                <a:latin typeface="Comic Sans MS" panose="030F0702030302020204" pitchFamily="66" charset="0"/>
              </a:rPr>
              <a:t>The weight acts vertically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071BC1B-7669-457B-B4BC-81CC1A5854F2}"/>
              </a:ext>
            </a:extLst>
          </p:cNvPr>
          <p:cNvSpPr txBox="1"/>
          <p:nvPr/>
        </p:nvSpPr>
        <p:spPr>
          <a:xfrm>
            <a:off x="4696288" y="5475385"/>
            <a:ext cx="43145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400" dirty="0">
                <a:latin typeface="Comic Sans MS" panose="030F0702030302020204" pitchFamily="66" charset="0"/>
              </a:rPr>
              <a:t>We resolve parallel to the plane for the direction of movement</a:t>
            </a:r>
          </a:p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400" dirty="0">
                <a:latin typeface="Comic Sans MS" panose="030F0702030302020204" pitchFamily="66" charset="0"/>
              </a:rPr>
              <a:t>We resolve perpendicular to the plane for the normal reaction</a:t>
            </a:r>
          </a:p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400" dirty="0">
                <a:latin typeface="Comic Sans MS" panose="030F0702030302020204" pitchFamily="66" charset="0"/>
              </a:rPr>
              <a:t>The weight </a:t>
            </a:r>
            <a:r>
              <a:rPr lang="en-US" sz="1400" u="sng" dirty="0">
                <a:latin typeface="Comic Sans MS" panose="030F0702030302020204" pitchFamily="66" charset="0"/>
              </a:rPr>
              <a:t>still</a:t>
            </a:r>
            <a:r>
              <a:rPr lang="en-US" sz="1400" dirty="0">
                <a:latin typeface="Comic Sans MS" panose="030F0702030302020204" pitchFamily="66" charset="0"/>
              </a:rPr>
              <a:t> acts vertically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9608AC5E-3AEC-4888-87DB-CABF86D52287}"/>
              </a:ext>
            </a:extLst>
          </p:cNvPr>
          <p:cNvSpPr txBox="1"/>
          <p:nvPr/>
        </p:nvSpPr>
        <p:spPr>
          <a:xfrm>
            <a:off x="4200809" y="1224151"/>
            <a:ext cx="4771175" cy="1200329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Note that when using an inclined plane, we use the terminology ‘parallel’ for movement direction and ‘perpendicular’ for the normal reaction</a:t>
            </a:r>
          </a:p>
          <a:p>
            <a:pPr algn="ctr"/>
            <a:endParaRPr lang="en-US" sz="1200" dirty="0">
              <a:latin typeface="Comic Sans MS" panose="030F0702030302020204" pitchFamily="66" charset="0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This is actually exactly the same as with a horizontal plane!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200" dirty="0">
                <a:latin typeface="Comic Sans MS" panose="030F0702030302020204" pitchFamily="66" charset="0"/>
                <a:sym typeface="Wingdings" panose="05000000000000000000" pitchFamily="2" charset="2"/>
              </a:rPr>
              <a:t>(horizontal = parallel and vertical = perpendicular)</a:t>
            </a:r>
            <a:endParaRPr lang="en-GB" sz="1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3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4" grpId="0" animBg="1"/>
      <p:bldP spid="15" grpId="0" animBg="1"/>
      <p:bldP spid="34" grpId="0"/>
      <p:bldP spid="35" grpId="0"/>
      <p:bldP spid="36" grpId="0"/>
      <p:bldP spid="37" grpId="0"/>
      <p:bldP spid="38" grpId="0"/>
      <p:bldP spid="39" grpId="0"/>
      <p:bldP spid="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" y="1636776"/>
            <a:ext cx="341985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extend this process to particles on an inclined plane, by considering forces parallel and perpendicular to the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When an object is on an inclined plane, we consider the forces acting parallel to the plane and perpendicular to the plane (instead of vertically and horizontally)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This is because any movement will be parallel to the plane (and we always then consider the direction which is perpendicular to any movement)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However, </a:t>
            </a:r>
            <a:r>
              <a:rPr lang="en-GB" sz="1400" u="sng" dirty="0">
                <a:latin typeface="Comic Sans MS" pitchFamily="66" charset="0"/>
              </a:rPr>
              <a:t>gravity</a:t>
            </a:r>
            <a:r>
              <a:rPr lang="en-GB" sz="1400" dirty="0">
                <a:latin typeface="Comic Sans MS" pitchFamily="66" charset="0"/>
              </a:rPr>
              <a:t> will always work in a </a:t>
            </a:r>
            <a:r>
              <a:rPr lang="en-GB" sz="1400" u="sng" dirty="0">
                <a:latin typeface="Comic Sans MS" pitchFamily="66" charset="0"/>
              </a:rPr>
              <a:t>vertical</a:t>
            </a:r>
            <a:r>
              <a:rPr lang="en-GB" sz="1400" dirty="0">
                <a:latin typeface="Comic Sans MS" pitchFamily="66" charset="0"/>
              </a:rPr>
              <a:t> direction so must be split into parallel and perpendicular directions…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4495800" y="1447800"/>
            <a:ext cx="3810000" cy="2362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495800" y="3810000"/>
            <a:ext cx="381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305800" y="1447800"/>
            <a:ext cx="0" cy="2362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153400" y="3657600"/>
            <a:ext cx="15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8153400" y="3657600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 rot="19671111">
            <a:off x="6247107" y="2032137"/>
            <a:ext cx="609600" cy="4572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4114800" y="3352800"/>
            <a:ext cx="914400" cy="914400"/>
          </a:xfrm>
          <a:prstGeom prst="arc">
            <a:avLst>
              <a:gd name="adj1" fmla="val 19443473"/>
              <a:gd name="adj2" fmla="val 76286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 rot="19611740">
            <a:off x="6302928" y="2097950"/>
            <a:ext cx="5187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3kg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6647688" y="2474976"/>
            <a:ext cx="2" cy="1295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644642" y="2471928"/>
            <a:ext cx="597406" cy="957072"/>
          </a:xfrm>
          <a:prstGeom prst="straightConnector1">
            <a:avLst/>
          </a:prstGeom>
          <a:ln w="254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6638544" y="3401568"/>
            <a:ext cx="621792" cy="374904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965192" y="3511296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sp>
        <p:nvSpPr>
          <p:cNvPr id="45" name="Arc 44"/>
          <p:cNvSpPr/>
          <p:nvPr/>
        </p:nvSpPr>
        <p:spPr>
          <a:xfrm>
            <a:off x="6105144" y="1877568"/>
            <a:ext cx="914400" cy="914400"/>
          </a:xfrm>
          <a:prstGeom prst="arc">
            <a:avLst>
              <a:gd name="adj1" fmla="val 3608740"/>
              <a:gd name="adj2" fmla="val 4806972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224016" y="3535680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90°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294120" y="2590800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60°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574536" y="2816352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30°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flipH="1" flipV="1">
            <a:off x="6025896" y="1472184"/>
            <a:ext cx="387098" cy="612648"/>
          </a:xfrm>
          <a:prstGeom prst="straightConnector1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812536" y="1240536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R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294120" y="3002280"/>
            <a:ext cx="360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3g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967728" y="2752344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3gCos30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864096" y="3544824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3gSin30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114800" y="41148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Above is a box resting on a plane inclined at an angle of 30° to the horizontal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114800" y="4572000"/>
            <a:ext cx="426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200" dirty="0">
                <a:latin typeface="Comic Sans MS" pitchFamily="66" charset="0"/>
              </a:rPr>
              <a:t>Label gravity, which always acts vertically downwards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114800" y="48768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200" dirty="0">
                <a:latin typeface="Comic Sans MS" pitchFamily="66" charset="0"/>
              </a:rPr>
              <a:t>Gravity must then be split into the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parallel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1200" dirty="0">
                <a:latin typeface="Comic Sans MS" pitchFamily="66" charset="0"/>
              </a:rPr>
              <a:t>and </a:t>
            </a:r>
            <a:r>
              <a:rPr lang="en-GB" sz="1200" u="sng" dirty="0">
                <a:solidFill>
                  <a:srgbClr val="0000FF"/>
                </a:solidFill>
                <a:latin typeface="Comic Sans MS" pitchFamily="66" charset="0"/>
              </a:rPr>
              <a:t>perpendicular</a:t>
            </a:r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1200" dirty="0">
                <a:latin typeface="Comic Sans MS" pitchFamily="66" charset="0"/>
              </a:rPr>
              <a:t>components (rather than horizontal and vertical)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114800" y="53340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200" dirty="0">
                <a:latin typeface="Comic Sans MS" pitchFamily="66" charset="0"/>
              </a:rPr>
              <a:t>The angle in the triangle created is the same as the angle the plane is inclined at (if you work out angles you can see why!)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114800" y="59436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200" dirty="0">
                <a:latin typeface="Comic Sans MS" pitchFamily="66" charset="0"/>
              </a:rPr>
              <a:t>Make sure you think carefully about which is Sine and which is Cosine!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114800" y="6396335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200" dirty="0">
                <a:latin typeface="Comic Sans MS" pitchFamily="66" charset="0"/>
              </a:rPr>
              <a:t>Don’t forget the normal reaction, and any other forces which are involved in the question!</a:t>
            </a: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D4155743-C6E5-4AA8-8147-EF6A7E0A6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コンテンツ プレースホルダー 2">
            <a:extLst>
              <a:ext uri="{FF2B5EF4-FFF2-40B4-BE49-F238E27FC236}">
                <a16:creationId xmlns:a16="http://schemas.microsoft.com/office/drawing/2014/main" id="{457F23AC-BF31-480C-8B1D-B7696D2737DF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58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32" grpId="0"/>
      <p:bldP spid="44" grpId="0"/>
      <p:bldP spid="45" grpId="0" animBg="1"/>
      <p:bldP spid="46" grpId="0"/>
      <p:bldP spid="46" grpId="1"/>
      <p:bldP spid="47" grpId="0"/>
      <p:bldP spid="47" grpId="1"/>
      <p:bldP spid="48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9" grpId="0"/>
      <p:bldP spid="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" y="1636776"/>
            <a:ext cx="341985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extend this process to particles on an inclined plane, by considering forces parallel and perpendicular to the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box of mass 2kg is resting on a smooth plane inclined at an angle of 20° to the horizontal. It meets resistance of 2N as it travels down the slope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a) Calculate the acceleration of the box down the slope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If the box starts 10m up the plane, calculate the velocity of the box at the bottom of the plane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5190393" y="1737947"/>
            <a:ext cx="22098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190393" y="3261947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400193" y="1737947"/>
            <a:ext cx="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247793" y="3109547"/>
            <a:ext cx="15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247793" y="3109547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 rot="19536746">
            <a:off x="6167115" y="1865083"/>
            <a:ext cx="609600" cy="4572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 rot="19477375">
            <a:off x="6222936" y="1930896"/>
            <a:ext cx="5187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2kg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603024" y="2306516"/>
            <a:ext cx="2" cy="96422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608886" y="2283071"/>
            <a:ext cx="460129" cy="70631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602787" y="2980593"/>
            <a:ext cx="448644" cy="28170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29747" y="2361264"/>
            <a:ext cx="7473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2gCos20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82155" y="3268043"/>
            <a:ext cx="7312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2gSin20</a:t>
            </a:r>
          </a:p>
        </p:txBody>
      </p:sp>
      <p:sp>
        <p:nvSpPr>
          <p:cNvPr id="23" name="Arc 22"/>
          <p:cNvSpPr/>
          <p:nvPr/>
        </p:nvSpPr>
        <p:spPr>
          <a:xfrm>
            <a:off x="4607170" y="2904393"/>
            <a:ext cx="914400" cy="914400"/>
          </a:xfrm>
          <a:prstGeom prst="arc">
            <a:avLst>
              <a:gd name="adj1" fmla="val 19443473"/>
              <a:gd name="adj2" fmla="val 20735246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31185" y="3010136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20°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15569" y="2555866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20°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6729049" y="1591408"/>
            <a:ext cx="463059" cy="31359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31031" y="1386490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2N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6031523" y="1424354"/>
            <a:ext cx="313596" cy="4572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903038" y="1195989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R</a:t>
            </a:r>
          </a:p>
        </p:txBody>
      </p:sp>
      <p:sp>
        <p:nvSpPr>
          <p:cNvPr id="33" name="Arc 32"/>
          <p:cNvSpPr/>
          <p:nvPr/>
        </p:nvSpPr>
        <p:spPr>
          <a:xfrm>
            <a:off x="6025663" y="1650024"/>
            <a:ext cx="914400" cy="914400"/>
          </a:xfrm>
          <a:prstGeom prst="arc">
            <a:avLst>
              <a:gd name="adj1" fmla="val 3427515"/>
              <a:gd name="adj2" fmla="val 4557116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961138" y="4136994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1138" y="4136994"/>
                <a:ext cx="922432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4503938" y="3755994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Resolve parallel to the plane</a:t>
            </a:r>
          </a:p>
        </p:txBody>
      </p:sp>
      <p:sp>
        <p:nvSpPr>
          <p:cNvPr id="37" name="Arc 36"/>
          <p:cNvSpPr/>
          <p:nvPr/>
        </p:nvSpPr>
        <p:spPr>
          <a:xfrm>
            <a:off x="6027938" y="4365594"/>
            <a:ext cx="533400" cy="43281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6419295" y="4454371"/>
            <a:ext cx="2724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 and resolve parallel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70538" y="4594194"/>
                <a:ext cx="22557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600" b="0" i="1" smtClean="0">
                          <a:latin typeface="Cambria Math"/>
                        </a:rPr>
                        <m:t>20−2=(2×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0538" y="4594194"/>
                <a:ext cx="2255746" cy="338554"/>
              </a:xfrm>
              <a:prstGeom prst="rect">
                <a:avLst/>
              </a:prstGeom>
              <a:blipFill>
                <a:blip r:embed="rId3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6027938" y="4822794"/>
            <a:ext cx="533400" cy="43281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485138" y="4822794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Work out some parts (to keep accuracy)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818138" y="5051394"/>
                <a:ext cx="19930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1</m:t>
                      </m:r>
                      <m:r>
                        <a:rPr lang="en-GB" sz="1600" b="0" i="1" smtClean="0">
                          <a:latin typeface="Cambria Math"/>
                        </a:rPr>
                        <m:t>9.6</m:t>
                      </m:r>
                      <m:r>
                        <a:rPr lang="en-GB" sz="1600" b="0" i="1" smtClean="0">
                          <a:latin typeface="Cambria Math"/>
                        </a:rPr>
                        <m:t>𝑆𝑖𝑛</m:t>
                      </m:r>
                      <m:r>
                        <a:rPr lang="en-GB" sz="1600" b="0" i="1" smtClean="0">
                          <a:latin typeface="Cambria Math"/>
                        </a:rPr>
                        <m:t>20−2=2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138" y="5051394"/>
                <a:ext cx="1993046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808738" y="5508594"/>
                <a:ext cx="14285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2.4=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 (2</m:t>
                      </m:r>
                      <m:r>
                        <a:rPr lang="en-GB" sz="1600" b="0" i="1" smtClean="0">
                          <a:latin typeface="Cambria Math"/>
                        </a:rPr>
                        <m:t>𝑠𝑓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8738" y="5508594"/>
                <a:ext cx="1428596" cy="338554"/>
              </a:xfrm>
              <a:prstGeom prst="rect">
                <a:avLst/>
              </a:prstGeom>
              <a:blipFill>
                <a:blip r:embed="rId5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6027938" y="5279994"/>
            <a:ext cx="533400" cy="43281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6485138" y="5279994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Round to 2sf as gravity is given to this degree of accuracy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48400" y="2667000"/>
            <a:ext cx="3385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2g</a:t>
            </a:r>
          </a:p>
        </p:txBody>
      </p:sp>
      <p:sp>
        <p:nvSpPr>
          <p:cNvPr id="47" name="タイトル 1">
            <a:extLst>
              <a:ext uri="{FF2B5EF4-FFF2-40B4-BE49-F238E27FC236}">
                <a16:creationId xmlns:a16="http://schemas.microsoft.com/office/drawing/2014/main" id="{56807F0F-57FA-4706-83CD-8D822D96B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9" name="コンテンツ プレースホルダー 2">
            <a:extLst>
              <a:ext uri="{FF2B5EF4-FFF2-40B4-BE49-F238E27FC236}">
                <a16:creationId xmlns:a16="http://schemas.microsoft.com/office/drawing/2014/main" id="{858EF403-2E1B-4486-AC3C-15AF8CEF60B9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33">
                <a:extLst>
                  <a:ext uri="{FF2B5EF4-FFF2-40B4-BE49-F238E27FC236}">
                    <a16:creationId xmlns:a16="http://schemas.microsoft.com/office/drawing/2014/main" id="{73089200-530A-42C8-80F6-E421EF80C1D3}"/>
                  </a:ext>
                </a:extLst>
              </p:cNvPr>
              <p:cNvSpPr txBox="1"/>
              <p:nvPr/>
            </p:nvSpPr>
            <p:spPr>
              <a:xfrm>
                <a:off x="4268680" y="4136995"/>
                <a:ext cx="6731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(↙)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33">
                <a:extLst>
                  <a:ext uri="{FF2B5EF4-FFF2-40B4-BE49-F238E27FC236}">
                    <a16:creationId xmlns:a16="http://schemas.microsoft.com/office/drawing/2014/main" id="{73089200-530A-42C8-80F6-E421EF80C1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680" y="4136995"/>
                <a:ext cx="673198" cy="338554"/>
              </a:xfrm>
              <a:prstGeom prst="rect">
                <a:avLst/>
              </a:prstGeom>
              <a:blipFill>
                <a:blip r:embed="rId6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882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8" grpId="0"/>
      <p:bldP spid="19" grpId="0"/>
      <p:bldP spid="19" grpId="1"/>
      <p:bldP spid="23" grpId="0" animBg="1"/>
      <p:bldP spid="24" grpId="0"/>
      <p:bldP spid="25" grpId="0"/>
      <p:bldP spid="28" grpId="0"/>
      <p:bldP spid="28" grpId="1"/>
      <p:bldP spid="31" grpId="0"/>
      <p:bldP spid="33" grpId="0" animBg="1"/>
      <p:bldP spid="34" grpId="0"/>
      <p:bldP spid="36" grpId="0"/>
      <p:bldP spid="37" grpId="0" animBg="1"/>
      <p:bldP spid="38" grpId="0"/>
      <p:bldP spid="39" grpId="0"/>
      <p:bldP spid="40" grpId="0" animBg="1"/>
      <p:bldP spid="41" grpId="0"/>
      <p:bldP spid="42" grpId="0"/>
      <p:bldP spid="43" grpId="0"/>
      <p:bldP spid="44" grpId="0" animBg="1"/>
      <p:bldP spid="45" grpId="0"/>
      <p:bldP spid="46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" y="1636776"/>
            <a:ext cx="341985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extend this process to particles on an inclined plane, by considering forces parallel and perpendicular to the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box of mass 2kg is resting on a smooth plane inclined at an angle of 20° to the horizontal. It meets resistance of 2N as it travels down the slope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a) Calculate the acceleration of the box down the slope –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2.4ms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If the box starts 10m up the plane, calculate the velocity of the box at the bottom of the plane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5190393" y="1737947"/>
            <a:ext cx="22098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190393" y="3261947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400193" y="1737947"/>
            <a:ext cx="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247793" y="3109547"/>
            <a:ext cx="15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247793" y="3109547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 rot="19536746">
            <a:off x="6167115" y="1865083"/>
            <a:ext cx="609600" cy="4572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 rot="19477375">
            <a:off x="6222936" y="1930896"/>
            <a:ext cx="5187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2kg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603024" y="2306516"/>
            <a:ext cx="2" cy="96422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608886" y="2283071"/>
            <a:ext cx="460129" cy="70631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602787" y="2980593"/>
            <a:ext cx="448644" cy="281705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29747" y="2361264"/>
            <a:ext cx="7473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2gCos20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82155" y="3268043"/>
            <a:ext cx="7312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2gSin20</a:t>
            </a:r>
          </a:p>
        </p:txBody>
      </p:sp>
      <p:sp>
        <p:nvSpPr>
          <p:cNvPr id="23" name="Arc 22"/>
          <p:cNvSpPr/>
          <p:nvPr/>
        </p:nvSpPr>
        <p:spPr>
          <a:xfrm>
            <a:off x="4607170" y="2904393"/>
            <a:ext cx="914400" cy="914400"/>
          </a:xfrm>
          <a:prstGeom prst="arc">
            <a:avLst>
              <a:gd name="adj1" fmla="val 19443473"/>
              <a:gd name="adj2" fmla="val 20735246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31185" y="3010136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20°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15569" y="2555866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20°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6729049" y="1591408"/>
            <a:ext cx="463059" cy="31359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31031" y="1386490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2N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6031523" y="1424354"/>
            <a:ext cx="313596" cy="4572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903038" y="1195989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R</a:t>
            </a:r>
          </a:p>
        </p:txBody>
      </p:sp>
      <p:sp>
        <p:nvSpPr>
          <p:cNvPr id="33" name="Arc 32"/>
          <p:cNvSpPr/>
          <p:nvPr/>
        </p:nvSpPr>
        <p:spPr>
          <a:xfrm>
            <a:off x="6025663" y="1650024"/>
            <a:ext cx="914400" cy="914400"/>
          </a:xfrm>
          <a:prstGeom prst="arc">
            <a:avLst>
              <a:gd name="adj1" fmla="val 3427515"/>
              <a:gd name="adj2" fmla="val 4557116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248400" y="2667000"/>
            <a:ext cx="3385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2g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72000" y="3657600"/>
                <a:ext cx="7449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57600"/>
                <a:ext cx="744948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334000" y="36576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657600"/>
                <a:ext cx="665695" cy="30777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096000" y="36576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657600"/>
                <a:ext cx="587661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705600" y="3657600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=2.4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657600"/>
                <a:ext cx="798552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543800" y="36576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3657600"/>
                <a:ext cx="559512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572000" y="4191000"/>
                <a:ext cx="1340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191000"/>
                <a:ext cx="1340367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572000" y="4572000"/>
                <a:ext cx="18755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+2(2.4)(10)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72000"/>
                <a:ext cx="1875578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572000" y="4953000"/>
                <a:ext cx="18755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+2(2.4)(10)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953000"/>
                <a:ext cx="1875578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572000" y="5334000"/>
                <a:ext cx="12492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=47.03…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334000"/>
                <a:ext cx="1249253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572000" y="5715000"/>
                <a:ext cx="16957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=6.6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 (2</m:t>
                      </m:r>
                      <m:r>
                        <a:rPr lang="en-GB" sz="1400" b="0" i="1" smtClean="0">
                          <a:latin typeface="Cambria Math"/>
                        </a:rPr>
                        <m:t>𝑠𝑓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715000"/>
                <a:ext cx="1695721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6172200" y="43434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6629400" y="44196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Arc 57"/>
          <p:cNvSpPr/>
          <p:nvPr/>
        </p:nvSpPr>
        <p:spPr>
          <a:xfrm>
            <a:off x="6172200" y="47244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c 58"/>
          <p:cNvSpPr/>
          <p:nvPr/>
        </p:nvSpPr>
        <p:spPr>
          <a:xfrm>
            <a:off x="6172200" y="51054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6172200" y="54864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6629400" y="46482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Remember to use the exact value for a, not the rounded one!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705600" y="51816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629400" y="55626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Square root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タイトル 1">
            <a:extLst>
              <a:ext uri="{FF2B5EF4-FFF2-40B4-BE49-F238E27FC236}">
                <a16:creationId xmlns:a16="http://schemas.microsoft.com/office/drawing/2014/main" id="{A81B483E-9C55-412E-843A-4D98DC158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5" name="コンテンツ プレースホルダー 2">
            <a:extLst>
              <a:ext uri="{FF2B5EF4-FFF2-40B4-BE49-F238E27FC236}">
                <a16:creationId xmlns:a16="http://schemas.microsoft.com/office/drawing/2014/main" id="{55EDF850-7D65-4CB5-B367-1BD6748D1EE5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91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 animBg="1"/>
      <p:bldP spid="57" grpId="0"/>
      <p:bldP spid="58" grpId="0" animBg="1"/>
      <p:bldP spid="59" grpId="0" animBg="1"/>
      <p:bldP spid="60" grpId="0" animBg="1"/>
      <p:bldP spid="61" grpId="0"/>
      <p:bldP spid="62" grpId="0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" y="1636776"/>
            <a:ext cx="341985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extend this process to particles on an inclined plane, by considering forces parallel and perpendicular to the plane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box of mass 2kg is resting on a smooth plane inclined at an angle of 20° to the horizontal. It meets resistance of 2N as it travels down the slope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a) Calculate the acceleration of the box down the slope –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2.4ms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b) If the box starts 10m up the plane, calculate the velocity of the box at the bottom of the plane 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- 6.6ms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</a:t>
            </a:r>
            <a:r>
              <a:rPr lang="en-GB" sz="1400" dirty="0">
                <a:latin typeface="Comic Sans MS" pitchFamily="66" charset="0"/>
              </a:rPr>
              <a:t>) Find the normal reaction between the box and the plane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5190393" y="1737947"/>
            <a:ext cx="220980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190393" y="3261947"/>
            <a:ext cx="2209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400193" y="1737947"/>
            <a:ext cx="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247793" y="3109547"/>
            <a:ext cx="15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247793" y="3109547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 rot="19536746">
            <a:off x="6167115" y="1865083"/>
            <a:ext cx="609600" cy="4572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 rot="19477375">
            <a:off x="6222936" y="1930896"/>
            <a:ext cx="5187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FF00"/>
                </a:solidFill>
                <a:latin typeface="Comic Sans MS" pitchFamily="66" charset="0"/>
              </a:rPr>
              <a:t>2kg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6603024" y="2306516"/>
            <a:ext cx="2" cy="96422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608886" y="2283071"/>
            <a:ext cx="460129" cy="70631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602787" y="2980593"/>
            <a:ext cx="448644" cy="281705"/>
          </a:xfrm>
          <a:prstGeom prst="straightConnector1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29747" y="2361264"/>
            <a:ext cx="7473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2gCos20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82155" y="3268043"/>
            <a:ext cx="73129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2gSin20</a:t>
            </a:r>
          </a:p>
        </p:txBody>
      </p:sp>
      <p:sp>
        <p:nvSpPr>
          <p:cNvPr id="23" name="Arc 22"/>
          <p:cNvSpPr/>
          <p:nvPr/>
        </p:nvSpPr>
        <p:spPr>
          <a:xfrm>
            <a:off x="4607170" y="2904393"/>
            <a:ext cx="914400" cy="914400"/>
          </a:xfrm>
          <a:prstGeom prst="arc">
            <a:avLst>
              <a:gd name="adj1" fmla="val 19443473"/>
              <a:gd name="adj2" fmla="val 20735246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31185" y="3010136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20°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515569" y="2555866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20°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6729049" y="1591408"/>
            <a:ext cx="463059" cy="31359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31031" y="1386490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2N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6031523" y="1424354"/>
            <a:ext cx="313596" cy="4572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903038" y="1195989"/>
            <a:ext cx="280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R</a:t>
            </a:r>
          </a:p>
        </p:txBody>
      </p:sp>
      <p:sp>
        <p:nvSpPr>
          <p:cNvPr id="33" name="Arc 32"/>
          <p:cNvSpPr/>
          <p:nvPr/>
        </p:nvSpPr>
        <p:spPr>
          <a:xfrm>
            <a:off x="6025663" y="1650024"/>
            <a:ext cx="914400" cy="914400"/>
          </a:xfrm>
          <a:prstGeom prst="arc">
            <a:avLst>
              <a:gd name="adj1" fmla="val 3427515"/>
              <a:gd name="adj2" fmla="val 4557116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248400" y="2667000"/>
            <a:ext cx="3385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50" dirty="0">
                <a:latin typeface="Comic Sans MS" pitchFamily="66" charset="0"/>
              </a:rPr>
              <a:t>2g</a:t>
            </a:r>
          </a:p>
        </p:txBody>
      </p:sp>
      <p:sp>
        <p:nvSpPr>
          <p:cNvPr id="64" name="タイトル 1">
            <a:extLst>
              <a:ext uri="{FF2B5EF4-FFF2-40B4-BE49-F238E27FC236}">
                <a16:creationId xmlns:a16="http://schemas.microsoft.com/office/drawing/2014/main" id="{A81B483E-9C55-412E-843A-4D98DC158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5" name="コンテンツ プレースホルダー 2">
            <a:extLst>
              <a:ext uri="{FF2B5EF4-FFF2-40B4-BE49-F238E27FC236}">
                <a16:creationId xmlns:a16="http://schemas.microsoft.com/office/drawing/2014/main" id="{55EDF850-7D65-4CB5-B367-1BD6748D1EE5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33">
                <a:extLst>
                  <a:ext uri="{FF2B5EF4-FFF2-40B4-BE49-F238E27FC236}">
                    <a16:creationId xmlns:a16="http://schemas.microsoft.com/office/drawing/2014/main" id="{FAA82030-1825-49A5-891F-334322FD71BE}"/>
                  </a:ext>
                </a:extLst>
              </p:cNvPr>
              <p:cNvSpPr txBox="1"/>
              <p:nvPr/>
            </p:nvSpPr>
            <p:spPr>
              <a:xfrm>
                <a:off x="4934504" y="4110361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33">
                <a:extLst>
                  <a:ext uri="{FF2B5EF4-FFF2-40B4-BE49-F238E27FC236}">
                    <a16:creationId xmlns:a16="http://schemas.microsoft.com/office/drawing/2014/main" id="{FAA82030-1825-49A5-891F-334322FD71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4504" y="4110361"/>
                <a:ext cx="922432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35">
            <a:extLst>
              <a:ext uri="{FF2B5EF4-FFF2-40B4-BE49-F238E27FC236}">
                <a16:creationId xmlns:a16="http://schemas.microsoft.com/office/drawing/2014/main" id="{71EC9EE9-E1D0-4D55-98C2-6EDF063FCB78}"/>
              </a:ext>
            </a:extLst>
          </p:cNvPr>
          <p:cNvSpPr txBox="1"/>
          <p:nvPr/>
        </p:nvSpPr>
        <p:spPr>
          <a:xfrm>
            <a:off x="4202095" y="3764872"/>
            <a:ext cx="27313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solidFill>
                  <a:srgbClr val="0000FF"/>
                </a:solidFill>
                <a:latin typeface="Comic Sans MS" pitchFamily="66" charset="0"/>
              </a:rPr>
              <a:t>Resolve perpendicular to the plane</a:t>
            </a:r>
          </a:p>
        </p:txBody>
      </p:sp>
      <p:sp>
        <p:nvSpPr>
          <p:cNvPr id="66" name="Arc 36">
            <a:extLst>
              <a:ext uri="{FF2B5EF4-FFF2-40B4-BE49-F238E27FC236}">
                <a16:creationId xmlns:a16="http://schemas.microsoft.com/office/drawing/2014/main" id="{68CF8563-F617-4A2A-AC0E-4E2B4C3CD5F9}"/>
              </a:ext>
            </a:extLst>
          </p:cNvPr>
          <p:cNvSpPr/>
          <p:nvPr/>
        </p:nvSpPr>
        <p:spPr>
          <a:xfrm>
            <a:off x="5992426" y="4338961"/>
            <a:ext cx="533400" cy="43281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37">
            <a:extLst>
              <a:ext uri="{FF2B5EF4-FFF2-40B4-BE49-F238E27FC236}">
                <a16:creationId xmlns:a16="http://schemas.microsoft.com/office/drawing/2014/main" id="{5EC0055C-FF23-4141-A908-777E16721E7D}"/>
              </a:ext>
            </a:extLst>
          </p:cNvPr>
          <p:cNvSpPr txBox="1"/>
          <p:nvPr/>
        </p:nvSpPr>
        <p:spPr>
          <a:xfrm>
            <a:off x="6401539" y="4188040"/>
            <a:ext cx="2618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Sub in values and resolve perpendicular (no acceleration in this direction)</a:t>
            </a:r>
            <a:endParaRPr lang="en-GB" sz="12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38">
                <a:extLst>
                  <a:ext uri="{FF2B5EF4-FFF2-40B4-BE49-F238E27FC236}">
                    <a16:creationId xmlns:a16="http://schemas.microsoft.com/office/drawing/2014/main" id="{4160AF21-8520-46CC-BC68-8C4B9DB10482}"/>
                  </a:ext>
                </a:extLst>
              </p:cNvPr>
              <p:cNvSpPr txBox="1"/>
              <p:nvPr/>
            </p:nvSpPr>
            <p:spPr>
              <a:xfrm>
                <a:off x="3935026" y="4567561"/>
                <a:ext cx="22808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20=(2×0)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38">
                <a:extLst>
                  <a:ext uri="{FF2B5EF4-FFF2-40B4-BE49-F238E27FC236}">
                    <a16:creationId xmlns:a16="http://schemas.microsoft.com/office/drawing/2014/main" id="{4160AF21-8520-46CC-BC68-8C4B9DB104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5026" y="4567561"/>
                <a:ext cx="2280817" cy="338554"/>
              </a:xfrm>
              <a:prstGeom prst="rect">
                <a:avLst/>
              </a:prstGeom>
              <a:blipFill>
                <a:blip r:embed="rId3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39">
            <a:extLst>
              <a:ext uri="{FF2B5EF4-FFF2-40B4-BE49-F238E27FC236}">
                <a16:creationId xmlns:a16="http://schemas.microsoft.com/office/drawing/2014/main" id="{B3FBDE29-D3C2-4EE0-81D8-64A7A7D46ECC}"/>
              </a:ext>
            </a:extLst>
          </p:cNvPr>
          <p:cNvSpPr/>
          <p:nvPr/>
        </p:nvSpPr>
        <p:spPr>
          <a:xfrm>
            <a:off x="5992426" y="4796161"/>
            <a:ext cx="533400" cy="43281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40">
            <a:extLst>
              <a:ext uri="{FF2B5EF4-FFF2-40B4-BE49-F238E27FC236}">
                <a16:creationId xmlns:a16="http://schemas.microsoft.com/office/drawing/2014/main" id="{3D0D893E-462F-4D77-9C43-AB3057610735}"/>
              </a:ext>
            </a:extLst>
          </p:cNvPr>
          <p:cNvSpPr txBox="1"/>
          <p:nvPr/>
        </p:nvSpPr>
        <p:spPr>
          <a:xfrm>
            <a:off x="6582791" y="4893815"/>
            <a:ext cx="9543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Rearrange</a:t>
            </a:r>
            <a:endParaRPr lang="en-GB" sz="12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41">
                <a:extLst>
                  <a:ext uri="{FF2B5EF4-FFF2-40B4-BE49-F238E27FC236}">
                    <a16:creationId xmlns:a16="http://schemas.microsoft.com/office/drawing/2014/main" id="{9E1686CF-59F1-4CE6-A2B1-2DC615EB7143}"/>
                  </a:ext>
                </a:extLst>
              </p:cNvPr>
              <p:cNvSpPr txBox="1"/>
              <p:nvPr/>
            </p:nvSpPr>
            <p:spPr>
              <a:xfrm>
                <a:off x="4927846" y="5033639"/>
                <a:ext cx="140115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41">
                <a:extLst>
                  <a:ext uri="{FF2B5EF4-FFF2-40B4-BE49-F238E27FC236}">
                    <a16:creationId xmlns:a16="http://schemas.microsoft.com/office/drawing/2014/main" id="{9E1686CF-59F1-4CE6-A2B1-2DC615EB71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7846" y="5033639"/>
                <a:ext cx="1401153" cy="338554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42">
                <a:extLst>
                  <a:ext uri="{FF2B5EF4-FFF2-40B4-BE49-F238E27FC236}">
                    <a16:creationId xmlns:a16="http://schemas.microsoft.com/office/drawing/2014/main" id="{4F537486-31E6-4717-B0F8-00BDD68D6689}"/>
                  </a:ext>
                </a:extLst>
              </p:cNvPr>
              <p:cNvSpPr txBox="1"/>
              <p:nvPr/>
            </p:nvSpPr>
            <p:spPr>
              <a:xfrm>
                <a:off x="4950779" y="5508594"/>
                <a:ext cx="10198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=18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2" name="TextBox 42">
                <a:extLst>
                  <a:ext uri="{FF2B5EF4-FFF2-40B4-BE49-F238E27FC236}">
                    <a16:creationId xmlns:a16="http://schemas.microsoft.com/office/drawing/2014/main" id="{4F537486-31E6-4717-B0F8-00BDD68D66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779" y="5508594"/>
                <a:ext cx="101983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Arc 43">
            <a:extLst>
              <a:ext uri="{FF2B5EF4-FFF2-40B4-BE49-F238E27FC236}">
                <a16:creationId xmlns:a16="http://schemas.microsoft.com/office/drawing/2014/main" id="{0A6DC14A-43B2-4F4A-A3F5-2753C1B7977E}"/>
              </a:ext>
            </a:extLst>
          </p:cNvPr>
          <p:cNvSpPr/>
          <p:nvPr/>
        </p:nvSpPr>
        <p:spPr>
          <a:xfrm>
            <a:off x="5992426" y="5253361"/>
            <a:ext cx="533400" cy="43281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TextBox 44">
            <a:extLst>
              <a:ext uri="{FF2B5EF4-FFF2-40B4-BE49-F238E27FC236}">
                <a16:creationId xmlns:a16="http://schemas.microsoft.com/office/drawing/2014/main" id="{374DCCC1-3643-4EFE-B0B7-24A652C6D175}"/>
              </a:ext>
            </a:extLst>
          </p:cNvPr>
          <p:cNvSpPr txBox="1"/>
          <p:nvPr/>
        </p:nvSpPr>
        <p:spPr>
          <a:xfrm>
            <a:off x="6449626" y="5253361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Round to 2sf as gravity is given to this degree of accuracy</a:t>
            </a:r>
            <a:endParaRPr lang="en-GB" sz="12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33">
                <a:extLst>
                  <a:ext uri="{FF2B5EF4-FFF2-40B4-BE49-F238E27FC236}">
                    <a16:creationId xmlns:a16="http://schemas.microsoft.com/office/drawing/2014/main" id="{1D42EF37-56FB-4B18-BDB8-2D565308C37D}"/>
                  </a:ext>
                </a:extLst>
              </p:cNvPr>
              <p:cNvSpPr txBox="1"/>
              <p:nvPr/>
            </p:nvSpPr>
            <p:spPr>
              <a:xfrm>
                <a:off x="4233168" y="4110362"/>
                <a:ext cx="6731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(↖)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33">
                <a:extLst>
                  <a:ext uri="{FF2B5EF4-FFF2-40B4-BE49-F238E27FC236}">
                    <a16:creationId xmlns:a16="http://schemas.microsoft.com/office/drawing/2014/main" id="{1D42EF37-56FB-4B18-BDB8-2D565308C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168" y="4110362"/>
                <a:ext cx="673198" cy="338554"/>
              </a:xfrm>
              <a:prstGeom prst="rect">
                <a:avLst/>
              </a:prstGeom>
              <a:blipFill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892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1" grpId="0"/>
      <p:bldP spid="44" grpId="0"/>
      <p:bldP spid="45" grpId="0"/>
      <p:bldP spid="66" grpId="0" animBg="1"/>
      <p:bldP spid="67" grpId="0"/>
      <p:bldP spid="68" grpId="0"/>
      <p:bldP spid="69" grpId="0" animBg="1"/>
      <p:bldP spid="70" grpId="0"/>
      <p:bldP spid="71" grpId="0"/>
      <p:bldP spid="72" grpId="0"/>
      <p:bldP spid="73" grpId="0" animBg="1"/>
      <p:bldP spid="74" grpId="0"/>
      <p:bldP spid="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4592" y="1636776"/>
                <a:ext cx="3419856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extend this process to particles on an inclined plane, by considering forces parallel and perpendicular to the plane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</a:rPr>
                  <a:t>A</a:t>
                </a:r>
                <a:r>
                  <a:rPr lang="en-GB" sz="1400" dirty="0">
                    <a:latin typeface="Comic Sans MS" pitchFamily="66" charset="0"/>
                  </a:rPr>
                  <a:t> particle P of mass 2kg is moving on a smooth slope and is being acted on by a force of 4N that acts parallel to the slope as shown.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</a:rPr>
                  <a:t>T</a:t>
                </a:r>
                <a:r>
                  <a:rPr lang="en-GB" sz="1400" dirty="0">
                    <a:latin typeface="Comic Sans MS" pitchFamily="66" charset="0"/>
                  </a:rPr>
                  <a:t>he slope is inclined at an angle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to the horizontal,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. Work out the acceleration of the particle.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 You will often encounter questions where the angle is given in this way. A good starting point is to find the corresponding values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𝑠𝑖𝑛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𝛼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4592" y="1636776"/>
                <a:ext cx="3419856" cy="4525963"/>
              </a:xfrm>
              <a:blipFill>
                <a:blip r:embed="rId2"/>
                <a:stretch>
                  <a:fillRect t="-270" r="-1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タイトル 1">
            <a:extLst>
              <a:ext uri="{FF2B5EF4-FFF2-40B4-BE49-F238E27FC236}">
                <a16:creationId xmlns:a16="http://schemas.microsoft.com/office/drawing/2014/main" id="{A81B483E-9C55-412E-843A-4D98DC158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5" name="コンテンツ プレースホルダー 2">
            <a:extLst>
              <a:ext uri="{FF2B5EF4-FFF2-40B4-BE49-F238E27FC236}">
                <a16:creationId xmlns:a16="http://schemas.microsoft.com/office/drawing/2014/main" id="{55EDF850-7D65-4CB5-B367-1BD6748D1EE5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925C22A-2F5B-4C31-A228-C133765A136E}"/>
              </a:ext>
            </a:extLst>
          </p:cNvPr>
          <p:cNvCxnSpPr>
            <a:cxnSpLocks/>
          </p:cNvCxnSpPr>
          <p:nvPr/>
        </p:nvCxnSpPr>
        <p:spPr>
          <a:xfrm>
            <a:off x="5827913" y="3113808"/>
            <a:ext cx="24482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14206B08-34B9-4307-BA7B-C66F25E21449}"/>
              </a:ext>
            </a:extLst>
          </p:cNvPr>
          <p:cNvCxnSpPr>
            <a:cxnSpLocks/>
          </p:cNvCxnSpPr>
          <p:nvPr/>
        </p:nvCxnSpPr>
        <p:spPr>
          <a:xfrm flipV="1">
            <a:off x="5827913" y="1745656"/>
            <a:ext cx="2304256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01AE8B5-5DFB-428E-89EC-D2BB0BFDEAAF}"/>
              </a:ext>
            </a:extLst>
          </p:cNvPr>
          <p:cNvSpPr/>
          <p:nvPr/>
        </p:nvSpPr>
        <p:spPr>
          <a:xfrm rot="19740455">
            <a:off x="6882389" y="1946677"/>
            <a:ext cx="504056" cy="360040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D75DE0D9-8D19-456E-BFA4-9E56270EAF7E}"/>
              </a:ext>
            </a:extLst>
          </p:cNvPr>
          <p:cNvCxnSpPr>
            <a:cxnSpLocks/>
          </p:cNvCxnSpPr>
          <p:nvPr/>
        </p:nvCxnSpPr>
        <p:spPr>
          <a:xfrm flipV="1">
            <a:off x="6114956" y="2218891"/>
            <a:ext cx="772357" cy="46163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8A338ABA-0922-4456-9BFA-A2F23055788A}"/>
                  </a:ext>
                </a:extLst>
              </p:cNvPr>
              <p:cNvSpPr txBox="1"/>
              <p:nvPr/>
            </p:nvSpPr>
            <p:spPr>
              <a:xfrm>
                <a:off x="5777606" y="2600630"/>
                <a:ext cx="4321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8A338ABA-0922-4456-9BFA-A2F2305578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7606" y="2600630"/>
                <a:ext cx="432106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41342260-B80E-42F8-9916-2EA294FC5961}"/>
              </a:ext>
            </a:extLst>
          </p:cNvPr>
          <p:cNvCxnSpPr>
            <a:cxnSpLocks/>
          </p:cNvCxnSpPr>
          <p:nvPr/>
        </p:nvCxnSpPr>
        <p:spPr>
          <a:xfrm flipH="1" flipV="1">
            <a:off x="6754148" y="1508677"/>
            <a:ext cx="272251" cy="4498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FC001E06-632F-416F-BF00-4FA0F08B852B}"/>
              </a:ext>
            </a:extLst>
          </p:cNvPr>
          <p:cNvCxnSpPr>
            <a:cxnSpLocks/>
          </p:cNvCxnSpPr>
          <p:nvPr/>
        </p:nvCxnSpPr>
        <p:spPr>
          <a:xfrm flipH="1">
            <a:off x="7214311" y="2288433"/>
            <a:ext cx="1" cy="7294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円弧 41">
            <a:extLst>
              <a:ext uri="{FF2B5EF4-FFF2-40B4-BE49-F238E27FC236}">
                <a16:creationId xmlns:a16="http://schemas.microsoft.com/office/drawing/2014/main" id="{C574149A-DA00-4006-A805-E76BFFF0E234}"/>
              </a:ext>
            </a:extLst>
          </p:cNvPr>
          <p:cNvSpPr/>
          <p:nvPr/>
        </p:nvSpPr>
        <p:spPr>
          <a:xfrm>
            <a:off x="5333721" y="2653896"/>
            <a:ext cx="914400" cy="914400"/>
          </a:xfrm>
          <a:prstGeom prst="arc">
            <a:avLst>
              <a:gd name="adj1" fmla="val 19989654"/>
              <a:gd name="adj2" fmla="val 2152805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581AE5A-B9A3-4571-A4B0-9A0A77BB7C24}"/>
                  </a:ext>
                </a:extLst>
              </p:cNvPr>
              <p:cNvSpPr txBox="1"/>
              <p:nvPr/>
            </p:nvSpPr>
            <p:spPr>
              <a:xfrm>
                <a:off x="6193801" y="2822573"/>
                <a:ext cx="29296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581AE5A-B9A3-4571-A4B0-9A0A77BB7C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3801" y="2822573"/>
                <a:ext cx="292963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BF50B452-1CA0-41F5-BC21-1958DCDE9E3B}"/>
                  </a:ext>
                </a:extLst>
              </p:cNvPr>
              <p:cNvSpPr txBox="1"/>
              <p:nvPr/>
            </p:nvSpPr>
            <p:spPr>
              <a:xfrm>
                <a:off x="6896191" y="2538487"/>
                <a:ext cx="4133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BF50B452-1CA0-41F5-BC21-1958DCDE9E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6191" y="2538487"/>
                <a:ext cx="413318" cy="276999"/>
              </a:xfrm>
              <a:prstGeom prst="rect">
                <a:avLst/>
              </a:prstGeom>
              <a:blipFill>
                <a:blip r:embed="rId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92D87BB2-4747-44AB-803D-B7E646CD445D}"/>
                  </a:ext>
                </a:extLst>
              </p:cNvPr>
              <p:cNvSpPr txBox="1"/>
              <p:nvPr/>
            </p:nvSpPr>
            <p:spPr>
              <a:xfrm>
                <a:off x="6541085" y="1277859"/>
                <a:ext cx="3334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92D87BB2-4747-44AB-803D-B7E646CD44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1085" y="1277859"/>
                <a:ext cx="333425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89C733CB-A8F9-4963-AB7E-F9AE92FF058D}"/>
              </a:ext>
            </a:extLst>
          </p:cNvPr>
          <p:cNvCxnSpPr>
            <a:cxnSpLocks/>
          </p:cNvCxnSpPr>
          <p:nvPr/>
        </p:nvCxnSpPr>
        <p:spPr>
          <a:xfrm>
            <a:off x="7217266" y="2282514"/>
            <a:ext cx="335873" cy="548936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27AB500F-63C0-489F-9685-A5C719895E10}"/>
              </a:ext>
            </a:extLst>
          </p:cNvPr>
          <p:cNvCxnSpPr>
            <a:cxnSpLocks/>
          </p:cNvCxnSpPr>
          <p:nvPr/>
        </p:nvCxnSpPr>
        <p:spPr>
          <a:xfrm flipH="1">
            <a:off x="7208392" y="2813694"/>
            <a:ext cx="344747" cy="21454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CA1D800D-9D84-4770-B1EB-ED045509EAA1}"/>
                  </a:ext>
                </a:extLst>
              </p:cNvPr>
              <p:cNvSpPr txBox="1"/>
              <p:nvPr/>
            </p:nvSpPr>
            <p:spPr>
              <a:xfrm>
                <a:off x="7331198" y="2316546"/>
                <a:ext cx="73116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CA1D800D-9D84-4770-B1EB-ED045509EA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1198" y="2316546"/>
                <a:ext cx="731162" cy="276999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CE52C710-1F52-4679-95AC-4A7A7CD03D12}"/>
                  </a:ext>
                </a:extLst>
              </p:cNvPr>
              <p:cNvSpPr txBox="1"/>
              <p:nvPr/>
            </p:nvSpPr>
            <p:spPr>
              <a:xfrm>
                <a:off x="7137369" y="2461120"/>
                <a:ext cx="3175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CE52C710-1F52-4679-95AC-4A7A7CD03D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7369" y="2461120"/>
                <a:ext cx="317586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円弧 77">
            <a:extLst>
              <a:ext uri="{FF2B5EF4-FFF2-40B4-BE49-F238E27FC236}">
                <a16:creationId xmlns:a16="http://schemas.microsoft.com/office/drawing/2014/main" id="{5A62CC19-2721-4FDC-8320-6E12283C49D9}"/>
              </a:ext>
            </a:extLst>
          </p:cNvPr>
          <p:cNvSpPr/>
          <p:nvPr/>
        </p:nvSpPr>
        <p:spPr>
          <a:xfrm>
            <a:off x="6649095" y="1634444"/>
            <a:ext cx="914400" cy="914400"/>
          </a:xfrm>
          <a:prstGeom prst="arc">
            <a:avLst>
              <a:gd name="adj1" fmla="val 3694106"/>
              <a:gd name="adj2" fmla="val 45574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5687E1E2-182A-4226-8712-7801981B7BB8}"/>
                  </a:ext>
                </a:extLst>
              </p:cNvPr>
              <p:cNvSpPr txBox="1"/>
              <p:nvPr/>
            </p:nvSpPr>
            <p:spPr>
              <a:xfrm>
                <a:off x="7331199" y="2849206"/>
                <a:ext cx="7151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𝑔𝑠𝑖𝑛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5687E1E2-182A-4226-8712-7801981B7B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1199" y="2849206"/>
                <a:ext cx="715132" cy="276999"/>
              </a:xfrm>
              <a:prstGeom prst="rect">
                <a:avLst/>
              </a:prstGeom>
              <a:blipFill>
                <a:blip r:embed="rId9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27F93C54-7FFC-4689-A06E-CF7E24C31900}"/>
              </a:ext>
            </a:extLst>
          </p:cNvPr>
          <p:cNvSpPr txBox="1"/>
          <p:nvPr/>
        </p:nvSpPr>
        <p:spPr>
          <a:xfrm>
            <a:off x="3684761" y="1412428"/>
            <a:ext cx="2426328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Ensure you label all forces and split into their parallel and perpendicular components…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605FEA8D-0958-405B-B007-4CA330F28D4A}"/>
                  </a:ext>
                </a:extLst>
              </p:cNvPr>
              <p:cNvSpPr txBox="1"/>
              <p:nvPr/>
            </p:nvSpPr>
            <p:spPr>
              <a:xfrm>
                <a:off x="6859978" y="1959065"/>
                <a:ext cx="5421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200" b="1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𝒌𝒈</m:t>
                      </m:r>
                    </m:oMath>
                  </m:oMathPara>
                </a14:m>
                <a:endParaRPr lang="en-GB" sz="1200" b="1" dirty="0">
                  <a:solidFill>
                    <a:srgbClr val="FFFF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605FEA8D-0958-405B-B007-4CA330F28D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9978" y="1959065"/>
                <a:ext cx="542136" cy="276999"/>
              </a:xfrm>
              <a:prstGeom prst="rect">
                <a:avLst/>
              </a:prstGeom>
              <a:blipFill>
                <a:blip r:embed="rId10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直角三角形 81">
            <a:extLst>
              <a:ext uri="{FF2B5EF4-FFF2-40B4-BE49-F238E27FC236}">
                <a16:creationId xmlns:a16="http://schemas.microsoft.com/office/drawing/2014/main" id="{ED59D454-DDD1-4EED-95C5-FDF0FA36D8DF}"/>
              </a:ext>
            </a:extLst>
          </p:cNvPr>
          <p:cNvSpPr/>
          <p:nvPr/>
        </p:nvSpPr>
        <p:spPr>
          <a:xfrm flipH="1">
            <a:off x="3874884" y="3784348"/>
            <a:ext cx="1548143" cy="878186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テキスト ボックス 82">
                <a:extLst>
                  <a:ext uri="{FF2B5EF4-FFF2-40B4-BE49-F238E27FC236}">
                    <a16:creationId xmlns:a16="http://schemas.microsoft.com/office/drawing/2014/main" id="{2756B7E0-5405-47FE-896F-DDFD435DBE58}"/>
                  </a:ext>
                </a:extLst>
              </p:cNvPr>
              <p:cNvSpPr txBox="1"/>
              <p:nvPr/>
            </p:nvSpPr>
            <p:spPr>
              <a:xfrm>
                <a:off x="4218636" y="4387314"/>
                <a:ext cx="29296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テキスト ボックス 82">
                <a:extLst>
                  <a:ext uri="{FF2B5EF4-FFF2-40B4-BE49-F238E27FC236}">
                    <a16:creationId xmlns:a16="http://schemas.microsoft.com/office/drawing/2014/main" id="{2756B7E0-5405-47FE-896F-DDFD435DBE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8636" y="4387314"/>
                <a:ext cx="292963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円弧 83">
            <a:extLst>
              <a:ext uri="{FF2B5EF4-FFF2-40B4-BE49-F238E27FC236}">
                <a16:creationId xmlns:a16="http://schemas.microsoft.com/office/drawing/2014/main" id="{D4FCA616-AF42-4FBD-A99C-5EFBF07E56ED}"/>
              </a:ext>
            </a:extLst>
          </p:cNvPr>
          <p:cNvSpPr/>
          <p:nvPr/>
        </p:nvSpPr>
        <p:spPr>
          <a:xfrm>
            <a:off x="3367609" y="4164315"/>
            <a:ext cx="914400" cy="914400"/>
          </a:xfrm>
          <a:prstGeom prst="arc">
            <a:avLst>
              <a:gd name="adj1" fmla="val 20324185"/>
              <a:gd name="adj2" fmla="val 29485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テキスト ボックス 84">
                <a:extLst>
                  <a:ext uri="{FF2B5EF4-FFF2-40B4-BE49-F238E27FC236}">
                    <a16:creationId xmlns:a16="http://schemas.microsoft.com/office/drawing/2014/main" id="{5BBD98FA-317C-46EA-AEF9-646196178E7C}"/>
                  </a:ext>
                </a:extLst>
              </p:cNvPr>
              <p:cNvSpPr txBox="1"/>
              <p:nvPr/>
            </p:nvSpPr>
            <p:spPr>
              <a:xfrm>
                <a:off x="5386534" y="4034228"/>
                <a:ext cx="29296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5" name="テキスト ボックス 84">
                <a:extLst>
                  <a:ext uri="{FF2B5EF4-FFF2-40B4-BE49-F238E27FC236}">
                    <a16:creationId xmlns:a16="http://schemas.microsoft.com/office/drawing/2014/main" id="{5BBD98FA-317C-46EA-AEF9-646196178E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6534" y="4034228"/>
                <a:ext cx="292963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287AE80-CFC5-4751-867B-2AF5ADE46357}"/>
                  </a:ext>
                </a:extLst>
              </p:cNvPr>
              <p:cNvSpPr txBox="1"/>
              <p:nvPr/>
            </p:nvSpPr>
            <p:spPr>
              <a:xfrm>
                <a:off x="4499295" y="3907480"/>
                <a:ext cx="2356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1287AE80-CFC5-4751-867B-2AF5ADE463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295" y="3907480"/>
                <a:ext cx="235668" cy="307777"/>
              </a:xfrm>
              <a:prstGeom prst="rect">
                <a:avLst/>
              </a:prstGeom>
              <a:blipFill>
                <a:blip r:embed="rId13"/>
                <a:stretch>
                  <a:fillRect r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6B7B2919-0634-4E3D-A545-7AEE97837F4E}"/>
                  </a:ext>
                </a:extLst>
              </p:cNvPr>
              <p:cNvSpPr txBox="1"/>
              <p:nvPr/>
            </p:nvSpPr>
            <p:spPr>
              <a:xfrm>
                <a:off x="4562669" y="4658917"/>
                <a:ext cx="23566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6B7B2919-0634-4E3D-A545-7AEE97837F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2669" y="4658917"/>
                <a:ext cx="235668" cy="307777"/>
              </a:xfrm>
              <a:prstGeom prst="rect">
                <a:avLst/>
              </a:prstGeom>
              <a:blipFill>
                <a:blip r:embed="rId14"/>
                <a:stretch>
                  <a:fillRect r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D6530754-0B17-4D40-8C2B-F8E4096A6412}"/>
                  </a:ext>
                </a:extLst>
              </p:cNvPr>
              <p:cNvSpPr txBox="1"/>
              <p:nvPr/>
            </p:nvSpPr>
            <p:spPr>
              <a:xfrm>
                <a:off x="5975287" y="3503691"/>
                <a:ext cx="2445926" cy="4238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Remember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𝑇𝑎𝑛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𝑂𝑝𝑝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𝐴𝑑𝑗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D6530754-0B17-4D40-8C2B-F8E4096A64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287" y="3503691"/>
                <a:ext cx="2445926" cy="423834"/>
              </a:xfrm>
              <a:prstGeom prst="rect">
                <a:avLst/>
              </a:prstGeom>
              <a:blipFill>
                <a:blip r:embed="rId15"/>
                <a:stretch>
                  <a:fillRect l="-748" b="-28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186DABE2-C9F5-42FC-8A88-16A7564D0DC5}"/>
                  </a:ext>
                </a:extLst>
              </p:cNvPr>
              <p:cNvSpPr txBox="1"/>
              <p:nvPr/>
            </p:nvSpPr>
            <p:spPr>
              <a:xfrm>
                <a:off x="6201623" y="3920152"/>
                <a:ext cx="2014719" cy="3969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 this case,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𝑇𝑎𝑛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186DABE2-C9F5-42FC-8A88-16A7564D0D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1623" y="3920152"/>
                <a:ext cx="2014719" cy="396968"/>
              </a:xfrm>
              <a:prstGeom prst="rect">
                <a:avLst/>
              </a:prstGeom>
              <a:blipFill>
                <a:blip r:embed="rId16"/>
                <a:stretch>
                  <a:fillRect l="-906" b="-46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EC6C4288-1D2E-4DD3-854C-6483873BC337}"/>
                  </a:ext>
                </a:extLst>
              </p:cNvPr>
              <p:cNvSpPr txBox="1"/>
              <p:nvPr/>
            </p:nvSpPr>
            <p:spPr>
              <a:xfrm>
                <a:off x="5685575" y="4336610"/>
                <a:ext cx="321398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draw a triangle with angle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opposite side 3 and adjacent side 4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EC6C4288-1D2E-4DD3-854C-6483873BC3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5575" y="4336610"/>
                <a:ext cx="3213981" cy="523220"/>
              </a:xfrm>
              <a:prstGeom prst="rect">
                <a:avLst/>
              </a:prstGeom>
              <a:blipFill>
                <a:blip r:embed="rId17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A5BAFFD6-9501-4BEC-912B-512E110772E0}"/>
              </a:ext>
            </a:extLst>
          </p:cNvPr>
          <p:cNvSpPr txBox="1"/>
          <p:nvPr/>
        </p:nvSpPr>
        <p:spPr>
          <a:xfrm>
            <a:off x="5649362" y="4934139"/>
            <a:ext cx="32139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So the hypotenuse will be 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テキスト ボックス 91">
                <a:extLst>
                  <a:ext uri="{FF2B5EF4-FFF2-40B4-BE49-F238E27FC236}">
                    <a16:creationId xmlns:a16="http://schemas.microsoft.com/office/drawing/2014/main" id="{6E50205F-26A1-4302-953C-FB400F35E406}"/>
                  </a:ext>
                </a:extLst>
              </p:cNvPr>
              <p:cNvSpPr txBox="1"/>
              <p:nvPr/>
            </p:nvSpPr>
            <p:spPr>
              <a:xfrm>
                <a:off x="4879819" y="5359653"/>
                <a:ext cx="1160895" cy="5338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𝑂𝑝𝑝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𝐻𝑦𝑝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2" name="テキスト ボックス 91">
                <a:extLst>
                  <a:ext uri="{FF2B5EF4-FFF2-40B4-BE49-F238E27FC236}">
                    <a16:creationId xmlns:a16="http://schemas.microsoft.com/office/drawing/2014/main" id="{6E50205F-26A1-4302-953C-FB400F35E4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9819" y="5359653"/>
                <a:ext cx="1160895" cy="533864"/>
              </a:xfrm>
              <a:prstGeom prst="rect">
                <a:avLst/>
              </a:prstGeom>
              <a:blipFill>
                <a:blip r:embed="rId18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CF484544-FB37-4E48-8E18-ECDFD89EB730}"/>
                  </a:ext>
                </a:extLst>
              </p:cNvPr>
              <p:cNvSpPr txBox="1"/>
              <p:nvPr/>
            </p:nvSpPr>
            <p:spPr>
              <a:xfrm>
                <a:off x="4861712" y="5907678"/>
                <a:ext cx="937501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CF484544-FB37-4E48-8E18-ECDFD89EB7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1712" y="5907678"/>
                <a:ext cx="937501" cy="497059"/>
              </a:xfrm>
              <a:prstGeom prst="rect">
                <a:avLst/>
              </a:prstGeom>
              <a:blipFill>
                <a:blip r:embed="rId1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727626B7-BD3C-48D3-A26B-BCEB67EFF887}"/>
                  </a:ext>
                </a:extLst>
              </p:cNvPr>
              <p:cNvSpPr txBox="1"/>
              <p:nvPr/>
            </p:nvSpPr>
            <p:spPr>
              <a:xfrm>
                <a:off x="6509442" y="5377760"/>
                <a:ext cx="1205778" cy="5338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𝐴𝑑𝑗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𝐻𝑦𝑝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4" name="テキスト ボックス 93">
                <a:extLst>
                  <a:ext uri="{FF2B5EF4-FFF2-40B4-BE49-F238E27FC236}">
                    <a16:creationId xmlns:a16="http://schemas.microsoft.com/office/drawing/2014/main" id="{727626B7-BD3C-48D3-A26B-BCEB67EFF8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9442" y="5377760"/>
                <a:ext cx="1205778" cy="533864"/>
              </a:xfrm>
              <a:prstGeom prst="rect">
                <a:avLst/>
              </a:prstGeom>
              <a:blipFill>
                <a:blip r:embed="rId20"/>
                <a:stretch>
                  <a:fillRect b="-56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テキスト ボックス 94">
                <a:extLst>
                  <a:ext uri="{FF2B5EF4-FFF2-40B4-BE49-F238E27FC236}">
                    <a16:creationId xmlns:a16="http://schemas.microsoft.com/office/drawing/2014/main" id="{88A43ECC-D33D-48F5-B774-D8E5EF97CB7F}"/>
                  </a:ext>
                </a:extLst>
              </p:cNvPr>
              <p:cNvSpPr txBox="1"/>
              <p:nvPr/>
            </p:nvSpPr>
            <p:spPr>
              <a:xfrm>
                <a:off x="6509443" y="5916732"/>
                <a:ext cx="971163" cy="496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5" name="テキスト ボックス 94">
                <a:extLst>
                  <a:ext uri="{FF2B5EF4-FFF2-40B4-BE49-F238E27FC236}">
                    <a16:creationId xmlns:a16="http://schemas.microsoft.com/office/drawing/2014/main" id="{88A43ECC-D33D-48F5-B774-D8E5EF97C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9443" y="5916732"/>
                <a:ext cx="971163" cy="496290"/>
              </a:xfrm>
              <a:prstGeom prst="rect">
                <a:avLst/>
              </a:prstGeom>
              <a:blipFill>
                <a:blip r:embed="rId21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014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6" grpId="0"/>
      <p:bldP spid="77" grpId="0"/>
      <p:bldP spid="78" grpId="0" animBg="1"/>
      <p:bldP spid="79" grpId="0"/>
      <p:bldP spid="80" grpId="0" animBg="1"/>
      <p:bldP spid="82" grpId="0" animBg="1"/>
      <p:bldP spid="83" grpId="0"/>
      <p:bldP spid="84" grpId="0" animBg="1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4592" y="1636776"/>
                <a:ext cx="3419856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extend this process to particles on an inclined plane, by considering forces parallel and perpendicular to the plane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</a:rPr>
                  <a:t>A</a:t>
                </a:r>
                <a:r>
                  <a:rPr lang="en-GB" sz="1400" dirty="0">
                    <a:latin typeface="Comic Sans MS" pitchFamily="66" charset="0"/>
                  </a:rPr>
                  <a:t> particle P of mass 2kg is moving on a smooth slope and is being acted on by a force of 4N that acts parallel to the slope as shown.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</a:rPr>
                  <a:t>T</a:t>
                </a:r>
                <a:r>
                  <a:rPr lang="en-GB" sz="1400" dirty="0">
                    <a:latin typeface="Comic Sans MS" pitchFamily="66" charset="0"/>
                  </a:rPr>
                  <a:t>he slope is inclined at an angle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omic Sans MS" pitchFamily="66" charset="0"/>
                  </a:rPr>
                  <a:t> to the horizontal, where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latin typeface="Comic Sans MS" pitchFamily="66" charset="0"/>
                  </a:rPr>
                  <a:t>. Work out the acceleration of the particle.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Now resolve parallel to the plane…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4592" y="1636776"/>
                <a:ext cx="3419856" cy="4525963"/>
              </a:xfrm>
              <a:blipFill>
                <a:blip r:embed="rId2"/>
                <a:stretch>
                  <a:fillRect t="-270" r="-1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タイトル 1">
            <a:extLst>
              <a:ext uri="{FF2B5EF4-FFF2-40B4-BE49-F238E27FC236}">
                <a16:creationId xmlns:a16="http://schemas.microsoft.com/office/drawing/2014/main" id="{A81B483E-9C55-412E-843A-4D98DC158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5" name="コンテンツ プレースホルダー 2">
            <a:extLst>
              <a:ext uri="{FF2B5EF4-FFF2-40B4-BE49-F238E27FC236}">
                <a16:creationId xmlns:a16="http://schemas.microsoft.com/office/drawing/2014/main" id="{55EDF850-7D65-4CB5-B367-1BD6748D1EE5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5925C22A-2F5B-4C31-A228-C133765A136E}"/>
              </a:ext>
            </a:extLst>
          </p:cNvPr>
          <p:cNvCxnSpPr>
            <a:cxnSpLocks/>
          </p:cNvCxnSpPr>
          <p:nvPr/>
        </p:nvCxnSpPr>
        <p:spPr>
          <a:xfrm>
            <a:off x="5827913" y="3113808"/>
            <a:ext cx="24482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14206B08-34B9-4307-BA7B-C66F25E21449}"/>
              </a:ext>
            </a:extLst>
          </p:cNvPr>
          <p:cNvCxnSpPr>
            <a:cxnSpLocks/>
          </p:cNvCxnSpPr>
          <p:nvPr/>
        </p:nvCxnSpPr>
        <p:spPr>
          <a:xfrm flipV="1">
            <a:off x="5827913" y="1745656"/>
            <a:ext cx="2304256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01AE8B5-5DFB-428E-89EC-D2BB0BFDEAAF}"/>
              </a:ext>
            </a:extLst>
          </p:cNvPr>
          <p:cNvSpPr/>
          <p:nvPr/>
        </p:nvSpPr>
        <p:spPr>
          <a:xfrm rot="19740455">
            <a:off x="6882389" y="1946677"/>
            <a:ext cx="504056" cy="360040"/>
          </a:xfrm>
          <a:prstGeom prst="rect">
            <a:avLst/>
          </a:prstGeom>
          <a:solidFill>
            <a:srgbClr val="0000FF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D75DE0D9-8D19-456E-BFA4-9E56270EAF7E}"/>
              </a:ext>
            </a:extLst>
          </p:cNvPr>
          <p:cNvCxnSpPr>
            <a:cxnSpLocks/>
          </p:cNvCxnSpPr>
          <p:nvPr/>
        </p:nvCxnSpPr>
        <p:spPr>
          <a:xfrm flipV="1">
            <a:off x="6114956" y="2218891"/>
            <a:ext cx="772357" cy="46163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8A338ABA-0922-4456-9BFA-A2F23055788A}"/>
                  </a:ext>
                </a:extLst>
              </p:cNvPr>
              <p:cNvSpPr txBox="1"/>
              <p:nvPr/>
            </p:nvSpPr>
            <p:spPr>
              <a:xfrm>
                <a:off x="5777606" y="2600630"/>
                <a:ext cx="4321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8A338ABA-0922-4456-9BFA-A2F2305578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7606" y="2600630"/>
                <a:ext cx="432106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直線矢印コネクタ 66">
            <a:extLst>
              <a:ext uri="{FF2B5EF4-FFF2-40B4-BE49-F238E27FC236}">
                <a16:creationId xmlns:a16="http://schemas.microsoft.com/office/drawing/2014/main" id="{41342260-B80E-42F8-9916-2EA294FC5961}"/>
              </a:ext>
            </a:extLst>
          </p:cNvPr>
          <p:cNvCxnSpPr>
            <a:cxnSpLocks/>
          </p:cNvCxnSpPr>
          <p:nvPr/>
        </p:nvCxnSpPr>
        <p:spPr>
          <a:xfrm flipH="1" flipV="1">
            <a:off x="6754148" y="1508677"/>
            <a:ext cx="272251" cy="4498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FC001E06-632F-416F-BF00-4FA0F08B852B}"/>
              </a:ext>
            </a:extLst>
          </p:cNvPr>
          <p:cNvCxnSpPr>
            <a:cxnSpLocks/>
          </p:cNvCxnSpPr>
          <p:nvPr/>
        </p:nvCxnSpPr>
        <p:spPr>
          <a:xfrm flipH="1">
            <a:off x="7214311" y="2288433"/>
            <a:ext cx="1" cy="7294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円弧 41">
            <a:extLst>
              <a:ext uri="{FF2B5EF4-FFF2-40B4-BE49-F238E27FC236}">
                <a16:creationId xmlns:a16="http://schemas.microsoft.com/office/drawing/2014/main" id="{C574149A-DA00-4006-A805-E76BFFF0E234}"/>
              </a:ext>
            </a:extLst>
          </p:cNvPr>
          <p:cNvSpPr/>
          <p:nvPr/>
        </p:nvSpPr>
        <p:spPr>
          <a:xfrm>
            <a:off x="5333721" y="2653896"/>
            <a:ext cx="914400" cy="914400"/>
          </a:xfrm>
          <a:prstGeom prst="arc">
            <a:avLst>
              <a:gd name="adj1" fmla="val 19989654"/>
              <a:gd name="adj2" fmla="val 2152805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581AE5A-B9A3-4571-A4B0-9A0A77BB7C24}"/>
                  </a:ext>
                </a:extLst>
              </p:cNvPr>
              <p:cNvSpPr txBox="1"/>
              <p:nvPr/>
            </p:nvSpPr>
            <p:spPr>
              <a:xfrm>
                <a:off x="6193801" y="2822573"/>
                <a:ext cx="29296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E581AE5A-B9A3-4571-A4B0-9A0A77BB7C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3801" y="2822573"/>
                <a:ext cx="292963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BF50B452-1CA0-41F5-BC21-1958DCDE9E3B}"/>
                  </a:ext>
                </a:extLst>
              </p:cNvPr>
              <p:cNvSpPr txBox="1"/>
              <p:nvPr/>
            </p:nvSpPr>
            <p:spPr>
              <a:xfrm>
                <a:off x="6896191" y="2538487"/>
                <a:ext cx="4133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BF50B452-1CA0-41F5-BC21-1958DCDE9E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6191" y="2538487"/>
                <a:ext cx="413318" cy="276999"/>
              </a:xfrm>
              <a:prstGeom prst="rect">
                <a:avLst/>
              </a:prstGeom>
              <a:blipFill>
                <a:blip r:embed="rId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92D87BB2-4747-44AB-803D-B7E646CD445D}"/>
                  </a:ext>
                </a:extLst>
              </p:cNvPr>
              <p:cNvSpPr txBox="1"/>
              <p:nvPr/>
            </p:nvSpPr>
            <p:spPr>
              <a:xfrm>
                <a:off x="6541085" y="1277859"/>
                <a:ext cx="3334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92D87BB2-4747-44AB-803D-B7E646CD44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1085" y="1277859"/>
                <a:ext cx="333425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89C733CB-A8F9-4963-AB7E-F9AE92FF058D}"/>
              </a:ext>
            </a:extLst>
          </p:cNvPr>
          <p:cNvCxnSpPr>
            <a:cxnSpLocks/>
          </p:cNvCxnSpPr>
          <p:nvPr/>
        </p:nvCxnSpPr>
        <p:spPr>
          <a:xfrm>
            <a:off x="7217266" y="2282514"/>
            <a:ext cx="335873" cy="548936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27AB500F-63C0-489F-9685-A5C719895E10}"/>
              </a:ext>
            </a:extLst>
          </p:cNvPr>
          <p:cNvCxnSpPr>
            <a:cxnSpLocks/>
          </p:cNvCxnSpPr>
          <p:nvPr/>
        </p:nvCxnSpPr>
        <p:spPr>
          <a:xfrm flipH="1">
            <a:off x="7208392" y="2813694"/>
            <a:ext cx="344747" cy="21454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CA1D800D-9D84-4770-B1EB-ED045509EAA1}"/>
                  </a:ext>
                </a:extLst>
              </p:cNvPr>
              <p:cNvSpPr txBox="1"/>
              <p:nvPr/>
            </p:nvSpPr>
            <p:spPr>
              <a:xfrm>
                <a:off x="7331198" y="2316546"/>
                <a:ext cx="73116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6" name="テキスト ボックス 75">
                <a:extLst>
                  <a:ext uri="{FF2B5EF4-FFF2-40B4-BE49-F238E27FC236}">
                    <a16:creationId xmlns:a16="http://schemas.microsoft.com/office/drawing/2014/main" id="{CA1D800D-9D84-4770-B1EB-ED045509EA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1198" y="2316546"/>
                <a:ext cx="731162" cy="276999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CE52C710-1F52-4679-95AC-4A7A7CD03D12}"/>
                  </a:ext>
                </a:extLst>
              </p:cNvPr>
              <p:cNvSpPr txBox="1"/>
              <p:nvPr/>
            </p:nvSpPr>
            <p:spPr>
              <a:xfrm>
                <a:off x="7137369" y="2461120"/>
                <a:ext cx="3175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CE52C710-1F52-4679-95AC-4A7A7CD03D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7369" y="2461120"/>
                <a:ext cx="317586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円弧 77">
            <a:extLst>
              <a:ext uri="{FF2B5EF4-FFF2-40B4-BE49-F238E27FC236}">
                <a16:creationId xmlns:a16="http://schemas.microsoft.com/office/drawing/2014/main" id="{5A62CC19-2721-4FDC-8320-6E12283C49D9}"/>
              </a:ext>
            </a:extLst>
          </p:cNvPr>
          <p:cNvSpPr/>
          <p:nvPr/>
        </p:nvSpPr>
        <p:spPr>
          <a:xfrm>
            <a:off x="6649095" y="1634444"/>
            <a:ext cx="914400" cy="914400"/>
          </a:xfrm>
          <a:prstGeom prst="arc">
            <a:avLst>
              <a:gd name="adj1" fmla="val 3694106"/>
              <a:gd name="adj2" fmla="val 45574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5687E1E2-182A-4226-8712-7801981B7BB8}"/>
                  </a:ext>
                </a:extLst>
              </p:cNvPr>
              <p:cNvSpPr txBox="1"/>
              <p:nvPr/>
            </p:nvSpPr>
            <p:spPr>
              <a:xfrm>
                <a:off x="7331199" y="2849206"/>
                <a:ext cx="7151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𝑔𝑠𝑖𝑛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5687E1E2-182A-4226-8712-7801981B7B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1199" y="2849206"/>
                <a:ext cx="715132" cy="276999"/>
              </a:xfrm>
              <a:prstGeom prst="rect">
                <a:avLst/>
              </a:prstGeom>
              <a:blipFill>
                <a:blip r:embed="rId9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27F93C54-7FFC-4689-A06E-CF7E24C31900}"/>
              </a:ext>
            </a:extLst>
          </p:cNvPr>
          <p:cNvSpPr txBox="1"/>
          <p:nvPr/>
        </p:nvSpPr>
        <p:spPr>
          <a:xfrm>
            <a:off x="3684761" y="1412428"/>
            <a:ext cx="2426328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Ensure you label all forces and split into their parallel and perpendicular components…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605FEA8D-0958-405B-B007-4CA330F28D4A}"/>
                  </a:ext>
                </a:extLst>
              </p:cNvPr>
              <p:cNvSpPr txBox="1"/>
              <p:nvPr/>
            </p:nvSpPr>
            <p:spPr>
              <a:xfrm>
                <a:off x="6859978" y="1959065"/>
                <a:ext cx="54213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200" b="1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𝒌𝒈</m:t>
                      </m:r>
                    </m:oMath>
                  </m:oMathPara>
                </a14:m>
                <a:endParaRPr lang="en-GB" sz="1200" b="1" dirty="0">
                  <a:solidFill>
                    <a:srgbClr val="FFFF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605FEA8D-0958-405B-B007-4CA330F28D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9978" y="1959065"/>
                <a:ext cx="542136" cy="276999"/>
              </a:xfrm>
              <a:prstGeom prst="rect">
                <a:avLst/>
              </a:prstGeom>
              <a:blipFill>
                <a:blip r:embed="rId10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CF484544-FB37-4E48-8E18-ECDFD89EB730}"/>
                  </a:ext>
                </a:extLst>
              </p:cNvPr>
              <p:cNvSpPr txBox="1"/>
              <p:nvPr/>
            </p:nvSpPr>
            <p:spPr>
              <a:xfrm>
                <a:off x="8311272" y="1245143"/>
                <a:ext cx="83272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CF484544-FB37-4E48-8E18-ECDFD89EB7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1272" y="1245143"/>
                <a:ext cx="832728" cy="439223"/>
              </a:xfrm>
              <a:prstGeom prst="rect">
                <a:avLst/>
              </a:prstGeom>
              <a:blipFill>
                <a:blip r:embed="rId11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テキスト ボックス 94">
                <a:extLst>
                  <a:ext uri="{FF2B5EF4-FFF2-40B4-BE49-F238E27FC236}">
                    <a16:creationId xmlns:a16="http://schemas.microsoft.com/office/drawing/2014/main" id="{88A43ECC-D33D-48F5-B774-D8E5EF97CB7F}"/>
                  </a:ext>
                </a:extLst>
              </p:cNvPr>
              <p:cNvSpPr txBox="1"/>
              <p:nvPr/>
            </p:nvSpPr>
            <p:spPr>
              <a:xfrm>
                <a:off x="8285624" y="1833619"/>
                <a:ext cx="858376" cy="438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5" name="テキスト ボックス 94">
                <a:extLst>
                  <a:ext uri="{FF2B5EF4-FFF2-40B4-BE49-F238E27FC236}">
                    <a16:creationId xmlns:a16="http://schemas.microsoft.com/office/drawing/2014/main" id="{88A43ECC-D33D-48F5-B774-D8E5EF97CB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5624" y="1833619"/>
                <a:ext cx="858376" cy="438582"/>
              </a:xfrm>
              <a:prstGeom prst="rect">
                <a:avLst/>
              </a:prstGeom>
              <a:blipFill>
                <a:blip r:embed="rId12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B1E07F2-D986-4526-9ED0-910915D32DC5}"/>
                  </a:ext>
                </a:extLst>
              </p:cNvPr>
              <p:cNvSpPr txBox="1"/>
              <p:nvPr/>
            </p:nvSpPr>
            <p:spPr>
              <a:xfrm>
                <a:off x="8264785" y="2394934"/>
                <a:ext cx="879215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sz="1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B1E07F2-D986-4526-9ED0-910915D32D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4785" y="2394934"/>
                <a:ext cx="879215" cy="43800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3">
                <a:extLst>
                  <a:ext uri="{FF2B5EF4-FFF2-40B4-BE49-F238E27FC236}">
                    <a16:creationId xmlns:a16="http://schemas.microsoft.com/office/drawing/2014/main" id="{D18C36C6-3C14-487D-AA61-DD4C0FAFFB27}"/>
                  </a:ext>
                </a:extLst>
              </p:cNvPr>
              <p:cNvSpPr txBox="1"/>
              <p:nvPr/>
            </p:nvSpPr>
            <p:spPr>
              <a:xfrm>
                <a:off x="4888711" y="3792962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3">
                <a:extLst>
                  <a:ext uri="{FF2B5EF4-FFF2-40B4-BE49-F238E27FC236}">
                    <a16:creationId xmlns:a16="http://schemas.microsoft.com/office/drawing/2014/main" id="{D18C36C6-3C14-487D-AA61-DD4C0FAFFB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711" y="3792962"/>
                <a:ext cx="922432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35">
            <a:extLst>
              <a:ext uri="{FF2B5EF4-FFF2-40B4-BE49-F238E27FC236}">
                <a16:creationId xmlns:a16="http://schemas.microsoft.com/office/drawing/2014/main" id="{B1F0AD9D-6A91-4102-AB2D-E945709AB39B}"/>
              </a:ext>
            </a:extLst>
          </p:cNvPr>
          <p:cNvSpPr txBox="1"/>
          <p:nvPr/>
        </p:nvSpPr>
        <p:spPr>
          <a:xfrm>
            <a:off x="4431511" y="3411962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Resolve parallel to the plane</a:t>
            </a:r>
          </a:p>
        </p:txBody>
      </p:sp>
      <p:sp>
        <p:nvSpPr>
          <p:cNvPr id="44" name="Arc 36">
            <a:extLst>
              <a:ext uri="{FF2B5EF4-FFF2-40B4-BE49-F238E27FC236}">
                <a16:creationId xmlns:a16="http://schemas.microsoft.com/office/drawing/2014/main" id="{A413DC4B-4CFA-4028-AA2F-CADCC9D5BED5}"/>
              </a:ext>
            </a:extLst>
          </p:cNvPr>
          <p:cNvSpPr/>
          <p:nvPr/>
        </p:nvSpPr>
        <p:spPr>
          <a:xfrm>
            <a:off x="5864976" y="4012508"/>
            <a:ext cx="381915" cy="43281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37">
            <a:extLst>
              <a:ext uri="{FF2B5EF4-FFF2-40B4-BE49-F238E27FC236}">
                <a16:creationId xmlns:a16="http://schemas.microsoft.com/office/drawing/2014/main" id="{F57EE72F-99E0-4E51-89BF-9C3C0155C887}"/>
              </a:ext>
            </a:extLst>
          </p:cNvPr>
          <p:cNvSpPr txBox="1"/>
          <p:nvPr/>
        </p:nvSpPr>
        <p:spPr>
          <a:xfrm>
            <a:off x="6129585" y="3929270"/>
            <a:ext cx="3014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 and resolve parallel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(you can choose up or down the slope)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38">
                <a:extLst>
                  <a:ext uri="{FF2B5EF4-FFF2-40B4-BE49-F238E27FC236}">
                    <a16:creationId xmlns:a16="http://schemas.microsoft.com/office/drawing/2014/main" id="{FBFB6B9F-5B27-4601-9C83-074EF41A91A4}"/>
                  </a:ext>
                </a:extLst>
              </p:cNvPr>
              <p:cNvSpPr txBox="1"/>
              <p:nvPr/>
            </p:nvSpPr>
            <p:spPr>
              <a:xfrm>
                <a:off x="4015806" y="4295429"/>
                <a:ext cx="21577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600" b="0" i="1" smtClean="0">
                          <a:latin typeface="Cambria Math"/>
                        </a:rPr>
                        <m:t>=(2×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38">
                <a:extLst>
                  <a:ext uri="{FF2B5EF4-FFF2-40B4-BE49-F238E27FC236}">
                    <a16:creationId xmlns:a16="http://schemas.microsoft.com/office/drawing/2014/main" id="{FBFB6B9F-5B27-4601-9C83-074EF41A91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5806" y="4295429"/>
                <a:ext cx="2157770" cy="338554"/>
              </a:xfrm>
              <a:prstGeom prst="rect">
                <a:avLst/>
              </a:prstGeom>
              <a:blipFill>
                <a:blip r:embed="rId15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1">
                <a:extLst>
                  <a:ext uri="{FF2B5EF4-FFF2-40B4-BE49-F238E27FC236}">
                    <a16:creationId xmlns:a16="http://schemas.microsoft.com/office/drawing/2014/main" id="{9EA2BF86-0E41-45FD-BE8A-6EE24415748D}"/>
                  </a:ext>
                </a:extLst>
              </p:cNvPr>
              <p:cNvSpPr txBox="1"/>
              <p:nvPr/>
            </p:nvSpPr>
            <p:spPr>
              <a:xfrm>
                <a:off x="3754765" y="4689255"/>
                <a:ext cx="2027414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9.8</m:t>
                          </m:r>
                        </m:e>
                      </m:d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1">
                <a:extLst>
                  <a:ext uri="{FF2B5EF4-FFF2-40B4-BE49-F238E27FC236}">
                    <a16:creationId xmlns:a16="http://schemas.microsoft.com/office/drawing/2014/main" id="{9EA2BF86-0E41-45FD-BE8A-6EE2441574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765" y="4689255"/>
                <a:ext cx="2027414" cy="645561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2">
                <a:extLst>
                  <a:ext uri="{FF2B5EF4-FFF2-40B4-BE49-F238E27FC236}">
                    <a16:creationId xmlns:a16="http://schemas.microsoft.com/office/drawing/2014/main" id="{C0387CF6-C71E-435F-8747-155358D721D7}"/>
                  </a:ext>
                </a:extLst>
              </p:cNvPr>
              <p:cNvSpPr txBox="1"/>
              <p:nvPr/>
            </p:nvSpPr>
            <p:spPr>
              <a:xfrm>
                <a:off x="4781578" y="5409006"/>
                <a:ext cx="14285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3.9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 (2</m:t>
                      </m:r>
                      <m:r>
                        <a:rPr lang="en-GB" sz="1600" b="0" i="1" smtClean="0">
                          <a:latin typeface="Cambria Math"/>
                        </a:rPr>
                        <m:t>𝑠𝑓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2">
                <a:extLst>
                  <a:ext uri="{FF2B5EF4-FFF2-40B4-BE49-F238E27FC236}">
                    <a16:creationId xmlns:a16="http://schemas.microsoft.com/office/drawing/2014/main" id="{C0387CF6-C71E-435F-8747-155358D721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1578" y="5409006"/>
                <a:ext cx="1428596" cy="338554"/>
              </a:xfrm>
              <a:prstGeom prst="rect">
                <a:avLst/>
              </a:prstGeom>
              <a:blipFill>
                <a:blip r:embed="rId1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33">
                <a:extLst>
                  <a:ext uri="{FF2B5EF4-FFF2-40B4-BE49-F238E27FC236}">
                    <a16:creationId xmlns:a16="http://schemas.microsoft.com/office/drawing/2014/main" id="{5A6E824C-A69B-4225-91DF-91EA3DAD62AD}"/>
                  </a:ext>
                </a:extLst>
              </p:cNvPr>
              <p:cNvSpPr txBox="1"/>
              <p:nvPr/>
            </p:nvSpPr>
            <p:spPr>
              <a:xfrm>
                <a:off x="4196253" y="3792963"/>
                <a:ext cx="6731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(↙)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33">
                <a:extLst>
                  <a:ext uri="{FF2B5EF4-FFF2-40B4-BE49-F238E27FC236}">
                    <a16:creationId xmlns:a16="http://schemas.microsoft.com/office/drawing/2014/main" id="{5A6E824C-A69B-4225-91DF-91EA3DAD62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6253" y="3792963"/>
                <a:ext cx="673198" cy="338554"/>
              </a:xfrm>
              <a:prstGeom prst="rect">
                <a:avLst/>
              </a:prstGeom>
              <a:blipFill>
                <a:blip r:embed="rId1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36">
            <a:extLst>
              <a:ext uri="{FF2B5EF4-FFF2-40B4-BE49-F238E27FC236}">
                <a16:creationId xmlns:a16="http://schemas.microsoft.com/office/drawing/2014/main" id="{CF7565AC-353D-4648-916F-B518353C1A97}"/>
              </a:ext>
            </a:extLst>
          </p:cNvPr>
          <p:cNvSpPr/>
          <p:nvPr/>
        </p:nvSpPr>
        <p:spPr>
          <a:xfrm>
            <a:off x="5890628" y="4517993"/>
            <a:ext cx="356264" cy="50668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36">
            <a:extLst>
              <a:ext uri="{FF2B5EF4-FFF2-40B4-BE49-F238E27FC236}">
                <a16:creationId xmlns:a16="http://schemas.microsoft.com/office/drawing/2014/main" id="{0F62740E-10A7-4836-90B1-BA3AFAE2FD65}"/>
              </a:ext>
            </a:extLst>
          </p:cNvPr>
          <p:cNvSpPr/>
          <p:nvPr/>
        </p:nvSpPr>
        <p:spPr>
          <a:xfrm>
            <a:off x="6015867" y="5086853"/>
            <a:ext cx="356264" cy="50668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37">
                <a:extLst>
                  <a:ext uri="{FF2B5EF4-FFF2-40B4-BE49-F238E27FC236}">
                    <a16:creationId xmlns:a16="http://schemas.microsoft.com/office/drawing/2014/main" id="{B34AFD2E-8740-4E06-97AE-A34FFD41CAE5}"/>
                  </a:ext>
                </a:extLst>
              </p:cNvPr>
              <p:cNvSpPr txBox="1"/>
              <p:nvPr/>
            </p:nvSpPr>
            <p:spPr>
              <a:xfrm>
                <a:off x="6183906" y="4617332"/>
                <a:ext cx="267038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We can use values for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37">
                <a:extLst>
                  <a:ext uri="{FF2B5EF4-FFF2-40B4-BE49-F238E27FC236}">
                    <a16:creationId xmlns:a16="http://schemas.microsoft.com/office/drawing/2014/main" id="{B34AFD2E-8740-4E06-97AE-A34FFD41CA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3906" y="4617332"/>
                <a:ext cx="2670383" cy="276999"/>
              </a:xfrm>
              <a:prstGeom prst="rect">
                <a:avLst/>
              </a:prstGeom>
              <a:blipFill>
                <a:blip r:embed="rId19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37">
            <a:extLst>
              <a:ext uri="{FF2B5EF4-FFF2-40B4-BE49-F238E27FC236}">
                <a16:creationId xmlns:a16="http://schemas.microsoft.com/office/drawing/2014/main" id="{69B8FACA-85B1-4177-85DB-0941AFBBE4F8}"/>
              </a:ext>
            </a:extLst>
          </p:cNvPr>
          <p:cNvSpPr txBox="1"/>
          <p:nvPr/>
        </p:nvSpPr>
        <p:spPr>
          <a:xfrm>
            <a:off x="6355922" y="5196753"/>
            <a:ext cx="8687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TextBox 37">
            <a:extLst>
              <a:ext uri="{FF2B5EF4-FFF2-40B4-BE49-F238E27FC236}">
                <a16:creationId xmlns:a16="http://schemas.microsoft.com/office/drawing/2014/main" id="{CDAA038A-ADBA-4979-976C-F17F223963F4}"/>
              </a:ext>
            </a:extLst>
          </p:cNvPr>
          <p:cNvSpPr txBox="1"/>
          <p:nvPr/>
        </p:nvSpPr>
        <p:spPr>
          <a:xfrm>
            <a:off x="2680214" y="5887604"/>
            <a:ext cx="6327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If we had resolved up the slope instead, the acceleration would have been negative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You can interpret this as being in the opposite direction to the resolving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709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79" grpId="0"/>
      <p:bldP spid="40" grpId="0"/>
      <p:bldP spid="41" grpId="0"/>
      <p:bldP spid="44" grpId="0" animBg="1"/>
      <p:bldP spid="45" grpId="0"/>
      <p:bldP spid="46" grpId="0"/>
      <p:bldP spid="49" grpId="0"/>
      <p:bldP spid="50" grpId="0"/>
      <p:bldP spid="53" grpId="0"/>
      <p:bldP spid="54" grpId="0" animBg="1"/>
      <p:bldP spid="55" grpId="0" animBg="1"/>
      <p:bldP spid="56" grpId="0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4592" y="1636776"/>
                <a:ext cx="3419856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extend this process to particles on an inclined plane, by considering forces parallel and perpendicular to the plane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itchFamily="66" charset="0"/>
                  </a:rPr>
                  <a:t> is pushed up a smooth slope by a force of magnitude 5g acting at an angle of 60˚ to the slope. This causes the particle to accelerate up the slope at 0.5ms</a:t>
                </a:r>
                <a:r>
                  <a:rPr lang="en-US" sz="1400" baseline="30000" dirty="0">
                    <a:latin typeface="Comic Sans MS" pitchFamily="66" charset="0"/>
                  </a:rPr>
                  <a:t>-2</a:t>
                </a:r>
                <a:r>
                  <a:rPr lang="en-US" sz="1400" dirty="0">
                    <a:latin typeface="Comic Sans MS" pitchFamily="66" charset="0"/>
                  </a:rPr>
                  <a:t>. 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1400" dirty="0">
                    <a:latin typeface="Comic Sans MS" pitchFamily="66" charset="0"/>
                  </a:rPr>
                  <a:t>Show that the mass of the particle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Resolve parallel to the plane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itchFamily="66" charset="0"/>
                    <a:sym typeface="Wingdings" panose="05000000000000000000" pitchFamily="2" charset="2"/>
                  </a:rPr>
                  <a:t>Since the particle is accelerating up the slope, it makes sense to take this as the positive direction…</a:t>
                </a: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itchFamily="66" charset="0"/>
                  <a:sym typeface="Wingdings" panose="05000000000000000000" pitchFamily="2" charset="2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4592" y="1636776"/>
                <a:ext cx="3419856" cy="4525963"/>
              </a:xfrm>
              <a:blipFill>
                <a:blip r:embed="rId2"/>
                <a:stretch>
                  <a:fillRect t="-270" r="-1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タイトル 1">
            <a:extLst>
              <a:ext uri="{FF2B5EF4-FFF2-40B4-BE49-F238E27FC236}">
                <a16:creationId xmlns:a16="http://schemas.microsoft.com/office/drawing/2014/main" id="{A81B483E-9C55-412E-843A-4D98DC158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Forces and Friction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5" name="コンテンツ プレースホルダー 2">
            <a:extLst>
              <a:ext uri="{FF2B5EF4-FFF2-40B4-BE49-F238E27FC236}">
                <a16:creationId xmlns:a16="http://schemas.microsoft.com/office/drawing/2014/main" id="{55EDF850-7D65-4CB5-B367-1BD6748D1EE5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5B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6A9F9C5C-50D9-4D77-A990-02B102B3AE3A}"/>
              </a:ext>
            </a:extLst>
          </p:cNvPr>
          <p:cNvCxnSpPr>
            <a:cxnSpLocks/>
          </p:cNvCxnSpPr>
          <p:nvPr/>
        </p:nvCxnSpPr>
        <p:spPr>
          <a:xfrm>
            <a:off x="5943323" y="3158197"/>
            <a:ext cx="24482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41123B9-D614-4EB2-8E70-C837CEB548AF}"/>
              </a:ext>
            </a:extLst>
          </p:cNvPr>
          <p:cNvCxnSpPr>
            <a:cxnSpLocks/>
          </p:cNvCxnSpPr>
          <p:nvPr/>
        </p:nvCxnSpPr>
        <p:spPr>
          <a:xfrm flipV="1">
            <a:off x="5943323" y="1790045"/>
            <a:ext cx="2304256" cy="13681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C4EF7F3-DD1F-40DE-A1F4-F965F3DDC3D5}"/>
              </a:ext>
            </a:extLst>
          </p:cNvPr>
          <p:cNvSpPr/>
          <p:nvPr/>
        </p:nvSpPr>
        <p:spPr>
          <a:xfrm rot="19740455">
            <a:off x="6997799" y="1991066"/>
            <a:ext cx="504056" cy="36004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03620009-2170-463C-8F3A-7739D1F2D41E}"/>
              </a:ext>
            </a:extLst>
          </p:cNvPr>
          <p:cNvCxnSpPr>
            <a:cxnSpLocks/>
          </p:cNvCxnSpPr>
          <p:nvPr/>
        </p:nvCxnSpPr>
        <p:spPr>
          <a:xfrm>
            <a:off x="5823752" y="1802167"/>
            <a:ext cx="1178971" cy="46111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B705293-FA2E-4C8F-96C4-BE39F3B3D3A6}"/>
                  </a:ext>
                </a:extLst>
              </p:cNvPr>
              <p:cNvSpPr txBox="1"/>
              <p:nvPr/>
            </p:nvSpPr>
            <p:spPr>
              <a:xfrm>
                <a:off x="6461188" y="2254402"/>
                <a:ext cx="449161" cy="281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1B705293-FA2E-4C8F-96C4-BE39F3B3D3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1188" y="2254402"/>
                <a:ext cx="449161" cy="2811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6CEAA90E-18F5-4656-886A-F0FBE86D6DFF}"/>
              </a:ext>
            </a:extLst>
          </p:cNvPr>
          <p:cNvCxnSpPr>
            <a:cxnSpLocks/>
          </p:cNvCxnSpPr>
          <p:nvPr/>
        </p:nvCxnSpPr>
        <p:spPr>
          <a:xfrm flipH="1" flipV="1">
            <a:off x="6869558" y="1553066"/>
            <a:ext cx="272251" cy="4498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46C6610B-2C3A-4C0D-854D-5827658F649B}"/>
              </a:ext>
            </a:extLst>
          </p:cNvPr>
          <p:cNvCxnSpPr>
            <a:cxnSpLocks/>
          </p:cNvCxnSpPr>
          <p:nvPr/>
        </p:nvCxnSpPr>
        <p:spPr>
          <a:xfrm flipH="1">
            <a:off x="7329721" y="2332822"/>
            <a:ext cx="1" cy="7294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9C4E66D-21F1-4E44-BA94-C5A3EC5892C0}"/>
                  </a:ext>
                </a:extLst>
              </p:cNvPr>
              <p:cNvSpPr txBox="1"/>
              <p:nvPr/>
            </p:nvSpPr>
            <p:spPr>
              <a:xfrm>
                <a:off x="6291456" y="2884718"/>
                <a:ext cx="402308" cy="2811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C9C4E66D-21F1-4E44-BA94-C5A3EC5892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456" y="2884718"/>
                <a:ext cx="402308" cy="2811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1ACDFE5-CA17-4324-BC99-D31004698986}"/>
                  </a:ext>
                </a:extLst>
              </p:cNvPr>
              <p:cNvSpPr txBox="1"/>
              <p:nvPr/>
            </p:nvSpPr>
            <p:spPr>
              <a:xfrm>
                <a:off x="6949457" y="2582876"/>
                <a:ext cx="45660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C1ACDFE5-CA17-4324-BC99-D310046989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9457" y="2582876"/>
                <a:ext cx="456600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B89CD90A-3492-4CF9-ACDD-0C7C0CE6C261}"/>
                  </a:ext>
                </a:extLst>
              </p:cNvPr>
              <p:cNvSpPr txBox="1"/>
              <p:nvPr/>
            </p:nvSpPr>
            <p:spPr>
              <a:xfrm>
                <a:off x="6656495" y="1322248"/>
                <a:ext cx="3334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B89CD90A-3492-4CF9-ACDD-0C7C0CE6C2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6495" y="1322248"/>
                <a:ext cx="333425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D70B8DDC-A453-4402-958F-1827079A8C00}"/>
              </a:ext>
            </a:extLst>
          </p:cNvPr>
          <p:cNvCxnSpPr>
            <a:cxnSpLocks/>
          </p:cNvCxnSpPr>
          <p:nvPr/>
        </p:nvCxnSpPr>
        <p:spPr>
          <a:xfrm>
            <a:off x="7332676" y="2326903"/>
            <a:ext cx="335873" cy="548936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2F2368D-2787-4C92-9EB1-67C8A418695D}"/>
              </a:ext>
            </a:extLst>
          </p:cNvPr>
          <p:cNvCxnSpPr>
            <a:cxnSpLocks/>
          </p:cNvCxnSpPr>
          <p:nvPr/>
        </p:nvCxnSpPr>
        <p:spPr>
          <a:xfrm flipH="1">
            <a:off x="7323802" y="2858083"/>
            <a:ext cx="344747" cy="21454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1624CBF5-4A24-46AC-85D2-AFA6CC0A50BC}"/>
                  </a:ext>
                </a:extLst>
              </p:cNvPr>
              <p:cNvSpPr txBox="1"/>
              <p:nvPr/>
            </p:nvSpPr>
            <p:spPr>
              <a:xfrm>
                <a:off x="7446608" y="2360935"/>
                <a:ext cx="84670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𝑚𝑔𝑐𝑜𝑠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1624CBF5-4A24-46AC-85D2-AFA6CC0A50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6608" y="2360935"/>
                <a:ext cx="846707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AB9FB474-72E3-45EA-8358-DA39F7F99A35}"/>
                  </a:ext>
                </a:extLst>
              </p:cNvPr>
              <p:cNvSpPr txBox="1"/>
              <p:nvPr/>
            </p:nvSpPr>
            <p:spPr>
              <a:xfrm>
                <a:off x="7226146" y="2523267"/>
                <a:ext cx="437940" cy="281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  <m:sup>
                          <m:r>
                            <a:rPr lang="en-GB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AB9FB474-72E3-45EA-8358-DA39F7F99A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6146" y="2523267"/>
                <a:ext cx="437940" cy="28116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円弧 18">
            <a:extLst>
              <a:ext uri="{FF2B5EF4-FFF2-40B4-BE49-F238E27FC236}">
                <a16:creationId xmlns:a16="http://schemas.microsoft.com/office/drawing/2014/main" id="{B9952B63-6D8A-43C2-8417-A67752EEB46E}"/>
              </a:ext>
            </a:extLst>
          </p:cNvPr>
          <p:cNvSpPr/>
          <p:nvPr/>
        </p:nvSpPr>
        <p:spPr>
          <a:xfrm>
            <a:off x="6764505" y="1678833"/>
            <a:ext cx="914400" cy="914400"/>
          </a:xfrm>
          <a:prstGeom prst="arc">
            <a:avLst>
              <a:gd name="adj1" fmla="val 3694106"/>
              <a:gd name="adj2" fmla="val 455746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CF4530A-870C-4457-8B3B-0A1BDE3B4DC8}"/>
                  </a:ext>
                </a:extLst>
              </p:cNvPr>
              <p:cNvSpPr txBox="1"/>
              <p:nvPr/>
            </p:nvSpPr>
            <p:spPr>
              <a:xfrm>
                <a:off x="7402220" y="2893594"/>
                <a:ext cx="83067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𝑚𝑔𝑠𝑖𝑛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CCF4530A-870C-4457-8B3B-0A1BDE3B4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220" y="2893594"/>
                <a:ext cx="830677" cy="276999"/>
              </a:xfrm>
              <a:prstGeom prst="rect">
                <a:avLst/>
              </a:prstGeom>
              <a:blipFill>
                <a:blip r:embed="rId9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A82D8220-FE6D-4E9B-B677-D15D63EC911A}"/>
                  </a:ext>
                </a:extLst>
              </p:cNvPr>
              <p:cNvSpPr txBox="1"/>
              <p:nvPr/>
            </p:nvSpPr>
            <p:spPr>
              <a:xfrm>
                <a:off x="6930999" y="2030087"/>
                <a:ext cx="62709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1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1200" b="1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200" b="1" i="1" dirty="0" smtClean="0">
                          <a:solidFill>
                            <a:srgbClr val="FFFF00"/>
                          </a:solidFill>
                          <a:latin typeface="Cambria Math" panose="02040503050406030204" pitchFamily="18" charset="0"/>
                        </a:rPr>
                        <m:t>𝒌𝒈</m:t>
                      </m:r>
                    </m:oMath>
                  </m:oMathPara>
                </a14:m>
                <a:endParaRPr lang="en-GB" sz="1200" b="1" dirty="0">
                  <a:solidFill>
                    <a:srgbClr val="FFFF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A82D8220-FE6D-4E9B-B677-D15D63EC91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0999" y="2030087"/>
                <a:ext cx="627095" cy="276999"/>
              </a:xfrm>
              <a:prstGeom prst="rect">
                <a:avLst/>
              </a:prstGeom>
              <a:blipFill>
                <a:blip r:embed="rId1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EDD7B7BB-61BD-4984-8FA4-62BAD180A63E}"/>
              </a:ext>
            </a:extLst>
          </p:cNvPr>
          <p:cNvSpPr txBox="1"/>
          <p:nvPr/>
        </p:nvSpPr>
        <p:spPr>
          <a:xfrm>
            <a:off x="3684761" y="1669879"/>
            <a:ext cx="1455410" cy="1200329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Ensure you label all forces and split into their parallel and perpendicular components…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27" name="円弧 26">
            <a:extLst>
              <a:ext uri="{FF2B5EF4-FFF2-40B4-BE49-F238E27FC236}">
                <a16:creationId xmlns:a16="http://schemas.microsoft.com/office/drawing/2014/main" id="{C25901C6-90D6-4EBB-9EBC-D1EA30B107D8}"/>
              </a:ext>
            </a:extLst>
          </p:cNvPr>
          <p:cNvSpPr/>
          <p:nvPr/>
        </p:nvSpPr>
        <p:spPr>
          <a:xfrm>
            <a:off x="6810373" y="1866744"/>
            <a:ext cx="914400" cy="914400"/>
          </a:xfrm>
          <a:prstGeom prst="arc">
            <a:avLst>
              <a:gd name="adj1" fmla="val 8668130"/>
              <a:gd name="adj2" fmla="val 1180419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円弧 28">
            <a:extLst>
              <a:ext uri="{FF2B5EF4-FFF2-40B4-BE49-F238E27FC236}">
                <a16:creationId xmlns:a16="http://schemas.microsoft.com/office/drawing/2014/main" id="{274BD976-DE34-443E-85B4-91E1617FCA5F}"/>
              </a:ext>
            </a:extLst>
          </p:cNvPr>
          <p:cNvSpPr/>
          <p:nvPr/>
        </p:nvSpPr>
        <p:spPr>
          <a:xfrm>
            <a:off x="5462447" y="2711602"/>
            <a:ext cx="914400" cy="914400"/>
          </a:xfrm>
          <a:prstGeom prst="arc">
            <a:avLst>
              <a:gd name="adj1" fmla="val 19911505"/>
              <a:gd name="adj2" fmla="val 1136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2CFC779F-1D03-4115-B0F7-5219182EB725}"/>
              </a:ext>
            </a:extLst>
          </p:cNvPr>
          <p:cNvCxnSpPr>
            <a:cxnSpLocks/>
          </p:cNvCxnSpPr>
          <p:nvPr/>
        </p:nvCxnSpPr>
        <p:spPr>
          <a:xfrm>
            <a:off x="5833830" y="1804600"/>
            <a:ext cx="637992" cy="98298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B6B26053-85B4-49F4-B1AD-72134AC6F8B4}"/>
              </a:ext>
            </a:extLst>
          </p:cNvPr>
          <p:cNvCxnSpPr>
            <a:cxnSpLocks/>
          </p:cNvCxnSpPr>
          <p:nvPr/>
        </p:nvCxnSpPr>
        <p:spPr>
          <a:xfrm flipV="1">
            <a:off x="6471822" y="2459115"/>
            <a:ext cx="630314" cy="372862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FB0330B9-D992-4EC4-A802-C9CFAEC45A6C}"/>
                  </a:ext>
                </a:extLst>
              </p:cNvPr>
              <p:cNvSpPr txBox="1"/>
              <p:nvPr/>
            </p:nvSpPr>
            <p:spPr>
              <a:xfrm rot="19768424">
                <a:off x="6434554" y="2591756"/>
                <a:ext cx="8034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FB0330B9-D992-4EC4-A802-C9CFAEC45A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768424">
                <a:off x="6434554" y="2591756"/>
                <a:ext cx="803425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3E34B22D-1247-4A01-A4A4-71F960B120D9}"/>
                  </a:ext>
                </a:extLst>
              </p:cNvPr>
              <p:cNvSpPr txBox="1"/>
              <p:nvPr/>
            </p:nvSpPr>
            <p:spPr>
              <a:xfrm>
                <a:off x="6221491" y="1757252"/>
                <a:ext cx="4133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3E34B22D-1247-4A01-A4A4-71F960B120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1491" y="1757252"/>
                <a:ext cx="413318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AB402B8F-FDB8-497A-92EE-E5D11C870502}"/>
                  </a:ext>
                </a:extLst>
              </p:cNvPr>
              <p:cNvSpPr txBox="1"/>
              <p:nvPr/>
            </p:nvSpPr>
            <p:spPr>
              <a:xfrm>
                <a:off x="5440256" y="2254401"/>
                <a:ext cx="78739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𝑔𝑠𝑖𝑛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2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AB402B8F-FDB8-497A-92EE-E5D11C8705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0256" y="2254401"/>
                <a:ext cx="787395" cy="276999"/>
              </a:xfrm>
              <a:prstGeom prst="rect">
                <a:avLst/>
              </a:prstGeom>
              <a:blipFill>
                <a:blip r:embed="rId1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3">
                <a:extLst>
                  <a:ext uri="{FF2B5EF4-FFF2-40B4-BE49-F238E27FC236}">
                    <a16:creationId xmlns:a16="http://schemas.microsoft.com/office/drawing/2014/main" id="{61ADF143-A800-48E3-A493-48F8F97C0D5E}"/>
                  </a:ext>
                </a:extLst>
              </p:cNvPr>
              <p:cNvSpPr txBox="1"/>
              <p:nvPr/>
            </p:nvSpPr>
            <p:spPr>
              <a:xfrm>
                <a:off x="5405022" y="3586579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𝐹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3">
                <a:extLst>
                  <a:ext uri="{FF2B5EF4-FFF2-40B4-BE49-F238E27FC236}">
                    <a16:creationId xmlns:a16="http://schemas.microsoft.com/office/drawing/2014/main" id="{61ADF143-A800-48E3-A493-48F8F97C0D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5022" y="3586579"/>
                <a:ext cx="922432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5">
            <a:extLst>
              <a:ext uri="{FF2B5EF4-FFF2-40B4-BE49-F238E27FC236}">
                <a16:creationId xmlns:a16="http://schemas.microsoft.com/office/drawing/2014/main" id="{55E90B6A-BB24-4496-B4A1-7093039987FA}"/>
              </a:ext>
            </a:extLst>
          </p:cNvPr>
          <p:cNvSpPr txBox="1"/>
          <p:nvPr/>
        </p:nvSpPr>
        <p:spPr>
          <a:xfrm>
            <a:off x="3918012" y="3267723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Resolve parallel to the plane</a:t>
            </a:r>
          </a:p>
        </p:txBody>
      </p:sp>
      <p:sp>
        <p:nvSpPr>
          <p:cNvPr id="41" name="Arc 36">
            <a:extLst>
              <a:ext uri="{FF2B5EF4-FFF2-40B4-BE49-F238E27FC236}">
                <a16:creationId xmlns:a16="http://schemas.microsoft.com/office/drawing/2014/main" id="{0DE7CA2B-7C36-4634-B529-BDBBBEDDA6C4}"/>
              </a:ext>
            </a:extLst>
          </p:cNvPr>
          <p:cNvSpPr/>
          <p:nvPr/>
        </p:nvSpPr>
        <p:spPr>
          <a:xfrm>
            <a:off x="6587231" y="3726402"/>
            <a:ext cx="372862" cy="43281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37">
            <a:extLst>
              <a:ext uri="{FF2B5EF4-FFF2-40B4-BE49-F238E27FC236}">
                <a16:creationId xmlns:a16="http://schemas.microsoft.com/office/drawing/2014/main" id="{B023E474-EFD9-4EC5-BF57-128D4EBE68A8}"/>
              </a:ext>
            </a:extLst>
          </p:cNvPr>
          <p:cNvSpPr txBox="1"/>
          <p:nvPr/>
        </p:nvSpPr>
        <p:spPr>
          <a:xfrm>
            <a:off x="6836546" y="3824056"/>
            <a:ext cx="13042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38">
                <a:extLst>
                  <a:ext uri="{FF2B5EF4-FFF2-40B4-BE49-F238E27FC236}">
                    <a16:creationId xmlns:a16="http://schemas.microsoft.com/office/drawing/2014/main" id="{1CA1CB72-A3C6-4DBC-A4E1-432A9FE628D2}"/>
                  </a:ext>
                </a:extLst>
              </p:cNvPr>
              <p:cNvSpPr txBox="1"/>
              <p:nvPr/>
            </p:nvSpPr>
            <p:spPr>
              <a:xfrm>
                <a:off x="3739720" y="3972758"/>
                <a:ext cx="309443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60−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𝑚𝑔𝑠𝑖𝑛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30=(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)(0.5)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38">
                <a:extLst>
                  <a:ext uri="{FF2B5EF4-FFF2-40B4-BE49-F238E27FC236}">
                    <a16:creationId xmlns:a16="http://schemas.microsoft.com/office/drawing/2014/main" id="{1CA1CB72-A3C6-4DBC-A4E1-432A9FE628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9720" y="3972758"/>
                <a:ext cx="3094437" cy="338554"/>
              </a:xfrm>
              <a:prstGeom prst="rect">
                <a:avLst/>
              </a:prstGeom>
              <a:blipFill>
                <a:blip r:embed="rId15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33">
                <a:extLst>
                  <a:ext uri="{FF2B5EF4-FFF2-40B4-BE49-F238E27FC236}">
                    <a16:creationId xmlns:a16="http://schemas.microsoft.com/office/drawing/2014/main" id="{3DD0B4BC-6948-44A6-85E6-4A61BFAAA028}"/>
                  </a:ext>
                </a:extLst>
              </p:cNvPr>
              <p:cNvSpPr txBox="1"/>
              <p:nvPr/>
            </p:nvSpPr>
            <p:spPr>
              <a:xfrm>
                <a:off x="4313068" y="3577702"/>
                <a:ext cx="6731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(↗)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33">
                <a:extLst>
                  <a:ext uri="{FF2B5EF4-FFF2-40B4-BE49-F238E27FC236}">
                    <a16:creationId xmlns:a16="http://schemas.microsoft.com/office/drawing/2014/main" id="{3DD0B4BC-6948-44A6-85E6-4A61BFAAA0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068" y="3577702"/>
                <a:ext cx="673198" cy="338554"/>
              </a:xfrm>
              <a:prstGeom prst="rect">
                <a:avLst/>
              </a:prstGeom>
              <a:blipFill>
                <a:blip r:embed="rId16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38">
                <a:extLst>
                  <a:ext uri="{FF2B5EF4-FFF2-40B4-BE49-F238E27FC236}">
                    <a16:creationId xmlns:a16="http://schemas.microsoft.com/office/drawing/2014/main" id="{20C2160A-DAA1-4697-A54E-FD5FF5760137}"/>
                  </a:ext>
                </a:extLst>
              </p:cNvPr>
              <p:cNvSpPr txBox="1"/>
              <p:nvPr/>
            </p:nvSpPr>
            <p:spPr>
              <a:xfrm>
                <a:off x="4787286" y="4363375"/>
                <a:ext cx="27546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𝑔𝑐𝑜𝑠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60=0.5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𝑚𝑔𝑠𝑖𝑛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38">
                <a:extLst>
                  <a:ext uri="{FF2B5EF4-FFF2-40B4-BE49-F238E27FC236}">
                    <a16:creationId xmlns:a16="http://schemas.microsoft.com/office/drawing/2014/main" id="{20C2160A-DAA1-4697-A54E-FD5FF57601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7286" y="4363375"/>
                <a:ext cx="2754600" cy="338554"/>
              </a:xfrm>
              <a:prstGeom prst="rect">
                <a:avLst/>
              </a:prstGeom>
              <a:blipFill>
                <a:blip r:embed="rId17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38">
                <a:extLst>
                  <a:ext uri="{FF2B5EF4-FFF2-40B4-BE49-F238E27FC236}">
                    <a16:creationId xmlns:a16="http://schemas.microsoft.com/office/drawing/2014/main" id="{49F7BF27-2F63-44EB-AFDB-193100457A57}"/>
                  </a:ext>
                </a:extLst>
              </p:cNvPr>
              <p:cNvSpPr txBox="1"/>
              <p:nvPr/>
            </p:nvSpPr>
            <p:spPr>
              <a:xfrm>
                <a:off x="5160147" y="4762869"/>
                <a:ext cx="21557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.5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0.5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+0.5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38">
                <a:extLst>
                  <a:ext uri="{FF2B5EF4-FFF2-40B4-BE49-F238E27FC236}">
                    <a16:creationId xmlns:a16="http://schemas.microsoft.com/office/drawing/2014/main" id="{49F7BF27-2F63-44EB-AFDB-193100457A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0147" y="4762869"/>
                <a:ext cx="2155718" cy="338554"/>
              </a:xfrm>
              <a:prstGeom prst="rect">
                <a:avLst/>
              </a:prstGeom>
              <a:blipFill>
                <a:blip r:embed="rId1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38">
                <a:extLst>
                  <a:ext uri="{FF2B5EF4-FFF2-40B4-BE49-F238E27FC236}">
                    <a16:creationId xmlns:a16="http://schemas.microsoft.com/office/drawing/2014/main" id="{54436838-BA02-4FF4-84FF-DC1BB905D329}"/>
                  </a:ext>
                </a:extLst>
              </p:cNvPr>
              <p:cNvSpPr txBox="1"/>
              <p:nvPr/>
            </p:nvSpPr>
            <p:spPr>
              <a:xfrm>
                <a:off x="5328823" y="5189000"/>
                <a:ext cx="146161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𝑚𝑔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38">
                <a:extLst>
                  <a:ext uri="{FF2B5EF4-FFF2-40B4-BE49-F238E27FC236}">
                    <a16:creationId xmlns:a16="http://schemas.microsoft.com/office/drawing/2014/main" id="{54436838-BA02-4FF4-84FF-DC1BB905D3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823" y="5189000"/>
                <a:ext cx="1461618" cy="338554"/>
              </a:xfrm>
              <a:prstGeom prst="rect">
                <a:avLst/>
              </a:prstGeom>
              <a:blipFill>
                <a:blip r:embed="rId19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38">
                <a:extLst>
                  <a:ext uri="{FF2B5EF4-FFF2-40B4-BE49-F238E27FC236}">
                    <a16:creationId xmlns:a16="http://schemas.microsoft.com/office/drawing/2014/main" id="{9F75EBA4-8507-4377-A130-32BAD472335E}"/>
                  </a:ext>
                </a:extLst>
              </p:cNvPr>
              <p:cNvSpPr txBox="1"/>
              <p:nvPr/>
            </p:nvSpPr>
            <p:spPr>
              <a:xfrm>
                <a:off x="5337701" y="5615128"/>
                <a:ext cx="157382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(1+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38">
                <a:extLst>
                  <a:ext uri="{FF2B5EF4-FFF2-40B4-BE49-F238E27FC236}">
                    <a16:creationId xmlns:a16="http://schemas.microsoft.com/office/drawing/2014/main" id="{9F75EBA4-8507-4377-A130-32BAD47233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7701" y="5615128"/>
                <a:ext cx="1573829" cy="338554"/>
              </a:xfrm>
              <a:prstGeom prst="rect">
                <a:avLst/>
              </a:prstGeom>
              <a:blipFill>
                <a:blip r:embed="rId20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38">
                <a:extLst>
                  <a:ext uri="{FF2B5EF4-FFF2-40B4-BE49-F238E27FC236}">
                    <a16:creationId xmlns:a16="http://schemas.microsoft.com/office/drawing/2014/main" id="{38144C41-B8D2-452C-93C5-15EBF5C3099F}"/>
                  </a:ext>
                </a:extLst>
              </p:cNvPr>
              <p:cNvSpPr txBox="1"/>
              <p:nvPr/>
            </p:nvSpPr>
            <p:spPr>
              <a:xfrm>
                <a:off x="5098004" y="5996868"/>
                <a:ext cx="1161535" cy="6031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38">
                <a:extLst>
                  <a:ext uri="{FF2B5EF4-FFF2-40B4-BE49-F238E27FC236}">
                    <a16:creationId xmlns:a16="http://schemas.microsoft.com/office/drawing/2014/main" id="{38144C41-B8D2-452C-93C5-15EBF5C309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004" y="5996868"/>
                <a:ext cx="1161535" cy="603178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36">
            <a:extLst>
              <a:ext uri="{FF2B5EF4-FFF2-40B4-BE49-F238E27FC236}">
                <a16:creationId xmlns:a16="http://schemas.microsoft.com/office/drawing/2014/main" id="{B4638DFF-42AE-4A0B-87CC-F8685BCB6CED}"/>
              </a:ext>
            </a:extLst>
          </p:cNvPr>
          <p:cNvSpPr/>
          <p:nvPr/>
        </p:nvSpPr>
        <p:spPr>
          <a:xfrm>
            <a:off x="7272291" y="4118499"/>
            <a:ext cx="372862" cy="43281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37">
                <a:extLst>
                  <a:ext uri="{FF2B5EF4-FFF2-40B4-BE49-F238E27FC236}">
                    <a16:creationId xmlns:a16="http://schemas.microsoft.com/office/drawing/2014/main" id="{0C815976-7FA6-491A-B6C6-8F94C8E063FB}"/>
                  </a:ext>
                </a:extLst>
              </p:cNvPr>
              <p:cNvSpPr txBox="1"/>
              <p:nvPr/>
            </p:nvSpPr>
            <p:spPr>
              <a:xfrm>
                <a:off x="7539361" y="4225031"/>
                <a:ext cx="130427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Add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𝑚𝑔𝑠𝑖𝑛</m:t>
                    </m:r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30</m:t>
                    </m:r>
                  </m:oMath>
                </a14:m>
                <a:endParaRPr lang="en-GB" sz="1200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7" name="TextBox 37">
                <a:extLst>
                  <a:ext uri="{FF2B5EF4-FFF2-40B4-BE49-F238E27FC236}">
                    <a16:creationId xmlns:a16="http://schemas.microsoft.com/office/drawing/2014/main" id="{0C815976-7FA6-491A-B6C6-8F94C8E063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9361" y="4225031"/>
                <a:ext cx="1304277" cy="276999"/>
              </a:xfrm>
              <a:prstGeom prst="rect">
                <a:avLst/>
              </a:prstGeom>
              <a:blipFill>
                <a:blip r:embed="rId22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36">
            <a:extLst>
              <a:ext uri="{FF2B5EF4-FFF2-40B4-BE49-F238E27FC236}">
                <a16:creationId xmlns:a16="http://schemas.microsoft.com/office/drawing/2014/main" id="{094829D6-68F3-4CAD-8FF2-8143076A115F}"/>
              </a:ext>
            </a:extLst>
          </p:cNvPr>
          <p:cNvSpPr/>
          <p:nvPr/>
        </p:nvSpPr>
        <p:spPr>
          <a:xfrm>
            <a:off x="7238260" y="4563862"/>
            <a:ext cx="372862" cy="43281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37">
            <a:extLst>
              <a:ext uri="{FF2B5EF4-FFF2-40B4-BE49-F238E27FC236}">
                <a16:creationId xmlns:a16="http://schemas.microsoft.com/office/drawing/2014/main" id="{35C7523D-75C7-4426-BCBF-EE3F8B5219B1}"/>
              </a:ext>
            </a:extLst>
          </p:cNvPr>
          <p:cNvSpPr txBox="1"/>
          <p:nvPr/>
        </p:nvSpPr>
        <p:spPr>
          <a:xfrm>
            <a:off x="7501633" y="4519473"/>
            <a:ext cx="1731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Cos60 and Sin30 are both equal to 0.5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Arc 36">
            <a:extLst>
              <a:ext uri="{FF2B5EF4-FFF2-40B4-BE49-F238E27FC236}">
                <a16:creationId xmlns:a16="http://schemas.microsoft.com/office/drawing/2014/main" id="{6D177D45-F1D8-421C-BE44-58A31CD9A5E5}"/>
              </a:ext>
            </a:extLst>
          </p:cNvPr>
          <p:cNvSpPr/>
          <p:nvPr/>
        </p:nvSpPr>
        <p:spPr>
          <a:xfrm>
            <a:off x="7071064" y="4929326"/>
            <a:ext cx="372862" cy="43281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37">
            <a:extLst>
              <a:ext uri="{FF2B5EF4-FFF2-40B4-BE49-F238E27FC236}">
                <a16:creationId xmlns:a16="http://schemas.microsoft.com/office/drawing/2014/main" id="{7C77AAC9-3104-44BF-9D0F-5E471761E10D}"/>
              </a:ext>
            </a:extLst>
          </p:cNvPr>
          <p:cNvSpPr txBox="1"/>
          <p:nvPr/>
        </p:nvSpPr>
        <p:spPr>
          <a:xfrm>
            <a:off x="7320379" y="5026980"/>
            <a:ext cx="13042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Multiply by 2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Arc 36">
            <a:extLst>
              <a:ext uri="{FF2B5EF4-FFF2-40B4-BE49-F238E27FC236}">
                <a16:creationId xmlns:a16="http://schemas.microsoft.com/office/drawing/2014/main" id="{4E94CDB8-4548-4CB0-AC0F-370207E41977}"/>
              </a:ext>
            </a:extLst>
          </p:cNvPr>
          <p:cNvSpPr/>
          <p:nvPr/>
        </p:nvSpPr>
        <p:spPr>
          <a:xfrm>
            <a:off x="6646416" y="5374689"/>
            <a:ext cx="372862" cy="43281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37">
            <a:extLst>
              <a:ext uri="{FF2B5EF4-FFF2-40B4-BE49-F238E27FC236}">
                <a16:creationId xmlns:a16="http://schemas.microsoft.com/office/drawing/2014/main" id="{163E8349-8AE5-4E25-947D-712EC7581008}"/>
              </a:ext>
            </a:extLst>
          </p:cNvPr>
          <p:cNvSpPr txBox="1"/>
          <p:nvPr/>
        </p:nvSpPr>
        <p:spPr>
          <a:xfrm>
            <a:off x="6895731" y="5472343"/>
            <a:ext cx="1777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Factorise right side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Arc 36">
            <a:extLst>
              <a:ext uri="{FF2B5EF4-FFF2-40B4-BE49-F238E27FC236}">
                <a16:creationId xmlns:a16="http://schemas.microsoft.com/office/drawing/2014/main" id="{2A2EDAFE-B568-4F83-887D-A9C591EFE65E}"/>
              </a:ext>
            </a:extLst>
          </p:cNvPr>
          <p:cNvSpPr/>
          <p:nvPr/>
        </p:nvSpPr>
        <p:spPr>
          <a:xfrm>
            <a:off x="6630140" y="5855563"/>
            <a:ext cx="372862" cy="43281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37">
            <a:extLst>
              <a:ext uri="{FF2B5EF4-FFF2-40B4-BE49-F238E27FC236}">
                <a16:creationId xmlns:a16="http://schemas.microsoft.com/office/drawing/2014/main" id="{2B68BC37-53BF-46A3-B4E0-B356C9695A6F}"/>
              </a:ext>
            </a:extLst>
          </p:cNvPr>
          <p:cNvSpPr txBox="1"/>
          <p:nvPr/>
        </p:nvSpPr>
        <p:spPr>
          <a:xfrm>
            <a:off x="6790679" y="5811174"/>
            <a:ext cx="1794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by the bracketed part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064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7" grpId="0"/>
      <p:bldP spid="18" grpId="0"/>
      <p:bldP spid="19" grpId="0" animBg="1"/>
      <p:bldP spid="20" grpId="0"/>
      <p:bldP spid="20" grpId="1"/>
      <p:bldP spid="25" grpId="0" animBg="1"/>
      <p:bldP spid="36" grpId="0"/>
      <p:bldP spid="36" grpId="1"/>
      <p:bldP spid="38" grpId="0"/>
      <p:bldP spid="39" grpId="0"/>
      <p:bldP spid="40" grpId="0"/>
      <p:bldP spid="41" grpId="0" animBg="1"/>
      <p:bldP spid="42" grpId="0"/>
      <p:bldP spid="43" grpId="0"/>
      <p:bldP spid="50" grpId="0"/>
      <p:bldP spid="51" grpId="0"/>
      <p:bldP spid="52" grpId="0"/>
      <p:bldP spid="53" grpId="0"/>
      <p:bldP spid="54" grpId="0"/>
      <p:bldP spid="55" grpId="0"/>
      <p:bldP spid="56" grpId="0" animBg="1"/>
      <p:bldP spid="57" grpId="0"/>
      <p:bldP spid="58" grpId="0" animBg="1"/>
      <p:bldP spid="59" grpId="0"/>
      <p:bldP spid="60" grpId="0" animBg="1"/>
      <p:bldP spid="61" grpId="0"/>
      <p:bldP spid="62" grpId="0" animBg="1"/>
      <p:bldP spid="63" grpId="0"/>
      <p:bldP spid="66" grpId="0" animBg="1"/>
      <p:bldP spid="6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3681FA-173E-4FAB-96F4-F6DB958F92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21C1EF-D456-4B64-ADF2-7AA879D3D6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7AA1DC-AF3F-4DCF-A35C-55DC4DEA868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390</TotalTime>
  <Words>1603</Words>
  <Application>Microsoft Office PowerPoint</Application>
  <PresentationFormat>On-screen Show (4:3)</PresentationFormat>
  <Paragraphs>229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Microsoft Himalaya</vt:lpstr>
      <vt:lpstr>Permanent Marker</vt:lpstr>
      <vt:lpstr>Wingdings</vt:lpstr>
      <vt:lpstr>Office テーマ</vt:lpstr>
      <vt:lpstr>PowerPoint Presentation</vt:lpstr>
      <vt:lpstr>Forces and Friction</vt:lpstr>
      <vt:lpstr>Forces and Friction</vt:lpstr>
      <vt:lpstr>Forces and Friction</vt:lpstr>
      <vt:lpstr>Forces and Friction</vt:lpstr>
      <vt:lpstr>Forces and Friction</vt:lpstr>
      <vt:lpstr>Forces and Friction</vt:lpstr>
      <vt:lpstr>Forces and Friction</vt:lpstr>
      <vt:lpstr>Forces and Friction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56</cp:revision>
  <dcterms:created xsi:type="dcterms:W3CDTF">2018-06-16T01:40:49Z</dcterms:created>
  <dcterms:modified xsi:type="dcterms:W3CDTF">2020-12-21T16:07:50Z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