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20"/>
  </p:notesMasterIdLst>
  <p:sldIdLst>
    <p:sldId id="256" r:id="rId5"/>
    <p:sldId id="257" r:id="rId6"/>
    <p:sldId id="258" r:id="rId7"/>
    <p:sldId id="264" r:id="rId8"/>
    <p:sldId id="291" r:id="rId9"/>
    <p:sldId id="292" r:id="rId10"/>
    <p:sldId id="293" r:id="rId11"/>
    <p:sldId id="296" r:id="rId12"/>
    <p:sldId id="297" r:id="rId13"/>
    <p:sldId id="294" r:id="rId14"/>
    <p:sldId id="298" r:id="rId15"/>
    <p:sldId id="299" r:id="rId16"/>
    <p:sldId id="300" r:id="rId17"/>
    <p:sldId id="295" r:id="rId18"/>
    <p:sldId id="301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2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11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customXml" Target="../customXml/item3.xml"/><Relationship Id="rId21" Type="http://schemas.openxmlformats.org/officeDocument/2006/relationships/presProps" Target="pres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ableStyles" Target="tableStyle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heme" Target="theme/theme1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33E43D-34C4-491B-9157-EB24EB7509A1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5B70A0-D065-40BC-BFE9-B4A108DBF94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49325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292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910726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577245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347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292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563292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5935567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73122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8148447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99827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70360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7A7A8B-729E-4283-8AA1-4D78BA67F0F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05261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/>
            </a:gs>
            <a:gs pos="6000">
              <a:schemeClr val="accent4">
                <a:lumMod val="20000"/>
                <a:lumOff val="80000"/>
              </a:schemeClr>
            </a:gs>
            <a:gs pos="95000">
              <a:schemeClr val="accent4">
                <a:lumMod val="20000"/>
                <a:lumOff val="80000"/>
              </a:schemeClr>
            </a:gs>
            <a:gs pos="100000">
              <a:schemeClr val="accent4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30.png"/><Relationship Id="rId13" Type="http://schemas.openxmlformats.org/officeDocument/2006/relationships/image" Target="../media/image35.png"/><Relationship Id="rId3" Type="http://schemas.openxmlformats.org/officeDocument/2006/relationships/image" Target="../media/image25.png"/><Relationship Id="rId7" Type="http://schemas.openxmlformats.org/officeDocument/2006/relationships/image" Target="../media/image29.png"/><Relationship Id="rId12" Type="http://schemas.openxmlformats.org/officeDocument/2006/relationships/image" Target="../media/image3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8.png"/><Relationship Id="rId11" Type="http://schemas.openxmlformats.org/officeDocument/2006/relationships/image" Target="../media/image33.png"/><Relationship Id="rId5" Type="http://schemas.openxmlformats.org/officeDocument/2006/relationships/image" Target="../media/image27.png"/><Relationship Id="rId15" Type="http://schemas.openxmlformats.org/officeDocument/2006/relationships/image" Target="../media/image37.png"/><Relationship Id="rId10" Type="http://schemas.openxmlformats.org/officeDocument/2006/relationships/image" Target="../media/image32.png"/><Relationship Id="rId4" Type="http://schemas.openxmlformats.org/officeDocument/2006/relationships/image" Target="../media/image26.png"/><Relationship Id="rId9" Type="http://schemas.openxmlformats.org/officeDocument/2006/relationships/image" Target="../media/image31.png"/><Relationship Id="rId14" Type="http://schemas.openxmlformats.org/officeDocument/2006/relationships/image" Target="../media/image36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7" Type="http://schemas.openxmlformats.org/officeDocument/2006/relationships/image" Target="../media/image4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1.png"/><Relationship Id="rId5" Type="http://schemas.openxmlformats.org/officeDocument/2006/relationships/image" Target="../media/image40.png"/><Relationship Id="rId4" Type="http://schemas.openxmlformats.org/officeDocument/2006/relationships/image" Target="../media/image39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png"/><Relationship Id="rId3" Type="http://schemas.openxmlformats.org/officeDocument/2006/relationships/image" Target="../media/image38.png"/><Relationship Id="rId7" Type="http://schemas.openxmlformats.org/officeDocument/2006/relationships/image" Target="../media/image45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4.png"/><Relationship Id="rId5" Type="http://schemas.openxmlformats.org/officeDocument/2006/relationships/image" Target="../media/image42.png"/><Relationship Id="rId4" Type="http://schemas.openxmlformats.org/officeDocument/2006/relationships/image" Target="../media/image43.png"/><Relationship Id="rId9" Type="http://schemas.openxmlformats.org/officeDocument/2006/relationships/image" Target="../media/image47.png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image" Target="../media/image53.png"/><Relationship Id="rId13" Type="http://schemas.openxmlformats.org/officeDocument/2006/relationships/image" Target="../media/image58.png"/><Relationship Id="rId3" Type="http://schemas.openxmlformats.org/officeDocument/2006/relationships/image" Target="../media/image48.png"/><Relationship Id="rId7" Type="http://schemas.openxmlformats.org/officeDocument/2006/relationships/image" Target="../media/image52.png"/><Relationship Id="rId12" Type="http://schemas.openxmlformats.org/officeDocument/2006/relationships/image" Target="../media/image57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1.png"/><Relationship Id="rId11" Type="http://schemas.openxmlformats.org/officeDocument/2006/relationships/image" Target="../media/image56.png"/><Relationship Id="rId5" Type="http://schemas.openxmlformats.org/officeDocument/2006/relationships/image" Target="../media/image50.png"/><Relationship Id="rId10" Type="http://schemas.openxmlformats.org/officeDocument/2006/relationships/image" Target="../media/image55.png"/><Relationship Id="rId4" Type="http://schemas.openxmlformats.org/officeDocument/2006/relationships/image" Target="../media/image49.png"/><Relationship Id="rId9" Type="http://schemas.openxmlformats.org/officeDocument/2006/relationships/image" Target="../media/image54.png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2.png"/><Relationship Id="rId3" Type="http://schemas.openxmlformats.org/officeDocument/2006/relationships/image" Target="../media/image48.png"/><Relationship Id="rId7" Type="http://schemas.openxmlformats.org/officeDocument/2006/relationships/image" Target="../media/image61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png"/><Relationship Id="rId3" Type="http://schemas.openxmlformats.org/officeDocument/2006/relationships/image" Target="../media/image9.pn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png"/><Relationship Id="rId5" Type="http://schemas.openxmlformats.org/officeDocument/2006/relationships/image" Target="../media/image14.png"/><Relationship Id="rId4" Type="http://schemas.openxmlformats.org/officeDocument/2006/relationships/image" Target="../media/image10.png"/><Relationship Id="rId9" Type="http://schemas.openxmlformats.org/officeDocument/2006/relationships/image" Target="../media/image18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image" Target="../media/image19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4" Type="http://schemas.openxmlformats.org/officeDocument/2006/relationships/image" Target="../media/image20.png"/><Relationship Id="rId9" Type="http://schemas.openxmlformats.org/officeDocument/2006/relationships/image" Target="../media/image2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950265" y="2272087"/>
            <a:ext cx="7279044" cy="2308324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7200" b="0" u="sng" cap="none" spc="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Permanent Marker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Mechanics</a:t>
            </a:r>
          </a:p>
          <a:p>
            <a:pPr algn="ctr"/>
            <a:r>
              <a:rPr lang="en-US" altLang="ja-JP" sz="7200" b="0" cap="none" spc="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Permanent Marker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Forces and Friction</a:t>
            </a:r>
            <a:endParaRPr lang="ja-JP" altLang="en-US" sz="72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Permanent Marker" panose="02000000000000000000" pitchFamily="2" charset="0"/>
              <a:cs typeface="Microsoft Himalaya" panose="01010100010101010101" pitchFamily="2" charset="0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18313DA6-E47F-4E10-80A0-614716C6A3BB}"/>
              </a:ext>
            </a:extLst>
          </p:cNvPr>
          <p:cNvSpPr txBox="1"/>
          <p:nvPr/>
        </p:nvSpPr>
        <p:spPr>
          <a:xfrm>
            <a:off x="2238307" y="4769502"/>
            <a:ext cx="47206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marL="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>
                <a:latin typeface="Arial Black" panose="020B0A04020102020204" pitchFamily="34" charset="0"/>
              </a:rPr>
              <a:t>Twitter: @Owen134866</a:t>
            </a:r>
          </a:p>
          <a:p>
            <a:pPr algn="ctr"/>
            <a:endParaRPr lang="en-US" dirty="0">
              <a:latin typeface="Arial Black" panose="020B0A04020102020204" pitchFamily="34" charset="0"/>
            </a:endParaRPr>
          </a:p>
          <a:p>
            <a:pPr algn="ctr"/>
            <a:r>
              <a:rPr lang="en-US" dirty="0">
                <a:latin typeface="Arial Black" panose="020B0A04020102020204" pitchFamily="34" charset="0"/>
              </a:rPr>
              <a:t>www.mathsfreeresourcelibrary.com</a:t>
            </a:r>
            <a:endParaRPr lang="en-GB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039181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If a force at applied at an angle to the direction of motion you can resolve it to find the component of the force acting in the direction of motion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Two forces,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act upon a particle as shown in the diagram to the right. Work out the magnitude and direction of the resultant force.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You can solve this method as before, by splitting each force into their horizontal and vertical components…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So the resultant force is of magnitude 14.3N at an angle of 12.4˚ above the horizontal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  <a:blipFill>
                <a:blip r:embed="rId3"/>
                <a:stretch>
                  <a:fillRect t="-809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16B2899-C2BE-4788-825F-5FE6BED5AC90}"/>
              </a:ext>
            </a:extLst>
          </p:cNvPr>
          <p:cNvSpPr/>
          <p:nvPr/>
        </p:nvSpPr>
        <p:spPr>
          <a:xfrm>
            <a:off x="5637321" y="2006353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BCB9A49A-1E48-475E-9150-3A45CEC55F59}"/>
              </a:ext>
            </a:extLst>
          </p:cNvPr>
          <p:cNvCxnSpPr>
            <a:cxnSpLocks/>
          </p:cNvCxnSpPr>
          <p:nvPr/>
        </p:nvCxnSpPr>
        <p:spPr>
          <a:xfrm>
            <a:off x="5799098" y="2097839"/>
            <a:ext cx="165618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44916BB-02C2-40DE-BE89-DCBD5C55F3E7}"/>
              </a:ext>
            </a:extLst>
          </p:cNvPr>
          <p:cNvCxnSpPr>
            <a:cxnSpLocks/>
          </p:cNvCxnSpPr>
          <p:nvPr/>
        </p:nvCxnSpPr>
        <p:spPr>
          <a:xfrm flipV="1">
            <a:off x="5754710" y="1242874"/>
            <a:ext cx="894665" cy="84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353AD3-14FF-4E4B-A3DD-6B7574A483F6}"/>
              </a:ext>
            </a:extLst>
          </p:cNvPr>
          <p:cNvSpPr txBox="1"/>
          <p:nvPr/>
        </p:nvSpPr>
        <p:spPr>
          <a:xfrm>
            <a:off x="5768636" y="1367901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3C3A9B-EA13-4913-A802-55D388B7CD63}"/>
              </a:ext>
            </a:extLst>
          </p:cNvPr>
          <p:cNvCxnSpPr>
            <a:cxnSpLocks/>
          </p:cNvCxnSpPr>
          <p:nvPr/>
        </p:nvCxnSpPr>
        <p:spPr>
          <a:xfrm>
            <a:off x="5729557" y="2134830"/>
            <a:ext cx="1079616" cy="4752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92C46EE2-5791-4679-BFD2-4D18CE4B4BE2}"/>
              </a:ext>
            </a:extLst>
          </p:cNvPr>
          <p:cNvSpPr/>
          <p:nvPr/>
        </p:nvSpPr>
        <p:spPr>
          <a:xfrm rot="9340970">
            <a:off x="5168780" y="1684039"/>
            <a:ext cx="914400" cy="914400"/>
          </a:xfrm>
          <a:prstGeom prst="arc">
            <a:avLst>
              <a:gd name="adj1" fmla="val 10224577"/>
              <a:gd name="adj2" fmla="val 132971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E5C683-83A4-48C0-AA0F-2F8D51C938B1}"/>
              </a:ext>
            </a:extLst>
          </p:cNvPr>
          <p:cNvSpPr txBox="1"/>
          <p:nvPr/>
        </p:nvSpPr>
        <p:spPr>
          <a:xfrm>
            <a:off x="6105987" y="2371078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0B93303-C6CA-4F05-87DE-FE1E918249CB}"/>
              </a:ext>
            </a:extLst>
          </p:cNvPr>
          <p:cNvSpPr txBox="1"/>
          <p:nvPr/>
        </p:nvSpPr>
        <p:spPr>
          <a:xfrm>
            <a:off x="5651136" y="1748157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45˚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78C2B9F-685B-4E1E-A1D8-2B02A82855FF}"/>
              </a:ext>
            </a:extLst>
          </p:cNvPr>
          <p:cNvSpPr txBox="1"/>
          <p:nvPr/>
        </p:nvSpPr>
        <p:spPr>
          <a:xfrm>
            <a:off x="5588994" y="2174285"/>
            <a:ext cx="554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30˚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cxnSp>
        <p:nvCxnSpPr>
          <p:cNvPr id="18" name="直線矢印コネクタ 17">
            <a:extLst>
              <a:ext uri="{FF2B5EF4-FFF2-40B4-BE49-F238E27FC236}">
                <a16:creationId xmlns:a16="http://schemas.microsoft.com/office/drawing/2014/main" id="{503619E8-BADD-4617-B2B9-114DE268F88B}"/>
              </a:ext>
            </a:extLst>
          </p:cNvPr>
          <p:cNvCxnSpPr>
            <a:cxnSpLocks/>
          </p:cNvCxnSpPr>
          <p:nvPr/>
        </p:nvCxnSpPr>
        <p:spPr>
          <a:xfrm>
            <a:off x="5781343" y="2062328"/>
            <a:ext cx="885787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直線矢印コネクタ 18">
            <a:extLst>
              <a:ext uri="{FF2B5EF4-FFF2-40B4-BE49-F238E27FC236}">
                <a16:creationId xmlns:a16="http://schemas.microsoft.com/office/drawing/2014/main" id="{ED8CC045-9372-4E54-8247-D89EF707CD2E}"/>
              </a:ext>
            </a:extLst>
          </p:cNvPr>
          <p:cNvCxnSpPr>
            <a:cxnSpLocks/>
          </p:cNvCxnSpPr>
          <p:nvPr/>
        </p:nvCxnSpPr>
        <p:spPr>
          <a:xfrm flipV="1">
            <a:off x="6658263" y="1260869"/>
            <a:ext cx="0" cy="83647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FAEB5F52-E497-4A2A-9E31-46DB5D458E7B}"/>
              </a:ext>
            </a:extLst>
          </p:cNvPr>
          <p:cNvSpPr txBox="1"/>
          <p:nvPr/>
        </p:nvSpPr>
        <p:spPr>
          <a:xfrm>
            <a:off x="6634801" y="1495000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10sin45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28DCBEA0-BB51-419F-8BA5-19FBA295955B}"/>
              </a:ext>
            </a:extLst>
          </p:cNvPr>
          <p:cNvSpPr txBox="1"/>
          <p:nvPr/>
        </p:nvSpPr>
        <p:spPr>
          <a:xfrm>
            <a:off x="5970308" y="1817926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10cos45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2" name="直線矢印コネクタ 21">
            <a:extLst>
              <a:ext uri="{FF2B5EF4-FFF2-40B4-BE49-F238E27FC236}">
                <a16:creationId xmlns:a16="http://schemas.microsoft.com/office/drawing/2014/main" id="{9CF47EA8-C82F-4026-928D-3BDEE3BBEAC9}"/>
              </a:ext>
            </a:extLst>
          </p:cNvPr>
          <p:cNvCxnSpPr>
            <a:cxnSpLocks/>
          </p:cNvCxnSpPr>
          <p:nvPr/>
        </p:nvCxnSpPr>
        <p:spPr>
          <a:xfrm>
            <a:off x="6792907" y="2105728"/>
            <a:ext cx="0" cy="47767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直線矢印コネクタ 24">
            <a:extLst>
              <a:ext uri="{FF2B5EF4-FFF2-40B4-BE49-F238E27FC236}">
                <a16:creationId xmlns:a16="http://schemas.microsoft.com/office/drawing/2014/main" id="{5821AE05-ED92-40E6-B8F0-CFFAF5E942F4}"/>
              </a:ext>
            </a:extLst>
          </p:cNvPr>
          <p:cNvCxnSpPr>
            <a:cxnSpLocks/>
          </p:cNvCxnSpPr>
          <p:nvPr/>
        </p:nvCxnSpPr>
        <p:spPr>
          <a:xfrm>
            <a:off x="5809455" y="2117074"/>
            <a:ext cx="990840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E1A9D0B0-6644-459A-A5F4-8CF163AF46E8}"/>
              </a:ext>
            </a:extLst>
          </p:cNvPr>
          <p:cNvSpPr txBox="1"/>
          <p:nvPr/>
        </p:nvSpPr>
        <p:spPr>
          <a:xfrm>
            <a:off x="6750210" y="2169703"/>
            <a:ext cx="66717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8sin30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CA2D4DBD-ADFC-49BC-BB81-A2B0280465AE}"/>
              </a:ext>
            </a:extLst>
          </p:cNvPr>
          <p:cNvSpPr txBox="1"/>
          <p:nvPr/>
        </p:nvSpPr>
        <p:spPr>
          <a:xfrm>
            <a:off x="6078320" y="2067980"/>
            <a:ext cx="70243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8cos30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6571A62-51AB-43BC-98CF-CCF511120964}"/>
                  </a:ext>
                </a:extLst>
              </p:cNvPr>
              <p:cNvSpPr txBox="1"/>
              <p:nvPr/>
            </p:nvSpPr>
            <p:spPr>
              <a:xfrm>
                <a:off x="3879543" y="2911876"/>
                <a:ext cx="2698810" cy="140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The resultant force </a:t>
                </a:r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horizontally</a:t>
                </a:r>
                <a:r>
                  <a:rPr lang="en-US" sz="1400" dirty="0">
                    <a:latin typeface="Comic Sans MS" panose="030F0702030302020204" pitchFamily="66" charset="0"/>
                  </a:rPr>
                  <a:t> will be equal to: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45+8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𝑐𝑜𝑠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=4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e>
                    </m:ra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+5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  (13.99…)</a:t>
                </a:r>
              </a:p>
            </p:txBody>
          </p:sp>
        </mc:Choice>
        <mc:Fallback xmlns="">
          <p:sp>
            <p:nvSpPr>
              <p:cNvPr id="24" name="テキスト ボックス 23">
                <a:extLst>
                  <a:ext uri="{FF2B5EF4-FFF2-40B4-BE49-F238E27FC236}">
                    <a16:creationId xmlns:a16="http://schemas.microsoft.com/office/drawing/2014/main" id="{06571A62-51AB-43BC-98CF-CCF5111209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9543" y="2911876"/>
                <a:ext cx="2698810" cy="1405962"/>
              </a:xfrm>
              <a:prstGeom prst="rect">
                <a:avLst/>
              </a:prstGeom>
              <a:blipFill>
                <a:blip r:embed="rId4"/>
                <a:stretch>
                  <a:fillRect t="-870" b="-34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949A48DC-92F9-4EAC-BC2B-1047A20ADD6E}"/>
                  </a:ext>
                </a:extLst>
              </p:cNvPr>
              <p:cNvSpPr txBox="1"/>
              <p:nvPr/>
            </p:nvSpPr>
            <p:spPr>
              <a:xfrm>
                <a:off x="6400802" y="2902998"/>
                <a:ext cx="2521256" cy="140596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The resultant force </a:t>
                </a:r>
                <a:r>
                  <a:rPr lang="en-US" sz="1400" dirty="0">
                    <a:solidFill>
                      <a:srgbClr val="0000FF"/>
                    </a:solidFill>
                    <a:latin typeface="Comic Sans MS" panose="030F0702030302020204" pitchFamily="66" charset="0"/>
                  </a:rPr>
                  <a:t>vertically</a:t>
                </a:r>
                <a:r>
                  <a:rPr lang="en-US" sz="1400" dirty="0">
                    <a:latin typeface="Comic Sans MS" panose="030F0702030302020204" pitchFamily="66" charset="0"/>
                  </a:rPr>
                  <a:t> will be equal to:</a:t>
                </a: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4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10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45−8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𝑠𝑖𝑛</m:t>
                    </m:r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30</m:t>
                    </m:r>
                  </m:oMath>
                </a14:m>
                <a:endParaRPr lang="en-GB" sz="1400" dirty="0">
                  <a:latin typeface="Comic Sans MS" panose="030F0702030302020204" pitchFamily="66" charset="0"/>
                </a:endParaRPr>
              </a:p>
              <a:p>
                <a:pPr algn="ctr"/>
                <a:endParaRPr lang="en-US" sz="1400" dirty="0">
                  <a:latin typeface="Comic Sans MS" panose="030F0702030302020204" pitchFamily="66" charset="0"/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=5</m:t>
                    </m:r>
                    <m:rad>
                      <m:radPr>
                        <m:degHide m:val="on"/>
                        <m:ctrlPr>
                          <a:rPr lang="en-US" sz="1400" b="0" i="1" smtClean="0">
                            <a:latin typeface="Cambria Math" panose="02040503050406030204" pitchFamily="18" charset="0"/>
                          </a:rPr>
                        </m:ctrlPr>
                      </m:radPr>
                      <m:deg/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e>
                    </m:rad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−4</m:t>
                    </m:r>
                  </m:oMath>
                </a14:m>
                <a:r>
                  <a:rPr lang="en-GB" sz="1400" dirty="0">
                    <a:latin typeface="Comic Sans MS" panose="030F0702030302020204" pitchFamily="66" charset="0"/>
                  </a:rPr>
                  <a:t>  (3.07…)</a:t>
                </a:r>
              </a:p>
            </p:txBody>
          </p:sp>
        </mc:Choice>
        <mc:Fallback xmlns="">
          <p:sp>
            <p:nvSpPr>
              <p:cNvPr id="31" name="テキスト ボックス 30">
                <a:extLst>
                  <a:ext uri="{FF2B5EF4-FFF2-40B4-BE49-F238E27FC236}">
                    <a16:creationId xmlns:a16="http://schemas.microsoft.com/office/drawing/2014/main" id="{949A48DC-92F9-4EAC-BC2B-1047A20ADD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2" y="2902998"/>
                <a:ext cx="2521256" cy="1405962"/>
              </a:xfrm>
              <a:prstGeom prst="rect">
                <a:avLst/>
              </a:prstGeom>
              <a:blipFill>
                <a:blip r:embed="rId5"/>
                <a:stretch>
                  <a:fillRect t="-866" b="-346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1463A3AA-552A-46FB-8CFB-0EED5AB2628B}"/>
              </a:ext>
            </a:extLst>
          </p:cNvPr>
          <p:cNvCxnSpPr/>
          <p:nvPr/>
        </p:nvCxnSpPr>
        <p:spPr>
          <a:xfrm>
            <a:off x="5291091" y="5495278"/>
            <a:ext cx="1713391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EA0BE01B-C523-4201-8FC6-0F22869FBF08}"/>
              </a:ext>
            </a:extLst>
          </p:cNvPr>
          <p:cNvCxnSpPr>
            <a:cxnSpLocks/>
          </p:cNvCxnSpPr>
          <p:nvPr/>
        </p:nvCxnSpPr>
        <p:spPr>
          <a:xfrm flipV="1">
            <a:off x="6988206" y="4429957"/>
            <a:ext cx="0" cy="1057923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CE52552-E456-4652-89EB-F91780EC5B27}"/>
                  </a:ext>
                </a:extLst>
              </p:cNvPr>
              <p:cNvSpPr txBox="1"/>
              <p:nvPr/>
            </p:nvSpPr>
            <p:spPr>
              <a:xfrm>
                <a:off x="5832629" y="5521911"/>
                <a:ext cx="80778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13.99</m:t>
                      </m:r>
                      <m:r>
                        <a:rPr lang="en-US" sz="1400" i="1" dirty="0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9CE52552-E456-4652-89EB-F91780EC5B2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32629" y="5521911"/>
                <a:ext cx="807785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EACE65F-CA9B-41DA-9D0A-768F7B957659}"/>
                  </a:ext>
                </a:extLst>
              </p:cNvPr>
              <p:cNvSpPr txBox="1"/>
              <p:nvPr/>
            </p:nvSpPr>
            <p:spPr>
              <a:xfrm>
                <a:off x="7004482" y="4820574"/>
                <a:ext cx="70839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3.07</m:t>
                      </m:r>
                      <m:r>
                        <a:rPr lang="en-US" sz="1400" i="1" dirty="0" smtClean="0">
                          <a:solidFill>
                            <a:srgbClr val="0000FF"/>
                          </a:solidFill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>
                  <a:solidFill>
                    <a:srgbClr val="0000FF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0EACE65F-CA9B-41DA-9D0A-768F7B95765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04482" y="4820574"/>
                <a:ext cx="708399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489EE4ED-570A-417B-A638-F9434E8427B4}"/>
              </a:ext>
            </a:extLst>
          </p:cNvPr>
          <p:cNvCxnSpPr>
            <a:cxnSpLocks/>
          </p:cNvCxnSpPr>
          <p:nvPr/>
        </p:nvCxnSpPr>
        <p:spPr>
          <a:xfrm flipV="1">
            <a:off x="5291091" y="4447712"/>
            <a:ext cx="1704513" cy="10386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正方形/長方形 39">
            <a:extLst>
              <a:ext uri="{FF2B5EF4-FFF2-40B4-BE49-F238E27FC236}">
                <a16:creationId xmlns:a16="http://schemas.microsoft.com/office/drawing/2014/main" id="{B0562FF8-1779-41E4-8431-A5289C16AD68}"/>
              </a:ext>
            </a:extLst>
          </p:cNvPr>
          <p:cNvSpPr/>
          <p:nvPr/>
        </p:nvSpPr>
        <p:spPr>
          <a:xfrm>
            <a:off x="6842720" y="5341988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D1B3A91-46D3-458E-AF20-E7D9F0932801}"/>
                  </a:ext>
                </a:extLst>
              </p:cNvPr>
              <p:cNvSpPr txBox="1"/>
              <p:nvPr/>
            </p:nvSpPr>
            <p:spPr>
              <a:xfrm>
                <a:off x="3741939" y="5916967"/>
                <a:ext cx="1722523" cy="260905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ad>
                        <m:radPr>
                          <m:degHide m:val="on"/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radPr>
                        <m:deg/>
                        <m:e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(13.99)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+</m:t>
                          </m:r>
                          <m:sSup>
                            <m:sSupPr>
                              <m:ctrlPr>
                                <a:rPr lang="en-GB" sz="1400" i="1" smtClean="0"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(3.07)</m:t>
                              </m:r>
                            </m:e>
                            <m:sup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p>
                          </m:sSup>
                        </m:e>
                      </m:ra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2D1B3A91-46D3-458E-AF20-E7D9F093280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41939" y="5916967"/>
                <a:ext cx="1722523" cy="260905"/>
              </a:xfrm>
              <a:prstGeom prst="rect">
                <a:avLst/>
              </a:prstGeom>
              <a:blipFill>
                <a:blip r:embed="rId8"/>
                <a:stretch>
                  <a:fillRect l="-709" r="-709" b="-2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80A697C-62DA-4413-8782-8668CD21ADE2}"/>
                  </a:ext>
                </a:extLst>
              </p:cNvPr>
              <p:cNvSpPr txBox="1"/>
              <p:nvPr/>
            </p:nvSpPr>
            <p:spPr>
              <a:xfrm>
                <a:off x="5641762" y="4727358"/>
                <a:ext cx="5109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14.3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080A697C-62DA-4413-8782-8668CD21ADE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41762" y="4727358"/>
                <a:ext cx="510909" cy="215444"/>
              </a:xfrm>
              <a:prstGeom prst="rect">
                <a:avLst/>
              </a:prstGeom>
              <a:blipFill>
                <a:blip r:embed="rId9"/>
                <a:stretch>
                  <a:fillRect l="-7143" r="-5952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7C2B71EF-6A12-4C5A-BB3C-9CED4EDF2988}"/>
                  </a:ext>
                </a:extLst>
              </p:cNvPr>
              <p:cNvSpPr txBox="1"/>
              <p:nvPr/>
            </p:nvSpPr>
            <p:spPr>
              <a:xfrm>
                <a:off x="3750817" y="6334216"/>
                <a:ext cx="69544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14.3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7C2B71EF-6A12-4C5A-BB3C-9CED4EDF298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50817" y="6334216"/>
                <a:ext cx="695447" cy="215444"/>
              </a:xfrm>
              <a:prstGeom prst="rect">
                <a:avLst/>
              </a:prstGeom>
              <a:blipFill>
                <a:blip r:embed="rId10"/>
                <a:stretch>
                  <a:fillRect l="-1754" r="-4386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4" name="テキスト ボックス 43">
            <a:extLst>
              <a:ext uri="{FF2B5EF4-FFF2-40B4-BE49-F238E27FC236}">
                <a16:creationId xmlns:a16="http://schemas.microsoft.com/office/drawing/2014/main" id="{C89A961E-1785-4C52-8FD3-71CE15337A93}"/>
              </a:ext>
            </a:extLst>
          </p:cNvPr>
          <p:cNvSpPr txBox="1"/>
          <p:nvPr/>
        </p:nvSpPr>
        <p:spPr>
          <a:xfrm>
            <a:off x="4101484" y="5504156"/>
            <a:ext cx="1055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Magnitude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81B5096-46CF-4BF1-B363-3C943F75616C}"/>
                  </a:ext>
                </a:extLst>
              </p:cNvPr>
              <p:cNvSpPr txBox="1"/>
              <p:nvPr/>
            </p:nvSpPr>
            <p:spPr>
              <a:xfrm>
                <a:off x="7383263" y="5918446"/>
                <a:ext cx="1384738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𝑇𝑎𝑛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−1</m:t>
                          </m:r>
                        </m:sup>
                      </m:sSup>
                      <m:d>
                        <m:dPr>
                          <m:ctrlPr>
                            <a:rPr lang="en-US" sz="140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3.07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13.99</m:t>
                              </m:r>
                            </m:den>
                          </m:f>
                        </m:e>
                      </m:d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テキスト ボックス 44">
                <a:extLst>
                  <a:ext uri="{FF2B5EF4-FFF2-40B4-BE49-F238E27FC236}">
                    <a16:creationId xmlns:a16="http://schemas.microsoft.com/office/drawing/2014/main" id="{F81B5096-46CF-4BF1-B363-3C943F75616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383263" y="5918446"/>
                <a:ext cx="1384738" cy="484043"/>
              </a:xfrm>
              <a:prstGeom prst="rect">
                <a:avLst/>
              </a:prstGeom>
              <a:blipFill>
                <a:blip r:embed="rId11"/>
                <a:stretch>
                  <a:fillRect l="-88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9371AC8-F28D-474D-A592-FF5BB54792A7}"/>
                  </a:ext>
                </a:extLst>
              </p:cNvPr>
              <p:cNvSpPr txBox="1"/>
              <p:nvPr/>
            </p:nvSpPr>
            <p:spPr>
              <a:xfrm>
                <a:off x="7401019" y="6424472"/>
                <a:ext cx="646716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12.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E9371AC8-F28D-474D-A592-FF5BB54792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01019" y="6424472"/>
                <a:ext cx="646716" cy="220253"/>
              </a:xfrm>
              <a:prstGeom prst="rect">
                <a:avLst/>
              </a:prstGeom>
              <a:blipFill>
                <a:blip r:embed="rId12"/>
                <a:stretch>
                  <a:fillRect l="-1887" t="-2778" r="-2830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1BC8CB6C-5FFA-4A5A-8DC4-F4C976493489}"/>
                  </a:ext>
                </a:extLst>
              </p:cNvPr>
              <p:cNvSpPr txBox="1"/>
              <p:nvPr/>
            </p:nvSpPr>
            <p:spPr>
              <a:xfrm>
                <a:off x="7840463" y="5514513"/>
                <a:ext cx="811889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en-US" sz="1400" u="sng" dirty="0">
                    <a:latin typeface="Comic Sans MS" panose="030F0702030302020204" pitchFamily="66" charset="0"/>
                  </a:rPr>
                  <a:t>Angle </a:t>
                </a:r>
                <a14:m>
                  <m:oMath xmlns:m="http://schemas.openxmlformats.org/officeDocument/2006/math">
                    <m:r>
                      <a:rPr lang="en-US" sz="1400" i="1" u="sng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endParaRPr lang="en-GB" sz="1400" u="sng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1BC8CB6C-5FFA-4A5A-8DC4-F4C97649348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40463" y="5514513"/>
                <a:ext cx="811889" cy="307777"/>
              </a:xfrm>
              <a:prstGeom prst="rect">
                <a:avLst/>
              </a:prstGeom>
              <a:blipFill>
                <a:blip r:embed="rId13"/>
                <a:stretch>
                  <a:fillRect l="-2256" t="-4000" b="-20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8" name="円弧 47">
            <a:extLst>
              <a:ext uri="{FF2B5EF4-FFF2-40B4-BE49-F238E27FC236}">
                <a16:creationId xmlns:a16="http://schemas.microsoft.com/office/drawing/2014/main" id="{28E4482C-4918-4CCB-BBC5-3A49C2FB9E45}"/>
              </a:ext>
            </a:extLst>
          </p:cNvPr>
          <p:cNvSpPr/>
          <p:nvPr/>
        </p:nvSpPr>
        <p:spPr>
          <a:xfrm>
            <a:off x="4758430" y="5024761"/>
            <a:ext cx="914400" cy="914400"/>
          </a:xfrm>
          <a:prstGeom prst="arc">
            <a:avLst>
              <a:gd name="adj1" fmla="val 20055135"/>
              <a:gd name="adj2" fmla="val 52593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07FC2856-F0C9-481E-A752-2183EBC0F077}"/>
                  </a:ext>
                </a:extLst>
              </p:cNvPr>
              <p:cNvSpPr txBox="1"/>
              <p:nvPr/>
            </p:nvSpPr>
            <p:spPr>
              <a:xfrm>
                <a:off x="5677270" y="5242263"/>
                <a:ext cx="432233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12.4</m:t>
                          </m:r>
                        </m:e>
                        <m:sup>
                          <m:r>
                            <a:rPr lang="en-GB" sz="140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9" name="テキスト ボックス 48">
                <a:extLst>
                  <a:ext uri="{FF2B5EF4-FFF2-40B4-BE49-F238E27FC236}">
                    <a16:creationId xmlns:a16="http://schemas.microsoft.com/office/drawing/2014/main" id="{07FC2856-F0C9-481E-A752-2183EBC0F07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270" y="5242263"/>
                <a:ext cx="432233" cy="220253"/>
              </a:xfrm>
              <a:prstGeom prst="rect">
                <a:avLst/>
              </a:prstGeom>
              <a:blipFill>
                <a:blip r:embed="rId14"/>
                <a:stretch>
                  <a:fillRect l="-8451" t="-2778" r="-4225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5612339F-3F9F-4713-AD49-12B50447B352}"/>
                  </a:ext>
                </a:extLst>
              </p:cNvPr>
              <p:cNvSpPr txBox="1"/>
              <p:nvPr/>
            </p:nvSpPr>
            <p:spPr>
              <a:xfrm>
                <a:off x="5703902" y="5268896"/>
                <a:ext cx="14632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0" name="テキスト ボックス 49">
                <a:extLst>
                  <a:ext uri="{FF2B5EF4-FFF2-40B4-BE49-F238E27FC236}">
                    <a16:creationId xmlns:a16="http://schemas.microsoft.com/office/drawing/2014/main" id="{5612339F-3F9F-4713-AD49-12B50447B3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902" y="5268896"/>
                <a:ext cx="146322" cy="215444"/>
              </a:xfrm>
              <a:prstGeom prst="rect">
                <a:avLst/>
              </a:prstGeom>
              <a:blipFill>
                <a:blip r:embed="rId15"/>
                <a:stretch>
                  <a:fillRect l="-33333" r="-20833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0472908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2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2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3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74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1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>
                      <p:stCondLst>
                        <p:cond delay="indefinite"/>
                      </p:stCondLst>
                      <p:childTnLst>
                        <p:par>
                          <p:cTn id="118" fill="hold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2" fill="hold">
                      <p:stCondLst>
                        <p:cond delay="indefinite"/>
                      </p:stCondLst>
                      <p:childTnLst>
                        <p:par>
                          <p:cTn id="123" fill="hold">
                            <p:stCondLst>
                              <p:cond delay="0"/>
                            </p:stCondLst>
                            <p:childTnLst>
                              <p:par>
                                <p:cTn id="12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7" grpId="0"/>
      <p:bldP spid="28" grpId="0"/>
      <p:bldP spid="35" grpId="0"/>
      <p:bldP spid="36" grpId="0"/>
      <p:bldP spid="40" grpId="0" animBg="1"/>
      <p:bldP spid="41" grpId="0"/>
      <p:bldP spid="42" grpId="0"/>
      <p:bldP spid="43" grpId="0"/>
      <p:bldP spid="44" grpId="0"/>
      <p:bldP spid="45" grpId="0"/>
      <p:bldP spid="46" grpId="0"/>
      <p:bldP spid="47" grpId="0"/>
      <p:bldP spid="48" grpId="0" animBg="1"/>
      <p:bldP spid="49" grpId="0"/>
      <p:bldP spid="50" grpId="0"/>
      <p:bldP spid="50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If a force at applied at an angle to the direction of motion you can resolve it to find the component of the force acting in the direction of motion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Two forces,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act upon a particle as shown in the diagram to the right. Work out the magnitude and direction of the resultant force.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Alternatively, you can solve this by using a triangle of forces…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Start by drawing the forces as a ‘chain’ </a:t>
                </a:r>
                <a:r>
                  <a:rPr lang="en-US" sz="1400" dirty="0" err="1">
                    <a:latin typeface="Comic Sans MS" pitchFamily="66" charset="0"/>
                    <a:sym typeface="Wingdings" panose="05000000000000000000" pitchFamily="2" charset="2"/>
                  </a:rPr>
                  <a:t>ie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one first, and draw the second after, starting from the end point of the first force…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  <a:blipFill>
                <a:blip r:embed="rId3"/>
                <a:stretch>
                  <a:fillRect t="-809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16B2899-C2BE-4788-825F-5FE6BED5AC90}"/>
              </a:ext>
            </a:extLst>
          </p:cNvPr>
          <p:cNvSpPr/>
          <p:nvPr/>
        </p:nvSpPr>
        <p:spPr>
          <a:xfrm>
            <a:off x="5637321" y="2006353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BCB9A49A-1E48-475E-9150-3A45CEC55F59}"/>
              </a:ext>
            </a:extLst>
          </p:cNvPr>
          <p:cNvCxnSpPr>
            <a:cxnSpLocks/>
          </p:cNvCxnSpPr>
          <p:nvPr/>
        </p:nvCxnSpPr>
        <p:spPr>
          <a:xfrm>
            <a:off x="5799098" y="2097839"/>
            <a:ext cx="165618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44916BB-02C2-40DE-BE89-DCBD5C55F3E7}"/>
              </a:ext>
            </a:extLst>
          </p:cNvPr>
          <p:cNvCxnSpPr>
            <a:cxnSpLocks/>
          </p:cNvCxnSpPr>
          <p:nvPr/>
        </p:nvCxnSpPr>
        <p:spPr>
          <a:xfrm flipV="1">
            <a:off x="5754710" y="1242874"/>
            <a:ext cx="894665" cy="84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353AD3-14FF-4E4B-A3DD-6B7574A483F6}"/>
              </a:ext>
            </a:extLst>
          </p:cNvPr>
          <p:cNvSpPr txBox="1"/>
          <p:nvPr/>
        </p:nvSpPr>
        <p:spPr>
          <a:xfrm>
            <a:off x="5768636" y="1367901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3C3A9B-EA13-4913-A802-55D388B7CD63}"/>
              </a:ext>
            </a:extLst>
          </p:cNvPr>
          <p:cNvCxnSpPr>
            <a:cxnSpLocks/>
          </p:cNvCxnSpPr>
          <p:nvPr/>
        </p:nvCxnSpPr>
        <p:spPr>
          <a:xfrm>
            <a:off x="5729557" y="2134830"/>
            <a:ext cx="1079616" cy="4752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92C46EE2-5791-4679-BFD2-4D18CE4B4BE2}"/>
              </a:ext>
            </a:extLst>
          </p:cNvPr>
          <p:cNvSpPr/>
          <p:nvPr/>
        </p:nvSpPr>
        <p:spPr>
          <a:xfrm rot="9340970">
            <a:off x="5168780" y="1684039"/>
            <a:ext cx="914400" cy="914400"/>
          </a:xfrm>
          <a:prstGeom prst="arc">
            <a:avLst>
              <a:gd name="adj1" fmla="val 10224577"/>
              <a:gd name="adj2" fmla="val 132971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E5C683-83A4-48C0-AA0F-2F8D51C938B1}"/>
              </a:ext>
            </a:extLst>
          </p:cNvPr>
          <p:cNvSpPr txBox="1"/>
          <p:nvPr/>
        </p:nvSpPr>
        <p:spPr>
          <a:xfrm>
            <a:off x="6105987" y="2371078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0B93303-C6CA-4F05-87DE-FE1E918249CB}"/>
              </a:ext>
            </a:extLst>
          </p:cNvPr>
          <p:cNvSpPr txBox="1"/>
          <p:nvPr/>
        </p:nvSpPr>
        <p:spPr>
          <a:xfrm>
            <a:off x="5997365" y="1801423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45˚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78C2B9F-685B-4E1E-A1D8-2B02A82855FF}"/>
              </a:ext>
            </a:extLst>
          </p:cNvPr>
          <p:cNvSpPr txBox="1"/>
          <p:nvPr/>
        </p:nvSpPr>
        <p:spPr>
          <a:xfrm>
            <a:off x="6041755" y="2076631"/>
            <a:ext cx="554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30˚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A20B8E2-E73C-4B37-92DD-5FB323BF34EA}"/>
              </a:ext>
            </a:extLst>
          </p:cNvPr>
          <p:cNvSpPr/>
          <p:nvPr/>
        </p:nvSpPr>
        <p:spPr>
          <a:xfrm>
            <a:off x="4139530" y="3596847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FAA02F6F-6A0F-466F-838F-41831A081E7A}"/>
              </a:ext>
            </a:extLst>
          </p:cNvPr>
          <p:cNvCxnSpPr>
            <a:cxnSpLocks/>
          </p:cNvCxnSpPr>
          <p:nvPr/>
        </p:nvCxnSpPr>
        <p:spPr>
          <a:xfrm>
            <a:off x="4301307" y="3688333"/>
            <a:ext cx="955329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32996FC2-9B70-4173-90E1-EC0E52689507}"/>
              </a:ext>
            </a:extLst>
          </p:cNvPr>
          <p:cNvCxnSpPr>
            <a:cxnSpLocks/>
          </p:cNvCxnSpPr>
          <p:nvPr/>
        </p:nvCxnSpPr>
        <p:spPr>
          <a:xfrm flipV="1">
            <a:off x="5286728" y="3330518"/>
            <a:ext cx="894665" cy="84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C662DBC-2A65-4B00-A611-7577C1EAF6A0}"/>
              </a:ext>
            </a:extLst>
          </p:cNvPr>
          <p:cNvSpPr txBox="1"/>
          <p:nvPr/>
        </p:nvSpPr>
        <p:spPr>
          <a:xfrm>
            <a:off x="5717904" y="3650855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E764B7B6-A9BB-433F-8412-4FF7063B524A}"/>
              </a:ext>
            </a:extLst>
          </p:cNvPr>
          <p:cNvCxnSpPr>
            <a:cxnSpLocks/>
          </p:cNvCxnSpPr>
          <p:nvPr/>
        </p:nvCxnSpPr>
        <p:spPr>
          <a:xfrm>
            <a:off x="4214010" y="3680935"/>
            <a:ext cx="1079616" cy="4752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D1A2A08-3397-44A5-95FE-A23B9BA8568E}"/>
              </a:ext>
            </a:extLst>
          </p:cNvPr>
          <p:cNvSpPr txBox="1"/>
          <p:nvPr/>
        </p:nvSpPr>
        <p:spPr>
          <a:xfrm>
            <a:off x="4492785" y="3908306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BB9A329D-DB62-4662-B8DE-31457EF74141}"/>
              </a:ext>
            </a:extLst>
          </p:cNvPr>
          <p:cNvSpPr txBox="1"/>
          <p:nvPr/>
        </p:nvSpPr>
        <p:spPr>
          <a:xfrm>
            <a:off x="4543963" y="3649368"/>
            <a:ext cx="554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30˚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9" name="円弧 58">
            <a:extLst>
              <a:ext uri="{FF2B5EF4-FFF2-40B4-BE49-F238E27FC236}">
                <a16:creationId xmlns:a16="http://schemas.microsoft.com/office/drawing/2014/main" id="{D793151B-DA2D-436E-B8B6-6A5B3635729C}"/>
              </a:ext>
            </a:extLst>
          </p:cNvPr>
          <p:cNvSpPr/>
          <p:nvPr/>
        </p:nvSpPr>
        <p:spPr>
          <a:xfrm rot="9340970">
            <a:off x="4691919" y="3762805"/>
            <a:ext cx="914400" cy="914400"/>
          </a:xfrm>
          <a:prstGeom prst="arc">
            <a:avLst>
              <a:gd name="adj1" fmla="val 10224577"/>
              <a:gd name="adj2" fmla="val 1203624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0" name="直線矢印コネクタ 59">
            <a:extLst>
              <a:ext uri="{FF2B5EF4-FFF2-40B4-BE49-F238E27FC236}">
                <a16:creationId xmlns:a16="http://schemas.microsoft.com/office/drawing/2014/main" id="{4940FBF5-C79F-458D-A5C7-50099155F882}"/>
              </a:ext>
            </a:extLst>
          </p:cNvPr>
          <p:cNvCxnSpPr>
            <a:cxnSpLocks/>
          </p:cNvCxnSpPr>
          <p:nvPr/>
        </p:nvCxnSpPr>
        <p:spPr>
          <a:xfrm>
            <a:off x="5288208" y="4169207"/>
            <a:ext cx="891705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円弧 60">
            <a:extLst>
              <a:ext uri="{FF2B5EF4-FFF2-40B4-BE49-F238E27FC236}">
                <a16:creationId xmlns:a16="http://schemas.microsoft.com/office/drawing/2014/main" id="{2A4D46B9-06B4-407C-8C9B-C56C8449C40B}"/>
              </a:ext>
            </a:extLst>
          </p:cNvPr>
          <p:cNvSpPr/>
          <p:nvPr/>
        </p:nvSpPr>
        <p:spPr>
          <a:xfrm rot="9340970">
            <a:off x="3672468" y="3231623"/>
            <a:ext cx="914400" cy="914400"/>
          </a:xfrm>
          <a:prstGeom prst="arc">
            <a:avLst>
              <a:gd name="adj1" fmla="val 12311812"/>
              <a:gd name="adj2" fmla="val 133501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18CD3149-1555-4F9D-9A7A-CDAC21834DF5}"/>
              </a:ext>
            </a:extLst>
          </p:cNvPr>
          <p:cNvCxnSpPr>
            <a:cxnSpLocks/>
          </p:cNvCxnSpPr>
          <p:nvPr/>
        </p:nvCxnSpPr>
        <p:spPr>
          <a:xfrm flipV="1">
            <a:off x="4191315" y="3337916"/>
            <a:ext cx="1944210" cy="3728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直線矢印コネクタ 62">
            <a:extLst>
              <a:ext uri="{FF2B5EF4-FFF2-40B4-BE49-F238E27FC236}">
                <a16:creationId xmlns:a16="http://schemas.microsoft.com/office/drawing/2014/main" id="{2ABD163C-784F-471A-96A3-DF8C46C1F37F}"/>
              </a:ext>
            </a:extLst>
          </p:cNvPr>
          <p:cNvCxnSpPr>
            <a:cxnSpLocks/>
          </p:cNvCxnSpPr>
          <p:nvPr/>
        </p:nvCxnSpPr>
        <p:spPr>
          <a:xfrm>
            <a:off x="5289687" y="4179565"/>
            <a:ext cx="907982" cy="374591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4" name="円弧 63">
            <a:extLst>
              <a:ext uri="{FF2B5EF4-FFF2-40B4-BE49-F238E27FC236}">
                <a16:creationId xmlns:a16="http://schemas.microsoft.com/office/drawing/2014/main" id="{D25BBB9B-E73F-4DB4-B132-81C1EDFBC13B}"/>
              </a:ext>
            </a:extLst>
          </p:cNvPr>
          <p:cNvSpPr/>
          <p:nvPr/>
        </p:nvSpPr>
        <p:spPr>
          <a:xfrm rot="9340970">
            <a:off x="4684521" y="3746530"/>
            <a:ext cx="914400" cy="914400"/>
          </a:xfrm>
          <a:prstGeom prst="arc">
            <a:avLst>
              <a:gd name="adj1" fmla="val 12052797"/>
              <a:gd name="adj2" fmla="val 1297599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8BDB2BFB-95E4-47A1-884D-5089865A21CF}"/>
              </a:ext>
            </a:extLst>
          </p:cNvPr>
          <p:cNvSpPr txBox="1"/>
          <p:nvPr/>
        </p:nvSpPr>
        <p:spPr>
          <a:xfrm>
            <a:off x="5529736" y="3897593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45˚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66" name="テキスト ボックス 65">
            <a:extLst>
              <a:ext uri="{FF2B5EF4-FFF2-40B4-BE49-F238E27FC236}">
                <a16:creationId xmlns:a16="http://schemas.microsoft.com/office/drawing/2014/main" id="{219C7794-44B9-468D-922F-FF94509E6B6A}"/>
              </a:ext>
            </a:extLst>
          </p:cNvPr>
          <p:cNvSpPr txBox="1"/>
          <p:nvPr/>
        </p:nvSpPr>
        <p:spPr>
          <a:xfrm>
            <a:off x="5547666" y="4146695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30˚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5E70658-1724-48FD-A773-F2DC30C876FD}"/>
              </a:ext>
            </a:extLst>
          </p:cNvPr>
          <p:cNvSpPr txBox="1"/>
          <p:nvPr/>
        </p:nvSpPr>
        <p:spPr>
          <a:xfrm>
            <a:off x="5032234" y="3782535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105˚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68" name="円弧 67">
            <a:extLst>
              <a:ext uri="{FF2B5EF4-FFF2-40B4-BE49-F238E27FC236}">
                <a16:creationId xmlns:a16="http://schemas.microsoft.com/office/drawing/2014/main" id="{7E309265-3013-49A8-AC3E-55CA56B14E76}"/>
              </a:ext>
            </a:extLst>
          </p:cNvPr>
          <p:cNvSpPr/>
          <p:nvPr/>
        </p:nvSpPr>
        <p:spPr>
          <a:xfrm rot="9340970">
            <a:off x="4863554" y="3987707"/>
            <a:ext cx="914400" cy="914400"/>
          </a:xfrm>
          <a:prstGeom prst="arc">
            <a:avLst>
              <a:gd name="adj1" fmla="val 5004398"/>
              <a:gd name="adj2" fmla="val 805693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BD5A3D56-47BA-4826-9B15-D503AAF8BBC4}"/>
              </a:ext>
            </a:extLst>
          </p:cNvPr>
          <p:cNvSpPr txBox="1"/>
          <p:nvPr/>
        </p:nvSpPr>
        <p:spPr>
          <a:xfrm>
            <a:off x="3941510" y="2864674"/>
            <a:ext cx="312297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Draw forces one after another…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E66FAED-ABB4-45E0-8D3A-2F9609EBCD2A}"/>
              </a:ext>
            </a:extLst>
          </p:cNvPr>
          <p:cNvSpPr txBox="1"/>
          <p:nvPr/>
        </p:nvSpPr>
        <p:spPr>
          <a:xfrm>
            <a:off x="4028617" y="4658843"/>
            <a:ext cx="4952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will then need to find an angle inside the triangle, and use the sine or cosine rule…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27895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6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6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 animBg="1"/>
      <p:bldP spid="55" grpId="0"/>
      <p:bldP spid="57" grpId="0"/>
      <p:bldP spid="58" grpId="0"/>
      <p:bldP spid="59" grpId="0" animBg="1"/>
      <p:bldP spid="61" grpId="0" animBg="1"/>
      <p:bldP spid="64" grpId="0" animBg="1"/>
      <p:bldP spid="65" grpId="0"/>
      <p:bldP spid="66" grpId="0"/>
      <p:bldP spid="67" grpId="0"/>
      <p:bldP spid="68" grpId="0" animBg="1"/>
      <p:bldP spid="26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If a force at applied at an angle to the direction of motion you can resolve it to find the component of the force acting in the direction of motion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Two forces,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act upon a particle as shown in the diagram to the right. Work out the magnitude and direction of the resultant force.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Alternatively, you can solve this by using a triangle of forces…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Start by drawing the forces as a ‘chain’ </a:t>
                </a:r>
                <a:r>
                  <a:rPr lang="en-US" sz="1400" dirty="0" err="1">
                    <a:latin typeface="Comic Sans MS" pitchFamily="66" charset="0"/>
                    <a:sym typeface="Wingdings" panose="05000000000000000000" pitchFamily="2" charset="2"/>
                  </a:rPr>
                  <a:t>ie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one first, and draw the second after, starting from the end point of the first force…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  <a:blipFill>
                <a:blip r:embed="rId3"/>
                <a:stretch>
                  <a:fillRect t="-809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16B2899-C2BE-4788-825F-5FE6BED5AC90}"/>
              </a:ext>
            </a:extLst>
          </p:cNvPr>
          <p:cNvSpPr/>
          <p:nvPr/>
        </p:nvSpPr>
        <p:spPr>
          <a:xfrm>
            <a:off x="5637321" y="2006353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BCB9A49A-1E48-475E-9150-3A45CEC55F59}"/>
              </a:ext>
            </a:extLst>
          </p:cNvPr>
          <p:cNvCxnSpPr>
            <a:cxnSpLocks/>
          </p:cNvCxnSpPr>
          <p:nvPr/>
        </p:nvCxnSpPr>
        <p:spPr>
          <a:xfrm>
            <a:off x="5799098" y="2097839"/>
            <a:ext cx="165618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44916BB-02C2-40DE-BE89-DCBD5C55F3E7}"/>
              </a:ext>
            </a:extLst>
          </p:cNvPr>
          <p:cNvCxnSpPr>
            <a:cxnSpLocks/>
          </p:cNvCxnSpPr>
          <p:nvPr/>
        </p:nvCxnSpPr>
        <p:spPr>
          <a:xfrm flipV="1">
            <a:off x="5754710" y="1242874"/>
            <a:ext cx="894665" cy="84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353AD3-14FF-4E4B-A3DD-6B7574A483F6}"/>
              </a:ext>
            </a:extLst>
          </p:cNvPr>
          <p:cNvSpPr txBox="1"/>
          <p:nvPr/>
        </p:nvSpPr>
        <p:spPr>
          <a:xfrm>
            <a:off x="5768636" y="1367901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3C3A9B-EA13-4913-A802-55D388B7CD63}"/>
              </a:ext>
            </a:extLst>
          </p:cNvPr>
          <p:cNvCxnSpPr>
            <a:cxnSpLocks/>
          </p:cNvCxnSpPr>
          <p:nvPr/>
        </p:nvCxnSpPr>
        <p:spPr>
          <a:xfrm>
            <a:off x="5729557" y="2134830"/>
            <a:ext cx="1079616" cy="4752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92C46EE2-5791-4679-BFD2-4D18CE4B4BE2}"/>
              </a:ext>
            </a:extLst>
          </p:cNvPr>
          <p:cNvSpPr/>
          <p:nvPr/>
        </p:nvSpPr>
        <p:spPr>
          <a:xfrm rot="9340970">
            <a:off x="5168780" y="1684039"/>
            <a:ext cx="914400" cy="914400"/>
          </a:xfrm>
          <a:prstGeom prst="arc">
            <a:avLst>
              <a:gd name="adj1" fmla="val 10224577"/>
              <a:gd name="adj2" fmla="val 132971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E5C683-83A4-48C0-AA0F-2F8D51C938B1}"/>
              </a:ext>
            </a:extLst>
          </p:cNvPr>
          <p:cNvSpPr txBox="1"/>
          <p:nvPr/>
        </p:nvSpPr>
        <p:spPr>
          <a:xfrm>
            <a:off x="6105987" y="2371078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0B93303-C6CA-4F05-87DE-FE1E918249CB}"/>
              </a:ext>
            </a:extLst>
          </p:cNvPr>
          <p:cNvSpPr txBox="1"/>
          <p:nvPr/>
        </p:nvSpPr>
        <p:spPr>
          <a:xfrm>
            <a:off x="5997365" y="1801423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45˚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78C2B9F-685B-4E1E-A1D8-2B02A82855FF}"/>
              </a:ext>
            </a:extLst>
          </p:cNvPr>
          <p:cNvSpPr txBox="1"/>
          <p:nvPr/>
        </p:nvSpPr>
        <p:spPr>
          <a:xfrm>
            <a:off x="6041755" y="2076631"/>
            <a:ext cx="554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30˚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A20B8E2-E73C-4B37-92DD-5FB323BF34EA}"/>
              </a:ext>
            </a:extLst>
          </p:cNvPr>
          <p:cNvSpPr/>
          <p:nvPr/>
        </p:nvSpPr>
        <p:spPr>
          <a:xfrm>
            <a:off x="5249239" y="3783278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FAA02F6F-6A0F-466F-838F-41831A081E7A}"/>
              </a:ext>
            </a:extLst>
          </p:cNvPr>
          <p:cNvCxnSpPr>
            <a:cxnSpLocks/>
          </p:cNvCxnSpPr>
          <p:nvPr/>
        </p:nvCxnSpPr>
        <p:spPr>
          <a:xfrm>
            <a:off x="5411016" y="3874764"/>
            <a:ext cx="955329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32996FC2-9B70-4173-90E1-EC0E52689507}"/>
              </a:ext>
            </a:extLst>
          </p:cNvPr>
          <p:cNvCxnSpPr>
            <a:cxnSpLocks/>
          </p:cNvCxnSpPr>
          <p:nvPr/>
        </p:nvCxnSpPr>
        <p:spPr>
          <a:xfrm flipV="1">
            <a:off x="6396437" y="3516949"/>
            <a:ext cx="894665" cy="84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C662DBC-2A65-4B00-A611-7577C1EAF6A0}"/>
              </a:ext>
            </a:extLst>
          </p:cNvPr>
          <p:cNvSpPr txBox="1"/>
          <p:nvPr/>
        </p:nvSpPr>
        <p:spPr>
          <a:xfrm>
            <a:off x="6827613" y="3837286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E764B7B6-A9BB-433F-8412-4FF7063B524A}"/>
              </a:ext>
            </a:extLst>
          </p:cNvPr>
          <p:cNvCxnSpPr>
            <a:cxnSpLocks/>
          </p:cNvCxnSpPr>
          <p:nvPr/>
        </p:nvCxnSpPr>
        <p:spPr>
          <a:xfrm>
            <a:off x="5323719" y="3867366"/>
            <a:ext cx="1079616" cy="4752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D1A2A08-3397-44A5-95FE-A23B9BA8568E}"/>
              </a:ext>
            </a:extLst>
          </p:cNvPr>
          <p:cNvSpPr txBox="1"/>
          <p:nvPr/>
        </p:nvSpPr>
        <p:spPr>
          <a:xfrm>
            <a:off x="5602494" y="4094737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BB9A329D-DB62-4662-B8DE-31457EF74141}"/>
              </a:ext>
            </a:extLst>
          </p:cNvPr>
          <p:cNvSpPr txBox="1"/>
          <p:nvPr/>
        </p:nvSpPr>
        <p:spPr>
          <a:xfrm>
            <a:off x="5653672" y="3835799"/>
            <a:ext cx="554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30˚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61" name="円弧 60">
            <a:extLst>
              <a:ext uri="{FF2B5EF4-FFF2-40B4-BE49-F238E27FC236}">
                <a16:creationId xmlns:a16="http://schemas.microsoft.com/office/drawing/2014/main" id="{2A4D46B9-06B4-407C-8C9B-C56C8449C40B}"/>
              </a:ext>
            </a:extLst>
          </p:cNvPr>
          <p:cNvSpPr/>
          <p:nvPr/>
        </p:nvSpPr>
        <p:spPr>
          <a:xfrm rot="9340970">
            <a:off x="4782177" y="3418054"/>
            <a:ext cx="914400" cy="914400"/>
          </a:xfrm>
          <a:prstGeom prst="arc">
            <a:avLst>
              <a:gd name="adj1" fmla="val 12311812"/>
              <a:gd name="adj2" fmla="val 133501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18CD3149-1555-4F9D-9A7A-CDAC21834DF5}"/>
              </a:ext>
            </a:extLst>
          </p:cNvPr>
          <p:cNvCxnSpPr>
            <a:cxnSpLocks/>
          </p:cNvCxnSpPr>
          <p:nvPr/>
        </p:nvCxnSpPr>
        <p:spPr>
          <a:xfrm flipV="1">
            <a:off x="5301024" y="3524347"/>
            <a:ext cx="1944210" cy="3728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5E70658-1724-48FD-A773-F2DC30C876FD}"/>
              </a:ext>
            </a:extLst>
          </p:cNvPr>
          <p:cNvSpPr txBox="1"/>
          <p:nvPr/>
        </p:nvSpPr>
        <p:spPr>
          <a:xfrm>
            <a:off x="6141943" y="3968966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105˚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68" name="円弧 67">
            <a:extLst>
              <a:ext uri="{FF2B5EF4-FFF2-40B4-BE49-F238E27FC236}">
                <a16:creationId xmlns:a16="http://schemas.microsoft.com/office/drawing/2014/main" id="{7E309265-3013-49A8-AC3E-55CA56B14E76}"/>
              </a:ext>
            </a:extLst>
          </p:cNvPr>
          <p:cNvSpPr/>
          <p:nvPr/>
        </p:nvSpPr>
        <p:spPr>
          <a:xfrm rot="9340970">
            <a:off x="5973263" y="4174138"/>
            <a:ext cx="914400" cy="914400"/>
          </a:xfrm>
          <a:prstGeom prst="arc">
            <a:avLst>
              <a:gd name="adj1" fmla="val 5004398"/>
              <a:gd name="adj2" fmla="val 805693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E66FAED-ABB4-45E0-8D3A-2F9609EBCD2A}"/>
              </a:ext>
            </a:extLst>
          </p:cNvPr>
          <p:cNvSpPr txBox="1"/>
          <p:nvPr/>
        </p:nvSpPr>
        <p:spPr>
          <a:xfrm>
            <a:off x="4019740" y="2865554"/>
            <a:ext cx="4952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will then need to find an angle inside the triangle, and use the sine or cosine rule…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39FD4932-6743-4BC0-8245-CC114B2D421F}"/>
                  </a:ext>
                </a:extLst>
              </p:cNvPr>
              <p:cNvSpPr txBox="1"/>
              <p:nvPr/>
            </p:nvSpPr>
            <p:spPr>
              <a:xfrm>
                <a:off x="4061533" y="4771747"/>
                <a:ext cx="22065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𝑏𝑐𝐶𝑜𝑠𝐴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39FD4932-6743-4BC0-8245-CC114B2D4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61533" y="4771747"/>
                <a:ext cx="2206566" cy="246221"/>
              </a:xfrm>
              <a:prstGeom prst="rect">
                <a:avLst/>
              </a:prstGeom>
              <a:blipFill>
                <a:blip r:embed="rId4"/>
                <a:stretch>
                  <a:fillRect l="-829" r="-138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0BBCC55-E82C-4E51-8202-F1B055737E3D}"/>
                  </a:ext>
                </a:extLst>
              </p:cNvPr>
              <p:cNvSpPr txBox="1"/>
              <p:nvPr/>
            </p:nvSpPr>
            <p:spPr>
              <a:xfrm>
                <a:off x="4043778" y="5215630"/>
                <a:ext cx="316984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(8)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</m:t>
                      </m:r>
                      <m:sSup>
                        <m:sSup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(10)</m:t>
                          </m:r>
                        </m:e>
                        <m:sup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−2</m:t>
                      </m:r>
                      <m:d>
                        <m:d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e>
                      </m:d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(10)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𝐶𝑜𝑠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4" name="テキスト ボックス 33">
                <a:extLst>
                  <a:ext uri="{FF2B5EF4-FFF2-40B4-BE49-F238E27FC236}">
                    <a16:creationId xmlns:a16="http://schemas.microsoft.com/office/drawing/2014/main" id="{50BBCC55-E82C-4E51-8202-F1B055737E3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3778" y="5215630"/>
                <a:ext cx="3169842" cy="246221"/>
              </a:xfrm>
              <a:prstGeom prst="rect">
                <a:avLst/>
              </a:prstGeom>
              <a:blipFill>
                <a:blip r:embed="rId5"/>
                <a:stretch>
                  <a:fillRect l="-385" t="-2500" r="-962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8362400-20FD-40CC-A0F3-8EA759B8BF52}"/>
                  </a:ext>
                </a:extLst>
              </p:cNvPr>
              <p:cNvSpPr txBox="1"/>
              <p:nvPr/>
            </p:nvSpPr>
            <p:spPr>
              <a:xfrm>
                <a:off x="4150310" y="5695025"/>
                <a:ext cx="97199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=14.3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8362400-20FD-40CC-A0F3-8EA759B8BF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0310" y="5695025"/>
                <a:ext cx="971997" cy="246221"/>
              </a:xfrm>
              <a:prstGeom prst="rect">
                <a:avLst/>
              </a:prstGeom>
              <a:blipFill>
                <a:blip r:embed="rId6"/>
                <a:stretch>
                  <a:fillRect l="-2516" r="-3145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3DFE1BCE-D982-4177-82C2-5326E71AF23F}"/>
                  </a:ext>
                </a:extLst>
              </p:cNvPr>
              <p:cNvSpPr txBox="1"/>
              <p:nvPr/>
            </p:nvSpPr>
            <p:spPr>
              <a:xfrm>
                <a:off x="5996865" y="3431219"/>
                <a:ext cx="5109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14.3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3DFE1BCE-D982-4177-82C2-5326E71AF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865" y="3431219"/>
                <a:ext cx="510909" cy="215444"/>
              </a:xfrm>
              <a:prstGeom prst="rect">
                <a:avLst/>
              </a:prstGeom>
              <a:blipFill>
                <a:blip r:embed="rId7"/>
                <a:stretch>
                  <a:fillRect l="-7143" r="-595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円弧 36">
            <a:extLst>
              <a:ext uri="{FF2B5EF4-FFF2-40B4-BE49-F238E27FC236}">
                <a16:creationId xmlns:a16="http://schemas.microsoft.com/office/drawing/2014/main" id="{656A6AA9-273F-49F4-AF42-7D5FC1E61D76}"/>
              </a:ext>
            </a:extLst>
          </p:cNvPr>
          <p:cNvSpPr/>
          <p:nvPr/>
        </p:nvSpPr>
        <p:spPr>
          <a:xfrm>
            <a:off x="7131728" y="4944862"/>
            <a:ext cx="281127" cy="383218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384AC49-BFDD-4971-884A-79FA070519E6}"/>
              </a:ext>
            </a:extLst>
          </p:cNvPr>
          <p:cNvSpPr txBox="1"/>
          <p:nvPr/>
        </p:nvSpPr>
        <p:spPr>
          <a:xfrm>
            <a:off x="7367484" y="4959966"/>
            <a:ext cx="1288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39" name="円弧 38">
            <a:extLst>
              <a:ext uri="{FF2B5EF4-FFF2-40B4-BE49-F238E27FC236}">
                <a16:creationId xmlns:a16="http://schemas.microsoft.com/office/drawing/2014/main" id="{69ADF5D3-E830-48C5-A4AF-D9CFADE34EC0}"/>
              </a:ext>
            </a:extLst>
          </p:cNvPr>
          <p:cNvSpPr/>
          <p:nvPr/>
        </p:nvSpPr>
        <p:spPr>
          <a:xfrm>
            <a:off x="7071064" y="5390225"/>
            <a:ext cx="281127" cy="383218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7A0BCBC6-3648-4095-A43D-1AC1C97EF926}"/>
              </a:ext>
            </a:extLst>
          </p:cNvPr>
          <p:cNvSpPr txBox="1"/>
          <p:nvPr/>
        </p:nvSpPr>
        <p:spPr>
          <a:xfrm>
            <a:off x="7331974" y="5430482"/>
            <a:ext cx="97752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17896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4" grpId="0"/>
      <p:bldP spid="35" grpId="0"/>
      <p:bldP spid="36" grpId="0"/>
      <p:bldP spid="37" grpId="0" animBg="1"/>
      <p:bldP spid="38" grpId="0"/>
      <p:bldP spid="39" grpId="0" animBg="1"/>
      <p:bldP spid="4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If a force at applied at an angle to the direction of motion you can resolve it to find the component of the force acting in the direction of motion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Two forces,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, act upon a particle as shown in the diagram to the right. Work out the magnitude and direction of the resultant force.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Alternatively, you can solve this by using a triangle of forces…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Start by drawing the forces as a ‘chain’ </a:t>
                </a:r>
                <a:r>
                  <a:rPr lang="en-US" sz="1400" dirty="0" err="1">
                    <a:latin typeface="Comic Sans MS" pitchFamily="66" charset="0"/>
                    <a:sym typeface="Wingdings" panose="05000000000000000000" pitchFamily="2" charset="2"/>
                  </a:rPr>
                  <a:t>ie</a:t>
                </a: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 draw one first, and draw the second after, starting from the end point of the first force…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  <a:blipFill>
                <a:blip r:embed="rId3"/>
                <a:stretch>
                  <a:fillRect t="-809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楕円 1">
            <a:extLst>
              <a:ext uri="{FF2B5EF4-FFF2-40B4-BE49-F238E27FC236}">
                <a16:creationId xmlns:a16="http://schemas.microsoft.com/office/drawing/2014/main" id="{B16B2899-C2BE-4788-825F-5FE6BED5AC90}"/>
              </a:ext>
            </a:extLst>
          </p:cNvPr>
          <p:cNvSpPr/>
          <p:nvPr/>
        </p:nvSpPr>
        <p:spPr>
          <a:xfrm>
            <a:off x="5637321" y="2006353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" name="直線矢印コネクタ 5">
            <a:extLst>
              <a:ext uri="{FF2B5EF4-FFF2-40B4-BE49-F238E27FC236}">
                <a16:creationId xmlns:a16="http://schemas.microsoft.com/office/drawing/2014/main" id="{BCB9A49A-1E48-475E-9150-3A45CEC55F59}"/>
              </a:ext>
            </a:extLst>
          </p:cNvPr>
          <p:cNvCxnSpPr>
            <a:cxnSpLocks/>
          </p:cNvCxnSpPr>
          <p:nvPr/>
        </p:nvCxnSpPr>
        <p:spPr>
          <a:xfrm>
            <a:off x="5799098" y="2097839"/>
            <a:ext cx="165618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044916BB-02C2-40DE-BE89-DCBD5C55F3E7}"/>
              </a:ext>
            </a:extLst>
          </p:cNvPr>
          <p:cNvCxnSpPr>
            <a:cxnSpLocks/>
          </p:cNvCxnSpPr>
          <p:nvPr/>
        </p:nvCxnSpPr>
        <p:spPr>
          <a:xfrm flipV="1">
            <a:off x="5754710" y="1242874"/>
            <a:ext cx="894665" cy="84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F3353AD3-14FF-4E4B-A3DD-6B7574A483F6}"/>
              </a:ext>
            </a:extLst>
          </p:cNvPr>
          <p:cNvSpPr txBox="1"/>
          <p:nvPr/>
        </p:nvSpPr>
        <p:spPr>
          <a:xfrm>
            <a:off x="5768636" y="1367901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9" name="直線矢印コネクタ 8">
            <a:extLst>
              <a:ext uri="{FF2B5EF4-FFF2-40B4-BE49-F238E27FC236}">
                <a16:creationId xmlns:a16="http://schemas.microsoft.com/office/drawing/2014/main" id="{DF3C3A9B-EA13-4913-A802-55D388B7CD63}"/>
              </a:ext>
            </a:extLst>
          </p:cNvPr>
          <p:cNvCxnSpPr>
            <a:cxnSpLocks/>
          </p:cNvCxnSpPr>
          <p:nvPr/>
        </p:nvCxnSpPr>
        <p:spPr>
          <a:xfrm>
            <a:off x="5729557" y="2134830"/>
            <a:ext cx="1079616" cy="4752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円弧 11">
            <a:extLst>
              <a:ext uri="{FF2B5EF4-FFF2-40B4-BE49-F238E27FC236}">
                <a16:creationId xmlns:a16="http://schemas.microsoft.com/office/drawing/2014/main" id="{92C46EE2-5791-4679-BFD2-4D18CE4B4BE2}"/>
              </a:ext>
            </a:extLst>
          </p:cNvPr>
          <p:cNvSpPr/>
          <p:nvPr/>
        </p:nvSpPr>
        <p:spPr>
          <a:xfrm rot="9340970">
            <a:off x="5168780" y="1684039"/>
            <a:ext cx="914400" cy="914400"/>
          </a:xfrm>
          <a:prstGeom prst="arc">
            <a:avLst>
              <a:gd name="adj1" fmla="val 10224577"/>
              <a:gd name="adj2" fmla="val 1329715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テキスト ボックス 12">
            <a:extLst>
              <a:ext uri="{FF2B5EF4-FFF2-40B4-BE49-F238E27FC236}">
                <a16:creationId xmlns:a16="http://schemas.microsoft.com/office/drawing/2014/main" id="{7CE5C683-83A4-48C0-AA0F-2F8D51C938B1}"/>
              </a:ext>
            </a:extLst>
          </p:cNvPr>
          <p:cNvSpPr txBox="1"/>
          <p:nvPr/>
        </p:nvSpPr>
        <p:spPr>
          <a:xfrm>
            <a:off x="6105987" y="2371078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B0B93303-C6CA-4F05-87DE-FE1E918249CB}"/>
              </a:ext>
            </a:extLst>
          </p:cNvPr>
          <p:cNvSpPr txBox="1"/>
          <p:nvPr/>
        </p:nvSpPr>
        <p:spPr>
          <a:xfrm>
            <a:off x="5997365" y="1801423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45˚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278C2B9F-685B-4E1E-A1D8-2B02A82855FF}"/>
              </a:ext>
            </a:extLst>
          </p:cNvPr>
          <p:cNvSpPr txBox="1"/>
          <p:nvPr/>
        </p:nvSpPr>
        <p:spPr>
          <a:xfrm>
            <a:off x="6041755" y="2076631"/>
            <a:ext cx="554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30˚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51" name="楕円 50">
            <a:extLst>
              <a:ext uri="{FF2B5EF4-FFF2-40B4-BE49-F238E27FC236}">
                <a16:creationId xmlns:a16="http://schemas.microsoft.com/office/drawing/2014/main" id="{AA20B8E2-E73C-4B37-92DD-5FB323BF34EA}"/>
              </a:ext>
            </a:extLst>
          </p:cNvPr>
          <p:cNvSpPr/>
          <p:nvPr/>
        </p:nvSpPr>
        <p:spPr>
          <a:xfrm>
            <a:off x="5249239" y="3783278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2" name="直線矢印コネクタ 51">
            <a:extLst>
              <a:ext uri="{FF2B5EF4-FFF2-40B4-BE49-F238E27FC236}">
                <a16:creationId xmlns:a16="http://schemas.microsoft.com/office/drawing/2014/main" id="{FAA02F6F-6A0F-466F-838F-41831A081E7A}"/>
              </a:ext>
            </a:extLst>
          </p:cNvPr>
          <p:cNvCxnSpPr>
            <a:cxnSpLocks/>
          </p:cNvCxnSpPr>
          <p:nvPr/>
        </p:nvCxnSpPr>
        <p:spPr>
          <a:xfrm>
            <a:off x="5411016" y="3874764"/>
            <a:ext cx="955329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直線矢印コネクタ 52">
            <a:extLst>
              <a:ext uri="{FF2B5EF4-FFF2-40B4-BE49-F238E27FC236}">
                <a16:creationId xmlns:a16="http://schemas.microsoft.com/office/drawing/2014/main" id="{32996FC2-9B70-4173-90E1-EC0E52689507}"/>
              </a:ext>
            </a:extLst>
          </p:cNvPr>
          <p:cNvCxnSpPr>
            <a:cxnSpLocks/>
          </p:cNvCxnSpPr>
          <p:nvPr/>
        </p:nvCxnSpPr>
        <p:spPr>
          <a:xfrm flipV="1">
            <a:off x="6396437" y="3516949"/>
            <a:ext cx="894665" cy="84608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6C662DBC-2A65-4B00-A611-7577C1EAF6A0}"/>
              </a:ext>
            </a:extLst>
          </p:cNvPr>
          <p:cNvSpPr txBox="1"/>
          <p:nvPr/>
        </p:nvSpPr>
        <p:spPr>
          <a:xfrm>
            <a:off x="6827613" y="3837286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56" name="直線矢印コネクタ 55">
            <a:extLst>
              <a:ext uri="{FF2B5EF4-FFF2-40B4-BE49-F238E27FC236}">
                <a16:creationId xmlns:a16="http://schemas.microsoft.com/office/drawing/2014/main" id="{E764B7B6-A9BB-433F-8412-4FF7063B524A}"/>
              </a:ext>
            </a:extLst>
          </p:cNvPr>
          <p:cNvCxnSpPr>
            <a:cxnSpLocks/>
          </p:cNvCxnSpPr>
          <p:nvPr/>
        </p:nvCxnSpPr>
        <p:spPr>
          <a:xfrm>
            <a:off x="5323719" y="3867366"/>
            <a:ext cx="1079616" cy="475205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6D1A2A08-3397-44A5-95FE-A23B9BA8568E}"/>
              </a:ext>
            </a:extLst>
          </p:cNvPr>
          <p:cNvSpPr txBox="1"/>
          <p:nvPr/>
        </p:nvSpPr>
        <p:spPr>
          <a:xfrm>
            <a:off x="5602494" y="4094737"/>
            <a:ext cx="4026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BB9A329D-DB62-4662-B8DE-31457EF74141}"/>
              </a:ext>
            </a:extLst>
          </p:cNvPr>
          <p:cNvSpPr txBox="1"/>
          <p:nvPr/>
        </p:nvSpPr>
        <p:spPr>
          <a:xfrm>
            <a:off x="5653672" y="3835799"/>
            <a:ext cx="554354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30˚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61" name="円弧 60">
            <a:extLst>
              <a:ext uri="{FF2B5EF4-FFF2-40B4-BE49-F238E27FC236}">
                <a16:creationId xmlns:a16="http://schemas.microsoft.com/office/drawing/2014/main" id="{2A4D46B9-06B4-407C-8C9B-C56C8449C40B}"/>
              </a:ext>
            </a:extLst>
          </p:cNvPr>
          <p:cNvSpPr/>
          <p:nvPr/>
        </p:nvSpPr>
        <p:spPr>
          <a:xfrm rot="9340970">
            <a:off x="4782177" y="3418054"/>
            <a:ext cx="914400" cy="914400"/>
          </a:xfrm>
          <a:prstGeom prst="arc">
            <a:avLst>
              <a:gd name="adj1" fmla="val 12311812"/>
              <a:gd name="adj2" fmla="val 1335011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62" name="直線矢印コネクタ 61">
            <a:extLst>
              <a:ext uri="{FF2B5EF4-FFF2-40B4-BE49-F238E27FC236}">
                <a16:creationId xmlns:a16="http://schemas.microsoft.com/office/drawing/2014/main" id="{18CD3149-1555-4F9D-9A7A-CDAC21834DF5}"/>
              </a:ext>
            </a:extLst>
          </p:cNvPr>
          <p:cNvCxnSpPr>
            <a:cxnSpLocks/>
          </p:cNvCxnSpPr>
          <p:nvPr/>
        </p:nvCxnSpPr>
        <p:spPr>
          <a:xfrm flipV="1">
            <a:off x="5301024" y="3524347"/>
            <a:ext cx="1944210" cy="37286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テキスト ボックス 66">
            <a:extLst>
              <a:ext uri="{FF2B5EF4-FFF2-40B4-BE49-F238E27FC236}">
                <a16:creationId xmlns:a16="http://schemas.microsoft.com/office/drawing/2014/main" id="{15E70658-1724-48FD-A773-F2DC30C876FD}"/>
              </a:ext>
            </a:extLst>
          </p:cNvPr>
          <p:cNvSpPr txBox="1"/>
          <p:nvPr/>
        </p:nvSpPr>
        <p:spPr>
          <a:xfrm>
            <a:off x="6141943" y="3968966"/>
            <a:ext cx="563232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latin typeface="Comic Sans MS" panose="030F0702030302020204" pitchFamily="66" charset="0"/>
              </a:rPr>
              <a:t>105˚</a:t>
            </a:r>
            <a:endParaRPr lang="en-GB" sz="1100" dirty="0">
              <a:latin typeface="Comic Sans MS" panose="030F0702030302020204" pitchFamily="66" charset="0"/>
            </a:endParaRPr>
          </a:p>
        </p:txBody>
      </p:sp>
      <p:sp>
        <p:nvSpPr>
          <p:cNvPr id="68" name="円弧 67">
            <a:extLst>
              <a:ext uri="{FF2B5EF4-FFF2-40B4-BE49-F238E27FC236}">
                <a16:creationId xmlns:a16="http://schemas.microsoft.com/office/drawing/2014/main" id="{7E309265-3013-49A8-AC3E-55CA56B14E76}"/>
              </a:ext>
            </a:extLst>
          </p:cNvPr>
          <p:cNvSpPr/>
          <p:nvPr/>
        </p:nvSpPr>
        <p:spPr>
          <a:xfrm rot="9340970">
            <a:off x="5973263" y="4174138"/>
            <a:ext cx="914400" cy="914400"/>
          </a:xfrm>
          <a:prstGeom prst="arc">
            <a:avLst>
              <a:gd name="adj1" fmla="val 5004398"/>
              <a:gd name="adj2" fmla="val 805693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BE66FAED-ABB4-45E0-8D3A-2F9609EBCD2A}"/>
              </a:ext>
            </a:extLst>
          </p:cNvPr>
          <p:cNvSpPr txBox="1"/>
          <p:nvPr/>
        </p:nvSpPr>
        <p:spPr>
          <a:xfrm>
            <a:off x="4019740" y="2865554"/>
            <a:ext cx="495242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will then need to find an angle inside the triangle, and use the sine or cosine rule…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39FD4932-6743-4BC0-8245-CC114B2D421F}"/>
                  </a:ext>
                </a:extLst>
              </p:cNvPr>
              <p:cNvSpPr txBox="1"/>
              <p:nvPr/>
            </p:nvSpPr>
            <p:spPr>
              <a:xfrm>
                <a:off x="4070410" y="4292353"/>
                <a:ext cx="1169872" cy="46262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𝑎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𝑆𝑖𝑛𝐵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𝑏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39FD4932-6743-4BC0-8245-CC114B2D421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410" y="4292353"/>
                <a:ext cx="1169872" cy="46262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3DFE1BCE-D982-4177-82C2-5326E71AF23F}"/>
                  </a:ext>
                </a:extLst>
              </p:cNvPr>
              <p:cNvSpPr txBox="1"/>
              <p:nvPr/>
            </p:nvSpPr>
            <p:spPr>
              <a:xfrm>
                <a:off x="5996865" y="3431219"/>
                <a:ext cx="5109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14.3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3DFE1BCE-D982-4177-82C2-5326E71AF23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96865" y="3431219"/>
                <a:ext cx="510909" cy="215444"/>
              </a:xfrm>
              <a:prstGeom prst="rect">
                <a:avLst/>
              </a:prstGeom>
              <a:blipFill>
                <a:blip r:embed="rId5"/>
                <a:stretch>
                  <a:fillRect l="-7143" r="-5952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円弧 36">
            <a:extLst>
              <a:ext uri="{FF2B5EF4-FFF2-40B4-BE49-F238E27FC236}">
                <a16:creationId xmlns:a16="http://schemas.microsoft.com/office/drawing/2014/main" id="{656A6AA9-273F-49F4-AF42-7D5FC1E61D76}"/>
              </a:ext>
            </a:extLst>
          </p:cNvPr>
          <p:cNvSpPr/>
          <p:nvPr/>
        </p:nvSpPr>
        <p:spPr>
          <a:xfrm>
            <a:off x="5400582" y="4563122"/>
            <a:ext cx="210105" cy="603682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テキスト ボックス 37">
            <a:extLst>
              <a:ext uri="{FF2B5EF4-FFF2-40B4-BE49-F238E27FC236}">
                <a16:creationId xmlns:a16="http://schemas.microsoft.com/office/drawing/2014/main" id="{9384AC49-BFDD-4971-884A-79FA070519E6}"/>
              </a:ext>
            </a:extLst>
          </p:cNvPr>
          <p:cNvSpPr txBox="1"/>
          <p:nvPr/>
        </p:nvSpPr>
        <p:spPr>
          <a:xfrm>
            <a:off x="5618583" y="4622615"/>
            <a:ext cx="128824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FC35DBC1-77C4-4B28-952F-DAC27614AE50}"/>
                  </a:ext>
                </a:extLst>
              </p:cNvPr>
              <p:cNvSpPr txBox="1"/>
              <p:nvPr/>
            </p:nvSpPr>
            <p:spPr>
              <a:xfrm>
                <a:off x="4070410" y="4913790"/>
                <a:ext cx="1371145" cy="46762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GB" sz="16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𝑆𝑖𝑛𝐴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𝑆𝑖𝑛</m:t>
                          </m:r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105</m:t>
                          </m:r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14.3</m:t>
                          </m:r>
                        </m:den>
                      </m:f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1" name="テキスト ボックス 40">
                <a:extLst>
                  <a:ext uri="{FF2B5EF4-FFF2-40B4-BE49-F238E27FC236}">
                    <a16:creationId xmlns:a16="http://schemas.microsoft.com/office/drawing/2014/main" id="{FC35DBC1-77C4-4B28-952F-DAC27614AE5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70410" y="4913790"/>
                <a:ext cx="1371145" cy="467629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1727953-BF05-49B8-911A-0DDDA16D8EB0}"/>
                  </a:ext>
                </a:extLst>
              </p:cNvPr>
              <p:cNvSpPr txBox="1"/>
              <p:nvPr/>
            </p:nvSpPr>
            <p:spPr>
              <a:xfrm>
                <a:off x="4088165" y="5561860"/>
                <a:ext cx="142295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𝑆𝑖𝑛𝐴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=0.675…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2" name="テキスト ボックス 41">
                <a:extLst>
                  <a:ext uri="{FF2B5EF4-FFF2-40B4-BE49-F238E27FC236}">
                    <a16:creationId xmlns:a16="http://schemas.microsoft.com/office/drawing/2014/main" id="{11727953-BF05-49B8-911A-0DDDA16D8EB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8165" y="5561860"/>
                <a:ext cx="1422954" cy="246221"/>
              </a:xfrm>
              <a:prstGeom prst="rect">
                <a:avLst/>
              </a:prstGeom>
              <a:blipFill>
                <a:blip r:embed="rId7"/>
                <a:stretch>
                  <a:fillRect l="-3004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06C956EC-50E9-4BC3-A323-B36EE2AC56BA}"/>
                  </a:ext>
                </a:extLst>
              </p:cNvPr>
              <p:cNvSpPr txBox="1"/>
              <p:nvPr/>
            </p:nvSpPr>
            <p:spPr>
              <a:xfrm>
                <a:off x="4372252" y="6023499"/>
                <a:ext cx="101739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𝐴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=42.4…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06C956EC-50E9-4BC3-A323-B36EE2AC56B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372252" y="6023499"/>
                <a:ext cx="1017394" cy="246221"/>
              </a:xfrm>
              <a:prstGeom prst="rect">
                <a:avLst/>
              </a:prstGeom>
              <a:blipFill>
                <a:blip r:embed="rId8"/>
                <a:stretch>
                  <a:fillRect l="-4192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201D9AB2-7756-490E-BB6D-71F177A7857E}"/>
                  </a:ext>
                </a:extLst>
              </p:cNvPr>
              <p:cNvSpPr txBox="1"/>
              <p:nvPr/>
            </p:nvSpPr>
            <p:spPr>
              <a:xfrm>
                <a:off x="3626527" y="6405239"/>
                <a:ext cx="1765933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𝐷𝑖𝑟𝑒𝑐𝑡𝑖𝑜𝑛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=12.4…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201D9AB2-7756-490E-BB6D-71F177A7857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26527" y="6405239"/>
                <a:ext cx="1765933" cy="246221"/>
              </a:xfrm>
              <a:prstGeom prst="rect">
                <a:avLst/>
              </a:prstGeom>
              <a:blipFill>
                <a:blip r:embed="rId9"/>
                <a:stretch>
                  <a:fillRect l="-2414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5" name="円弧 44">
            <a:extLst>
              <a:ext uri="{FF2B5EF4-FFF2-40B4-BE49-F238E27FC236}">
                <a16:creationId xmlns:a16="http://schemas.microsoft.com/office/drawing/2014/main" id="{9E2B6CD1-ACBD-4005-A54A-4CF48758F095}"/>
              </a:ext>
            </a:extLst>
          </p:cNvPr>
          <p:cNvSpPr/>
          <p:nvPr/>
        </p:nvSpPr>
        <p:spPr>
          <a:xfrm>
            <a:off x="5446450" y="5211191"/>
            <a:ext cx="217503" cy="489751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円弧 46">
            <a:extLst>
              <a:ext uri="{FF2B5EF4-FFF2-40B4-BE49-F238E27FC236}">
                <a16:creationId xmlns:a16="http://schemas.microsoft.com/office/drawing/2014/main" id="{346CE0AF-5C54-42A0-B22A-0FA42BFBC552}"/>
              </a:ext>
            </a:extLst>
          </p:cNvPr>
          <p:cNvSpPr/>
          <p:nvPr/>
        </p:nvSpPr>
        <p:spPr>
          <a:xfrm>
            <a:off x="5430174" y="5736453"/>
            <a:ext cx="217503" cy="489751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円弧 47">
            <a:extLst>
              <a:ext uri="{FF2B5EF4-FFF2-40B4-BE49-F238E27FC236}">
                <a16:creationId xmlns:a16="http://schemas.microsoft.com/office/drawing/2014/main" id="{78BCA7BE-11A7-4A68-844F-ABF2539C32C9}"/>
              </a:ext>
            </a:extLst>
          </p:cNvPr>
          <p:cNvSpPr/>
          <p:nvPr/>
        </p:nvSpPr>
        <p:spPr>
          <a:xfrm>
            <a:off x="5342878" y="6205491"/>
            <a:ext cx="214544" cy="377299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78F2E501-AE7B-48D7-B367-DC10537BA3F3}"/>
              </a:ext>
            </a:extLst>
          </p:cNvPr>
          <p:cNvSpPr txBox="1"/>
          <p:nvPr/>
        </p:nvSpPr>
        <p:spPr>
          <a:xfrm>
            <a:off x="5600828" y="5244051"/>
            <a:ext cx="986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14ABC1FC-27DA-4550-93E6-2569AF927A63}"/>
              </a:ext>
            </a:extLst>
          </p:cNvPr>
          <p:cNvSpPr txBox="1"/>
          <p:nvPr/>
        </p:nvSpPr>
        <p:spPr>
          <a:xfrm>
            <a:off x="5609706" y="5794467"/>
            <a:ext cx="98640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4" name="テキスト ボックス 53">
            <a:extLst>
              <a:ext uri="{FF2B5EF4-FFF2-40B4-BE49-F238E27FC236}">
                <a16:creationId xmlns:a16="http://schemas.microsoft.com/office/drawing/2014/main" id="{26C99463-A37C-4EDC-90A2-8DB6149BAE78}"/>
              </a:ext>
            </a:extLst>
          </p:cNvPr>
          <p:cNvSpPr txBox="1"/>
          <p:nvPr/>
        </p:nvSpPr>
        <p:spPr>
          <a:xfrm>
            <a:off x="5485417" y="6090324"/>
            <a:ext cx="287734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Subtract 30 to find the angle above the horizontal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983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37" grpId="0" animBg="1"/>
      <p:bldP spid="38" grpId="0"/>
      <p:bldP spid="41" grpId="0"/>
      <p:bldP spid="42" grpId="0"/>
      <p:bldP spid="43" grpId="0"/>
      <p:bldP spid="44" grpId="0"/>
      <p:bldP spid="45" grpId="0" animBg="1"/>
      <p:bldP spid="47" grpId="0" animBg="1"/>
      <p:bldP spid="48" grpId="0" animBg="1"/>
      <p:bldP spid="49" grpId="0"/>
      <p:bldP spid="50" grpId="0"/>
      <p:bldP spid="54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If a force at applied at an angle to the direction of motion you can resolve it to find the component of the force acting in the direction of motion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Three forces act on a particle as shown. Given that the particle is in equilibrium, calculate the magnitude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Split each force into its horizontal and vertical components…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</a:rPr>
                  <a:t>Then, resolve horizontally and vertically. If the particle is in equilibrium then there is no acceleration in any direction…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  <a:blipFill>
                <a:blip r:embed="rId3"/>
                <a:stretch>
                  <a:fillRect l="-167" t="-809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07AB10-0145-45E2-AF5C-23ACA3A3256E}"/>
              </a:ext>
            </a:extLst>
          </p:cNvPr>
          <p:cNvSpPr txBox="1"/>
          <p:nvPr/>
        </p:nvSpPr>
        <p:spPr>
          <a:xfrm>
            <a:off x="4617073" y="1253884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140N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E9134E78-E3B1-4787-918C-78ADCD2F23D9}"/>
              </a:ext>
            </a:extLst>
          </p:cNvPr>
          <p:cNvCxnSpPr>
            <a:cxnSpLocks/>
          </p:cNvCxnSpPr>
          <p:nvPr/>
        </p:nvCxnSpPr>
        <p:spPr>
          <a:xfrm flipH="1" flipV="1">
            <a:off x="4935984" y="1500326"/>
            <a:ext cx="1029116" cy="7731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62C8E46-2DB6-48D7-B46F-09940581DA0E}"/>
              </a:ext>
            </a:extLst>
          </p:cNvPr>
          <p:cNvCxnSpPr>
            <a:cxnSpLocks/>
          </p:cNvCxnSpPr>
          <p:nvPr/>
        </p:nvCxnSpPr>
        <p:spPr>
          <a:xfrm flipV="1">
            <a:off x="6002090" y="1819922"/>
            <a:ext cx="1037902" cy="4727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86E33DA-C2A6-4B64-A63D-B6CF219ACDB2}"/>
              </a:ext>
            </a:extLst>
          </p:cNvPr>
          <p:cNvCxnSpPr>
            <a:cxnSpLocks/>
          </p:cNvCxnSpPr>
          <p:nvPr/>
        </p:nvCxnSpPr>
        <p:spPr>
          <a:xfrm>
            <a:off x="5948038" y="2281561"/>
            <a:ext cx="594805" cy="8700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4507ED5-E61E-4861-875A-0DE347FF866F}"/>
              </a:ext>
            </a:extLst>
          </p:cNvPr>
          <p:cNvSpPr txBox="1"/>
          <p:nvPr/>
        </p:nvSpPr>
        <p:spPr>
          <a:xfrm>
            <a:off x="6738837" y="1546846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C93D289-4739-41D8-91B6-67F65850895A}"/>
              </a:ext>
            </a:extLst>
          </p:cNvPr>
          <p:cNvSpPr txBox="1"/>
          <p:nvPr/>
        </p:nvSpPr>
        <p:spPr>
          <a:xfrm>
            <a:off x="6232809" y="2993906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P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DE634506-23F1-4421-86D1-5E79AE1B728F}"/>
              </a:ext>
            </a:extLst>
          </p:cNvPr>
          <p:cNvCxnSpPr>
            <a:cxnSpLocks/>
          </p:cNvCxnSpPr>
          <p:nvPr/>
        </p:nvCxnSpPr>
        <p:spPr>
          <a:xfrm>
            <a:off x="4582858" y="2310904"/>
            <a:ext cx="302530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弧 22">
            <a:extLst>
              <a:ext uri="{FF2B5EF4-FFF2-40B4-BE49-F238E27FC236}">
                <a16:creationId xmlns:a16="http://schemas.microsoft.com/office/drawing/2014/main" id="{736E3CD8-39F7-4587-9ACB-A12B162DEFC0}"/>
              </a:ext>
            </a:extLst>
          </p:cNvPr>
          <p:cNvSpPr/>
          <p:nvPr/>
        </p:nvSpPr>
        <p:spPr>
          <a:xfrm rot="9340970">
            <a:off x="5696577" y="1846707"/>
            <a:ext cx="914400" cy="914400"/>
          </a:xfrm>
          <a:prstGeom prst="arc">
            <a:avLst>
              <a:gd name="adj1" fmla="val 1403537"/>
              <a:gd name="adj2" fmla="val 29000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円弧 23">
            <a:extLst>
              <a:ext uri="{FF2B5EF4-FFF2-40B4-BE49-F238E27FC236}">
                <a16:creationId xmlns:a16="http://schemas.microsoft.com/office/drawing/2014/main" id="{1F1346E8-412A-4E28-A601-C2B1FF7ED830}"/>
              </a:ext>
            </a:extLst>
          </p:cNvPr>
          <p:cNvSpPr/>
          <p:nvPr/>
        </p:nvSpPr>
        <p:spPr>
          <a:xfrm rot="9340970">
            <a:off x="5458360" y="1883697"/>
            <a:ext cx="914400" cy="914400"/>
          </a:xfrm>
          <a:prstGeom prst="arc">
            <a:avLst>
              <a:gd name="adj1" fmla="val 10873852"/>
              <a:gd name="adj2" fmla="val 120079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円弧 24">
            <a:extLst>
              <a:ext uri="{FF2B5EF4-FFF2-40B4-BE49-F238E27FC236}">
                <a16:creationId xmlns:a16="http://schemas.microsoft.com/office/drawing/2014/main" id="{C26BECD8-C813-45D2-8197-6E48640FCC68}"/>
              </a:ext>
            </a:extLst>
          </p:cNvPr>
          <p:cNvSpPr/>
          <p:nvPr/>
        </p:nvSpPr>
        <p:spPr>
          <a:xfrm rot="9340970">
            <a:off x="5379941" y="1760889"/>
            <a:ext cx="914400" cy="914400"/>
          </a:xfrm>
          <a:prstGeom prst="arc">
            <a:avLst>
              <a:gd name="adj1" fmla="val 12950894"/>
              <a:gd name="adj2" fmla="val 152648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F8BF83-904D-4280-9CA4-FE8DEB015689}"/>
              </a:ext>
            </a:extLst>
          </p:cNvPr>
          <p:cNvSpPr txBox="1"/>
          <p:nvPr/>
        </p:nvSpPr>
        <p:spPr>
          <a:xfrm>
            <a:off x="5317724" y="206849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45˚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C10F74E-8A3B-43E4-974B-F73533067D5B}"/>
              </a:ext>
            </a:extLst>
          </p:cNvPr>
          <p:cNvSpPr txBox="1"/>
          <p:nvPr/>
        </p:nvSpPr>
        <p:spPr>
          <a:xfrm>
            <a:off x="6329779" y="206849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30˚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C273E55-18F1-431F-A59C-BEAC6D74EFFE}"/>
              </a:ext>
            </a:extLst>
          </p:cNvPr>
          <p:cNvSpPr txBox="1"/>
          <p:nvPr/>
        </p:nvSpPr>
        <p:spPr>
          <a:xfrm>
            <a:off x="6107836" y="243248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B94F74DF-4D25-4996-B21B-0B44EC79B180}"/>
              </a:ext>
            </a:extLst>
          </p:cNvPr>
          <p:cNvCxnSpPr>
            <a:cxnSpLocks/>
          </p:cNvCxnSpPr>
          <p:nvPr/>
        </p:nvCxnSpPr>
        <p:spPr>
          <a:xfrm flipH="1">
            <a:off x="4949917" y="2311082"/>
            <a:ext cx="104756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907E2154-A090-418E-BA56-8843E2B5B926}"/>
              </a:ext>
            </a:extLst>
          </p:cNvPr>
          <p:cNvCxnSpPr>
            <a:cxnSpLocks/>
          </p:cNvCxnSpPr>
          <p:nvPr/>
        </p:nvCxnSpPr>
        <p:spPr>
          <a:xfrm flipV="1">
            <a:off x="4942519" y="1530681"/>
            <a:ext cx="1" cy="79527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9AE3483D-5F0E-4179-8D33-1FA71F15A1A2}"/>
              </a:ext>
            </a:extLst>
          </p:cNvPr>
          <p:cNvCxnSpPr>
            <a:cxnSpLocks/>
          </p:cNvCxnSpPr>
          <p:nvPr/>
        </p:nvCxnSpPr>
        <p:spPr>
          <a:xfrm>
            <a:off x="6002786" y="2294159"/>
            <a:ext cx="104608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0C963E4F-C3D7-4429-B1E2-8FD534323DE4}"/>
              </a:ext>
            </a:extLst>
          </p:cNvPr>
          <p:cNvCxnSpPr>
            <a:cxnSpLocks/>
          </p:cNvCxnSpPr>
          <p:nvPr/>
        </p:nvCxnSpPr>
        <p:spPr>
          <a:xfrm flipV="1">
            <a:off x="7051832" y="1816247"/>
            <a:ext cx="0" cy="50970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A5358D4-96B5-4F9C-A0B8-56936E1F44E4}"/>
              </a:ext>
            </a:extLst>
          </p:cNvPr>
          <p:cNvCxnSpPr>
            <a:cxnSpLocks/>
          </p:cNvCxnSpPr>
          <p:nvPr/>
        </p:nvCxnSpPr>
        <p:spPr>
          <a:xfrm>
            <a:off x="6600549" y="2343706"/>
            <a:ext cx="0" cy="825622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FABD789B-1496-45E9-AD0F-881965EDC82C}"/>
              </a:ext>
            </a:extLst>
          </p:cNvPr>
          <p:cNvCxnSpPr>
            <a:cxnSpLocks/>
          </p:cNvCxnSpPr>
          <p:nvPr/>
        </p:nvCxnSpPr>
        <p:spPr>
          <a:xfrm>
            <a:off x="6030896" y="2340028"/>
            <a:ext cx="59184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87E8D48-57B1-4389-88C6-324C26DD6C02}"/>
              </a:ext>
            </a:extLst>
          </p:cNvPr>
          <p:cNvSpPr txBox="1"/>
          <p:nvPr/>
        </p:nvSpPr>
        <p:spPr>
          <a:xfrm>
            <a:off x="5029815" y="2290440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140cos45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C6CEF95-F3AF-4E6C-9ACA-08D149AD3B8D}"/>
              </a:ext>
            </a:extLst>
          </p:cNvPr>
          <p:cNvSpPr txBox="1"/>
          <p:nvPr/>
        </p:nvSpPr>
        <p:spPr>
          <a:xfrm>
            <a:off x="6729274" y="2281562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100cos30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1103C8D-A312-427E-A93D-F360D9E0E7D9}"/>
              </a:ext>
            </a:extLst>
          </p:cNvPr>
          <p:cNvSpPr txBox="1"/>
          <p:nvPr/>
        </p:nvSpPr>
        <p:spPr>
          <a:xfrm>
            <a:off x="6045692" y="2281563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69BE632-C9A3-45A3-AA44-0913FF08D37F}"/>
              </a:ext>
            </a:extLst>
          </p:cNvPr>
          <p:cNvSpPr txBox="1"/>
          <p:nvPr/>
        </p:nvSpPr>
        <p:spPr>
          <a:xfrm>
            <a:off x="6561725" y="2565648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Psin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12ACA72-8CE6-4A5E-88F4-DE09D6E833EA}"/>
              </a:ext>
            </a:extLst>
          </p:cNvPr>
          <p:cNvSpPr txBox="1"/>
          <p:nvPr/>
        </p:nvSpPr>
        <p:spPr>
          <a:xfrm>
            <a:off x="6972796" y="1944211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100sin30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B018EEB-00D2-43EB-B99B-B211B8FC3353}"/>
              </a:ext>
            </a:extLst>
          </p:cNvPr>
          <p:cNvSpPr txBox="1"/>
          <p:nvPr/>
        </p:nvSpPr>
        <p:spPr>
          <a:xfrm>
            <a:off x="4128116" y="1819923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140sin45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B165E374-FFB8-4D08-BB47-111F3A874A66}"/>
                  </a:ext>
                </a:extLst>
              </p:cNvPr>
              <p:cNvSpPr txBox="1"/>
              <p:nvPr/>
            </p:nvSpPr>
            <p:spPr>
              <a:xfrm>
                <a:off x="6502894" y="3440098"/>
                <a:ext cx="7377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3" name="テキスト ボックス 52">
                <a:extLst>
                  <a:ext uri="{FF2B5EF4-FFF2-40B4-BE49-F238E27FC236}">
                    <a16:creationId xmlns:a16="http://schemas.microsoft.com/office/drawing/2014/main" id="{B165E374-FFB8-4D08-BB47-111F3A874A6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02894" y="3440098"/>
                <a:ext cx="737766" cy="246221"/>
              </a:xfrm>
              <a:prstGeom prst="rect">
                <a:avLst/>
              </a:prstGeom>
              <a:blipFill>
                <a:blip r:embed="rId4"/>
                <a:stretch>
                  <a:fillRect l="-6612" r="-165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936608E9-E09F-4D81-98BB-1A952C57109F}"/>
                  </a:ext>
                </a:extLst>
              </p:cNvPr>
              <p:cNvSpPr txBox="1"/>
              <p:nvPr/>
            </p:nvSpPr>
            <p:spPr>
              <a:xfrm>
                <a:off x="3963880" y="3457852"/>
                <a:ext cx="5934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54" name="テキスト ボックス 53">
                <a:extLst>
                  <a:ext uri="{FF2B5EF4-FFF2-40B4-BE49-F238E27FC236}">
                    <a16:creationId xmlns:a16="http://schemas.microsoft.com/office/drawing/2014/main" id="{936608E9-E09F-4D81-98BB-1A952C5710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3880" y="3457852"/>
                <a:ext cx="593432" cy="276999"/>
              </a:xfrm>
              <a:prstGeom prst="rect">
                <a:avLst/>
              </a:prstGeom>
              <a:blipFill>
                <a:blip r:embed="rId5"/>
                <a:stretch>
                  <a:fillRect l="-8163" t="-2174" r="-13265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5F8C30E-3518-414F-9C55-9B0CA42E7DB5}"/>
                  </a:ext>
                </a:extLst>
              </p:cNvPr>
              <p:cNvSpPr txBox="1"/>
              <p:nvPr/>
            </p:nvSpPr>
            <p:spPr>
              <a:xfrm>
                <a:off x="3875104" y="3875105"/>
                <a:ext cx="319901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30+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−140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45=0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55" name="テキスト ボックス 54">
                <a:extLst>
                  <a:ext uri="{FF2B5EF4-FFF2-40B4-BE49-F238E27FC236}">
                    <a16:creationId xmlns:a16="http://schemas.microsoft.com/office/drawing/2014/main" id="{D5F8C30E-3518-414F-9C55-9B0CA42E7DB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75104" y="3875105"/>
                <a:ext cx="3199017" cy="246221"/>
              </a:xfrm>
              <a:prstGeom prst="rect">
                <a:avLst/>
              </a:prstGeom>
              <a:blipFill>
                <a:blip r:embed="rId6"/>
                <a:stretch>
                  <a:fillRect l="-1145" r="-954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8" name="円弧 57">
            <a:extLst>
              <a:ext uri="{FF2B5EF4-FFF2-40B4-BE49-F238E27FC236}">
                <a16:creationId xmlns:a16="http://schemas.microsoft.com/office/drawing/2014/main" id="{E79660D0-7BFB-4D6D-91BE-C107C8983B92}"/>
              </a:ext>
            </a:extLst>
          </p:cNvPr>
          <p:cNvSpPr/>
          <p:nvPr/>
        </p:nvSpPr>
        <p:spPr>
          <a:xfrm>
            <a:off x="7102136" y="3586579"/>
            <a:ext cx="355107" cy="426128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円弧 58">
            <a:extLst>
              <a:ext uri="{FF2B5EF4-FFF2-40B4-BE49-F238E27FC236}">
                <a16:creationId xmlns:a16="http://schemas.microsoft.com/office/drawing/2014/main" id="{42644643-E9A8-479D-8F63-FB4CFAF8F250}"/>
              </a:ext>
            </a:extLst>
          </p:cNvPr>
          <p:cNvSpPr/>
          <p:nvPr/>
        </p:nvSpPr>
        <p:spPr>
          <a:xfrm>
            <a:off x="8781494" y="4023064"/>
            <a:ext cx="300362" cy="469038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テキスト ボックス 60">
            <a:extLst>
              <a:ext uri="{FF2B5EF4-FFF2-40B4-BE49-F238E27FC236}">
                <a16:creationId xmlns:a16="http://schemas.microsoft.com/office/drawing/2014/main" id="{0370472A-F193-4548-88D8-9FC5772E6A55}"/>
              </a:ext>
            </a:extLst>
          </p:cNvPr>
          <p:cNvSpPr txBox="1"/>
          <p:nvPr/>
        </p:nvSpPr>
        <p:spPr>
          <a:xfrm>
            <a:off x="7463663" y="3635714"/>
            <a:ext cx="129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2" name="テキスト ボックス 61">
            <a:extLst>
              <a:ext uri="{FF2B5EF4-FFF2-40B4-BE49-F238E27FC236}">
                <a16:creationId xmlns:a16="http://schemas.microsoft.com/office/drawing/2014/main" id="{DD899D91-77C4-4D27-B7EB-71CC0764ACFE}"/>
              </a:ext>
            </a:extLst>
          </p:cNvPr>
          <p:cNvSpPr txBox="1"/>
          <p:nvPr/>
        </p:nvSpPr>
        <p:spPr>
          <a:xfrm>
            <a:off x="8043762" y="3973065"/>
            <a:ext cx="129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E6EB5F6-8E17-4707-8257-4C32F2F878F7}"/>
                  </a:ext>
                </a:extLst>
              </p:cNvPr>
              <p:cNvSpPr txBox="1"/>
              <p:nvPr/>
            </p:nvSpPr>
            <p:spPr>
              <a:xfrm>
                <a:off x="6094521" y="4336743"/>
                <a:ext cx="28401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45−100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i="1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4" name="テキスト ボックス 63">
                <a:extLst>
                  <a:ext uri="{FF2B5EF4-FFF2-40B4-BE49-F238E27FC236}">
                    <a16:creationId xmlns:a16="http://schemas.microsoft.com/office/drawing/2014/main" id="{9E6EB5F6-8E17-4707-8257-4C32F2F878F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094521" y="4336743"/>
                <a:ext cx="2840136" cy="246221"/>
              </a:xfrm>
              <a:prstGeom prst="rect">
                <a:avLst/>
              </a:prstGeom>
              <a:blipFill>
                <a:blip r:embed="rId7"/>
                <a:stretch>
                  <a:fillRect l="-1288" r="-858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EE60957F-31D0-40AE-BD59-4D9EFE4DF7BC}"/>
                  </a:ext>
                </a:extLst>
              </p:cNvPr>
              <p:cNvSpPr txBox="1"/>
              <p:nvPr/>
            </p:nvSpPr>
            <p:spPr>
              <a:xfrm>
                <a:off x="909962" y="5837069"/>
                <a:ext cx="24883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45−100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0" name="テキスト ボックス 39">
                <a:extLst>
                  <a:ext uri="{FF2B5EF4-FFF2-40B4-BE49-F238E27FC236}">
                    <a16:creationId xmlns:a16="http://schemas.microsoft.com/office/drawing/2014/main" id="{EE60957F-31D0-40AE-BD59-4D9EFE4DF7B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9962" y="5837069"/>
                <a:ext cx="2488309" cy="215444"/>
              </a:xfrm>
              <a:prstGeom prst="rect">
                <a:avLst/>
              </a:prstGeom>
              <a:blipFill>
                <a:blip r:embed="rId8"/>
                <a:stretch>
                  <a:fillRect l="-1225" r="-98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5D58C524-809C-40E2-ADC7-1902E24158C7}"/>
                  </a:ext>
                </a:extLst>
              </p:cNvPr>
              <p:cNvSpPr txBox="1"/>
              <p:nvPr/>
            </p:nvSpPr>
            <p:spPr>
              <a:xfrm>
                <a:off x="6513251" y="4986293"/>
                <a:ext cx="7377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3" name="テキスト ボックス 62">
                <a:extLst>
                  <a:ext uri="{FF2B5EF4-FFF2-40B4-BE49-F238E27FC236}">
                    <a16:creationId xmlns:a16="http://schemas.microsoft.com/office/drawing/2014/main" id="{5D58C524-809C-40E2-ADC7-1902E24158C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13251" y="4986293"/>
                <a:ext cx="737766" cy="246221"/>
              </a:xfrm>
              <a:prstGeom prst="rect">
                <a:avLst/>
              </a:prstGeom>
              <a:blipFill>
                <a:blip r:embed="rId9"/>
                <a:stretch>
                  <a:fillRect l="-5785" r="-247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E960CCE-5B15-496E-B8BB-8C17993A9383}"/>
                  </a:ext>
                </a:extLst>
              </p:cNvPr>
              <p:cNvSpPr txBox="1"/>
              <p:nvPr/>
            </p:nvSpPr>
            <p:spPr>
              <a:xfrm>
                <a:off x="3974237" y="5004047"/>
                <a:ext cx="5068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(↓)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65" name="テキスト ボックス 64">
                <a:extLst>
                  <a:ext uri="{FF2B5EF4-FFF2-40B4-BE49-F238E27FC236}">
                    <a16:creationId xmlns:a16="http://schemas.microsoft.com/office/drawing/2014/main" id="{1E960CCE-5B15-496E-B8BB-8C17993A938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74237" y="5004047"/>
                <a:ext cx="506870" cy="276999"/>
              </a:xfrm>
              <a:prstGeom prst="rect">
                <a:avLst/>
              </a:prstGeom>
              <a:blipFill>
                <a:blip r:embed="rId10"/>
                <a:stretch>
                  <a:fillRect l="-10843" t="-2222" r="-16867" b="-3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8B4DDE4-F914-42F1-9057-4012BE00A58D}"/>
                  </a:ext>
                </a:extLst>
              </p:cNvPr>
              <p:cNvSpPr txBox="1"/>
              <p:nvPr/>
            </p:nvSpPr>
            <p:spPr>
              <a:xfrm>
                <a:off x="3965360" y="5430178"/>
                <a:ext cx="313650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−100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30−140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45=0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6" name="テキスト ボックス 65">
                <a:extLst>
                  <a:ext uri="{FF2B5EF4-FFF2-40B4-BE49-F238E27FC236}">
                    <a16:creationId xmlns:a16="http://schemas.microsoft.com/office/drawing/2014/main" id="{68B4DDE4-F914-42F1-9057-4012BE00A5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5360" y="5430178"/>
                <a:ext cx="3136500" cy="246221"/>
              </a:xfrm>
              <a:prstGeom prst="rect">
                <a:avLst/>
              </a:prstGeom>
              <a:blipFill>
                <a:blip r:embed="rId11"/>
                <a:stretch>
                  <a:fillRect l="-971" r="-971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7" name="円弧 66">
            <a:extLst>
              <a:ext uri="{FF2B5EF4-FFF2-40B4-BE49-F238E27FC236}">
                <a16:creationId xmlns:a16="http://schemas.microsoft.com/office/drawing/2014/main" id="{3BA9722F-94FE-4DA1-8F6B-15BCDDCBED76}"/>
              </a:ext>
            </a:extLst>
          </p:cNvPr>
          <p:cNvSpPr/>
          <p:nvPr/>
        </p:nvSpPr>
        <p:spPr>
          <a:xfrm>
            <a:off x="7112493" y="5132774"/>
            <a:ext cx="355107" cy="426128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円弧 67">
            <a:extLst>
              <a:ext uri="{FF2B5EF4-FFF2-40B4-BE49-F238E27FC236}">
                <a16:creationId xmlns:a16="http://schemas.microsoft.com/office/drawing/2014/main" id="{9D02DABD-B126-49A4-A280-9FB397D58128}"/>
              </a:ext>
            </a:extLst>
          </p:cNvPr>
          <p:cNvSpPr/>
          <p:nvPr/>
        </p:nvSpPr>
        <p:spPr>
          <a:xfrm>
            <a:off x="8791851" y="5569259"/>
            <a:ext cx="300362" cy="469038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テキスト ボックス 68">
            <a:extLst>
              <a:ext uri="{FF2B5EF4-FFF2-40B4-BE49-F238E27FC236}">
                <a16:creationId xmlns:a16="http://schemas.microsoft.com/office/drawing/2014/main" id="{576BAB72-3404-46DF-8CBF-7161C814AE61}"/>
              </a:ext>
            </a:extLst>
          </p:cNvPr>
          <p:cNvSpPr txBox="1"/>
          <p:nvPr/>
        </p:nvSpPr>
        <p:spPr>
          <a:xfrm>
            <a:off x="7474020" y="5181909"/>
            <a:ext cx="129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56DACBC6-B9B0-414D-8E6E-40141ED193B2}"/>
              </a:ext>
            </a:extLst>
          </p:cNvPr>
          <p:cNvSpPr txBox="1"/>
          <p:nvPr/>
        </p:nvSpPr>
        <p:spPr>
          <a:xfrm>
            <a:off x="8073169" y="5519260"/>
            <a:ext cx="129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F485B659-6ABF-409D-BEBB-F42F0887C62C}"/>
                  </a:ext>
                </a:extLst>
              </p:cNvPr>
              <p:cNvSpPr txBox="1"/>
              <p:nvPr/>
            </p:nvSpPr>
            <p:spPr>
              <a:xfrm>
                <a:off x="6114403" y="5882938"/>
                <a:ext cx="277762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𝑃𝑠𝑖𝑛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30+140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71" name="テキスト ボックス 70">
                <a:extLst>
                  <a:ext uri="{FF2B5EF4-FFF2-40B4-BE49-F238E27FC236}">
                    <a16:creationId xmlns:a16="http://schemas.microsoft.com/office/drawing/2014/main" id="{F485B659-6ABF-409D-BEBB-F42F0887C6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14403" y="5882938"/>
                <a:ext cx="2777620" cy="246221"/>
              </a:xfrm>
              <a:prstGeom prst="rect">
                <a:avLst/>
              </a:prstGeom>
              <a:blipFill>
                <a:blip r:embed="rId12"/>
                <a:stretch>
                  <a:fillRect l="-1096" r="-1096" b="-7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0413B630-E7E6-477A-9BCF-B78224F66548}"/>
                  </a:ext>
                </a:extLst>
              </p:cNvPr>
              <p:cNvSpPr txBox="1"/>
              <p:nvPr/>
            </p:nvSpPr>
            <p:spPr>
              <a:xfrm>
                <a:off x="902563" y="6220289"/>
                <a:ext cx="24257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30+140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2" name="テキスト ボックス 71">
                <a:extLst>
                  <a:ext uri="{FF2B5EF4-FFF2-40B4-BE49-F238E27FC236}">
                    <a16:creationId xmlns:a16="http://schemas.microsoft.com/office/drawing/2014/main" id="{0413B630-E7E6-477A-9BCF-B78224F665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563" y="6220289"/>
                <a:ext cx="2425792" cy="215444"/>
              </a:xfrm>
              <a:prstGeom prst="rect">
                <a:avLst/>
              </a:prstGeom>
              <a:blipFill>
                <a:blip r:embed="rId13"/>
                <a:stretch>
                  <a:fillRect l="-1256" r="-1256" b="-555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楕円 4">
            <a:extLst>
              <a:ext uri="{FF2B5EF4-FFF2-40B4-BE49-F238E27FC236}">
                <a16:creationId xmlns:a16="http://schemas.microsoft.com/office/drawing/2014/main" id="{414DA867-BCD9-4462-A2F0-BCEAD1A3A605}"/>
              </a:ext>
            </a:extLst>
          </p:cNvPr>
          <p:cNvSpPr/>
          <p:nvPr/>
        </p:nvSpPr>
        <p:spPr>
          <a:xfrm>
            <a:off x="5906187" y="2211930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36186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5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>
                      <p:stCondLst>
                        <p:cond delay="indefinite"/>
                      </p:stCondLst>
                      <p:childTnLst>
                        <p:par>
                          <p:cTn id="134" fill="hold">
                            <p:stCondLst>
                              <p:cond delay="0"/>
                            </p:stCondLst>
                            <p:childTnLst>
                              <p:par>
                                <p:cTn id="1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>
                      <p:stCondLst>
                        <p:cond delay="indefinite"/>
                      </p:stCondLst>
                      <p:childTnLst>
                        <p:par>
                          <p:cTn id="139" fill="hold">
                            <p:stCondLst>
                              <p:cond delay="0"/>
                            </p:stCondLst>
                            <p:childTnLst>
                              <p:par>
                                <p:cTn id="1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2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>
                      <p:stCondLst>
                        <p:cond delay="indefinite"/>
                      </p:stCondLst>
                      <p:childTnLst>
                        <p:par>
                          <p:cTn id="149" fill="hold">
                            <p:stCondLst>
                              <p:cond delay="0"/>
                            </p:stCondLst>
                            <p:childTnLst>
                              <p:par>
                                <p:cTn id="1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>
                      <p:stCondLst>
                        <p:cond delay="indefinite"/>
                      </p:stCondLst>
                      <p:childTnLst>
                        <p:par>
                          <p:cTn id="154" fill="hold">
                            <p:stCondLst>
                              <p:cond delay="0"/>
                            </p:stCondLst>
                            <p:childTnLst>
                              <p:par>
                                <p:cTn id="1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7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>
                      <p:stCondLst>
                        <p:cond delay="indefinite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" grpId="0"/>
      <p:bldP spid="48" grpId="0"/>
      <p:bldP spid="49" grpId="0"/>
      <p:bldP spid="50" grpId="0"/>
      <p:bldP spid="51" grpId="0"/>
      <p:bldP spid="52" grpId="0"/>
      <p:bldP spid="53" grpId="0"/>
      <p:bldP spid="54" grpId="0"/>
      <p:bldP spid="55" grpId="0"/>
      <p:bldP spid="58" grpId="0" animBg="1"/>
      <p:bldP spid="59" grpId="0" animBg="1"/>
      <p:bldP spid="61" grpId="0"/>
      <p:bldP spid="62" grpId="0"/>
      <p:bldP spid="64" grpId="0"/>
      <p:bldP spid="40" grpId="0"/>
      <p:bldP spid="63" grpId="0"/>
      <p:bldP spid="65" grpId="0"/>
      <p:bldP spid="66" grpId="0"/>
      <p:bldP spid="67" grpId="0" animBg="1"/>
      <p:bldP spid="68" grpId="0" animBg="1"/>
      <p:bldP spid="69" grpId="0"/>
      <p:bldP spid="70" grpId="0"/>
      <p:bldP spid="71" grpId="0"/>
      <p:bldP spid="7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If a force at applied at an angle to the direction of motion you can resolve it to find the component of the force acting in the direction of motion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Three forces act on a particle as shown. Given that the particle is in equilibrium, calculate the magnitude of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latin typeface="Cambria Math" panose="02040503050406030204" pitchFamily="18" charset="0"/>
                      </a:rPr>
                      <m:t>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 and the value of </a:t>
                </a:r>
                <a14:m>
                  <m:oMath xmlns:m="http://schemas.openxmlformats.org/officeDocument/2006/math">
                    <m:r>
                      <a:rPr lang="en-US" sz="14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𝜃</m:t>
                    </m:r>
                  </m:oMath>
                </a14:m>
                <a:r>
                  <a:rPr lang="en-US" sz="1400" dirty="0">
                    <a:latin typeface="Comic Sans MS" pitchFamily="66" charset="0"/>
                  </a:rPr>
                  <a:t>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  <a:sym typeface="Wingdings" panose="05000000000000000000" pitchFamily="2" charset="2"/>
                  </a:rPr>
                  <a:t>Split each force into its horizontal and vertical components…</a:t>
                </a:r>
              </a:p>
              <a:p>
                <a:pPr algn="ctr">
                  <a:buFont typeface="Wingdings" panose="05000000000000000000" pitchFamily="2" charset="2"/>
                  <a:buChar char="à"/>
                </a:pPr>
                <a:endParaRPr lang="en-US" sz="1400" dirty="0">
                  <a:latin typeface="Comic Sans MS" pitchFamily="66" charset="0"/>
                  <a:sym typeface="Wingdings" panose="05000000000000000000" pitchFamily="2" charset="2"/>
                </a:endParaRPr>
              </a:p>
              <a:p>
                <a:pPr algn="ctr">
                  <a:buFont typeface="Wingdings" panose="05000000000000000000" pitchFamily="2" charset="2"/>
                  <a:buChar char="à"/>
                </a:pPr>
                <a:r>
                  <a:rPr lang="en-US" sz="1400" dirty="0">
                    <a:latin typeface="Comic Sans MS" pitchFamily="66" charset="0"/>
                  </a:rPr>
                  <a:t>Then, resolve horizontally and vertically. If the particle is in equilibrium then there is no acceleration in any direction…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  <a:blipFill>
                <a:blip r:embed="rId3"/>
                <a:stretch>
                  <a:fillRect l="-167" t="-809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8E07AB10-0145-45E2-AF5C-23ACA3A3256E}"/>
              </a:ext>
            </a:extLst>
          </p:cNvPr>
          <p:cNvSpPr txBox="1"/>
          <p:nvPr/>
        </p:nvSpPr>
        <p:spPr>
          <a:xfrm>
            <a:off x="4617073" y="1253884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140N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E9134E78-E3B1-4787-918C-78ADCD2F23D9}"/>
              </a:ext>
            </a:extLst>
          </p:cNvPr>
          <p:cNvCxnSpPr>
            <a:cxnSpLocks/>
          </p:cNvCxnSpPr>
          <p:nvPr/>
        </p:nvCxnSpPr>
        <p:spPr>
          <a:xfrm flipH="1" flipV="1">
            <a:off x="4935984" y="1500326"/>
            <a:ext cx="1029116" cy="77311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直線矢印コネクタ 11">
            <a:extLst>
              <a:ext uri="{FF2B5EF4-FFF2-40B4-BE49-F238E27FC236}">
                <a16:creationId xmlns:a16="http://schemas.microsoft.com/office/drawing/2014/main" id="{662C8E46-2DB6-48D7-B46F-09940581DA0E}"/>
              </a:ext>
            </a:extLst>
          </p:cNvPr>
          <p:cNvCxnSpPr>
            <a:cxnSpLocks/>
          </p:cNvCxnSpPr>
          <p:nvPr/>
        </p:nvCxnSpPr>
        <p:spPr>
          <a:xfrm flipV="1">
            <a:off x="6002090" y="1819922"/>
            <a:ext cx="1037902" cy="472758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直線矢印コネクタ 14">
            <a:extLst>
              <a:ext uri="{FF2B5EF4-FFF2-40B4-BE49-F238E27FC236}">
                <a16:creationId xmlns:a16="http://schemas.microsoft.com/office/drawing/2014/main" id="{A86E33DA-C2A6-4B64-A63D-B6CF219ACDB2}"/>
              </a:ext>
            </a:extLst>
          </p:cNvPr>
          <p:cNvCxnSpPr>
            <a:cxnSpLocks/>
          </p:cNvCxnSpPr>
          <p:nvPr/>
        </p:nvCxnSpPr>
        <p:spPr>
          <a:xfrm>
            <a:off x="5948038" y="2281561"/>
            <a:ext cx="594805" cy="87001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74507ED5-E61E-4861-875A-0DE347FF866F}"/>
              </a:ext>
            </a:extLst>
          </p:cNvPr>
          <p:cNvSpPr txBox="1"/>
          <p:nvPr/>
        </p:nvSpPr>
        <p:spPr>
          <a:xfrm>
            <a:off x="6738837" y="1546846"/>
            <a:ext cx="56618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0" name="テキスト ボックス 19">
            <a:extLst>
              <a:ext uri="{FF2B5EF4-FFF2-40B4-BE49-F238E27FC236}">
                <a16:creationId xmlns:a16="http://schemas.microsoft.com/office/drawing/2014/main" id="{2C93D289-4739-41D8-91B6-67F65850895A}"/>
              </a:ext>
            </a:extLst>
          </p:cNvPr>
          <p:cNvSpPr txBox="1"/>
          <p:nvPr/>
        </p:nvSpPr>
        <p:spPr>
          <a:xfrm>
            <a:off x="6232809" y="2993906"/>
            <a:ext cx="26481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P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21" name="直線矢印コネクタ 20">
            <a:extLst>
              <a:ext uri="{FF2B5EF4-FFF2-40B4-BE49-F238E27FC236}">
                <a16:creationId xmlns:a16="http://schemas.microsoft.com/office/drawing/2014/main" id="{DE634506-23F1-4421-86D1-5E79AE1B728F}"/>
              </a:ext>
            </a:extLst>
          </p:cNvPr>
          <p:cNvCxnSpPr>
            <a:cxnSpLocks/>
          </p:cNvCxnSpPr>
          <p:nvPr/>
        </p:nvCxnSpPr>
        <p:spPr>
          <a:xfrm>
            <a:off x="4582858" y="2310904"/>
            <a:ext cx="3025306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円弧 22">
            <a:extLst>
              <a:ext uri="{FF2B5EF4-FFF2-40B4-BE49-F238E27FC236}">
                <a16:creationId xmlns:a16="http://schemas.microsoft.com/office/drawing/2014/main" id="{736E3CD8-39F7-4587-9ACB-A12B162DEFC0}"/>
              </a:ext>
            </a:extLst>
          </p:cNvPr>
          <p:cNvSpPr/>
          <p:nvPr/>
        </p:nvSpPr>
        <p:spPr>
          <a:xfrm rot="9340970">
            <a:off x="5696577" y="1846707"/>
            <a:ext cx="914400" cy="914400"/>
          </a:xfrm>
          <a:prstGeom prst="arc">
            <a:avLst>
              <a:gd name="adj1" fmla="val 1403537"/>
              <a:gd name="adj2" fmla="val 290006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円弧 23">
            <a:extLst>
              <a:ext uri="{FF2B5EF4-FFF2-40B4-BE49-F238E27FC236}">
                <a16:creationId xmlns:a16="http://schemas.microsoft.com/office/drawing/2014/main" id="{1F1346E8-412A-4E28-A601-C2B1FF7ED830}"/>
              </a:ext>
            </a:extLst>
          </p:cNvPr>
          <p:cNvSpPr/>
          <p:nvPr/>
        </p:nvSpPr>
        <p:spPr>
          <a:xfrm rot="9340970">
            <a:off x="5458360" y="1883697"/>
            <a:ext cx="914400" cy="914400"/>
          </a:xfrm>
          <a:prstGeom prst="arc">
            <a:avLst>
              <a:gd name="adj1" fmla="val 10873852"/>
              <a:gd name="adj2" fmla="val 12007985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円弧 24">
            <a:extLst>
              <a:ext uri="{FF2B5EF4-FFF2-40B4-BE49-F238E27FC236}">
                <a16:creationId xmlns:a16="http://schemas.microsoft.com/office/drawing/2014/main" id="{C26BECD8-C813-45D2-8197-6E48640FCC68}"/>
              </a:ext>
            </a:extLst>
          </p:cNvPr>
          <p:cNvSpPr/>
          <p:nvPr/>
        </p:nvSpPr>
        <p:spPr>
          <a:xfrm rot="9340970">
            <a:off x="5379941" y="1760889"/>
            <a:ext cx="914400" cy="914400"/>
          </a:xfrm>
          <a:prstGeom prst="arc">
            <a:avLst>
              <a:gd name="adj1" fmla="val 12950894"/>
              <a:gd name="adj2" fmla="val 15264811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78F8BF83-904D-4280-9CA4-FE8DEB015689}"/>
              </a:ext>
            </a:extLst>
          </p:cNvPr>
          <p:cNvSpPr txBox="1"/>
          <p:nvPr/>
        </p:nvSpPr>
        <p:spPr>
          <a:xfrm>
            <a:off x="5317724" y="206849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45˚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3C10F74E-8A3B-43E4-974B-F73533067D5B}"/>
              </a:ext>
            </a:extLst>
          </p:cNvPr>
          <p:cNvSpPr txBox="1"/>
          <p:nvPr/>
        </p:nvSpPr>
        <p:spPr>
          <a:xfrm>
            <a:off x="6329779" y="2068497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30˚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C273E55-18F1-431F-A59C-BEAC6D74EFFE}"/>
              </a:ext>
            </a:extLst>
          </p:cNvPr>
          <p:cNvSpPr txBox="1"/>
          <p:nvPr/>
        </p:nvSpPr>
        <p:spPr>
          <a:xfrm>
            <a:off x="6107836" y="2432482"/>
            <a:ext cx="27924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l-GR" sz="1200" dirty="0">
                <a:latin typeface="Comic Sans MS" panose="030F0702030302020204" pitchFamily="66" charset="0"/>
              </a:rPr>
              <a:t>θ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29" name="直線矢印コネクタ 28">
            <a:extLst>
              <a:ext uri="{FF2B5EF4-FFF2-40B4-BE49-F238E27FC236}">
                <a16:creationId xmlns:a16="http://schemas.microsoft.com/office/drawing/2014/main" id="{B94F74DF-4D25-4996-B21B-0B44EC79B180}"/>
              </a:ext>
            </a:extLst>
          </p:cNvPr>
          <p:cNvCxnSpPr>
            <a:cxnSpLocks/>
          </p:cNvCxnSpPr>
          <p:nvPr/>
        </p:nvCxnSpPr>
        <p:spPr>
          <a:xfrm flipH="1">
            <a:off x="4949917" y="2311082"/>
            <a:ext cx="1047563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直線矢印コネクタ 32">
            <a:extLst>
              <a:ext uri="{FF2B5EF4-FFF2-40B4-BE49-F238E27FC236}">
                <a16:creationId xmlns:a16="http://schemas.microsoft.com/office/drawing/2014/main" id="{907E2154-A090-418E-BA56-8843E2B5B926}"/>
              </a:ext>
            </a:extLst>
          </p:cNvPr>
          <p:cNvCxnSpPr>
            <a:cxnSpLocks/>
          </p:cNvCxnSpPr>
          <p:nvPr/>
        </p:nvCxnSpPr>
        <p:spPr>
          <a:xfrm flipV="1">
            <a:off x="4942519" y="1530681"/>
            <a:ext cx="1" cy="795270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直線矢印コネクタ 33">
            <a:extLst>
              <a:ext uri="{FF2B5EF4-FFF2-40B4-BE49-F238E27FC236}">
                <a16:creationId xmlns:a16="http://schemas.microsoft.com/office/drawing/2014/main" id="{9AE3483D-5F0E-4179-8D33-1FA71F15A1A2}"/>
              </a:ext>
            </a:extLst>
          </p:cNvPr>
          <p:cNvCxnSpPr>
            <a:cxnSpLocks/>
          </p:cNvCxnSpPr>
          <p:nvPr/>
        </p:nvCxnSpPr>
        <p:spPr>
          <a:xfrm>
            <a:off x="6002786" y="2294159"/>
            <a:ext cx="104608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直線矢印コネクタ 36">
            <a:extLst>
              <a:ext uri="{FF2B5EF4-FFF2-40B4-BE49-F238E27FC236}">
                <a16:creationId xmlns:a16="http://schemas.microsoft.com/office/drawing/2014/main" id="{0C963E4F-C3D7-4429-B1E2-8FD534323DE4}"/>
              </a:ext>
            </a:extLst>
          </p:cNvPr>
          <p:cNvCxnSpPr>
            <a:cxnSpLocks/>
          </p:cNvCxnSpPr>
          <p:nvPr/>
        </p:nvCxnSpPr>
        <p:spPr>
          <a:xfrm flipV="1">
            <a:off x="7051832" y="1816247"/>
            <a:ext cx="0" cy="509704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直線矢印コネクタ 38">
            <a:extLst>
              <a:ext uri="{FF2B5EF4-FFF2-40B4-BE49-F238E27FC236}">
                <a16:creationId xmlns:a16="http://schemas.microsoft.com/office/drawing/2014/main" id="{6A5358D4-96B5-4F9C-A0B8-56936E1F44E4}"/>
              </a:ext>
            </a:extLst>
          </p:cNvPr>
          <p:cNvCxnSpPr>
            <a:cxnSpLocks/>
          </p:cNvCxnSpPr>
          <p:nvPr/>
        </p:nvCxnSpPr>
        <p:spPr>
          <a:xfrm>
            <a:off x="6600549" y="2343706"/>
            <a:ext cx="0" cy="825622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直線矢印コネクタ 44">
            <a:extLst>
              <a:ext uri="{FF2B5EF4-FFF2-40B4-BE49-F238E27FC236}">
                <a16:creationId xmlns:a16="http://schemas.microsoft.com/office/drawing/2014/main" id="{FABD789B-1496-45E9-AD0F-881965EDC82C}"/>
              </a:ext>
            </a:extLst>
          </p:cNvPr>
          <p:cNvCxnSpPr>
            <a:cxnSpLocks/>
          </p:cNvCxnSpPr>
          <p:nvPr/>
        </p:nvCxnSpPr>
        <p:spPr>
          <a:xfrm>
            <a:off x="6030896" y="2340028"/>
            <a:ext cx="591845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テキスト ボックス 46">
            <a:extLst>
              <a:ext uri="{FF2B5EF4-FFF2-40B4-BE49-F238E27FC236}">
                <a16:creationId xmlns:a16="http://schemas.microsoft.com/office/drawing/2014/main" id="{387E8D48-57B1-4389-88C6-324C26DD6C02}"/>
              </a:ext>
            </a:extLst>
          </p:cNvPr>
          <p:cNvSpPr txBox="1"/>
          <p:nvPr/>
        </p:nvSpPr>
        <p:spPr>
          <a:xfrm>
            <a:off x="5029815" y="2290440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140cos45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C6CEF95-F3AF-4E6C-9ACA-08D149AD3B8D}"/>
              </a:ext>
            </a:extLst>
          </p:cNvPr>
          <p:cNvSpPr txBox="1"/>
          <p:nvPr/>
        </p:nvSpPr>
        <p:spPr>
          <a:xfrm>
            <a:off x="6729274" y="2281562"/>
            <a:ext cx="86594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100cos30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D1103C8D-A312-427E-A93D-F360D9E0E7D9}"/>
              </a:ext>
            </a:extLst>
          </p:cNvPr>
          <p:cNvSpPr txBox="1"/>
          <p:nvPr/>
        </p:nvSpPr>
        <p:spPr>
          <a:xfrm>
            <a:off x="6045692" y="2281563"/>
            <a:ext cx="59343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FF0000"/>
                </a:solidFill>
                <a:latin typeface="Comic Sans MS" panose="030F0702030302020204" pitchFamily="66" charset="0"/>
              </a:rPr>
              <a:t>Pcos</a:t>
            </a:r>
            <a:r>
              <a:rPr lang="el-GR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569BE632-C9A3-45A3-AA44-0913FF08D37F}"/>
              </a:ext>
            </a:extLst>
          </p:cNvPr>
          <p:cNvSpPr txBox="1"/>
          <p:nvPr/>
        </p:nvSpPr>
        <p:spPr>
          <a:xfrm>
            <a:off x="6561725" y="2565648"/>
            <a:ext cx="55816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err="1">
                <a:solidFill>
                  <a:srgbClr val="0000FF"/>
                </a:solidFill>
                <a:latin typeface="Comic Sans MS" panose="030F0702030302020204" pitchFamily="66" charset="0"/>
              </a:rPr>
              <a:t>Psin</a:t>
            </a:r>
            <a:r>
              <a:rPr lang="el-GR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θ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1" name="テキスト ボックス 50">
            <a:extLst>
              <a:ext uri="{FF2B5EF4-FFF2-40B4-BE49-F238E27FC236}">
                <a16:creationId xmlns:a16="http://schemas.microsoft.com/office/drawing/2014/main" id="{812ACA72-8CE6-4A5E-88F4-DE09D6E833EA}"/>
              </a:ext>
            </a:extLst>
          </p:cNvPr>
          <p:cNvSpPr txBox="1"/>
          <p:nvPr/>
        </p:nvSpPr>
        <p:spPr>
          <a:xfrm>
            <a:off x="6972796" y="1944211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100sin30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2" name="テキスト ボックス 51">
            <a:extLst>
              <a:ext uri="{FF2B5EF4-FFF2-40B4-BE49-F238E27FC236}">
                <a16:creationId xmlns:a16="http://schemas.microsoft.com/office/drawing/2014/main" id="{FB018EEB-00D2-43EB-B99B-B211B8FC3353}"/>
              </a:ext>
            </a:extLst>
          </p:cNvPr>
          <p:cNvSpPr txBox="1"/>
          <p:nvPr/>
        </p:nvSpPr>
        <p:spPr>
          <a:xfrm>
            <a:off x="4128116" y="1819923"/>
            <a:ext cx="83067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140sin45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5" name="楕円 4">
            <a:extLst>
              <a:ext uri="{FF2B5EF4-FFF2-40B4-BE49-F238E27FC236}">
                <a16:creationId xmlns:a16="http://schemas.microsoft.com/office/drawing/2014/main" id="{414DA867-BCD9-4462-A2F0-BCEAD1A3A605}"/>
              </a:ext>
            </a:extLst>
          </p:cNvPr>
          <p:cNvSpPr/>
          <p:nvPr/>
        </p:nvSpPr>
        <p:spPr>
          <a:xfrm>
            <a:off x="5906187" y="2211930"/>
            <a:ext cx="159798" cy="177553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67FC3142-2A4A-40C3-A42B-8639100A485E}"/>
                  </a:ext>
                </a:extLst>
              </p:cNvPr>
              <p:cNvSpPr txBox="1"/>
              <p:nvPr/>
            </p:nvSpPr>
            <p:spPr>
              <a:xfrm>
                <a:off x="4462787" y="3893969"/>
                <a:ext cx="2488309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=140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45−100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i="1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6" name="テキスト ボックス 55">
                <a:extLst>
                  <a:ext uri="{FF2B5EF4-FFF2-40B4-BE49-F238E27FC236}">
                    <a16:creationId xmlns:a16="http://schemas.microsoft.com/office/drawing/2014/main" id="{67FC3142-2A4A-40C3-A42B-8639100A48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62787" y="3893969"/>
                <a:ext cx="2488309" cy="215444"/>
              </a:xfrm>
              <a:prstGeom prst="rect">
                <a:avLst/>
              </a:prstGeom>
              <a:blipFill>
                <a:blip r:embed="rId4"/>
                <a:stretch>
                  <a:fillRect l="-1225" r="-980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DF7D56E9-033E-4E33-A06D-5748D7F2E270}"/>
                  </a:ext>
                </a:extLst>
              </p:cNvPr>
              <p:cNvSpPr txBox="1"/>
              <p:nvPr/>
            </p:nvSpPr>
            <p:spPr>
              <a:xfrm>
                <a:off x="4483963" y="3553289"/>
                <a:ext cx="2425792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𝑃𝑠𝑖𝑛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=100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30+140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テキスト ボックス 56">
                <a:extLst>
                  <a:ext uri="{FF2B5EF4-FFF2-40B4-BE49-F238E27FC236}">
                    <a16:creationId xmlns:a16="http://schemas.microsoft.com/office/drawing/2014/main" id="{DF7D56E9-033E-4E33-A06D-5748D7F2E27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83963" y="3553289"/>
                <a:ext cx="2425792" cy="215444"/>
              </a:xfrm>
              <a:prstGeom prst="rect">
                <a:avLst/>
              </a:prstGeom>
              <a:blipFill>
                <a:blip r:embed="rId5"/>
                <a:stretch>
                  <a:fillRect l="-1511" r="-1259" b="-571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A6886D3A-6813-4F0B-89BA-E6D1DCED13A5}"/>
              </a:ext>
            </a:extLst>
          </p:cNvPr>
          <p:cNvSpPr txBox="1"/>
          <p:nvPr/>
        </p:nvSpPr>
        <p:spPr>
          <a:xfrm>
            <a:off x="4181475" y="3543300"/>
            <a:ext cx="30970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60" name="テキスト ボックス 59">
            <a:extLst>
              <a:ext uri="{FF2B5EF4-FFF2-40B4-BE49-F238E27FC236}">
                <a16:creationId xmlns:a16="http://schemas.microsoft.com/office/drawing/2014/main" id="{0E507222-4793-4642-BFC0-08754B450EE1}"/>
              </a:ext>
            </a:extLst>
          </p:cNvPr>
          <p:cNvSpPr txBox="1"/>
          <p:nvPr/>
        </p:nvSpPr>
        <p:spPr>
          <a:xfrm>
            <a:off x="4162425" y="3876675"/>
            <a:ext cx="33534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2)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3C1280E-1E83-4F39-BA31-583D02705D2A}"/>
              </a:ext>
            </a:extLst>
          </p:cNvPr>
          <p:cNvSpPr txBox="1"/>
          <p:nvPr/>
        </p:nvSpPr>
        <p:spPr>
          <a:xfrm>
            <a:off x="5334000" y="4276725"/>
            <a:ext cx="69762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1) ÷ 2)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597ED7F7-DC8F-4FB8-92A7-A565FE5CC99B}"/>
                  </a:ext>
                </a:extLst>
              </p:cNvPr>
              <p:cNvSpPr txBox="1"/>
              <p:nvPr/>
            </p:nvSpPr>
            <p:spPr>
              <a:xfrm>
                <a:off x="4560163" y="4772489"/>
                <a:ext cx="2387320" cy="40915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𝑡𝑎𝑛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100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30+140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𝑠𝑖𝑛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45</m:t>
                          </m:r>
                        </m:num>
                        <m:den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140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45−100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𝑐𝑜𝑠</m:t>
                          </m:r>
                          <m:r>
                            <a:rPr lang="en-US" sz="1400" i="1">
                              <a:latin typeface="Cambria Math" panose="02040503050406030204" pitchFamily="18" charset="0"/>
                            </a:rPr>
                            <m:t>30</m:t>
                          </m:r>
                        </m:den>
                      </m:f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3" name="テキスト ボックス 72">
                <a:extLst>
                  <a:ext uri="{FF2B5EF4-FFF2-40B4-BE49-F238E27FC236}">
                    <a16:creationId xmlns:a16="http://schemas.microsoft.com/office/drawing/2014/main" id="{597ED7F7-DC8F-4FB8-92A7-A565FE5CC99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60163" y="4772489"/>
                <a:ext cx="2387320" cy="409151"/>
              </a:xfrm>
              <a:prstGeom prst="rect">
                <a:avLst/>
              </a:prstGeom>
              <a:blipFill>
                <a:blip r:embed="rId6"/>
                <a:stretch>
                  <a:fillRect l="-1020" t="-1493" r="-765" b="-134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5CB4EA78-3597-41D7-A505-8FCBEF68AB48}"/>
                  </a:ext>
                </a:extLst>
              </p:cNvPr>
              <p:cNvSpPr txBox="1"/>
              <p:nvPr/>
            </p:nvSpPr>
            <p:spPr>
              <a:xfrm>
                <a:off x="4826863" y="5439239"/>
                <a:ext cx="802847" cy="22025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=85.</m:t>
                      </m:r>
                      <m:sSup>
                        <m:sSup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e>
                        <m:sup>
                          <m:r>
                            <a:rPr lang="en-US" sz="1400" b="0" i="1" smtClean="0"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4" name="テキスト ボックス 73">
                <a:extLst>
                  <a:ext uri="{FF2B5EF4-FFF2-40B4-BE49-F238E27FC236}">
                    <a16:creationId xmlns:a16="http://schemas.microsoft.com/office/drawing/2014/main" id="{5CB4EA78-3597-41D7-A505-8FCBEF68AB4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26863" y="5439239"/>
                <a:ext cx="802847" cy="220253"/>
              </a:xfrm>
              <a:prstGeom prst="rect">
                <a:avLst/>
              </a:prstGeom>
              <a:blipFill>
                <a:blip r:embed="rId7"/>
                <a:stretch>
                  <a:fillRect l="-5303" t="-2778" r="-758" b="-8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5" name="円弧 74">
            <a:extLst>
              <a:ext uri="{FF2B5EF4-FFF2-40B4-BE49-F238E27FC236}">
                <a16:creationId xmlns:a16="http://schemas.microsoft.com/office/drawing/2014/main" id="{19CC5C71-38E3-4E33-862D-5FE5D3207B9A}"/>
              </a:ext>
            </a:extLst>
          </p:cNvPr>
          <p:cNvSpPr/>
          <p:nvPr/>
        </p:nvSpPr>
        <p:spPr>
          <a:xfrm>
            <a:off x="6905901" y="4997759"/>
            <a:ext cx="294999" cy="536266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テキスト ボックス 76">
            <a:extLst>
              <a:ext uri="{FF2B5EF4-FFF2-40B4-BE49-F238E27FC236}">
                <a16:creationId xmlns:a16="http://schemas.microsoft.com/office/drawing/2014/main" id="{E712DB10-DD06-45A8-89DC-772321A5FD82}"/>
              </a:ext>
            </a:extLst>
          </p:cNvPr>
          <p:cNvSpPr txBox="1"/>
          <p:nvPr/>
        </p:nvSpPr>
        <p:spPr>
          <a:xfrm>
            <a:off x="7153275" y="5519260"/>
            <a:ext cx="180022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You can use this value in either 1) or 2) to find the value of P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8" name="テキスト ボックス 77">
            <a:extLst>
              <a:ext uri="{FF2B5EF4-FFF2-40B4-BE49-F238E27FC236}">
                <a16:creationId xmlns:a16="http://schemas.microsoft.com/office/drawing/2014/main" id="{EC2FEC66-A78B-469D-A909-B2B3E357DBB6}"/>
              </a:ext>
            </a:extLst>
          </p:cNvPr>
          <p:cNvSpPr txBox="1"/>
          <p:nvPr/>
        </p:nvSpPr>
        <p:spPr>
          <a:xfrm>
            <a:off x="7172326" y="5090635"/>
            <a:ext cx="92392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79" name="円弧 78">
            <a:extLst>
              <a:ext uri="{FF2B5EF4-FFF2-40B4-BE49-F238E27FC236}">
                <a16:creationId xmlns:a16="http://schemas.microsoft.com/office/drawing/2014/main" id="{B54814A1-61A3-4BD1-9975-30EADB6F48C9}"/>
              </a:ext>
            </a:extLst>
          </p:cNvPr>
          <p:cNvSpPr/>
          <p:nvPr/>
        </p:nvSpPr>
        <p:spPr>
          <a:xfrm>
            <a:off x="6848751" y="5578784"/>
            <a:ext cx="294999" cy="536266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B74D4CCD-7BF0-4611-9061-0AFAE2D547D6}"/>
                  </a:ext>
                </a:extLst>
              </p:cNvPr>
              <p:cNvSpPr txBox="1"/>
              <p:nvPr/>
            </p:nvSpPr>
            <p:spPr>
              <a:xfrm>
                <a:off x="4817338" y="5944064"/>
                <a:ext cx="823431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𝑃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=150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1" name="テキスト ボックス 80">
                <a:extLst>
                  <a:ext uri="{FF2B5EF4-FFF2-40B4-BE49-F238E27FC236}">
                    <a16:creationId xmlns:a16="http://schemas.microsoft.com/office/drawing/2014/main" id="{B74D4CCD-7BF0-4611-9061-0AFAE2D547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7338" y="5944064"/>
                <a:ext cx="823431" cy="215444"/>
              </a:xfrm>
              <a:prstGeom prst="rect">
                <a:avLst/>
              </a:prstGeom>
              <a:blipFill>
                <a:blip r:embed="rId8"/>
                <a:stretch>
                  <a:fillRect l="-4444" r="-4444" b="-857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26746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6" grpId="0"/>
      <p:bldP spid="57" grpId="0"/>
      <p:bldP spid="2" grpId="0"/>
      <p:bldP spid="60" grpId="0"/>
      <p:bldP spid="4" grpId="0"/>
      <p:bldP spid="73" grpId="0"/>
      <p:bldP spid="74" grpId="0"/>
      <p:bldP spid="75" grpId="0" animBg="1"/>
      <p:bldP spid="77" grpId="0"/>
      <p:bldP spid="78" grpId="0"/>
      <p:bldP spid="79" grpId="0" animBg="1"/>
      <p:bldP spid="81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DB13579D-BADB-4CB7-B073-B1A7FA9A5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/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Prior knowledge check</a:t>
            </a:r>
            <a:endParaRPr lang="en-GB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>
              <a:xfrm>
                <a:off x="239697" y="1544715"/>
                <a:ext cx="4208016" cy="4632248"/>
              </a:xfrm>
            </p:spPr>
            <p:txBody>
              <a:bodyPr>
                <a:normAutofit/>
              </a:bodyPr>
              <a:lstStyle/>
              <a:p>
                <a:pPr marL="514350" indent="-514350">
                  <a:buAutoNum type="arabi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A particle of mass 5kg is acted on by two forces:</a:t>
                </a:r>
              </a:p>
              <a:p>
                <a:pPr marL="514350" indent="-514350">
                  <a:buAutoNum type="arabicParenR"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+2</m:t>
                        </m:r>
                        <m:r>
                          <a:rPr lang="en-US" sz="18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US" sz="1800" dirty="0">
                    <a:latin typeface="Comic Sans MS" panose="030F0702030302020204" pitchFamily="66" charset="0"/>
                  </a:rPr>
                  <a:t> and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𝐹</m:t>
                        </m:r>
                      </m:e>
                      <m:sub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2</m:t>
                        </m:r>
                      </m:sub>
                    </m:sSub>
                    <m:r>
                      <a:rPr lang="en-US" sz="180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−3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8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8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Find the acceleration of the particle in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8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8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8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US" sz="18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𝑚𝑠</m:t>
                        </m:r>
                      </m:e>
                      <m:sup>
                        <m:r>
                          <a:rPr lang="en-US" sz="1800" b="0" i="1" smtClean="0">
                            <a:latin typeface="Cambria Math" panose="02040503050406030204" pitchFamily="18" charset="0"/>
                          </a:rPr>
                          <m:t>−2</m:t>
                        </m:r>
                      </m:sup>
                    </m:sSup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3" name="コンテンツ プレースホルダー 2">
                <a:extLst>
                  <a:ext uri="{FF2B5EF4-FFF2-40B4-BE49-F238E27FC236}">
                    <a16:creationId xmlns:a16="http://schemas.microsoft.com/office/drawing/2014/main" id="{2C05EC9A-9A67-481E-9F6E-17B5E76AB2C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39697" y="1544715"/>
                <a:ext cx="4208016" cy="4632248"/>
              </a:xfrm>
              <a:blipFill>
                <a:blip r:embed="rId2"/>
                <a:stretch>
                  <a:fillRect l="-1737" t="-2237" r="-115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5C5C685F-0369-4AB6-8524-C0F242081F64}"/>
                  </a:ext>
                </a:extLst>
              </p:cNvPr>
              <p:cNvSpPr txBox="1">
                <a:spLocks/>
              </p:cNvSpPr>
              <p:nvPr/>
            </p:nvSpPr>
            <p:spPr>
              <a:xfrm>
                <a:off x="4811696" y="1535838"/>
                <a:ext cx="4208016" cy="4632248"/>
              </a:xfrm>
              <a:prstGeom prst="rect">
                <a:avLst/>
              </a:prstGeom>
            </p:spPr>
            <p:txBody>
              <a:bodyPr vert="horz" lIns="91440" tIns="45720" rIns="91440" bIns="45720" rtlCol="0">
                <a:normAutofit/>
              </a:bodyPr>
              <a:lstStyle>
                <a:lvl1pPr marL="228600" indent="-228600" algn="l" defTabSz="914400" rtl="0" eaLnBrk="1" latinLnBrk="0" hangingPunct="1">
                  <a:lnSpc>
                    <a:spcPct val="90000"/>
                  </a:lnSpc>
                  <a:spcBef>
                    <a:spcPts val="1000"/>
                  </a:spcBef>
                  <a:buFont typeface="Arial" panose="020B0604020202020204" pitchFamily="34" charset="0"/>
                  <a:buChar char="•"/>
                  <a:defRPr sz="2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1pPr>
                <a:lvl2pPr marL="685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4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2pPr>
                <a:lvl3pPr marL="1143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20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3pPr>
                <a:lvl4pPr marL="1600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4pPr>
                <a:lvl5pPr marL="20574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5pPr>
                <a:lvl6pPr marL="25146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6pPr>
                <a:lvl7pPr marL="29718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7pPr>
                <a:lvl8pPr marL="34290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8pPr>
                <a:lvl9pPr marL="3886200" indent="-228600" algn="l" defTabSz="914400" rtl="0" eaLnBrk="1" latinLnBrk="0" hangingPunct="1">
                  <a:lnSpc>
                    <a:spcPct val="90000"/>
                  </a:lnSpc>
                  <a:spcBef>
                    <a:spcPts val="500"/>
                  </a:spcBef>
                  <a:buFont typeface="Arial" panose="020B0604020202020204" pitchFamily="34" charset="0"/>
                  <a:buChar char="•"/>
                  <a:defRPr sz="1800" kern="120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lvl9pPr>
              </a:lstStyle>
              <a:p>
                <a:pPr marL="0" indent="0">
                  <a:buNone/>
                </a:pPr>
                <a:r>
                  <a:rPr lang="en-US" sz="1800" dirty="0">
                    <a:latin typeface="Comic Sans MS" panose="030F0702030302020204" pitchFamily="66" charset="0"/>
                  </a:rPr>
                  <a:t>2) In the diagram below, calculate:</a:t>
                </a:r>
              </a:p>
              <a:p>
                <a:pPr marL="0" indent="0">
                  <a:buNone/>
                </a:pPr>
                <a:endParaRPr lang="en-US" sz="1800" dirty="0">
                  <a:latin typeface="Comic Sans MS" panose="030F0702030302020204" pitchFamily="66" charset="0"/>
                </a:endParaRP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length of the hypotenuse</a:t>
                </a:r>
              </a:p>
              <a:p>
                <a:pPr marL="342900" indent="-342900">
                  <a:buAutoNum type="alphaLcParenR"/>
                </a:pPr>
                <a:r>
                  <a:rPr lang="en-US" sz="1800" dirty="0">
                    <a:latin typeface="Comic Sans MS" panose="030F0702030302020204" pitchFamily="66" charset="0"/>
                  </a:rPr>
                  <a:t>The size of </a:t>
                </a:r>
                <a14:m>
                  <m:oMath xmlns:m="http://schemas.openxmlformats.org/officeDocument/2006/math">
                    <m:r>
                      <a:rPr lang="en-US" sz="1800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𝛼</m:t>
                    </m:r>
                  </m:oMath>
                </a14:m>
                <a:endParaRPr lang="en-US" sz="18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4" name="コンテンツ プレースホルダー 2">
                <a:extLst>
                  <a:ext uri="{FF2B5EF4-FFF2-40B4-BE49-F238E27FC236}">
                    <a16:creationId xmlns:a16="http://schemas.microsoft.com/office/drawing/2014/main" id="{5C5C685F-0369-4AB6-8524-C0F242081F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11696" y="1535838"/>
                <a:ext cx="4208016" cy="4632248"/>
              </a:xfrm>
              <a:prstGeom prst="rect">
                <a:avLst/>
              </a:prstGeom>
              <a:blipFill>
                <a:blip r:embed="rId3"/>
                <a:stretch>
                  <a:fillRect l="-1737" t="-131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直角三角形 4">
            <a:extLst>
              <a:ext uri="{FF2B5EF4-FFF2-40B4-BE49-F238E27FC236}">
                <a16:creationId xmlns:a16="http://schemas.microsoft.com/office/drawing/2014/main" id="{E99EE57A-CEA8-4146-AEC9-C99F0537E658}"/>
              </a:ext>
            </a:extLst>
          </p:cNvPr>
          <p:cNvSpPr/>
          <p:nvPr/>
        </p:nvSpPr>
        <p:spPr>
          <a:xfrm flipH="1">
            <a:off x="5637320" y="3018407"/>
            <a:ext cx="2414726" cy="1438183"/>
          </a:xfrm>
          <a:prstGeom prst="rtTriangle">
            <a:avLst/>
          </a:prstGeom>
          <a:noFill/>
          <a:ln w="317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558BBBD4-7DC8-4646-8738-B3B56053F497}"/>
              </a:ext>
            </a:extLst>
          </p:cNvPr>
          <p:cNvSpPr>
            <a:spLocks noChangeAspect="1"/>
          </p:cNvSpPr>
          <p:nvPr/>
        </p:nvSpPr>
        <p:spPr>
          <a:xfrm>
            <a:off x="7847860" y="4261280"/>
            <a:ext cx="204187" cy="20418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円弧 6">
            <a:extLst>
              <a:ext uri="{FF2B5EF4-FFF2-40B4-BE49-F238E27FC236}">
                <a16:creationId xmlns:a16="http://schemas.microsoft.com/office/drawing/2014/main" id="{C28841CB-FFDC-474C-ACF8-3A0C1F48FA8F}"/>
              </a:ext>
            </a:extLst>
          </p:cNvPr>
          <p:cNvSpPr/>
          <p:nvPr/>
        </p:nvSpPr>
        <p:spPr>
          <a:xfrm>
            <a:off x="5220070" y="3968318"/>
            <a:ext cx="914400" cy="914400"/>
          </a:xfrm>
          <a:prstGeom prst="arc">
            <a:avLst>
              <a:gd name="adj1" fmla="val 19656013"/>
              <a:gd name="adj2" fmla="val 29251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5301C28-5BB3-411C-BCE6-DFEE23F1BD81}"/>
                  </a:ext>
                </a:extLst>
              </p:cNvPr>
              <p:cNvSpPr txBox="1"/>
              <p:nvPr/>
            </p:nvSpPr>
            <p:spPr>
              <a:xfrm>
                <a:off x="8127506" y="3595456"/>
                <a:ext cx="181139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7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8" name="テキスト ボックス 7">
                <a:extLst>
                  <a:ext uri="{FF2B5EF4-FFF2-40B4-BE49-F238E27FC236}">
                    <a16:creationId xmlns:a16="http://schemas.microsoft.com/office/drawing/2014/main" id="{65301C28-5BB3-411C-BCE6-DFEE23F1BD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506" y="3595456"/>
                <a:ext cx="181139" cy="276999"/>
              </a:xfrm>
              <a:prstGeom prst="rect">
                <a:avLst/>
              </a:prstGeom>
              <a:blipFill>
                <a:blip r:embed="rId4"/>
                <a:stretch>
                  <a:fillRect l="-30000" r="-30000" b="-666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7369D30-D440-4749-A509-DA4C7FECA7C8}"/>
                  </a:ext>
                </a:extLst>
              </p:cNvPr>
              <p:cNvSpPr txBox="1"/>
              <p:nvPr/>
            </p:nvSpPr>
            <p:spPr>
              <a:xfrm>
                <a:off x="6724834" y="4509856"/>
                <a:ext cx="30938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15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9" name="テキスト ボックス 8">
                <a:extLst>
                  <a:ext uri="{FF2B5EF4-FFF2-40B4-BE49-F238E27FC236}">
                    <a16:creationId xmlns:a16="http://schemas.microsoft.com/office/drawing/2014/main" id="{C7369D30-D440-4749-A509-DA4C7FECA7C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724834" y="4509856"/>
                <a:ext cx="309380" cy="276999"/>
              </a:xfrm>
              <a:prstGeom prst="rect">
                <a:avLst/>
              </a:prstGeom>
              <a:blipFill>
                <a:blip r:embed="rId5"/>
                <a:stretch>
                  <a:fillRect l="-19608" r="-17647" b="-888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40AAA68-E655-4427-BFA3-836AC4E03333}"/>
                  </a:ext>
                </a:extLst>
              </p:cNvPr>
              <p:cNvSpPr txBox="1"/>
              <p:nvPr/>
            </p:nvSpPr>
            <p:spPr>
              <a:xfrm>
                <a:off x="6138909" y="4145872"/>
                <a:ext cx="197746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𝛼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10" name="テキスト ボックス 9">
                <a:extLst>
                  <a:ext uri="{FF2B5EF4-FFF2-40B4-BE49-F238E27FC236}">
                    <a16:creationId xmlns:a16="http://schemas.microsoft.com/office/drawing/2014/main" id="{F40AAA68-E655-4427-BFA3-836AC4E0333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138909" y="4145872"/>
                <a:ext cx="197746" cy="276999"/>
              </a:xfrm>
              <a:prstGeom prst="rect">
                <a:avLst/>
              </a:prstGeom>
              <a:blipFill>
                <a:blip r:embed="rId6"/>
                <a:stretch>
                  <a:fillRect l="-18750" r="-1562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42F8EF2D-298C-40DA-911E-5E6902C6E8C4}"/>
                  </a:ext>
                </a:extLst>
              </p:cNvPr>
              <p:cNvSpPr txBox="1"/>
              <p:nvPr/>
            </p:nvSpPr>
            <p:spPr>
              <a:xfrm>
                <a:off x="1824361" y="4021584"/>
                <a:ext cx="1415965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d>
                        <m:d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𝒊</m:t>
                          </m:r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b="1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𝒋</m:t>
                          </m:r>
                        </m:e>
                      </m:d>
                      <m:r>
                        <a:rPr lang="en-US" i="1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sSup>
                        <m:sSupPr>
                          <m:ctrlP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i="1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1" name="テキスト ボックス 10">
                <a:extLst>
                  <a:ext uri="{FF2B5EF4-FFF2-40B4-BE49-F238E27FC236}">
                    <a16:creationId xmlns:a16="http://schemas.microsoft.com/office/drawing/2014/main" id="{42F8EF2D-298C-40DA-911E-5E6902C6E8C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824361" y="4021584"/>
                <a:ext cx="1415965" cy="276999"/>
              </a:xfrm>
              <a:prstGeom prst="rect">
                <a:avLst/>
              </a:prstGeom>
              <a:blipFill>
                <a:blip r:embed="rId7"/>
                <a:stretch>
                  <a:fillRect t="-4444" r="-1288" b="-33333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1C29EB3-6AF3-4E93-9358-54B83EA6294A}"/>
                  </a:ext>
                </a:extLst>
              </p:cNvPr>
              <p:cNvSpPr txBox="1"/>
              <p:nvPr/>
            </p:nvSpPr>
            <p:spPr>
              <a:xfrm>
                <a:off x="8127506" y="2050742"/>
                <a:ext cx="613951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6.55</m:t>
                      </m:r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4" name="テキスト ボックス 13">
                <a:extLst>
                  <a:ext uri="{FF2B5EF4-FFF2-40B4-BE49-F238E27FC236}">
                    <a16:creationId xmlns:a16="http://schemas.microsoft.com/office/drawing/2014/main" id="{B1C29EB3-6AF3-4E93-9358-54B83EA6294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127506" y="2050742"/>
                <a:ext cx="613951" cy="276999"/>
              </a:xfrm>
              <a:prstGeom prst="rect">
                <a:avLst/>
              </a:prstGeom>
              <a:blipFill>
                <a:blip r:embed="rId8"/>
                <a:stretch>
                  <a:fillRect l="-7921" r="-9901" b="-652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A2BE724-18FF-4ECE-BEBB-4BFA61CFD28A}"/>
                  </a:ext>
                </a:extLst>
              </p:cNvPr>
              <p:cNvSpPr txBox="1"/>
              <p:nvPr/>
            </p:nvSpPr>
            <p:spPr>
              <a:xfrm>
                <a:off x="6831366" y="2716566"/>
                <a:ext cx="686022" cy="28321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25.02</m:t>
                          </m:r>
                        </m:e>
                        <m:sup>
                          <m:r>
                            <a:rPr lang="en-US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°</m:t>
                          </m:r>
                        </m:sup>
                      </m:sSup>
                    </m:oMath>
                  </m:oMathPara>
                </a14:m>
                <a:endParaRPr lang="en-GB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15" name="テキスト ボックス 14">
                <a:extLst>
                  <a:ext uri="{FF2B5EF4-FFF2-40B4-BE49-F238E27FC236}">
                    <a16:creationId xmlns:a16="http://schemas.microsoft.com/office/drawing/2014/main" id="{9A2BE724-18FF-4ECE-BEBB-4BFA61CFD28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31366" y="2716566"/>
                <a:ext cx="686022" cy="283219"/>
              </a:xfrm>
              <a:prstGeom prst="rect">
                <a:avLst/>
              </a:prstGeom>
              <a:blipFill>
                <a:blip r:embed="rId9"/>
                <a:stretch>
                  <a:fillRect l="-8036" t="-6522" r="-4464" b="-869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57930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1692724" y="2315207"/>
            <a:ext cx="5881225" cy="255454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8000" b="0" cap="none" spc="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Permanent Marker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</a:t>
            </a:r>
          </a:p>
          <a:p>
            <a:pPr algn="ctr"/>
            <a:r>
              <a:rPr lang="en-US" altLang="ja-JP" sz="8000" b="0" cap="none" spc="0" dirty="0">
                <a:ln w="19050">
                  <a:solidFill>
                    <a:schemeClr val="tx1"/>
                  </a:solidFill>
                </a:ln>
                <a:solidFill>
                  <a:schemeClr val="tx1">
                    <a:lumMod val="75000"/>
                    <a:lumOff val="25000"/>
                  </a:schemeClr>
                </a:solidFill>
                <a:effectLst>
                  <a:reflection blurRad="6350" stA="53000" endA="300" endPos="35500" dir="5400000" sy="-90000" algn="bl" rotWithShape="0"/>
                </a:effectLst>
                <a:latin typeface="Permanent Marker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Exercise 5A</a:t>
            </a:r>
            <a:endParaRPr lang="ja-JP" altLang="en-US" sz="8000" b="0" cap="none" spc="0" dirty="0">
              <a:ln w="19050">
                <a:solidFill>
                  <a:schemeClr val="tx1"/>
                </a:solidFill>
              </a:ln>
              <a:solidFill>
                <a:schemeClr val="tx1">
                  <a:lumMod val="75000"/>
                  <a:lumOff val="25000"/>
                </a:schemeClr>
              </a:solidFill>
              <a:effectLst>
                <a:reflection blurRad="6350" stA="53000" endA="300" endPos="35500" dir="5400000" sy="-90000" algn="bl" rotWithShape="0"/>
              </a:effectLst>
              <a:latin typeface="Permanent Marker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230769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If a force at applied at an angle to the direction of motion you can resolve it to find the component of the force acting in the direction of motion</a:t>
            </a:r>
          </a:p>
        </p:txBody>
      </p:sp>
      <p:grpSp>
        <p:nvGrpSpPr>
          <p:cNvPr id="5" name="Group 4"/>
          <p:cNvGrpSpPr/>
          <p:nvPr/>
        </p:nvGrpSpPr>
        <p:grpSpPr>
          <a:xfrm>
            <a:off x="381000" y="3657600"/>
            <a:ext cx="1981200" cy="600456"/>
            <a:chOff x="5105400" y="2523744"/>
            <a:chExt cx="1981200" cy="600456"/>
          </a:xfrm>
        </p:grpSpPr>
        <p:sp>
          <p:nvSpPr>
            <p:cNvPr id="6" name="Rectangle 5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8" name="Straight Arrow Connector 7"/>
          <p:cNvCxnSpPr/>
          <p:nvPr/>
        </p:nvCxnSpPr>
        <p:spPr>
          <a:xfrm>
            <a:off x="1923660" y="3828661"/>
            <a:ext cx="1371600" cy="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1" name="Group 10"/>
          <p:cNvGrpSpPr/>
          <p:nvPr/>
        </p:nvGrpSpPr>
        <p:grpSpPr>
          <a:xfrm>
            <a:off x="304800" y="5867400"/>
            <a:ext cx="1981200" cy="600456"/>
            <a:chOff x="5105400" y="2523744"/>
            <a:chExt cx="1981200" cy="600456"/>
          </a:xfrm>
        </p:grpSpPr>
        <p:sp>
          <p:nvSpPr>
            <p:cNvPr id="12" name="Rectangle 11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13" name="Picture 12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14" name="Straight Arrow Connector 13"/>
          <p:cNvCxnSpPr/>
          <p:nvPr/>
        </p:nvCxnSpPr>
        <p:spPr>
          <a:xfrm flipV="1">
            <a:off x="1295400" y="5019869"/>
            <a:ext cx="0" cy="8382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04800" y="2819400"/>
            <a:ext cx="3352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 horizontal force has no effect on the object in the vertical direction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3229947" y="3685591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981200" y="4953000"/>
            <a:ext cx="20574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 vertical force has no effect on the object in the horizontal direction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27923" y="4771053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4572000" y="4267200"/>
            <a:ext cx="1981200" cy="600456"/>
            <a:chOff x="5105400" y="2523744"/>
            <a:chExt cx="1981200" cy="600456"/>
          </a:xfrm>
        </p:grpSpPr>
        <p:sp>
          <p:nvSpPr>
            <p:cNvPr id="21" name="Rectangle 20"/>
            <p:cNvSpPr/>
            <p:nvPr/>
          </p:nvSpPr>
          <p:spPr>
            <a:xfrm>
              <a:off x="5105400" y="2895600"/>
              <a:ext cx="1981200" cy="228600"/>
            </a:xfrm>
            <a:prstGeom prst="rect">
              <a:avLst/>
            </a:prstGeom>
            <a:blipFill>
              <a:blip r:embed="rId3"/>
              <a:tile tx="0" ty="0" sx="100000" sy="100000" flip="none" algn="tl"/>
            </a:blip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pic>
          <p:nvPicPr>
            <p:cNvPr id="22" name="Picture 21"/>
            <p:cNvPicPr>
              <a:picLocks noChangeAspect="1"/>
            </p:cNvPicPr>
            <p:nvPr/>
          </p:nvPicPr>
          <p:blipFill rotWithShape="1"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20608" t="40993" r="21753" b="41111"/>
            <a:stretch/>
          </p:blipFill>
          <p:spPr>
            <a:xfrm>
              <a:off x="5562600" y="2523744"/>
              <a:ext cx="1085088" cy="361696"/>
            </a:xfrm>
            <a:prstGeom prst="rect">
              <a:avLst/>
            </a:prstGeom>
            <a:ln w="25400">
              <a:solidFill>
                <a:schemeClr val="tx1"/>
              </a:solidFill>
            </a:ln>
          </p:spPr>
        </p:pic>
      </p:grpSp>
      <p:cxnSp>
        <p:nvCxnSpPr>
          <p:cNvPr id="23" name="Straight Arrow Connector 22"/>
          <p:cNvCxnSpPr/>
          <p:nvPr/>
        </p:nvCxnSpPr>
        <p:spPr>
          <a:xfrm flipV="1">
            <a:off x="6123992" y="3295261"/>
            <a:ext cx="2057400" cy="1143000"/>
          </a:xfrm>
          <a:prstGeom prst="straightConnector1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 flipV="1">
            <a:off x="6133322" y="4428930"/>
            <a:ext cx="2057400" cy="12442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8173616" y="3265713"/>
            <a:ext cx="1555" cy="1149222"/>
          </a:xfrm>
          <a:prstGeom prst="straightConnector1">
            <a:avLst/>
          </a:prstGeom>
          <a:ln w="3175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31"/>
          <p:cNvSpPr txBox="1"/>
          <p:nvPr/>
        </p:nvSpPr>
        <p:spPr>
          <a:xfrm>
            <a:off x="7879702" y="2971799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10N</a:t>
            </a:r>
          </a:p>
        </p:txBody>
      </p:sp>
      <p:sp>
        <p:nvSpPr>
          <p:cNvPr id="33" name="Arc 32"/>
          <p:cNvSpPr/>
          <p:nvPr/>
        </p:nvSpPr>
        <p:spPr>
          <a:xfrm>
            <a:off x="5728996" y="3939073"/>
            <a:ext cx="914400" cy="914400"/>
          </a:xfrm>
          <a:prstGeom prst="arc">
            <a:avLst>
              <a:gd name="adj1" fmla="val 19987541"/>
              <a:gd name="adj2" fmla="val 16409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TextBox 33"/>
          <p:cNvSpPr txBox="1"/>
          <p:nvPr/>
        </p:nvSpPr>
        <p:spPr>
          <a:xfrm>
            <a:off x="6606072" y="4125686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20°</a:t>
            </a:r>
          </a:p>
        </p:txBody>
      </p:sp>
      <p:sp>
        <p:nvSpPr>
          <p:cNvPr id="35" name="TextBox 34"/>
          <p:cNvSpPr txBox="1"/>
          <p:nvPr/>
        </p:nvSpPr>
        <p:spPr>
          <a:xfrm>
            <a:off x="8305800" y="3581400"/>
            <a:ext cx="5196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Opp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6858000" y="3429000"/>
            <a:ext cx="5116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Hyp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7" name="TextBox 36"/>
          <p:cNvSpPr txBox="1"/>
          <p:nvPr/>
        </p:nvSpPr>
        <p:spPr>
          <a:xfrm>
            <a:off x="7086600" y="4495800"/>
            <a:ext cx="49404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 err="1">
                <a:solidFill>
                  <a:srgbClr val="FF0000"/>
                </a:solidFill>
                <a:latin typeface="Comic Sans MS" pitchFamily="66" charset="0"/>
              </a:rPr>
              <a:t>Adj</a:t>
            </a:r>
            <a:endParaRPr lang="en-GB" sz="14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8" name="TextBox 37"/>
          <p:cNvSpPr txBox="1"/>
          <p:nvPr/>
        </p:nvSpPr>
        <p:spPr>
          <a:xfrm>
            <a:off x="4724400" y="2362200"/>
            <a:ext cx="30970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S</a:t>
            </a:r>
          </a:p>
        </p:txBody>
      </p:sp>
      <p:sp>
        <p:nvSpPr>
          <p:cNvPr id="39" name="TextBox 38"/>
          <p:cNvSpPr txBox="1"/>
          <p:nvPr/>
        </p:nvSpPr>
        <p:spPr>
          <a:xfrm>
            <a:off x="4876800" y="21336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40" name="TextBox 39"/>
          <p:cNvSpPr txBox="1"/>
          <p:nvPr/>
        </p:nvSpPr>
        <p:spPr>
          <a:xfrm>
            <a:off x="5029200" y="2362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sp>
        <p:nvSpPr>
          <p:cNvPr id="41" name="TextBox 40"/>
          <p:cNvSpPr txBox="1"/>
          <p:nvPr/>
        </p:nvSpPr>
        <p:spPr>
          <a:xfrm>
            <a:off x="5486400" y="2362200"/>
            <a:ext cx="29206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C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5638800" y="21336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5791200" y="2362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H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250003" y="2362200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00800" y="21336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O</a:t>
            </a:r>
          </a:p>
        </p:txBody>
      </p:sp>
      <p:sp>
        <p:nvSpPr>
          <p:cNvPr id="46" name="TextBox 45"/>
          <p:cNvSpPr txBox="1"/>
          <p:nvPr/>
        </p:nvSpPr>
        <p:spPr>
          <a:xfrm>
            <a:off x="6553200" y="2362200"/>
            <a:ext cx="32733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47" name="Oval 46"/>
          <p:cNvSpPr/>
          <p:nvPr/>
        </p:nvSpPr>
        <p:spPr>
          <a:xfrm>
            <a:off x="4724400" y="20574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Oval 47"/>
          <p:cNvSpPr/>
          <p:nvPr/>
        </p:nvSpPr>
        <p:spPr>
          <a:xfrm>
            <a:off x="5486400" y="2057400"/>
            <a:ext cx="685800" cy="685800"/>
          </a:xfrm>
          <a:prstGeom prst="ellipse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TextBox 48"/>
          <p:cNvSpPr txBox="1"/>
          <p:nvPr/>
        </p:nvSpPr>
        <p:spPr>
          <a:xfrm>
            <a:off x="4343400" y="2895600"/>
            <a:ext cx="143340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err="1">
                <a:latin typeface="Comic Sans MS" pitchFamily="66" charset="0"/>
              </a:rPr>
              <a:t>Opp</a:t>
            </a:r>
            <a:r>
              <a:rPr lang="en-GB" sz="1200" dirty="0">
                <a:latin typeface="Comic Sans MS" pitchFamily="66" charset="0"/>
              </a:rPr>
              <a:t> = Sin</a:t>
            </a:r>
            <a:r>
              <a:rPr lang="el-GR" sz="1200" dirty="0">
                <a:latin typeface="Comic Sans MS" pitchFamily="66" charset="0"/>
              </a:rPr>
              <a:t>θ</a:t>
            </a:r>
            <a:r>
              <a:rPr lang="en-GB" sz="1200" dirty="0">
                <a:latin typeface="Comic Sans MS" pitchFamily="66" charset="0"/>
              </a:rPr>
              <a:t> x </a:t>
            </a:r>
            <a:r>
              <a:rPr lang="en-GB" sz="1200" dirty="0" err="1">
                <a:latin typeface="Comic Sans MS" pitchFamily="66" charset="0"/>
              </a:rPr>
              <a:t>Hyp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343400" y="3200400"/>
            <a:ext cx="141096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err="1">
                <a:latin typeface="Comic Sans MS" pitchFamily="66" charset="0"/>
              </a:rPr>
              <a:t>Opp</a:t>
            </a:r>
            <a:r>
              <a:rPr lang="en-GB" sz="1200" dirty="0">
                <a:latin typeface="Comic Sans MS" pitchFamily="66" charset="0"/>
              </a:rPr>
              <a:t> = Sin20 x 10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8175098" y="3886200"/>
            <a:ext cx="82426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10sin20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879698" y="4800600"/>
            <a:ext cx="86754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10cos20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181600" y="2895600"/>
            <a:ext cx="142859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err="1">
                <a:latin typeface="Comic Sans MS" pitchFamily="66" charset="0"/>
              </a:rPr>
              <a:t>Adj</a:t>
            </a:r>
            <a:r>
              <a:rPr lang="en-GB" sz="1200" dirty="0">
                <a:latin typeface="Comic Sans MS" pitchFamily="66" charset="0"/>
              </a:rPr>
              <a:t> = Cos</a:t>
            </a:r>
            <a:r>
              <a:rPr lang="el-GR" sz="1200" dirty="0">
                <a:latin typeface="Comic Sans MS" pitchFamily="66" charset="0"/>
              </a:rPr>
              <a:t>θ</a:t>
            </a:r>
            <a:r>
              <a:rPr lang="en-GB" sz="1200" dirty="0">
                <a:latin typeface="Comic Sans MS" pitchFamily="66" charset="0"/>
              </a:rPr>
              <a:t> x </a:t>
            </a:r>
            <a:r>
              <a:rPr lang="en-GB" sz="1200" dirty="0" err="1">
                <a:latin typeface="Comic Sans MS" pitchFamily="66" charset="0"/>
              </a:rPr>
              <a:t>Hyp</a:t>
            </a:r>
            <a:endParaRPr lang="en-GB" sz="1200" dirty="0">
              <a:latin typeface="Comic Sans MS" pitchFamily="66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5181600" y="3200400"/>
            <a:ext cx="140615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 err="1">
                <a:latin typeface="Comic Sans MS" pitchFamily="66" charset="0"/>
              </a:rPr>
              <a:t>Adj</a:t>
            </a:r>
            <a:r>
              <a:rPr lang="en-GB" sz="1200" dirty="0">
                <a:latin typeface="Comic Sans MS" pitchFamily="66" charset="0"/>
              </a:rPr>
              <a:t> = Cos20 x 10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419600" y="5486400"/>
            <a:ext cx="4267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So a force can be split into its horizontal and vertical components using Trigonometry!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6629400" y="1219200"/>
            <a:ext cx="25146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However, a force at an angle will have some effect in BOTH the horizontal and vertical directions!</a:t>
            </a:r>
          </a:p>
        </p:txBody>
      </p:sp>
      <p:sp>
        <p:nvSpPr>
          <p:cNvPr id="58" name="タイトル 1">
            <a:extLst>
              <a:ext uri="{FF2B5EF4-FFF2-40B4-BE49-F238E27FC236}">
                <a16:creationId xmlns:a16="http://schemas.microsoft.com/office/drawing/2014/main" id="{E193E367-3AE1-4C4B-8E7B-357D46E19A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9" name="コンテンツ プレースホルダー 2">
            <a:extLst>
              <a:ext uri="{FF2B5EF4-FFF2-40B4-BE49-F238E27FC236}">
                <a16:creationId xmlns:a16="http://schemas.microsoft.com/office/drawing/2014/main" id="{7B8B909B-70BC-4C7E-9E76-60C4372F8BFE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406370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9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6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5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48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0" fill="hold">
                      <p:stCondLst>
                        <p:cond delay="indefinite"/>
                      </p:stCondLst>
                      <p:childTnLst>
                        <p:par>
                          <p:cTn id="171" fill="hold">
                            <p:stCondLst>
                              <p:cond delay="0"/>
                            </p:stCondLst>
                            <p:childTnLst>
                              <p:par>
                                <p:cTn id="172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6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8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79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/>
      <p:bldP spid="17" grpId="0"/>
      <p:bldP spid="18" grpId="0"/>
      <p:bldP spid="19" grpId="0"/>
      <p:bldP spid="32" grpId="0"/>
      <p:bldP spid="33" grpId="0" animBg="1"/>
      <p:bldP spid="34" grpId="0"/>
      <p:bldP spid="35" grpId="0"/>
      <p:bldP spid="36" grpId="0"/>
      <p:bldP spid="37" grpId="0"/>
      <p:bldP spid="38" grpId="0"/>
      <p:bldP spid="39" grpId="0"/>
      <p:bldP spid="40" grpId="0"/>
      <p:bldP spid="41" grpId="0"/>
      <p:bldP spid="42" grpId="0"/>
      <p:bldP spid="43" grpId="0"/>
      <p:bldP spid="44" grpId="0"/>
      <p:bldP spid="45" grpId="0"/>
      <p:bldP spid="46" grpId="0"/>
      <p:bldP spid="47" grpId="0" animBg="1"/>
      <p:bldP spid="47" grpId="1" animBg="1"/>
      <p:bldP spid="48" grpId="0" animBg="1"/>
      <p:bldP spid="48" grpId="1" animBg="1"/>
      <p:bldP spid="49" grpId="0"/>
      <p:bldP spid="49" grpId="1"/>
      <p:bldP spid="50" grpId="0"/>
      <p:bldP spid="50" grpId="1"/>
      <p:bldP spid="51" grpId="0"/>
      <p:bldP spid="52" grpId="0"/>
      <p:bldP spid="53" grpId="0"/>
      <p:bldP spid="53" grpId="1"/>
      <p:bldP spid="54" grpId="0"/>
      <p:bldP spid="54" grpId="1"/>
      <p:bldP spid="55" grpId="0"/>
      <p:bldP spid="5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If a force at applied at an angle to the direction of motion you can resolve it to find the component of the force acting in the direction of motion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Find the component of each force in the x and y-directions.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H</a:t>
                </a:r>
                <a:r>
                  <a:rPr lang="en-GB" sz="1400" dirty="0" err="1">
                    <a:latin typeface="Comic Sans MS" pitchFamily="66" charset="0"/>
                  </a:rPr>
                  <a:t>ence</a:t>
                </a:r>
                <a:r>
                  <a:rPr lang="en-GB" sz="1400" dirty="0">
                    <a:latin typeface="Comic Sans MS" pitchFamily="66" charset="0"/>
                  </a:rPr>
                  <a:t>, write each force in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  <a:blipFill>
                <a:blip r:embed="rId3"/>
                <a:stretch>
                  <a:fillRect t="-809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400800" y="1600200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V="1">
            <a:off x="6477000" y="1600200"/>
            <a:ext cx="0" cy="2438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V="1">
            <a:off x="6400800" y="1981200"/>
            <a:ext cx="1143000" cy="8382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7467600" y="1752600"/>
            <a:ext cx="4363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9N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96200" y="26670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48400" y="12954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61" name="Arc 60"/>
          <p:cNvSpPr/>
          <p:nvPr/>
        </p:nvSpPr>
        <p:spPr>
          <a:xfrm>
            <a:off x="5791200" y="2362200"/>
            <a:ext cx="914400" cy="914400"/>
          </a:xfrm>
          <a:prstGeom prst="arc">
            <a:avLst>
              <a:gd name="adj1" fmla="val 20196459"/>
              <a:gd name="adj2" fmla="val 21577336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6629400" y="2514600"/>
            <a:ext cx="47641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40°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>
            <a:off x="6400800" y="2819400"/>
            <a:ext cx="11430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7543800" y="1981200"/>
            <a:ext cx="0" cy="8382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6629400" y="2819400"/>
            <a:ext cx="80182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9Cos40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7543800" y="2209800"/>
            <a:ext cx="78098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9Sin40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191000"/>
            <a:ext cx="2193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Force in the x-direction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00800" y="4191000"/>
            <a:ext cx="2193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Force in the y-direction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114800" y="4572000"/>
            <a:ext cx="94609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= 9Cos40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14800" y="4953000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= 6.89N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477000" y="4572000"/>
            <a:ext cx="92525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= 9Sin40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477000" y="4953000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= 5.79N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F7D68AF-B7C3-4172-90B9-DFAF94CD3076}"/>
                  </a:ext>
                </a:extLst>
              </p:cNvPr>
              <p:cNvSpPr txBox="1"/>
              <p:nvPr/>
            </p:nvSpPr>
            <p:spPr>
              <a:xfrm>
                <a:off x="5309831" y="5513032"/>
                <a:ext cx="17399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In vector form:</a:t>
                </a:r>
              </a:p>
              <a:p>
                <a:pPr algn="ctr"/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6.89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+5.79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7" name="テキスト ボックス 6">
                <a:extLst>
                  <a:ext uri="{FF2B5EF4-FFF2-40B4-BE49-F238E27FC236}">
                    <a16:creationId xmlns:a16="http://schemas.microsoft.com/office/drawing/2014/main" id="{3F7D68AF-B7C3-4172-90B9-DFAF94CD307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09831" y="5513032"/>
                <a:ext cx="1739964" cy="830997"/>
              </a:xfrm>
              <a:prstGeom prst="rect">
                <a:avLst/>
              </a:prstGeom>
              <a:blipFill>
                <a:blip r:embed="rId4"/>
                <a:stretch>
                  <a:fillRect t="-1460" b="-365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タイトル 1">
            <a:extLst>
              <a:ext uri="{FF2B5EF4-FFF2-40B4-BE49-F238E27FC236}">
                <a16:creationId xmlns:a16="http://schemas.microsoft.com/office/drawing/2014/main" id="{49D46E43-89F2-4EFB-9611-7FDD7DBA18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28" name="コンテンツ プレースホルダー 2">
            <a:extLst>
              <a:ext uri="{FF2B5EF4-FFF2-40B4-BE49-F238E27FC236}">
                <a16:creationId xmlns:a16="http://schemas.microsoft.com/office/drawing/2014/main" id="{1CA64A46-1E72-48C1-8A77-46E1198C81F5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1199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41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1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1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58" grpId="0"/>
      <p:bldP spid="59" grpId="0"/>
      <p:bldP spid="61" grpId="0" animBg="1"/>
      <p:bldP spid="62" grpId="0"/>
      <p:bldP spid="65" grpId="0"/>
      <p:bldP spid="66" grpId="0"/>
      <p:bldP spid="31" grpId="0"/>
      <p:bldP spid="67" grpId="0"/>
      <p:bldP spid="68" grpId="0"/>
      <p:bldP spid="69" grpId="0"/>
      <p:bldP spid="70" grpId="0"/>
      <p:bldP spid="71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If a force at applied at an angle to the direction of motion you can resolve it to find the component of the force acting in the direction of motion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Find the component of each force in the x and y-directions.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H</a:t>
                </a:r>
                <a:r>
                  <a:rPr lang="en-GB" sz="1400" dirty="0" err="1">
                    <a:latin typeface="Comic Sans MS" pitchFamily="66" charset="0"/>
                  </a:rPr>
                  <a:t>ence</a:t>
                </a:r>
                <a:r>
                  <a:rPr lang="en-GB" sz="1400" dirty="0">
                    <a:latin typeface="Comic Sans MS" pitchFamily="66" charset="0"/>
                  </a:rPr>
                  <a:t>, write each force in the form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40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𝑝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en-US" sz="1400" i="1">
                            <a:latin typeface="Cambria Math" panose="02040503050406030204" pitchFamily="18" charset="0"/>
                          </a:rPr>
                          <m:t>𝑞</m:t>
                        </m:r>
                        <m:r>
                          <a:rPr lang="en-US" sz="1400" b="1" i="1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400" i="1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r>
                  <a:rPr lang="en-GB" sz="1400" dirty="0">
                    <a:latin typeface="Comic Sans MS" pitchFamily="66" charset="0"/>
                  </a:rPr>
                  <a:t> 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1600200"/>
                <a:ext cx="3657600" cy="4525963"/>
              </a:xfrm>
              <a:blipFill>
                <a:blip r:embed="rId3"/>
                <a:stretch>
                  <a:fillRect t="-809" r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10" name="Straight Arrow Connector 9"/>
          <p:cNvCxnSpPr/>
          <p:nvPr/>
        </p:nvCxnSpPr>
        <p:spPr>
          <a:xfrm flipV="1">
            <a:off x="6400800" y="1600200"/>
            <a:ext cx="0" cy="23622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7" name="Straight Arrow Connector 56"/>
          <p:cNvCxnSpPr/>
          <p:nvPr/>
        </p:nvCxnSpPr>
        <p:spPr>
          <a:xfrm rot="5400000" flipV="1">
            <a:off x="6477000" y="1600200"/>
            <a:ext cx="0" cy="2438400"/>
          </a:xfrm>
          <a:prstGeom prst="straightConnector1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 flipH="1" flipV="1">
            <a:off x="5181600" y="2286000"/>
            <a:ext cx="1219200" cy="533400"/>
          </a:xfrm>
          <a:prstGeom prst="straightConnector1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TextBox 25"/>
          <p:cNvSpPr txBox="1"/>
          <p:nvPr/>
        </p:nvSpPr>
        <p:spPr>
          <a:xfrm>
            <a:off x="4724400" y="2057400"/>
            <a:ext cx="5164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12N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7696200" y="2667000"/>
            <a:ext cx="29046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x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6248400" y="1295400"/>
            <a:ext cx="304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y</a:t>
            </a:r>
          </a:p>
        </p:txBody>
      </p:sp>
      <p:sp>
        <p:nvSpPr>
          <p:cNvPr id="61" name="Arc 60"/>
          <p:cNvSpPr/>
          <p:nvPr/>
        </p:nvSpPr>
        <p:spPr>
          <a:xfrm>
            <a:off x="6019800" y="2362200"/>
            <a:ext cx="914400" cy="914400"/>
          </a:xfrm>
          <a:prstGeom prst="arc">
            <a:avLst>
              <a:gd name="adj1" fmla="val 10837953"/>
              <a:gd name="adj2" fmla="val 1206814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TextBox 61"/>
          <p:cNvSpPr txBox="1"/>
          <p:nvPr/>
        </p:nvSpPr>
        <p:spPr>
          <a:xfrm>
            <a:off x="5562600" y="2590800"/>
            <a:ext cx="5334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23°</a:t>
            </a:r>
          </a:p>
        </p:txBody>
      </p:sp>
      <p:cxnSp>
        <p:nvCxnSpPr>
          <p:cNvPr id="63" name="Straight Arrow Connector 62"/>
          <p:cNvCxnSpPr/>
          <p:nvPr/>
        </p:nvCxnSpPr>
        <p:spPr>
          <a:xfrm flipH="1">
            <a:off x="5181600" y="2819400"/>
            <a:ext cx="1219200" cy="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Straight Arrow Connector 63"/>
          <p:cNvCxnSpPr/>
          <p:nvPr/>
        </p:nvCxnSpPr>
        <p:spPr>
          <a:xfrm flipV="1">
            <a:off x="5181600" y="2286000"/>
            <a:ext cx="0" cy="533400"/>
          </a:xfrm>
          <a:prstGeom prst="straightConnector1">
            <a:avLst/>
          </a:prstGeom>
          <a:ln w="25400">
            <a:solidFill>
              <a:srgbClr val="00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5" name="TextBox 64"/>
          <p:cNvSpPr txBox="1"/>
          <p:nvPr/>
        </p:nvSpPr>
        <p:spPr>
          <a:xfrm>
            <a:off x="5334000" y="2819400"/>
            <a:ext cx="88197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12Cos23</a:t>
            </a:r>
          </a:p>
        </p:txBody>
      </p:sp>
      <p:sp>
        <p:nvSpPr>
          <p:cNvPr id="66" name="TextBox 65"/>
          <p:cNvSpPr txBox="1"/>
          <p:nvPr/>
        </p:nvSpPr>
        <p:spPr>
          <a:xfrm>
            <a:off x="4343400" y="2438400"/>
            <a:ext cx="86113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12Sin23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038600" y="4191000"/>
            <a:ext cx="2193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Force in the x-direction</a:t>
            </a:r>
          </a:p>
        </p:txBody>
      </p:sp>
      <p:sp>
        <p:nvSpPr>
          <p:cNvPr id="67" name="TextBox 66"/>
          <p:cNvSpPr txBox="1"/>
          <p:nvPr/>
        </p:nvSpPr>
        <p:spPr>
          <a:xfrm>
            <a:off x="6400800" y="4191000"/>
            <a:ext cx="219322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Force in the y-direction</a:t>
            </a:r>
          </a:p>
        </p:txBody>
      </p:sp>
      <p:sp>
        <p:nvSpPr>
          <p:cNvPr id="68" name="TextBox 67"/>
          <p:cNvSpPr txBox="1"/>
          <p:nvPr/>
        </p:nvSpPr>
        <p:spPr>
          <a:xfrm>
            <a:off x="4114800" y="4572000"/>
            <a:ext cx="102624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= 12Cos23</a:t>
            </a:r>
          </a:p>
        </p:txBody>
      </p:sp>
      <p:sp>
        <p:nvSpPr>
          <p:cNvPr id="69" name="TextBox 68"/>
          <p:cNvSpPr txBox="1"/>
          <p:nvPr/>
        </p:nvSpPr>
        <p:spPr>
          <a:xfrm>
            <a:off x="4114800" y="4953000"/>
            <a:ext cx="8947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= 11.05N</a:t>
            </a:r>
          </a:p>
        </p:txBody>
      </p:sp>
      <p:sp>
        <p:nvSpPr>
          <p:cNvPr id="70" name="TextBox 69"/>
          <p:cNvSpPr txBox="1"/>
          <p:nvPr/>
        </p:nvSpPr>
        <p:spPr>
          <a:xfrm>
            <a:off x="6477000" y="4572000"/>
            <a:ext cx="10054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= 12Sin23</a:t>
            </a:r>
          </a:p>
        </p:txBody>
      </p:sp>
      <p:sp>
        <p:nvSpPr>
          <p:cNvPr id="71" name="TextBox 70"/>
          <p:cNvSpPr txBox="1"/>
          <p:nvPr/>
        </p:nvSpPr>
        <p:spPr>
          <a:xfrm>
            <a:off x="6477000" y="4953000"/>
            <a:ext cx="84350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= 4.69N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4114800" y="5334000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= -11.05N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3886200" y="5867400"/>
            <a:ext cx="2362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(This will be negative as it is the opposite direction to x!)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B173CD5-2F4D-4D3F-A1E9-131AD425C598}"/>
                  </a:ext>
                </a:extLst>
              </p:cNvPr>
              <p:cNvSpPr txBox="1"/>
              <p:nvPr/>
            </p:nvSpPr>
            <p:spPr>
              <a:xfrm>
                <a:off x="1065621" y="4412201"/>
                <a:ext cx="2007664" cy="83099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In vector form:</a:t>
                </a:r>
              </a:p>
              <a:p>
                <a:pPr algn="ctr"/>
                <a:endParaRPr lang="en-US" sz="1600" dirty="0">
                  <a:latin typeface="Comic Sans MS" panose="030F0702030302020204" pitchFamily="66" charset="0"/>
                </a:endParaRPr>
              </a:p>
              <a:p>
                <a:pPr algn="ctr"/>
                <a:r>
                  <a:rPr lang="en-US" sz="1600" dirty="0">
                    <a:latin typeface="Comic Sans MS" panose="030F0702030302020204" pitchFamily="66" charset="0"/>
                  </a:rPr>
                  <a:t> 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600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−11.05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𝒊</m:t>
                        </m:r>
                        <m:r>
                          <a:rPr lang="en-US" sz="1600" b="0" i="1" smtClean="0">
                            <a:latin typeface="Cambria Math" panose="02040503050406030204" pitchFamily="18" charset="0"/>
                          </a:rPr>
                          <m:t>+4.69</m:t>
                        </m:r>
                        <m:r>
                          <a:rPr lang="en-US" sz="1600" b="1" i="1" smtClean="0">
                            <a:latin typeface="Cambria Math" panose="02040503050406030204" pitchFamily="18" charset="0"/>
                          </a:rPr>
                          <m:t>𝒋</m:t>
                        </m:r>
                      </m:e>
                    </m:d>
                    <m:r>
                      <a:rPr lang="en-US" sz="1600" b="0" i="1" smtClean="0">
                        <a:latin typeface="Cambria Math" panose="02040503050406030204" pitchFamily="18" charset="0"/>
                      </a:rPr>
                      <m:t>𝑁</m:t>
                    </m:r>
                  </m:oMath>
                </a14:m>
                <a:endParaRPr lang="en-GB" sz="1600" dirty="0"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9" name="テキスト ボックス 28">
                <a:extLst>
                  <a:ext uri="{FF2B5EF4-FFF2-40B4-BE49-F238E27FC236}">
                    <a16:creationId xmlns:a16="http://schemas.microsoft.com/office/drawing/2014/main" id="{4B173CD5-2F4D-4D3F-A1E9-131AD425C5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65621" y="4412201"/>
                <a:ext cx="2007664" cy="830997"/>
              </a:xfrm>
              <a:prstGeom prst="rect">
                <a:avLst/>
              </a:prstGeom>
              <a:blipFill>
                <a:blip r:embed="rId4"/>
                <a:stretch>
                  <a:fillRect t="-1471" b="-3676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65373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2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5" grpId="0"/>
      <p:bldP spid="66" grpId="0"/>
      <p:bldP spid="31" grpId="0"/>
      <p:bldP spid="67" grpId="0"/>
      <p:bldP spid="68" grpId="0"/>
      <p:bldP spid="69" grpId="0"/>
      <p:bldP spid="70" grpId="0"/>
      <p:bldP spid="71" grpId="0"/>
      <p:bldP spid="27" grpId="0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9100367-E916-42DB-92B0-69A697B3AB27}"/>
              </a:ext>
            </a:extLst>
          </p:cNvPr>
          <p:cNvCxnSpPr>
            <a:cxnSpLocks/>
          </p:cNvCxnSpPr>
          <p:nvPr/>
        </p:nvCxnSpPr>
        <p:spPr>
          <a:xfrm>
            <a:off x="6917684" y="2195493"/>
            <a:ext cx="165618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2C48BC9-E6CA-4E7F-BD64-76261BCB2D47}"/>
              </a:ext>
            </a:extLst>
          </p:cNvPr>
          <p:cNvSpPr/>
          <p:nvPr/>
        </p:nvSpPr>
        <p:spPr>
          <a:xfrm>
            <a:off x="7934674" y="2048372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If a force at applied at an angle to the direction of motion you can resolve it to find the component of the force acting in the direction of motion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 box of mass 8kg lies on a smooth horizontal floor. A force of 10N is applied at an angle of 30˚ causing the box to accelerate horizontally across the floor.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400" dirty="0">
                <a:latin typeface="Comic Sans MS" pitchFamily="66" charset="0"/>
              </a:rPr>
              <a:t>Work out the acceleration of the box</a:t>
            </a:r>
          </a:p>
          <a:p>
            <a:pPr marL="342900" indent="-342900" algn="ctr">
              <a:buAutoNum type="alphaLcParenR"/>
            </a:pPr>
            <a:r>
              <a:rPr lang="en-US" sz="1400" dirty="0">
                <a:latin typeface="Comic Sans MS" pitchFamily="66" charset="0"/>
              </a:rPr>
              <a:t>Calculate the normal reaction between the box and the floor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5E68FA-C547-4716-9D4D-582B969EAE50}"/>
              </a:ext>
            </a:extLst>
          </p:cNvPr>
          <p:cNvSpPr/>
          <p:nvPr/>
        </p:nvSpPr>
        <p:spPr>
          <a:xfrm>
            <a:off x="5702426" y="1844824"/>
            <a:ext cx="1224136" cy="6480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C9A695C5-45A0-4206-976D-791E4674C30E}"/>
              </a:ext>
            </a:extLst>
          </p:cNvPr>
          <p:cNvCxnSpPr>
            <a:stCxn id="2" idx="3"/>
          </p:cNvCxnSpPr>
          <p:nvPr/>
        </p:nvCxnSpPr>
        <p:spPr>
          <a:xfrm flipV="1">
            <a:off x="6926562" y="1340768"/>
            <a:ext cx="1152128" cy="8280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C4BF53E-B0D1-4F61-BA1B-AC82607A3614}"/>
              </a:ext>
            </a:extLst>
          </p:cNvPr>
          <p:cNvCxnSpPr>
            <a:cxnSpLocks/>
          </p:cNvCxnSpPr>
          <p:nvPr/>
        </p:nvCxnSpPr>
        <p:spPr>
          <a:xfrm>
            <a:off x="6926562" y="2195493"/>
            <a:ext cx="115212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F3307C1-00C8-4645-BDE7-D92EE7F12A99}"/>
              </a:ext>
            </a:extLst>
          </p:cNvPr>
          <p:cNvCxnSpPr>
            <a:cxnSpLocks/>
          </p:cNvCxnSpPr>
          <p:nvPr/>
        </p:nvCxnSpPr>
        <p:spPr>
          <a:xfrm flipV="1">
            <a:off x="8078690" y="1340768"/>
            <a:ext cx="0" cy="83647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弧 14">
            <a:extLst>
              <a:ext uri="{FF2B5EF4-FFF2-40B4-BE49-F238E27FC236}">
                <a16:creationId xmlns:a16="http://schemas.microsoft.com/office/drawing/2014/main" id="{6DFB3073-DB5D-4A36-A920-DFEA1B33E54C}"/>
              </a:ext>
            </a:extLst>
          </p:cNvPr>
          <p:cNvSpPr/>
          <p:nvPr/>
        </p:nvSpPr>
        <p:spPr>
          <a:xfrm>
            <a:off x="6278490" y="1772816"/>
            <a:ext cx="914400" cy="914400"/>
          </a:xfrm>
          <a:prstGeom prst="arc">
            <a:avLst>
              <a:gd name="adj1" fmla="val 19896660"/>
              <a:gd name="adj2" fmla="val 212033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31E32F5-2581-43EE-8F9E-2DD7A5F7C3CC}"/>
              </a:ext>
            </a:extLst>
          </p:cNvPr>
          <p:cNvSpPr txBox="1"/>
          <p:nvPr/>
        </p:nvSpPr>
        <p:spPr>
          <a:xfrm>
            <a:off x="7133708" y="19168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30˚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51AA73-10C6-4000-B19B-265C20EFAB82}"/>
              </a:ext>
            </a:extLst>
          </p:cNvPr>
          <p:cNvSpPr txBox="1"/>
          <p:nvPr/>
        </p:nvSpPr>
        <p:spPr>
          <a:xfrm>
            <a:off x="7162430" y="14478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B20E0EB-79EC-4CDE-85D9-2F134B297B50}"/>
              </a:ext>
            </a:extLst>
          </p:cNvPr>
          <p:cNvSpPr txBox="1"/>
          <p:nvPr/>
        </p:nvSpPr>
        <p:spPr>
          <a:xfrm>
            <a:off x="8046350" y="1645920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10sin30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CE1F3E2-EF21-48B5-ABBB-7F15C70F6509}"/>
              </a:ext>
            </a:extLst>
          </p:cNvPr>
          <p:cNvSpPr txBox="1"/>
          <p:nvPr/>
        </p:nvSpPr>
        <p:spPr>
          <a:xfrm>
            <a:off x="7177670" y="221742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10cos30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ADD2D6F-EC23-47CF-B3D1-69DD6BB14750}"/>
              </a:ext>
            </a:extLst>
          </p:cNvPr>
          <p:cNvCxnSpPr>
            <a:cxnSpLocks/>
          </p:cNvCxnSpPr>
          <p:nvPr/>
        </p:nvCxnSpPr>
        <p:spPr>
          <a:xfrm>
            <a:off x="6303230" y="2491388"/>
            <a:ext cx="0" cy="4346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1CBB302-9A13-41DD-BF00-37E6DF4A3B4C}"/>
              </a:ext>
            </a:extLst>
          </p:cNvPr>
          <p:cNvCxnSpPr>
            <a:cxnSpLocks/>
          </p:cNvCxnSpPr>
          <p:nvPr/>
        </p:nvCxnSpPr>
        <p:spPr>
          <a:xfrm>
            <a:off x="4590692" y="2493956"/>
            <a:ext cx="4206240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FFA108-364D-42A0-B520-71BE9799AF24}"/>
              </a:ext>
            </a:extLst>
          </p:cNvPr>
          <p:cNvSpPr txBox="1"/>
          <p:nvPr/>
        </p:nvSpPr>
        <p:spPr>
          <a:xfrm>
            <a:off x="6141350" y="288036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8g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A685BC2-2CFE-40CF-844B-6512C3513D31}"/>
              </a:ext>
            </a:extLst>
          </p:cNvPr>
          <p:cNvSpPr txBox="1"/>
          <p:nvPr/>
        </p:nvSpPr>
        <p:spPr>
          <a:xfrm>
            <a:off x="6088010" y="201168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8kg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1B6F233E-4F68-4F93-B63A-7BA88DD53E21}"/>
              </a:ext>
            </a:extLst>
          </p:cNvPr>
          <p:cNvCxnSpPr>
            <a:cxnSpLocks/>
          </p:cNvCxnSpPr>
          <p:nvPr/>
        </p:nvCxnSpPr>
        <p:spPr>
          <a:xfrm flipV="1">
            <a:off x="6303230" y="1401728"/>
            <a:ext cx="0" cy="4346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CEEDB3A-6FA1-4596-9286-D8E83A848915}"/>
              </a:ext>
            </a:extLst>
          </p:cNvPr>
          <p:cNvSpPr txBox="1"/>
          <p:nvPr/>
        </p:nvSpPr>
        <p:spPr>
          <a:xfrm>
            <a:off x="6156590" y="115062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D435C861-D205-491A-A63B-3AED3EEB8C5E}"/>
              </a:ext>
            </a:extLst>
          </p:cNvPr>
          <p:cNvSpPr txBox="1"/>
          <p:nvPr/>
        </p:nvSpPr>
        <p:spPr>
          <a:xfrm>
            <a:off x="4045757" y="3138564"/>
            <a:ext cx="4699891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In this example, the directions we are considering are horizontal (for movement) and vertical (for the normal reaction)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Any forces which are not horizontal or vertical need to be split into their component parts in those directions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marL="285750" indent="-285750">
              <a:buFont typeface="Wingdings" panose="05000000000000000000" pitchFamily="2" charset="2"/>
              <a:buChar char="à"/>
            </a:pPr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In this case, that would be the ‘diagonal’ force of 10N</a:t>
            </a:r>
          </a:p>
          <a:p>
            <a:pPr marL="285750" indent="-285750">
              <a:buFont typeface="Wingdings" panose="05000000000000000000" pitchFamily="2" charset="2"/>
              <a:buChar char="à"/>
            </a:pP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AB30713-8B68-44D8-BEE0-CD77A4579494}"/>
              </a:ext>
            </a:extLst>
          </p:cNvPr>
          <p:cNvSpPr txBox="1"/>
          <p:nvPr/>
        </p:nvSpPr>
        <p:spPr>
          <a:xfrm>
            <a:off x="4039340" y="1251752"/>
            <a:ext cx="1580225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 and label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all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forces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0827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2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2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8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2" grpId="0" animBg="1"/>
      <p:bldP spid="15" grpId="0" animBg="1"/>
      <p:bldP spid="16" grpId="0"/>
      <p:bldP spid="18" grpId="0"/>
      <p:bldP spid="21" grpId="0"/>
      <p:bldP spid="22" grpId="0"/>
      <p:bldP spid="28" grpId="0"/>
      <p:bldP spid="29" grpId="0"/>
      <p:bldP spid="33" grpId="0"/>
      <p:bldP spid="27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9100367-E916-42DB-92B0-69A697B3AB27}"/>
              </a:ext>
            </a:extLst>
          </p:cNvPr>
          <p:cNvCxnSpPr>
            <a:cxnSpLocks/>
          </p:cNvCxnSpPr>
          <p:nvPr/>
        </p:nvCxnSpPr>
        <p:spPr>
          <a:xfrm>
            <a:off x="6917684" y="2195493"/>
            <a:ext cx="165618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2C48BC9-E6CA-4E7F-BD64-76261BCB2D47}"/>
              </a:ext>
            </a:extLst>
          </p:cNvPr>
          <p:cNvSpPr/>
          <p:nvPr/>
        </p:nvSpPr>
        <p:spPr>
          <a:xfrm>
            <a:off x="7934674" y="2048372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If a force at applied at an angle to the direction of motion you can resolve it to find the component of the force acting in the direction of motion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 box of mass 8kg lies on a smooth horizontal floor. A force of 10N is applied at an angle of 30˚ causing the box to accelerate horizontally across the floor.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400" dirty="0">
                <a:latin typeface="Comic Sans MS" pitchFamily="66" charset="0"/>
              </a:rPr>
              <a:t>Work out the acceleration of the box</a:t>
            </a:r>
          </a:p>
          <a:p>
            <a:pPr marL="342900" indent="-342900" algn="ctr">
              <a:buAutoNum type="alphaLcParenR"/>
            </a:pPr>
            <a:r>
              <a:rPr lang="en-US" sz="1400" dirty="0">
                <a:latin typeface="Comic Sans MS" pitchFamily="66" charset="0"/>
              </a:rPr>
              <a:t>Calculate the normal reaction between the box and the floor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5E68FA-C547-4716-9D4D-582B969EAE50}"/>
              </a:ext>
            </a:extLst>
          </p:cNvPr>
          <p:cNvSpPr/>
          <p:nvPr/>
        </p:nvSpPr>
        <p:spPr>
          <a:xfrm>
            <a:off x="5702426" y="1844824"/>
            <a:ext cx="1224136" cy="6480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C9A695C5-45A0-4206-976D-791E4674C30E}"/>
              </a:ext>
            </a:extLst>
          </p:cNvPr>
          <p:cNvCxnSpPr>
            <a:stCxn id="2" idx="3"/>
          </p:cNvCxnSpPr>
          <p:nvPr/>
        </p:nvCxnSpPr>
        <p:spPr>
          <a:xfrm flipV="1">
            <a:off x="6926562" y="1340768"/>
            <a:ext cx="1152128" cy="8280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C4BF53E-B0D1-4F61-BA1B-AC82607A3614}"/>
              </a:ext>
            </a:extLst>
          </p:cNvPr>
          <p:cNvCxnSpPr>
            <a:cxnSpLocks/>
          </p:cNvCxnSpPr>
          <p:nvPr/>
        </p:nvCxnSpPr>
        <p:spPr>
          <a:xfrm>
            <a:off x="6926562" y="2195493"/>
            <a:ext cx="115212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F3307C1-00C8-4645-BDE7-D92EE7F12A99}"/>
              </a:ext>
            </a:extLst>
          </p:cNvPr>
          <p:cNvCxnSpPr>
            <a:cxnSpLocks/>
          </p:cNvCxnSpPr>
          <p:nvPr/>
        </p:nvCxnSpPr>
        <p:spPr>
          <a:xfrm flipV="1">
            <a:off x="8078690" y="1340768"/>
            <a:ext cx="0" cy="83647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弧 14">
            <a:extLst>
              <a:ext uri="{FF2B5EF4-FFF2-40B4-BE49-F238E27FC236}">
                <a16:creationId xmlns:a16="http://schemas.microsoft.com/office/drawing/2014/main" id="{6DFB3073-DB5D-4A36-A920-DFEA1B33E54C}"/>
              </a:ext>
            </a:extLst>
          </p:cNvPr>
          <p:cNvSpPr/>
          <p:nvPr/>
        </p:nvSpPr>
        <p:spPr>
          <a:xfrm>
            <a:off x="6278490" y="1772816"/>
            <a:ext cx="914400" cy="914400"/>
          </a:xfrm>
          <a:prstGeom prst="arc">
            <a:avLst>
              <a:gd name="adj1" fmla="val 19896660"/>
              <a:gd name="adj2" fmla="val 212033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E31E32F5-2581-43EE-8F9E-2DD7A5F7C3CC}"/>
              </a:ext>
            </a:extLst>
          </p:cNvPr>
          <p:cNvSpPr txBox="1"/>
          <p:nvPr/>
        </p:nvSpPr>
        <p:spPr>
          <a:xfrm>
            <a:off x="7133708" y="19168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30˚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51AA73-10C6-4000-B19B-265C20EFAB82}"/>
              </a:ext>
            </a:extLst>
          </p:cNvPr>
          <p:cNvSpPr txBox="1"/>
          <p:nvPr/>
        </p:nvSpPr>
        <p:spPr>
          <a:xfrm>
            <a:off x="7162430" y="14478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B20E0EB-79EC-4CDE-85D9-2F134B297B50}"/>
              </a:ext>
            </a:extLst>
          </p:cNvPr>
          <p:cNvSpPr txBox="1"/>
          <p:nvPr/>
        </p:nvSpPr>
        <p:spPr>
          <a:xfrm>
            <a:off x="8046350" y="1645920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10sin30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CE1F3E2-EF21-48B5-ABBB-7F15C70F6509}"/>
              </a:ext>
            </a:extLst>
          </p:cNvPr>
          <p:cNvSpPr txBox="1"/>
          <p:nvPr/>
        </p:nvSpPr>
        <p:spPr>
          <a:xfrm>
            <a:off x="7177670" y="221742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10cos30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ADD2D6F-EC23-47CF-B3D1-69DD6BB14750}"/>
              </a:ext>
            </a:extLst>
          </p:cNvPr>
          <p:cNvCxnSpPr>
            <a:cxnSpLocks/>
          </p:cNvCxnSpPr>
          <p:nvPr/>
        </p:nvCxnSpPr>
        <p:spPr>
          <a:xfrm>
            <a:off x="6303230" y="2491388"/>
            <a:ext cx="0" cy="4346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1CBB302-9A13-41DD-BF00-37E6DF4A3B4C}"/>
              </a:ext>
            </a:extLst>
          </p:cNvPr>
          <p:cNvCxnSpPr>
            <a:cxnSpLocks/>
          </p:cNvCxnSpPr>
          <p:nvPr/>
        </p:nvCxnSpPr>
        <p:spPr>
          <a:xfrm>
            <a:off x="4590692" y="2493956"/>
            <a:ext cx="4206240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FFA108-364D-42A0-B520-71BE9799AF24}"/>
              </a:ext>
            </a:extLst>
          </p:cNvPr>
          <p:cNvSpPr txBox="1"/>
          <p:nvPr/>
        </p:nvSpPr>
        <p:spPr>
          <a:xfrm>
            <a:off x="6141350" y="288036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8g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A685BC2-2CFE-40CF-844B-6512C3513D31}"/>
              </a:ext>
            </a:extLst>
          </p:cNvPr>
          <p:cNvSpPr txBox="1"/>
          <p:nvPr/>
        </p:nvSpPr>
        <p:spPr>
          <a:xfrm>
            <a:off x="6088010" y="201168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8kg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1B6F233E-4F68-4F93-B63A-7BA88DD53E21}"/>
              </a:ext>
            </a:extLst>
          </p:cNvPr>
          <p:cNvCxnSpPr>
            <a:cxnSpLocks/>
          </p:cNvCxnSpPr>
          <p:nvPr/>
        </p:nvCxnSpPr>
        <p:spPr>
          <a:xfrm flipV="1">
            <a:off x="6303230" y="1401728"/>
            <a:ext cx="0" cy="4346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CEEDB3A-6FA1-4596-9286-D8E83A848915}"/>
              </a:ext>
            </a:extLst>
          </p:cNvPr>
          <p:cNvSpPr txBox="1"/>
          <p:nvPr/>
        </p:nvSpPr>
        <p:spPr>
          <a:xfrm>
            <a:off x="6156590" y="115062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D435C861-D205-491A-A63B-3AED3EEB8C5E}"/>
                  </a:ext>
                </a:extLst>
              </p:cNvPr>
              <p:cNvSpPr txBox="1"/>
              <p:nvPr/>
            </p:nvSpPr>
            <p:spPr>
              <a:xfrm>
                <a:off x="4045757" y="3138564"/>
                <a:ext cx="4699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find the acceleration, we need to consider only horizontal forces, and then use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D435C861-D205-491A-A63B-3AED3EEB8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757" y="3138564"/>
                <a:ext cx="4699891" cy="523220"/>
              </a:xfrm>
              <a:prstGeom prst="rect">
                <a:avLst/>
              </a:prstGeom>
              <a:blipFill>
                <a:blip r:embed="rId3"/>
                <a:stretch>
                  <a:fillRect l="-389"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AB30713-8B68-44D8-BEE0-CD77A4579494}"/>
              </a:ext>
            </a:extLst>
          </p:cNvPr>
          <p:cNvSpPr txBox="1"/>
          <p:nvPr/>
        </p:nvSpPr>
        <p:spPr>
          <a:xfrm>
            <a:off x="4039340" y="1251752"/>
            <a:ext cx="1580225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 and label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all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forces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3849DB9-C1AF-4814-82E2-D8775B070D1B}"/>
                  </a:ext>
                </a:extLst>
              </p:cNvPr>
              <p:cNvSpPr txBox="1"/>
              <p:nvPr/>
            </p:nvSpPr>
            <p:spPr>
              <a:xfrm>
                <a:off x="5100222" y="3830715"/>
                <a:ext cx="7377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3849DB9-C1AF-4814-82E2-D8775B070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00222" y="3830715"/>
                <a:ext cx="737766" cy="246221"/>
              </a:xfrm>
              <a:prstGeom prst="rect">
                <a:avLst/>
              </a:prstGeom>
              <a:blipFill>
                <a:blip r:embed="rId4"/>
                <a:stretch>
                  <a:fillRect l="-6612" r="-165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C2FF95C9-ABFB-4554-A3E5-966A6EFB00A4}"/>
                  </a:ext>
                </a:extLst>
              </p:cNvPr>
              <p:cNvSpPr txBox="1"/>
              <p:nvPr/>
            </p:nvSpPr>
            <p:spPr>
              <a:xfrm>
                <a:off x="4097045" y="3812958"/>
                <a:ext cx="593432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(→)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C2FF95C9-ABFB-4554-A3E5-966A6EFB0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045" y="3812958"/>
                <a:ext cx="593432" cy="276999"/>
              </a:xfrm>
              <a:prstGeom prst="rect">
                <a:avLst/>
              </a:prstGeom>
              <a:blipFill>
                <a:blip r:embed="rId5"/>
                <a:stretch>
                  <a:fillRect l="-8247" t="-2174" r="-14433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8CF51C18-A859-4C85-ACD7-63952BF8AEED}"/>
              </a:ext>
            </a:extLst>
          </p:cNvPr>
          <p:cNvCxnSpPr>
            <a:cxnSpLocks/>
          </p:cNvCxnSpPr>
          <p:nvPr/>
        </p:nvCxnSpPr>
        <p:spPr>
          <a:xfrm flipV="1">
            <a:off x="3586579" y="4110362"/>
            <a:ext cx="656947" cy="114521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BAEAA02-C931-4685-B7DA-BE5FD09742AD}"/>
              </a:ext>
            </a:extLst>
          </p:cNvPr>
          <p:cNvSpPr txBox="1"/>
          <p:nvPr/>
        </p:nvSpPr>
        <p:spPr>
          <a:xfrm>
            <a:off x="1657664" y="5293687"/>
            <a:ext cx="2790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This means we will resolve forces in the horizontal direction, with ‘to the right’ as ‘positive’</a:t>
            </a:r>
          </a:p>
          <a:p>
            <a:pPr algn="ctr"/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need to indicate this when resolving…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6AABC20-E8E9-4841-AC30-93C4C2354DD5}"/>
                  </a:ext>
                </a:extLst>
              </p:cNvPr>
              <p:cNvSpPr txBox="1"/>
              <p:nvPr/>
            </p:nvSpPr>
            <p:spPr>
              <a:xfrm>
                <a:off x="4478786" y="4247966"/>
                <a:ext cx="1640257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30=(8)(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6AABC20-E8E9-4841-AC30-93C4C2354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478786" y="4247966"/>
                <a:ext cx="1640257" cy="246221"/>
              </a:xfrm>
              <a:prstGeom prst="rect">
                <a:avLst/>
              </a:prstGeom>
              <a:blipFill>
                <a:blip r:embed="rId6"/>
                <a:stretch>
                  <a:fillRect l="-2602" r="-3717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9CBDE399-D426-4C27-9026-34E9F4C06713}"/>
                  </a:ext>
                </a:extLst>
              </p:cNvPr>
              <p:cNvSpPr txBox="1"/>
              <p:nvPr/>
            </p:nvSpPr>
            <p:spPr>
              <a:xfrm>
                <a:off x="4860526" y="4647461"/>
                <a:ext cx="795602" cy="51642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6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  <m:rad>
                            <m:radPr>
                              <m:degHide m:val="on"/>
                              <m:ctrlP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6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600" b="0" i="1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6" name="テキスト ボックス 35">
                <a:extLst>
                  <a:ext uri="{FF2B5EF4-FFF2-40B4-BE49-F238E27FC236}">
                    <a16:creationId xmlns:a16="http://schemas.microsoft.com/office/drawing/2014/main" id="{9CBDE399-D426-4C27-9026-34E9F4C0671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60526" y="4647461"/>
                <a:ext cx="795602" cy="516423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105B224-6538-41A7-AEED-B448FD7EB230}"/>
                  </a:ext>
                </a:extLst>
              </p:cNvPr>
              <p:cNvSpPr txBox="1"/>
              <p:nvPr/>
            </p:nvSpPr>
            <p:spPr>
              <a:xfrm>
                <a:off x="4833893" y="5428696"/>
                <a:ext cx="816314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1.08=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7" name="テキスト ボックス 36">
                <a:extLst>
                  <a:ext uri="{FF2B5EF4-FFF2-40B4-BE49-F238E27FC236}">
                    <a16:creationId xmlns:a16="http://schemas.microsoft.com/office/drawing/2014/main" id="{9105B224-6538-41A7-AEED-B448FD7EB23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33893" y="5428696"/>
                <a:ext cx="816314" cy="246221"/>
              </a:xfrm>
              <a:prstGeom prst="rect">
                <a:avLst/>
              </a:prstGeom>
              <a:blipFill>
                <a:blip r:embed="rId8"/>
                <a:stretch>
                  <a:fillRect l="-5970" r="-1493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円弧 11">
            <a:extLst>
              <a:ext uri="{FF2B5EF4-FFF2-40B4-BE49-F238E27FC236}">
                <a16:creationId xmlns:a16="http://schemas.microsoft.com/office/drawing/2014/main" id="{45351745-6C3B-4D6E-82B7-5718B85BB7ED}"/>
              </a:ext>
            </a:extLst>
          </p:cNvPr>
          <p:cNvSpPr/>
          <p:nvPr/>
        </p:nvSpPr>
        <p:spPr>
          <a:xfrm>
            <a:off x="6019059" y="3968318"/>
            <a:ext cx="355107" cy="426128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円弧 37">
            <a:extLst>
              <a:ext uri="{FF2B5EF4-FFF2-40B4-BE49-F238E27FC236}">
                <a16:creationId xmlns:a16="http://schemas.microsoft.com/office/drawing/2014/main" id="{A1259A65-E527-4996-BCF3-F2D7DAA9F765}"/>
              </a:ext>
            </a:extLst>
          </p:cNvPr>
          <p:cNvSpPr/>
          <p:nvPr/>
        </p:nvSpPr>
        <p:spPr>
          <a:xfrm>
            <a:off x="5976150" y="4475824"/>
            <a:ext cx="362506" cy="469038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円弧 38">
            <a:extLst>
              <a:ext uri="{FF2B5EF4-FFF2-40B4-BE49-F238E27FC236}">
                <a16:creationId xmlns:a16="http://schemas.microsoft.com/office/drawing/2014/main" id="{A2FB818D-A539-451F-BAAC-AF6CB2852770}"/>
              </a:ext>
            </a:extLst>
          </p:cNvPr>
          <p:cNvSpPr/>
          <p:nvPr/>
        </p:nvSpPr>
        <p:spPr>
          <a:xfrm>
            <a:off x="5684666" y="4983331"/>
            <a:ext cx="343272" cy="600723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C3E046B-3AF5-472D-8731-CAD0C097AA50}"/>
              </a:ext>
            </a:extLst>
          </p:cNvPr>
          <p:cNvSpPr txBox="1"/>
          <p:nvPr/>
        </p:nvSpPr>
        <p:spPr>
          <a:xfrm>
            <a:off x="6380586" y="4017453"/>
            <a:ext cx="129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6D9EEA3-0549-46D2-A9D1-1628B44715E9}"/>
              </a:ext>
            </a:extLst>
          </p:cNvPr>
          <p:cNvSpPr txBox="1"/>
          <p:nvPr/>
        </p:nvSpPr>
        <p:spPr>
          <a:xfrm>
            <a:off x="6353953" y="4567868"/>
            <a:ext cx="129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2F02719A-A423-47C2-AB66-E16188BB5621}"/>
              </a:ext>
            </a:extLst>
          </p:cNvPr>
          <p:cNvSpPr txBox="1"/>
          <p:nvPr/>
        </p:nvSpPr>
        <p:spPr>
          <a:xfrm>
            <a:off x="6052112" y="5109406"/>
            <a:ext cx="27190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Round to 3sf (or leave exact)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885E1B2A-7C15-4C6F-91CC-BC6B7AEFDC98}"/>
                  </a:ext>
                </a:extLst>
              </p:cNvPr>
              <p:cNvSpPr txBox="1"/>
              <p:nvPr/>
            </p:nvSpPr>
            <p:spPr>
              <a:xfrm>
                <a:off x="2170592" y="3990515"/>
                <a:ext cx="13411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=1.08 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885E1B2A-7C15-4C6F-91CC-BC6B7AEFD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592" y="3990515"/>
                <a:ext cx="1341136" cy="246221"/>
              </a:xfrm>
              <a:prstGeom prst="rect">
                <a:avLst/>
              </a:prstGeom>
              <a:blipFill>
                <a:blip r:embed="rId9"/>
                <a:stretch>
                  <a:fillRect l="-1364" t="-2500" r="-90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9735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" grpId="0"/>
      <p:bldP spid="4" grpId="0"/>
      <p:bldP spid="25" grpId="0"/>
      <p:bldP spid="34" grpId="0" build="allAtOnce"/>
      <p:bldP spid="35" grpId="0"/>
      <p:bldP spid="36" grpId="0"/>
      <p:bldP spid="37" grpId="0"/>
      <p:bldP spid="12" grpId="0" animBg="1"/>
      <p:bldP spid="38" grpId="0" animBg="1"/>
      <p:bldP spid="39" grpId="0" animBg="1"/>
      <p:bldP spid="40" grpId="0"/>
      <p:bldP spid="41" grpId="0"/>
      <p:bldP spid="42" grpId="0"/>
      <p:bldP spid="4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4" name="直線矢印コネクタ 13">
            <a:extLst>
              <a:ext uri="{FF2B5EF4-FFF2-40B4-BE49-F238E27FC236}">
                <a16:creationId xmlns:a16="http://schemas.microsoft.com/office/drawing/2014/main" id="{09100367-E916-42DB-92B0-69A697B3AB27}"/>
              </a:ext>
            </a:extLst>
          </p:cNvPr>
          <p:cNvCxnSpPr>
            <a:cxnSpLocks/>
          </p:cNvCxnSpPr>
          <p:nvPr/>
        </p:nvCxnSpPr>
        <p:spPr>
          <a:xfrm>
            <a:off x="6917684" y="2195493"/>
            <a:ext cx="1656184" cy="0"/>
          </a:xfrm>
          <a:prstGeom prst="straightConnector1">
            <a:avLst/>
          </a:prstGeom>
          <a:ln w="19050">
            <a:solidFill>
              <a:schemeClr val="tx1"/>
            </a:solidFill>
            <a:prstDash val="dash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正方形/長方形 16">
            <a:extLst>
              <a:ext uri="{FF2B5EF4-FFF2-40B4-BE49-F238E27FC236}">
                <a16:creationId xmlns:a16="http://schemas.microsoft.com/office/drawing/2014/main" id="{12C48BC9-E6CA-4E7F-BD64-76261BCB2D47}"/>
              </a:ext>
            </a:extLst>
          </p:cNvPr>
          <p:cNvSpPr/>
          <p:nvPr/>
        </p:nvSpPr>
        <p:spPr>
          <a:xfrm>
            <a:off x="7934674" y="2048372"/>
            <a:ext cx="144016" cy="14401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3657600" cy="4525963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If a force at applied at an angle to the direction of motion you can resolve it to find the component of the force acting in the direction of motion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A box of mass 8kg lies on a smooth horizontal floor. A force of 10N is applied at an angle of 30˚ causing the box to accelerate horizontally across the floor.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342900" indent="-342900" algn="ctr">
              <a:buAutoNum type="alphaLcParenR"/>
            </a:pPr>
            <a:r>
              <a:rPr lang="en-US" sz="1400" dirty="0">
                <a:latin typeface="Comic Sans MS" pitchFamily="66" charset="0"/>
              </a:rPr>
              <a:t>Work out the acceleration of the box</a:t>
            </a:r>
          </a:p>
          <a:p>
            <a:pPr marL="342900" indent="-342900" algn="ctr">
              <a:buAutoNum type="alphaLcParenR"/>
            </a:pPr>
            <a:r>
              <a:rPr lang="en-US" sz="1400" dirty="0">
                <a:latin typeface="Comic Sans MS" pitchFamily="66" charset="0"/>
              </a:rPr>
              <a:t>Calculate the normal reaction between the box and the floor</a:t>
            </a:r>
          </a:p>
        </p:txBody>
      </p:sp>
      <p:sp>
        <p:nvSpPr>
          <p:cNvPr id="30" name="タイトル 1">
            <a:extLst>
              <a:ext uri="{FF2B5EF4-FFF2-40B4-BE49-F238E27FC236}">
                <a16:creationId xmlns:a16="http://schemas.microsoft.com/office/drawing/2014/main" id="{2854462D-C81D-4D1D-ACD8-F030F046E0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87573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Forces and Friction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32" name="コンテンツ プレースホルダー 2">
            <a:extLst>
              <a:ext uri="{FF2B5EF4-FFF2-40B4-BE49-F238E27FC236}">
                <a16:creationId xmlns:a16="http://schemas.microsoft.com/office/drawing/2014/main" id="{2DD31D36-47DE-4D68-8294-4A14B244A9A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5A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CF5E68FA-C547-4716-9D4D-582B969EAE50}"/>
              </a:ext>
            </a:extLst>
          </p:cNvPr>
          <p:cNvSpPr/>
          <p:nvPr/>
        </p:nvSpPr>
        <p:spPr>
          <a:xfrm>
            <a:off x="5702426" y="1844824"/>
            <a:ext cx="1224136" cy="648072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" name="直線矢印コネクタ 4">
            <a:extLst>
              <a:ext uri="{FF2B5EF4-FFF2-40B4-BE49-F238E27FC236}">
                <a16:creationId xmlns:a16="http://schemas.microsoft.com/office/drawing/2014/main" id="{C9A695C5-45A0-4206-976D-791E4674C30E}"/>
              </a:ext>
            </a:extLst>
          </p:cNvPr>
          <p:cNvCxnSpPr>
            <a:stCxn id="2" idx="3"/>
          </p:cNvCxnSpPr>
          <p:nvPr/>
        </p:nvCxnSpPr>
        <p:spPr>
          <a:xfrm flipV="1">
            <a:off x="6926562" y="1340768"/>
            <a:ext cx="1152128" cy="8280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>
            <a:extLst>
              <a:ext uri="{FF2B5EF4-FFF2-40B4-BE49-F238E27FC236}">
                <a16:creationId xmlns:a16="http://schemas.microsoft.com/office/drawing/2014/main" id="{BC4BF53E-B0D1-4F61-BA1B-AC82607A3614}"/>
              </a:ext>
            </a:extLst>
          </p:cNvPr>
          <p:cNvCxnSpPr>
            <a:cxnSpLocks/>
          </p:cNvCxnSpPr>
          <p:nvPr/>
        </p:nvCxnSpPr>
        <p:spPr>
          <a:xfrm>
            <a:off x="6926562" y="2195493"/>
            <a:ext cx="1152128" cy="0"/>
          </a:xfrm>
          <a:prstGeom prst="straightConnector1">
            <a:avLst/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直線矢印コネクタ 9">
            <a:extLst>
              <a:ext uri="{FF2B5EF4-FFF2-40B4-BE49-F238E27FC236}">
                <a16:creationId xmlns:a16="http://schemas.microsoft.com/office/drawing/2014/main" id="{8F3307C1-00C8-4645-BDE7-D92EE7F12A99}"/>
              </a:ext>
            </a:extLst>
          </p:cNvPr>
          <p:cNvCxnSpPr>
            <a:cxnSpLocks/>
          </p:cNvCxnSpPr>
          <p:nvPr/>
        </p:nvCxnSpPr>
        <p:spPr>
          <a:xfrm flipV="1">
            <a:off x="8078690" y="1340768"/>
            <a:ext cx="0" cy="836476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円弧 14">
            <a:extLst>
              <a:ext uri="{FF2B5EF4-FFF2-40B4-BE49-F238E27FC236}">
                <a16:creationId xmlns:a16="http://schemas.microsoft.com/office/drawing/2014/main" id="{6DFB3073-DB5D-4A36-A920-DFEA1B33E54C}"/>
              </a:ext>
            </a:extLst>
          </p:cNvPr>
          <p:cNvSpPr/>
          <p:nvPr/>
        </p:nvSpPr>
        <p:spPr>
          <a:xfrm>
            <a:off x="6278490" y="1772816"/>
            <a:ext cx="914400" cy="914400"/>
          </a:xfrm>
          <a:prstGeom prst="arc">
            <a:avLst>
              <a:gd name="adj1" fmla="val 19896660"/>
              <a:gd name="adj2" fmla="val 2120330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C251AA73-10C6-4000-B19B-265C20EFAB82}"/>
              </a:ext>
            </a:extLst>
          </p:cNvPr>
          <p:cNvSpPr txBox="1"/>
          <p:nvPr/>
        </p:nvSpPr>
        <p:spPr>
          <a:xfrm>
            <a:off x="7162430" y="1447800"/>
            <a:ext cx="47160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10N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DB20E0EB-79EC-4CDE-85D9-2F134B297B50}"/>
              </a:ext>
            </a:extLst>
          </p:cNvPr>
          <p:cNvSpPr txBox="1"/>
          <p:nvPr/>
        </p:nvSpPr>
        <p:spPr>
          <a:xfrm>
            <a:off x="8046350" y="1645920"/>
            <a:ext cx="73609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10sin30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ACE1F3E2-EF21-48B5-ABBB-7F15C70F6509}"/>
              </a:ext>
            </a:extLst>
          </p:cNvPr>
          <p:cNvSpPr txBox="1"/>
          <p:nvPr/>
        </p:nvSpPr>
        <p:spPr>
          <a:xfrm>
            <a:off x="7177670" y="2217420"/>
            <a:ext cx="77136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10cos30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cxnSp>
        <p:nvCxnSpPr>
          <p:cNvPr id="23" name="直線矢印コネクタ 22">
            <a:extLst>
              <a:ext uri="{FF2B5EF4-FFF2-40B4-BE49-F238E27FC236}">
                <a16:creationId xmlns:a16="http://schemas.microsoft.com/office/drawing/2014/main" id="{2ADD2D6F-EC23-47CF-B3D1-69DD6BB14750}"/>
              </a:ext>
            </a:extLst>
          </p:cNvPr>
          <p:cNvCxnSpPr>
            <a:cxnSpLocks/>
          </p:cNvCxnSpPr>
          <p:nvPr/>
        </p:nvCxnSpPr>
        <p:spPr>
          <a:xfrm>
            <a:off x="6303230" y="2491388"/>
            <a:ext cx="0" cy="4346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直線矢印コネクタ 23">
            <a:extLst>
              <a:ext uri="{FF2B5EF4-FFF2-40B4-BE49-F238E27FC236}">
                <a16:creationId xmlns:a16="http://schemas.microsoft.com/office/drawing/2014/main" id="{01CBB302-9A13-41DD-BF00-37E6DF4A3B4C}"/>
              </a:ext>
            </a:extLst>
          </p:cNvPr>
          <p:cNvCxnSpPr>
            <a:cxnSpLocks/>
          </p:cNvCxnSpPr>
          <p:nvPr/>
        </p:nvCxnSpPr>
        <p:spPr>
          <a:xfrm>
            <a:off x="4590692" y="2493956"/>
            <a:ext cx="4206240" cy="0"/>
          </a:xfrm>
          <a:prstGeom prst="straightConnector1">
            <a:avLst/>
          </a:prstGeom>
          <a:ln w="25400">
            <a:solidFill>
              <a:schemeClr val="tx1"/>
            </a:solidFill>
            <a:prstDash val="solid"/>
            <a:tailEnd type="non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6AFFA108-364D-42A0-B520-71BE9799AF24}"/>
              </a:ext>
            </a:extLst>
          </p:cNvPr>
          <p:cNvSpPr txBox="1"/>
          <p:nvPr/>
        </p:nvSpPr>
        <p:spPr>
          <a:xfrm>
            <a:off x="6141350" y="2880360"/>
            <a:ext cx="36099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8g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0A685BC2-2CFE-40CF-844B-6512C3513D31}"/>
              </a:ext>
            </a:extLst>
          </p:cNvPr>
          <p:cNvSpPr txBox="1"/>
          <p:nvPr/>
        </p:nvSpPr>
        <p:spPr>
          <a:xfrm>
            <a:off x="6088010" y="2011680"/>
            <a:ext cx="444352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8kg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p:cxnSp>
        <p:nvCxnSpPr>
          <p:cNvPr id="31" name="直線矢印コネクタ 30">
            <a:extLst>
              <a:ext uri="{FF2B5EF4-FFF2-40B4-BE49-F238E27FC236}">
                <a16:creationId xmlns:a16="http://schemas.microsoft.com/office/drawing/2014/main" id="{1B6F233E-4F68-4F93-B63A-7BA88DD53E21}"/>
              </a:ext>
            </a:extLst>
          </p:cNvPr>
          <p:cNvCxnSpPr>
            <a:cxnSpLocks/>
          </p:cNvCxnSpPr>
          <p:nvPr/>
        </p:nvCxnSpPr>
        <p:spPr>
          <a:xfrm flipV="1">
            <a:off x="6303230" y="1401728"/>
            <a:ext cx="0" cy="434692"/>
          </a:xfrm>
          <a:prstGeom prst="straightConnector1">
            <a:avLst/>
          </a:prstGeom>
          <a:ln w="254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ACEEDB3A-6FA1-4596-9286-D8E83A848915}"/>
              </a:ext>
            </a:extLst>
          </p:cNvPr>
          <p:cNvSpPr txBox="1"/>
          <p:nvPr/>
        </p:nvSpPr>
        <p:spPr>
          <a:xfrm>
            <a:off x="6156590" y="1150620"/>
            <a:ext cx="280846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R</a:t>
            </a:r>
            <a:endParaRPr lang="en-GB" sz="12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D435C861-D205-491A-A63B-3AED3EEB8C5E}"/>
                  </a:ext>
                </a:extLst>
              </p:cNvPr>
              <p:cNvSpPr txBox="1"/>
              <p:nvPr/>
            </p:nvSpPr>
            <p:spPr>
              <a:xfrm>
                <a:off x="4045757" y="3138564"/>
                <a:ext cx="4699891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sz="1400" dirty="0">
                    <a:solidFill>
                      <a:srgbClr val="FF0000"/>
                    </a:solidFill>
                    <a:latin typeface="Comic Sans MS" panose="030F0702030302020204" pitchFamily="66" charset="0"/>
                  </a:rPr>
                  <a:t>To find the normal reaction, we need to consider only vertical forces, and then use </a:t>
                </a:r>
                <a14:m>
                  <m:oMath xmlns:m="http://schemas.openxmlformats.org/officeDocument/2006/math"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𝐹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  <m:r>
                      <a:rPr lang="en-US" sz="14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𝑚𝑎</m:t>
                    </m:r>
                  </m:oMath>
                </a14:m>
                <a:endParaRPr lang="en-GB" sz="1400" dirty="0">
                  <a:solidFill>
                    <a:srgbClr val="FF0000"/>
                  </a:solidFill>
                  <a:latin typeface="Comic Sans MS" panose="030F0702030302020204" pitchFamily="66" charset="0"/>
                </a:endParaRPr>
              </a:p>
            </p:txBody>
          </p:sp>
        </mc:Choice>
        <mc:Fallback xmlns="">
          <p:sp>
            <p:nvSpPr>
              <p:cNvPr id="26" name="テキスト ボックス 25">
                <a:extLst>
                  <a:ext uri="{FF2B5EF4-FFF2-40B4-BE49-F238E27FC236}">
                    <a16:creationId xmlns:a16="http://schemas.microsoft.com/office/drawing/2014/main" id="{D435C861-D205-491A-A63B-3AED3EEB8C5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45757" y="3138564"/>
                <a:ext cx="4699891" cy="523220"/>
              </a:xfrm>
              <a:prstGeom prst="rect">
                <a:avLst/>
              </a:prstGeom>
              <a:blipFill>
                <a:blip r:embed="rId3"/>
                <a:stretch>
                  <a:fillRect l="-389" t="-2326" b="-1046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5AB30713-8B68-44D8-BEE0-CD77A4579494}"/>
              </a:ext>
            </a:extLst>
          </p:cNvPr>
          <p:cNvSpPr txBox="1"/>
          <p:nvPr/>
        </p:nvSpPr>
        <p:spPr>
          <a:xfrm>
            <a:off x="4039340" y="1251752"/>
            <a:ext cx="1580225" cy="461665"/>
          </a:xfrm>
          <a:prstGeom prst="rect">
            <a:avLst/>
          </a:prstGeom>
          <a:solidFill>
            <a:schemeClr val="bg1"/>
          </a:solidFill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Draw a diagram and label </a:t>
            </a:r>
            <a:r>
              <a:rPr lang="en-US" sz="1200" u="sng" dirty="0">
                <a:solidFill>
                  <a:srgbClr val="FF0000"/>
                </a:solidFill>
                <a:latin typeface="Comic Sans MS" panose="030F0702030302020204" pitchFamily="66" charset="0"/>
              </a:rPr>
              <a:t>all</a:t>
            </a:r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 forces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3849DB9-C1AF-4814-82E2-D8775B070D1B}"/>
                  </a:ext>
                </a:extLst>
              </p:cNvPr>
              <p:cNvSpPr txBox="1"/>
              <p:nvPr/>
            </p:nvSpPr>
            <p:spPr>
              <a:xfrm>
                <a:off x="5668393" y="3830715"/>
                <a:ext cx="73776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𝐹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𝑚𝑎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" name="テキスト ボックス 3">
                <a:extLst>
                  <a:ext uri="{FF2B5EF4-FFF2-40B4-BE49-F238E27FC236}">
                    <a16:creationId xmlns:a16="http://schemas.microsoft.com/office/drawing/2014/main" id="{53849DB9-C1AF-4814-82E2-D8775B070D1B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68393" y="3830715"/>
                <a:ext cx="737766" cy="246221"/>
              </a:xfrm>
              <a:prstGeom prst="rect">
                <a:avLst/>
              </a:prstGeom>
              <a:blipFill>
                <a:blip r:embed="rId4"/>
                <a:stretch>
                  <a:fillRect l="-6612" r="-1653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C2FF95C9-ABFB-4554-A3E5-966A6EFB00A4}"/>
                  </a:ext>
                </a:extLst>
              </p:cNvPr>
              <p:cNvSpPr txBox="1"/>
              <p:nvPr/>
            </p:nvSpPr>
            <p:spPr>
              <a:xfrm>
                <a:off x="4097045" y="3812958"/>
                <a:ext cx="506870" cy="276999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b="0" i="1" smtClean="0">
                          <a:latin typeface="Cambria Math" panose="02040503050406030204" pitchFamily="18" charset="0"/>
                        </a:rPr>
                        <m:t>(↑)</m:t>
                      </m:r>
                    </m:oMath>
                  </m:oMathPara>
                </a14:m>
                <a:endParaRPr lang="en-GB" dirty="0"/>
              </a:p>
            </p:txBody>
          </p:sp>
        </mc:Choice>
        <mc:Fallback xmlns="">
          <p:sp>
            <p:nvSpPr>
              <p:cNvPr id="25" name="テキスト ボックス 24">
                <a:extLst>
                  <a:ext uri="{FF2B5EF4-FFF2-40B4-BE49-F238E27FC236}">
                    <a16:creationId xmlns:a16="http://schemas.microsoft.com/office/drawing/2014/main" id="{C2FF95C9-ABFB-4554-A3E5-966A6EFB00A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97045" y="3812958"/>
                <a:ext cx="506870" cy="276999"/>
              </a:xfrm>
              <a:prstGeom prst="rect">
                <a:avLst/>
              </a:prstGeom>
              <a:blipFill>
                <a:blip r:embed="rId5"/>
                <a:stretch>
                  <a:fillRect l="-9639" t="-2174" r="-16867" b="-3260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7" name="直線矢印コネクタ 6">
            <a:extLst>
              <a:ext uri="{FF2B5EF4-FFF2-40B4-BE49-F238E27FC236}">
                <a16:creationId xmlns:a16="http://schemas.microsoft.com/office/drawing/2014/main" id="{8CF51C18-A859-4C85-ACD7-63952BF8AEED}"/>
              </a:ext>
            </a:extLst>
          </p:cNvPr>
          <p:cNvCxnSpPr>
            <a:cxnSpLocks/>
          </p:cNvCxnSpPr>
          <p:nvPr/>
        </p:nvCxnSpPr>
        <p:spPr>
          <a:xfrm flipV="1">
            <a:off x="3586579" y="4110362"/>
            <a:ext cx="656947" cy="1145219"/>
          </a:xfrm>
          <a:prstGeom prst="straightConnector1">
            <a:avLst/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BBAEAA02-C931-4685-B7DA-BE5FD09742AD}"/>
              </a:ext>
            </a:extLst>
          </p:cNvPr>
          <p:cNvSpPr txBox="1"/>
          <p:nvPr/>
        </p:nvSpPr>
        <p:spPr>
          <a:xfrm>
            <a:off x="1657664" y="5293687"/>
            <a:ext cx="279004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</a:rPr>
              <a:t>This means we will resolve forces in the vertical direction, with ‘upwards’ as ‘positive’</a:t>
            </a:r>
          </a:p>
          <a:p>
            <a:pPr algn="ctr"/>
            <a:endParaRPr lang="en-US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200" dirty="0">
                <a:solidFill>
                  <a:srgbClr val="0000FF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need to indicate this when resolving…</a:t>
            </a:r>
            <a:endParaRPr lang="en-GB" sz="1200" dirty="0">
              <a:solidFill>
                <a:srgbClr val="0000FF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6AABC20-E8E9-4841-AC30-93C4C2354DD5}"/>
                  </a:ext>
                </a:extLst>
              </p:cNvPr>
              <p:cNvSpPr txBox="1"/>
              <p:nvPr/>
            </p:nvSpPr>
            <p:spPr>
              <a:xfrm>
                <a:off x="4212456" y="4434397"/>
                <a:ext cx="248439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+10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30−8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=(8)(0)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35" name="テキスト ボックス 34">
                <a:extLst>
                  <a:ext uri="{FF2B5EF4-FFF2-40B4-BE49-F238E27FC236}">
                    <a16:creationId xmlns:a16="http://schemas.microsoft.com/office/drawing/2014/main" id="{D6AABC20-E8E9-4841-AC30-93C4C2354DD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12456" y="4434397"/>
                <a:ext cx="2484398" cy="246221"/>
              </a:xfrm>
              <a:prstGeom prst="rect">
                <a:avLst/>
              </a:prstGeom>
              <a:blipFill>
                <a:blip r:embed="rId6"/>
                <a:stretch>
                  <a:fillRect l="-1225" r="-2451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円弧 11">
            <a:extLst>
              <a:ext uri="{FF2B5EF4-FFF2-40B4-BE49-F238E27FC236}">
                <a16:creationId xmlns:a16="http://schemas.microsoft.com/office/drawing/2014/main" id="{45351745-6C3B-4D6E-82B7-5718B85BB7ED}"/>
              </a:ext>
            </a:extLst>
          </p:cNvPr>
          <p:cNvSpPr/>
          <p:nvPr/>
        </p:nvSpPr>
        <p:spPr>
          <a:xfrm>
            <a:off x="6498453" y="3950563"/>
            <a:ext cx="337353" cy="630314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円弧 37">
            <a:extLst>
              <a:ext uri="{FF2B5EF4-FFF2-40B4-BE49-F238E27FC236}">
                <a16:creationId xmlns:a16="http://schemas.microsoft.com/office/drawing/2014/main" id="{A1259A65-E527-4996-BCF3-F2D7DAA9F765}"/>
              </a:ext>
            </a:extLst>
          </p:cNvPr>
          <p:cNvSpPr/>
          <p:nvPr/>
        </p:nvSpPr>
        <p:spPr>
          <a:xfrm>
            <a:off x="7245657" y="4660776"/>
            <a:ext cx="326995" cy="559293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テキスト ボックス 39">
            <a:extLst>
              <a:ext uri="{FF2B5EF4-FFF2-40B4-BE49-F238E27FC236}">
                <a16:creationId xmlns:a16="http://schemas.microsoft.com/office/drawing/2014/main" id="{EC3E046B-3AF5-472D-8731-CAD0C097AA50}"/>
              </a:ext>
            </a:extLst>
          </p:cNvPr>
          <p:cNvSpPr txBox="1"/>
          <p:nvPr/>
        </p:nvSpPr>
        <p:spPr>
          <a:xfrm>
            <a:off x="6762326" y="3831022"/>
            <a:ext cx="238167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Sub in values. Add on positive forces, subtract negative forces. The acceleration in the vertical direction is 0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1" name="テキスト ボックス 40">
            <a:extLst>
              <a:ext uri="{FF2B5EF4-FFF2-40B4-BE49-F238E27FC236}">
                <a16:creationId xmlns:a16="http://schemas.microsoft.com/office/drawing/2014/main" id="{16D9EEA3-0549-46D2-A9D1-1628B44715E9}"/>
              </a:ext>
            </a:extLst>
          </p:cNvPr>
          <p:cNvSpPr txBox="1"/>
          <p:nvPr/>
        </p:nvSpPr>
        <p:spPr>
          <a:xfrm>
            <a:off x="7579070" y="4798688"/>
            <a:ext cx="12986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Rearrange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885E1B2A-7C15-4C6F-91CC-BC6B7AEFDC98}"/>
                  </a:ext>
                </a:extLst>
              </p:cNvPr>
              <p:cNvSpPr txBox="1"/>
              <p:nvPr/>
            </p:nvSpPr>
            <p:spPr>
              <a:xfrm>
                <a:off x="2170592" y="3990515"/>
                <a:ext cx="134113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600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=1.08 </m:t>
                      </m:r>
                      <m:sSup>
                        <m:sSupPr>
                          <m:ctrlP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𝑚𝑠</m:t>
                          </m:r>
                        </m:e>
                        <m:sup>
                          <m:r>
                            <a:rPr lang="en-US" sz="1600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−2</m:t>
                          </m:r>
                        </m:sup>
                      </m:sSup>
                    </m:oMath>
                  </m:oMathPara>
                </a14:m>
                <a:endParaRPr lang="en-GB" sz="1600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43" name="テキスト ボックス 42">
                <a:extLst>
                  <a:ext uri="{FF2B5EF4-FFF2-40B4-BE49-F238E27FC236}">
                    <a16:creationId xmlns:a16="http://schemas.microsoft.com/office/drawing/2014/main" id="{885E1B2A-7C15-4C6F-91CC-BC6B7AEFDC9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70592" y="3990515"/>
                <a:ext cx="1341136" cy="246221"/>
              </a:xfrm>
              <a:prstGeom prst="rect">
                <a:avLst/>
              </a:prstGeom>
              <a:blipFill>
                <a:blip r:embed="rId7"/>
                <a:stretch>
                  <a:fillRect l="-1364" t="-2500" r="-909" b="-5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AB5A5363-2355-4589-8614-069726DA36AF}"/>
                  </a:ext>
                </a:extLst>
              </p:cNvPr>
              <p:cNvSpPr txBox="1"/>
              <p:nvPr/>
            </p:nvSpPr>
            <p:spPr>
              <a:xfrm>
                <a:off x="5677272" y="5091345"/>
                <a:ext cx="1671868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=8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−10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𝑠𝑖𝑛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4" name="テキスト ボックス 43">
                <a:extLst>
                  <a:ext uri="{FF2B5EF4-FFF2-40B4-BE49-F238E27FC236}">
                    <a16:creationId xmlns:a16="http://schemas.microsoft.com/office/drawing/2014/main" id="{AB5A5363-2355-4589-8614-069726DA36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77272" y="5091345"/>
                <a:ext cx="1671868" cy="246221"/>
              </a:xfrm>
              <a:prstGeom prst="rect">
                <a:avLst/>
              </a:prstGeom>
              <a:blipFill>
                <a:blip r:embed="rId8"/>
                <a:stretch>
                  <a:fillRect l="-2182" r="-1818" b="-2926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A3775231-9DE2-4820-B8BA-84936FC559C9}"/>
                  </a:ext>
                </a:extLst>
              </p:cNvPr>
              <p:cNvSpPr txBox="1"/>
              <p:nvPr/>
            </p:nvSpPr>
            <p:spPr>
              <a:xfrm>
                <a:off x="5703906" y="5677271"/>
                <a:ext cx="990656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=73.4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6" name="テキスト ボックス 45">
                <a:extLst>
                  <a:ext uri="{FF2B5EF4-FFF2-40B4-BE49-F238E27FC236}">
                    <a16:creationId xmlns:a16="http://schemas.microsoft.com/office/drawing/2014/main" id="{A3775231-9DE2-4820-B8BA-84936FC559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906" y="5677271"/>
                <a:ext cx="990656" cy="246221"/>
              </a:xfrm>
              <a:prstGeom prst="rect">
                <a:avLst/>
              </a:prstGeom>
              <a:blipFill>
                <a:blip r:embed="rId9"/>
                <a:stretch>
                  <a:fillRect l="-4321" r="-3086" b="-48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円弧 46">
            <a:extLst>
              <a:ext uri="{FF2B5EF4-FFF2-40B4-BE49-F238E27FC236}">
                <a16:creationId xmlns:a16="http://schemas.microsoft.com/office/drawing/2014/main" id="{7E26CF53-4918-4A7E-A90A-F0C0A249FAE1}"/>
              </a:ext>
            </a:extLst>
          </p:cNvPr>
          <p:cNvSpPr/>
          <p:nvPr/>
        </p:nvSpPr>
        <p:spPr>
          <a:xfrm>
            <a:off x="7211626" y="5230426"/>
            <a:ext cx="326995" cy="559293"/>
          </a:xfrm>
          <a:prstGeom prst="arc">
            <a:avLst>
              <a:gd name="adj1" fmla="val 16200000"/>
              <a:gd name="adj2" fmla="val 5424556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27D642CB-FEA9-4CAE-BA90-E9F721CD8C58}"/>
              </a:ext>
            </a:extLst>
          </p:cNvPr>
          <p:cNvSpPr txBox="1"/>
          <p:nvPr/>
        </p:nvSpPr>
        <p:spPr>
          <a:xfrm>
            <a:off x="7545038" y="5368338"/>
            <a:ext cx="105742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Calculate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AF10A057-9D10-4D2F-8526-DC5D79990D27}"/>
              </a:ext>
            </a:extLst>
          </p:cNvPr>
          <p:cNvSpPr txBox="1"/>
          <p:nvPr/>
        </p:nvSpPr>
        <p:spPr>
          <a:xfrm>
            <a:off x="2796467" y="5963141"/>
            <a:ext cx="64895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Without the force, the normal reaction would be the same as the weight of the box.</a:t>
            </a:r>
          </a:p>
          <a:p>
            <a:endParaRPr lang="en-US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 force is pulling the box up slightly, this is why the normal reaction is less!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50" name="テキスト ボックス 49">
            <a:extLst>
              <a:ext uri="{FF2B5EF4-FFF2-40B4-BE49-F238E27FC236}">
                <a16:creationId xmlns:a16="http://schemas.microsoft.com/office/drawing/2014/main" id="{49AD0EBD-94F7-4A71-94D2-20CDFDA87DBA}"/>
              </a:ext>
            </a:extLst>
          </p:cNvPr>
          <p:cNvSpPr txBox="1"/>
          <p:nvPr/>
        </p:nvSpPr>
        <p:spPr>
          <a:xfrm>
            <a:off x="7133708" y="1916832"/>
            <a:ext cx="45878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latin typeface="Comic Sans MS" panose="030F0702030302020204" pitchFamily="66" charset="0"/>
              </a:rPr>
              <a:t>30˚</a:t>
            </a:r>
            <a:endParaRPr lang="en-GB" sz="12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5911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4" dur="500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3" presetClass="exit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37" dur="500"/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7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4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50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5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33" grpId="0"/>
      <p:bldP spid="26" grpId="0"/>
      <p:bldP spid="4" grpId="0"/>
      <p:bldP spid="25" grpId="0"/>
      <p:bldP spid="34" grpId="0" build="allAtOnce"/>
      <p:bldP spid="35" grpId="0"/>
      <p:bldP spid="12" grpId="0" animBg="1"/>
      <p:bldP spid="38" grpId="0" animBg="1"/>
      <p:bldP spid="40" grpId="0"/>
      <p:bldP spid="41" grpId="0"/>
      <p:bldP spid="44" grpId="0"/>
      <p:bldP spid="46" grpId="0"/>
      <p:bldP spid="47" grpId="0" animBg="1"/>
      <p:bldP spid="48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03681FA-173E-4FAB-96F4-F6DB958F92A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8821C1EF-D456-4B64-ADF2-7AA879D3D64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E7AA1DC-AF3F-4DCF-A35C-55DC4DEA868A}">
  <ds:schemaRefs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78db98b4-7c56-4667-9532-fea666d1edab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389</TotalTime>
  <Words>2229</Words>
  <Application>Microsoft Office PowerPoint</Application>
  <PresentationFormat>On-screen Show (4:3)</PresentationFormat>
  <Paragraphs>369</Paragraphs>
  <Slides>15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7" baseType="lpstr">
      <vt:lpstr>游ゴシック</vt:lpstr>
      <vt:lpstr>游ゴシック Light</vt:lpstr>
      <vt:lpstr>Arial</vt:lpstr>
      <vt:lpstr>Arial Black</vt:lpstr>
      <vt:lpstr>Calibri</vt:lpstr>
      <vt:lpstr>Calibri Light</vt:lpstr>
      <vt:lpstr>Cambria Math</vt:lpstr>
      <vt:lpstr>Comic Sans MS</vt:lpstr>
      <vt:lpstr>Microsoft Himalaya</vt:lpstr>
      <vt:lpstr>Permanent Marker</vt:lpstr>
      <vt:lpstr>Wingdings</vt:lpstr>
      <vt:lpstr>Office テーマ</vt:lpstr>
      <vt:lpstr>PowerPoint Presentation</vt:lpstr>
      <vt:lpstr>Prior knowledge check</vt:lpstr>
      <vt:lpstr>PowerPoint Presentation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  <vt:lpstr>Forces and Friction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55</cp:revision>
  <dcterms:created xsi:type="dcterms:W3CDTF">2018-06-16T01:40:49Z</dcterms:created>
  <dcterms:modified xsi:type="dcterms:W3CDTF">2020-12-21T16:06:59Z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