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6" r:id="rId5"/>
    <p:sldId id="284" r:id="rId6"/>
    <p:sldId id="28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6000">
              <a:srgbClr val="FF0000">
                <a:alpha val="2000"/>
              </a:srgbClr>
            </a:gs>
            <a:gs pos="95000">
              <a:srgbClr val="FF0000">
                <a:alpha val="2000"/>
              </a:srgbClr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0.png"/><Relationship Id="rId13" Type="http://schemas.openxmlformats.org/officeDocument/2006/relationships/image" Target="../media/image740.png"/><Relationship Id="rId3" Type="http://schemas.openxmlformats.org/officeDocument/2006/relationships/image" Target="../media/image640.png"/><Relationship Id="rId7" Type="http://schemas.openxmlformats.org/officeDocument/2006/relationships/image" Target="../media/image680.png"/><Relationship Id="rId12" Type="http://schemas.openxmlformats.org/officeDocument/2006/relationships/image" Target="../media/image73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670.png"/><Relationship Id="rId11" Type="http://schemas.openxmlformats.org/officeDocument/2006/relationships/image" Target="../media/image720.png"/><Relationship Id="rId5" Type="http://schemas.openxmlformats.org/officeDocument/2006/relationships/image" Target="../media/image660.png"/><Relationship Id="rId15" Type="http://schemas.openxmlformats.org/officeDocument/2006/relationships/image" Target="../media/image760.png"/><Relationship Id="rId10" Type="http://schemas.openxmlformats.org/officeDocument/2006/relationships/image" Target="../media/image710.png"/><Relationship Id="rId4" Type="http://schemas.openxmlformats.org/officeDocument/2006/relationships/image" Target="../media/image650.png"/><Relationship Id="rId9" Type="http://schemas.openxmlformats.org/officeDocument/2006/relationships/image" Target="../media/image700.png"/><Relationship Id="rId14" Type="http://schemas.openxmlformats.org/officeDocument/2006/relationships/image" Target="../media/image75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13" Type="http://schemas.openxmlformats.org/officeDocument/2006/relationships/image" Target="../media/image122.png"/><Relationship Id="rId18" Type="http://schemas.openxmlformats.org/officeDocument/2006/relationships/image" Target="../media/image127.png"/><Relationship Id="rId3" Type="http://schemas.openxmlformats.org/officeDocument/2006/relationships/image" Target="../media/image109.png"/><Relationship Id="rId7" Type="http://schemas.openxmlformats.org/officeDocument/2006/relationships/image" Target="../media/image115.png"/><Relationship Id="rId12" Type="http://schemas.openxmlformats.org/officeDocument/2006/relationships/image" Target="../media/image121.png"/><Relationship Id="rId17" Type="http://schemas.openxmlformats.org/officeDocument/2006/relationships/image" Target="../media/image12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5.png"/><Relationship Id="rId1" Type="http://schemas.openxmlformats.org/officeDocument/2006/relationships/tags" Target="../tags/tag2.xml"/><Relationship Id="rId6" Type="http://schemas.openxmlformats.org/officeDocument/2006/relationships/image" Target="../media/image114.png"/><Relationship Id="rId11" Type="http://schemas.openxmlformats.org/officeDocument/2006/relationships/image" Target="../media/image119.png"/><Relationship Id="rId5" Type="http://schemas.openxmlformats.org/officeDocument/2006/relationships/image" Target="../media/image113.png"/><Relationship Id="rId15" Type="http://schemas.openxmlformats.org/officeDocument/2006/relationships/image" Target="../media/image124.png"/><Relationship Id="rId10" Type="http://schemas.openxmlformats.org/officeDocument/2006/relationships/image" Target="../media/image118.png"/><Relationship Id="rId4" Type="http://schemas.openxmlformats.org/officeDocument/2006/relationships/image" Target="../media/image112.png"/><Relationship Id="rId9" Type="http://schemas.openxmlformats.org/officeDocument/2006/relationships/image" Target="../media/image117.png"/><Relationship Id="rId14" Type="http://schemas.openxmlformats.org/officeDocument/2006/relationships/image" Target="../media/image1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1430521" y="1496603"/>
            <a:ext cx="6510117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15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Teachings for </a:t>
            </a:r>
          </a:p>
          <a:p>
            <a:pPr algn="ctr"/>
            <a:r>
              <a:rPr lang="en-US" altLang="ja-JP" sz="115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Exercise 4E</a:t>
            </a:r>
            <a:endParaRPr lang="ja-JP" altLang="en-US" sz="11500" b="0" cap="none" spc="0" dirty="0">
              <a:ln w="19050">
                <a:solidFill>
                  <a:schemeClr val="tx1"/>
                </a:solidFill>
              </a:ln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  <a:latin typeface="Piranesi It BT" panose="03020602040506080505" pitchFamily="66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323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810000" cy="495300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bodies resting in equilibrium by equating the clockwise and anticlockwise moments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uniform rod of length 4m and mass 12kg is resting in a horizontal position on supports at C and D, with AC = DB = 0.5m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When a particle of mass </a:t>
            </a:r>
            <a:r>
              <a:rPr lang="en-GB" sz="1400" dirty="0" err="1">
                <a:latin typeface="Comic Sans MS" pitchFamily="66" charset="0"/>
                <a:sym typeface="Wingdings" pitchFamily="2" charset="2"/>
              </a:rPr>
              <a:t>mkg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is placed on the rod at point B, the rod is on the point of turning about D.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Find the value of m.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If the rod is on the point of turning around D, then there will be no reaction at C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R</a:t>
            </a:r>
            <a:r>
              <a:rPr lang="en-GB" sz="1400" baseline="-25000" dirty="0">
                <a:latin typeface="Comic Sans MS" pitchFamily="66" charset="0"/>
                <a:sym typeface="Wingdings" pitchFamily="2" charset="2"/>
              </a:rPr>
              <a:t>C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= 0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(the rod is barely in contact with support C, about to move upwards as it rotates round D)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105400" y="2057400"/>
            <a:ext cx="28194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sosceles Triangle 5"/>
          <p:cNvSpPr/>
          <p:nvPr/>
        </p:nvSpPr>
        <p:spPr>
          <a:xfrm>
            <a:off x="54864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71628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800600" y="19050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91400" y="2057400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24800" y="19050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90229" y="1752600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0.5m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76229" y="1752600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0.5m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638800" y="15240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315200" y="15240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477000" y="20574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91200" y="1752600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1.5m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61224" y="2667000"/>
            <a:ext cx="429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12g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96200" y="2667000"/>
            <a:ext cx="386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mg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57800" y="2057400"/>
            <a:ext cx="292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7924800" y="20574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470635" y="1224455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  <a:r>
              <a:rPr lang="en-GB" sz="1400" baseline="-25000" dirty="0">
                <a:latin typeface="Comic Sans MS" pitchFamily="66" charset="0"/>
              </a:rPr>
              <a:t>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143507" y="1219200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  <a:r>
              <a:rPr lang="en-GB" sz="1400" baseline="-25000" dirty="0">
                <a:latin typeface="Comic Sans MS" pitchFamily="66" charset="0"/>
              </a:rPr>
              <a:t>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526924" y="1747344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1.5m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04799" y="4620087"/>
            <a:ext cx="3494843" cy="89294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8" name="Straight Connector 37"/>
          <p:cNvCxnSpPr/>
          <p:nvPr/>
        </p:nvCxnSpPr>
        <p:spPr>
          <a:xfrm>
            <a:off x="372122" y="2702510"/>
            <a:ext cx="1066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169111" y="3760434"/>
            <a:ext cx="1600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143000" y="4006789"/>
            <a:ext cx="1600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486400" y="1219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</a:t>
            </a:r>
            <a:endParaRPr lang="en-GB" sz="1400" baseline="-25000" dirty="0">
              <a:latin typeface="Comic Sans MS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049110" y="3048000"/>
            <a:ext cx="2230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Taking moments about D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5638800" y="2057400"/>
            <a:ext cx="16764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7315200" y="2057400"/>
            <a:ext cx="6096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477000" y="2057400"/>
            <a:ext cx="8382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105400" y="1219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867400" y="2590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077200" y="2590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114800" y="3352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114800" y="3733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14800" y="4114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495800" y="3352800"/>
                <a:ext cx="23687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𝑇h𝑖𝑠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𝑤𝑖𝑙𝑙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𝑏𝑒</m:t>
                      </m:r>
                      <m:r>
                        <a:rPr lang="en-GB" sz="1600" b="0" i="1" smtClean="0">
                          <a:latin typeface="Cambria Math"/>
                        </a:rPr>
                        <m:t> 0 </m:t>
                      </m:r>
                      <m:r>
                        <a:rPr lang="en-GB" sz="1600" b="0" i="1" smtClean="0">
                          <a:latin typeface="Cambria Math"/>
                        </a:rPr>
                        <m:t>𝑎𝑠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352800"/>
                <a:ext cx="2368725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495800" y="3733800"/>
                <a:ext cx="10936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1.5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×12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733800"/>
                <a:ext cx="1093697" cy="338554"/>
              </a:xfrm>
              <a:prstGeom prst="rect">
                <a:avLst/>
              </a:prstGeom>
              <a:blipFill rotWithShape="1">
                <a:blip r:embed="rId4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5410200" y="3733800"/>
                <a:ext cx="7982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=18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733800"/>
                <a:ext cx="798232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6019800" y="3733800"/>
                <a:ext cx="150522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733800"/>
                <a:ext cx="1505220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495800" y="4114800"/>
                <a:ext cx="103759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0.5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𝑚𝑔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114800"/>
                <a:ext cx="1037592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410200" y="4114800"/>
                <a:ext cx="10114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=0.5</m:t>
                      </m:r>
                      <m:r>
                        <a:rPr lang="en-GB" sz="1600" b="0" i="1" smtClean="0"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114800"/>
                <a:ext cx="1011431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248400" y="4114800"/>
                <a:ext cx="112691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4114800"/>
                <a:ext cx="1126912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/>
          <p:cNvSpPr txBox="1"/>
          <p:nvPr/>
        </p:nvSpPr>
        <p:spPr>
          <a:xfrm>
            <a:off x="4049110" y="4572000"/>
            <a:ext cx="510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Although it is on the point of turning, the rod is still in equilibrium</a:t>
            </a:r>
          </a:p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Anticlockwise = clockwise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715000" y="3733800"/>
            <a:ext cx="17526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5715000" y="4114800"/>
            <a:ext cx="16002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038600" y="5334000"/>
                <a:ext cx="84311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18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334000"/>
                <a:ext cx="843115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724400" y="5334000"/>
                <a:ext cx="80054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0.5</m:t>
                      </m:r>
                      <m:r>
                        <a:rPr lang="en-GB" sz="1600" b="0" i="1" smtClean="0"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334000"/>
                <a:ext cx="800540" cy="338554"/>
              </a:xfrm>
              <a:prstGeom prst="rect">
                <a:avLst/>
              </a:prstGeom>
              <a:blipFill rotWithShape="1">
                <a:blip r:embed="rId11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191000" y="5638800"/>
                <a:ext cx="7145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18 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638800"/>
                <a:ext cx="714555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724400" y="5638800"/>
                <a:ext cx="6755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0.5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638800"/>
                <a:ext cx="675505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4191000" y="5943600"/>
                <a:ext cx="7145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36 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943600"/>
                <a:ext cx="714555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724400" y="5943600"/>
                <a:ext cx="40620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943600"/>
                <a:ext cx="406200" cy="33855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Arc 80"/>
          <p:cNvSpPr/>
          <p:nvPr/>
        </p:nvSpPr>
        <p:spPr>
          <a:xfrm>
            <a:off x="5334000" y="5486400"/>
            <a:ext cx="433553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5715000" y="5486400"/>
            <a:ext cx="1135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g</a:t>
            </a:r>
          </a:p>
        </p:txBody>
      </p:sp>
      <p:sp>
        <p:nvSpPr>
          <p:cNvPr id="83" name="Arc 82"/>
          <p:cNvSpPr/>
          <p:nvPr/>
        </p:nvSpPr>
        <p:spPr>
          <a:xfrm>
            <a:off x="5334000" y="5791200"/>
            <a:ext cx="433553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Box 83"/>
          <p:cNvSpPr txBox="1"/>
          <p:nvPr/>
        </p:nvSpPr>
        <p:spPr>
          <a:xfrm>
            <a:off x="5715000" y="5791200"/>
            <a:ext cx="12731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by 2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010400" y="5029200"/>
            <a:ext cx="1981200" cy="138499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mass is 36kg</a:t>
            </a:r>
          </a:p>
          <a:p>
            <a:pPr marL="285750" indent="-285750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More than this and the rod will turn about D</a:t>
            </a:r>
          </a:p>
          <a:p>
            <a:pPr marL="285750" indent="-285750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Less than this and some of the normal reaction will be at C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>
            <a:off x="2393731" y="3121291"/>
            <a:ext cx="1295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4398580" y="5431221"/>
            <a:ext cx="78827" cy="1418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5331372" y="5439103"/>
            <a:ext cx="78827" cy="1418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7212446" y="1936810"/>
            <a:ext cx="205507" cy="228600"/>
            <a:chOff x="7643093" y="990600"/>
            <a:chExt cx="205507" cy="228600"/>
          </a:xfrm>
        </p:grpSpPr>
        <p:cxnSp>
          <p:nvCxnSpPr>
            <p:cNvPr id="91" name="Straight Connector 90"/>
            <p:cNvCxnSpPr/>
            <p:nvPr/>
          </p:nvCxnSpPr>
          <p:spPr>
            <a:xfrm>
              <a:off x="7643278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7643093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タイトル 1">
            <a:extLst>
              <a:ext uri="{FF2B5EF4-FFF2-40B4-BE49-F238E27FC236}">
                <a16:creationId xmlns:a16="http://schemas.microsoft.com/office/drawing/2014/main" id="{A35AF69C-C140-4FD4-A937-F330B6789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4" name="コンテンツ プレースホルダー 2">
            <a:extLst>
              <a:ext uri="{FF2B5EF4-FFF2-40B4-BE49-F238E27FC236}">
                <a16:creationId xmlns:a16="http://schemas.microsoft.com/office/drawing/2014/main" id="{A3AEE47F-28A0-4C2C-A5C8-0F2676ED96D1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232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7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8" presetID="3" presetClass="emph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6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1" dur="500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2" grpId="1"/>
      <p:bldP spid="12" grpId="2"/>
      <p:bldP spid="16" grpId="0"/>
      <p:bldP spid="16" grpId="1"/>
      <p:bldP spid="16" grpId="2"/>
      <p:bldP spid="17" grpId="0"/>
      <p:bldP spid="17" grpId="1"/>
      <p:bldP spid="17" grpId="2"/>
      <p:bldP spid="18" grpId="0"/>
      <p:bldP spid="18" grpId="1"/>
      <p:bldP spid="18" grpId="2"/>
      <p:bldP spid="21" grpId="0"/>
      <p:bldP spid="29" grpId="0"/>
      <p:bldP spid="29" grpId="1"/>
      <p:bldP spid="30" grpId="0"/>
      <p:bldP spid="30" grpId="1"/>
      <p:bldP spid="36" grpId="0"/>
      <p:bldP spid="36" grpId="1"/>
      <p:bldP spid="36" grpId="2"/>
      <p:bldP spid="36" grpId="3"/>
      <p:bldP spid="36" grpId="4"/>
      <p:bldP spid="37" grpId="0" animBg="1"/>
      <p:bldP spid="49" grpId="0"/>
      <p:bldP spid="49" grpId="1"/>
      <p:bldP spid="49" grpId="2"/>
      <p:bldP spid="51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6" grpId="0"/>
      <p:bldP spid="67" grpId="0"/>
      <p:bldP spid="68" grpId="0"/>
      <p:bldP spid="69" grpId="0"/>
      <p:bldP spid="70" grpId="0"/>
      <p:bldP spid="71" grpId="0"/>
      <p:bldP spid="73" grpId="0" animBg="1"/>
      <p:bldP spid="73" grpId="1" animBg="1"/>
      <p:bldP spid="74" grpId="0" animBg="1"/>
      <p:bldP spid="74" grpId="1" animBg="1"/>
      <p:bldP spid="75" grpId="0"/>
      <p:bldP spid="76" grpId="0"/>
      <p:bldP spid="77" grpId="0"/>
      <p:bldP spid="78" grpId="0"/>
      <p:bldP spid="79" grpId="0"/>
      <p:bldP spid="80" grpId="0"/>
      <p:bldP spid="81" grpId="0" animBg="1"/>
      <p:bldP spid="82" grpId="0"/>
      <p:bldP spid="83" grpId="0" animBg="1"/>
      <p:bldP spid="84" grpId="0"/>
      <p:bldP spid="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600200"/>
                <a:ext cx="3810000" cy="49530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solve problems about bodies resting in equilibrium by equating the clockwise and anticlockwise moments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A non-uniform rod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𝐴𝐵</m:t>
                    </m:r>
                  </m:oMath>
                </a14:m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, of length 10m and weight 40N, is suspended from a pair of light cables attached to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𝐶</m:t>
                    </m:r>
                  </m:oMath>
                </a14:m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𝐷</m:t>
                    </m:r>
                  </m:oMath>
                </a14:m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𝐴𝐶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=3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𝐵𝐷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=2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When a weight of 25N is hung from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 the rod is on the point of rotation.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Find the distance of the </a:t>
                </a:r>
                <a:r>
                  <a:rPr lang="en-US" sz="1400" dirty="0" err="1">
                    <a:latin typeface="Comic Sans MS" pitchFamily="66" charset="0"/>
                    <a:sym typeface="Wingdings" pitchFamily="2" charset="2"/>
                  </a:rPr>
                  <a:t>centre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 of mass of the rod from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As the rod is on the point of rotating, C will be the pivot point and the tension at D will be 0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(since the cable at D is becoming slack…)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 Take moments about point C, that way we do not need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𝐶</m:t>
                        </m:r>
                      </m:sub>
                    </m:sSub>
                  </m:oMath>
                </a14:m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600200"/>
                <a:ext cx="3810000" cy="4953000"/>
              </a:xfrm>
              <a:blipFill>
                <a:blip r:embed="rId3"/>
                <a:stretch>
                  <a:fillRect t="-246" r="-11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タイトル 1">
            <a:extLst>
              <a:ext uri="{FF2B5EF4-FFF2-40B4-BE49-F238E27FC236}">
                <a16:creationId xmlns:a16="http://schemas.microsoft.com/office/drawing/2014/main" id="{A35AF69C-C140-4FD4-A937-F330B6789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4" name="コンテンツ プレースホルダー 2">
            <a:extLst>
              <a:ext uri="{FF2B5EF4-FFF2-40B4-BE49-F238E27FC236}">
                <a16:creationId xmlns:a16="http://schemas.microsoft.com/office/drawing/2014/main" id="{A3AEE47F-28A0-4C2C-A5C8-0F2676ED96D1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87" name="Straight Connector 71">
            <a:extLst>
              <a:ext uri="{FF2B5EF4-FFF2-40B4-BE49-F238E27FC236}">
                <a16:creationId xmlns:a16="http://schemas.microsoft.com/office/drawing/2014/main" id="{293AC8AC-7028-4A9A-9110-D797944D72AA}"/>
              </a:ext>
            </a:extLst>
          </p:cNvPr>
          <p:cNvCxnSpPr/>
          <p:nvPr/>
        </p:nvCxnSpPr>
        <p:spPr>
          <a:xfrm>
            <a:off x="5105400" y="2057400"/>
            <a:ext cx="28194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76">
            <a:extLst>
              <a:ext uri="{FF2B5EF4-FFF2-40B4-BE49-F238E27FC236}">
                <a16:creationId xmlns:a16="http://schemas.microsoft.com/office/drawing/2014/main" id="{DD85B919-CF62-4FBB-8F93-C0306EE8F396}"/>
              </a:ext>
            </a:extLst>
          </p:cNvPr>
          <p:cNvSpPr txBox="1"/>
          <p:nvPr/>
        </p:nvSpPr>
        <p:spPr>
          <a:xfrm>
            <a:off x="5298489" y="1828800"/>
            <a:ext cx="51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3m</a:t>
            </a:r>
          </a:p>
        </p:txBody>
      </p:sp>
      <p:sp>
        <p:nvSpPr>
          <p:cNvPr id="100" name="TextBox 77">
            <a:extLst>
              <a:ext uri="{FF2B5EF4-FFF2-40B4-BE49-F238E27FC236}">
                <a16:creationId xmlns:a16="http://schemas.microsoft.com/office/drawing/2014/main" id="{B8E90030-322D-4CD2-9C0A-D97830B69B53}"/>
              </a:ext>
            </a:extLst>
          </p:cNvPr>
          <p:cNvSpPr txBox="1"/>
          <p:nvPr/>
        </p:nvSpPr>
        <p:spPr>
          <a:xfrm>
            <a:off x="6400800" y="18288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5m</a:t>
            </a:r>
          </a:p>
        </p:txBody>
      </p:sp>
      <p:sp>
        <p:nvSpPr>
          <p:cNvPr id="101" name="TextBox 78">
            <a:extLst>
              <a:ext uri="{FF2B5EF4-FFF2-40B4-BE49-F238E27FC236}">
                <a16:creationId xmlns:a16="http://schemas.microsoft.com/office/drawing/2014/main" id="{2A03A27F-A1DD-4DA8-BE11-736417201F0F}"/>
              </a:ext>
            </a:extLst>
          </p:cNvPr>
          <p:cNvSpPr txBox="1"/>
          <p:nvPr/>
        </p:nvSpPr>
        <p:spPr>
          <a:xfrm>
            <a:off x="7395172" y="18288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2m</a:t>
            </a:r>
          </a:p>
        </p:txBody>
      </p:sp>
      <p:cxnSp>
        <p:nvCxnSpPr>
          <p:cNvPr id="102" name="Straight Arrow Connector 79">
            <a:extLst>
              <a:ext uri="{FF2B5EF4-FFF2-40B4-BE49-F238E27FC236}">
                <a16:creationId xmlns:a16="http://schemas.microsoft.com/office/drawing/2014/main" id="{3EC4AE78-73CD-48AA-B9AB-710BCE4D20FB}"/>
              </a:ext>
            </a:extLst>
          </p:cNvPr>
          <p:cNvCxnSpPr/>
          <p:nvPr/>
        </p:nvCxnSpPr>
        <p:spPr>
          <a:xfrm flipV="1">
            <a:off x="6019800" y="16002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81">
            <a:extLst>
              <a:ext uri="{FF2B5EF4-FFF2-40B4-BE49-F238E27FC236}">
                <a16:creationId xmlns:a16="http://schemas.microsoft.com/office/drawing/2014/main" id="{6736AAD2-316A-4C09-87B6-2C7672FC25D4}"/>
              </a:ext>
            </a:extLst>
          </p:cNvPr>
          <p:cNvCxnSpPr/>
          <p:nvPr/>
        </p:nvCxnSpPr>
        <p:spPr>
          <a:xfrm flipV="1">
            <a:off x="7391400" y="16002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84">
            <a:extLst>
              <a:ext uri="{FF2B5EF4-FFF2-40B4-BE49-F238E27FC236}">
                <a16:creationId xmlns:a16="http://schemas.microsoft.com/office/drawing/2014/main" id="{3AE22339-6B9F-46DB-B728-AB73B6975BFF}"/>
              </a:ext>
            </a:extLst>
          </p:cNvPr>
          <p:cNvSpPr txBox="1"/>
          <p:nvPr/>
        </p:nvSpPr>
        <p:spPr>
          <a:xfrm>
            <a:off x="7924800" y="1905000"/>
            <a:ext cx="282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  <a:endParaRPr lang="en-GB" sz="1200" baseline="-25000" dirty="0">
              <a:latin typeface="Comic Sans MS" pitchFamily="66" charset="0"/>
            </a:endParaRPr>
          </a:p>
        </p:txBody>
      </p:sp>
      <p:cxnSp>
        <p:nvCxnSpPr>
          <p:cNvPr id="105" name="Straight Arrow Connector 85">
            <a:extLst>
              <a:ext uri="{FF2B5EF4-FFF2-40B4-BE49-F238E27FC236}">
                <a16:creationId xmlns:a16="http://schemas.microsoft.com/office/drawing/2014/main" id="{14AE4D49-881F-4D22-80C5-4A6E4767F19A}"/>
              </a:ext>
            </a:extLst>
          </p:cNvPr>
          <p:cNvCxnSpPr/>
          <p:nvPr/>
        </p:nvCxnSpPr>
        <p:spPr>
          <a:xfrm>
            <a:off x="6324600" y="20574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86">
            <a:extLst>
              <a:ext uri="{FF2B5EF4-FFF2-40B4-BE49-F238E27FC236}">
                <a16:creationId xmlns:a16="http://schemas.microsoft.com/office/drawing/2014/main" id="{BE66D877-9603-4C7F-AF3A-5D1F5616D78F}"/>
              </a:ext>
            </a:extLst>
          </p:cNvPr>
          <p:cNvSpPr txBox="1"/>
          <p:nvPr/>
        </p:nvSpPr>
        <p:spPr>
          <a:xfrm>
            <a:off x="6096001" y="2743200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40N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112" name="TextBox 37">
            <a:extLst>
              <a:ext uri="{FF2B5EF4-FFF2-40B4-BE49-F238E27FC236}">
                <a16:creationId xmlns:a16="http://schemas.microsoft.com/office/drawing/2014/main" id="{3AFA3238-7970-4B13-806A-990ACF15870B}"/>
              </a:ext>
            </a:extLst>
          </p:cNvPr>
          <p:cNvSpPr txBox="1"/>
          <p:nvPr/>
        </p:nvSpPr>
        <p:spPr>
          <a:xfrm>
            <a:off x="4583837" y="2238653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113" name="TextBox 38">
            <a:extLst>
              <a:ext uri="{FF2B5EF4-FFF2-40B4-BE49-F238E27FC236}">
                <a16:creationId xmlns:a16="http://schemas.microsoft.com/office/drawing/2014/main" id="{104F5677-D0DC-4DC9-A76D-EE4C020E28CB}"/>
              </a:ext>
            </a:extLst>
          </p:cNvPr>
          <p:cNvSpPr txBox="1"/>
          <p:nvPr/>
        </p:nvSpPr>
        <p:spPr>
          <a:xfrm>
            <a:off x="7496452" y="133313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p:sp>
        <p:nvSpPr>
          <p:cNvPr id="114" name="TextBox 39">
            <a:extLst>
              <a:ext uri="{FF2B5EF4-FFF2-40B4-BE49-F238E27FC236}">
                <a16:creationId xmlns:a16="http://schemas.microsoft.com/office/drawing/2014/main" id="{B503541C-43FC-4694-8D36-8F1C776B3B2A}"/>
              </a:ext>
            </a:extLst>
          </p:cNvPr>
          <p:cNvSpPr txBox="1"/>
          <p:nvPr/>
        </p:nvSpPr>
        <p:spPr>
          <a:xfrm>
            <a:off x="5780843" y="262261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40">
                <a:extLst>
                  <a:ext uri="{FF2B5EF4-FFF2-40B4-BE49-F238E27FC236}">
                    <a16:creationId xmlns:a16="http://schemas.microsoft.com/office/drawing/2014/main" id="{203225BE-B3D1-4956-B05F-DED111721130}"/>
                  </a:ext>
                </a:extLst>
              </p:cNvPr>
              <p:cNvSpPr txBox="1"/>
              <p:nvPr/>
            </p:nvSpPr>
            <p:spPr>
              <a:xfrm>
                <a:off x="6050872" y="1949996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5" name="TextBox 40">
                <a:extLst>
                  <a:ext uri="{FF2B5EF4-FFF2-40B4-BE49-F238E27FC236}">
                    <a16:creationId xmlns:a16="http://schemas.microsoft.com/office/drawing/2014/main" id="{203225BE-B3D1-4956-B05F-DED1117211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0872" y="1949996"/>
                <a:ext cx="381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TextBox 80">
            <a:extLst>
              <a:ext uri="{FF2B5EF4-FFF2-40B4-BE49-F238E27FC236}">
                <a16:creationId xmlns:a16="http://schemas.microsoft.com/office/drawing/2014/main" id="{6A6089F6-A616-42FB-876B-1A3EB2367C00}"/>
              </a:ext>
            </a:extLst>
          </p:cNvPr>
          <p:cNvSpPr txBox="1"/>
          <p:nvPr/>
        </p:nvSpPr>
        <p:spPr>
          <a:xfrm>
            <a:off x="4820128" y="1913877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  <a:endParaRPr lang="en-GB" sz="1200" baseline="-25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EFF3567A-8C58-4C94-9AE4-42E3057A5F3B}"/>
                  </a:ext>
                </a:extLst>
              </p:cNvPr>
              <p:cNvSpPr txBox="1"/>
              <p:nvPr/>
            </p:nvSpPr>
            <p:spPr>
              <a:xfrm>
                <a:off x="7266372" y="1336089"/>
                <a:ext cx="26584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EFF3567A-8C58-4C94-9AE4-42E3057A5F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6372" y="1336089"/>
                <a:ext cx="265842" cy="246221"/>
              </a:xfrm>
              <a:prstGeom prst="rect">
                <a:avLst/>
              </a:prstGeom>
              <a:blipFill>
                <a:blip r:embed="rId5"/>
                <a:stretch>
                  <a:fillRect l="-18182" r="-2273" b="-12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テキスト ボックス 119">
                <a:extLst>
                  <a:ext uri="{FF2B5EF4-FFF2-40B4-BE49-F238E27FC236}">
                    <a16:creationId xmlns:a16="http://schemas.microsoft.com/office/drawing/2014/main" id="{ECAEB01B-FF76-4CF6-8DA6-553ECC4337DD}"/>
                  </a:ext>
                </a:extLst>
              </p:cNvPr>
              <p:cNvSpPr txBox="1"/>
              <p:nvPr/>
            </p:nvSpPr>
            <p:spPr>
              <a:xfrm>
                <a:off x="5908089" y="1344967"/>
                <a:ext cx="25269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0" name="テキスト ボックス 119">
                <a:extLst>
                  <a:ext uri="{FF2B5EF4-FFF2-40B4-BE49-F238E27FC236}">
                    <a16:creationId xmlns:a16="http://schemas.microsoft.com/office/drawing/2014/main" id="{ECAEB01B-FF76-4CF6-8DA6-553ECC4337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8089" y="1344967"/>
                <a:ext cx="252698" cy="246221"/>
              </a:xfrm>
              <a:prstGeom prst="rect">
                <a:avLst/>
              </a:prstGeom>
              <a:blipFill>
                <a:blip r:embed="rId6"/>
                <a:stretch>
                  <a:fillRect l="-16667" r="-2381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TextBox 80">
            <a:extLst>
              <a:ext uri="{FF2B5EF4-FFF2-40B4-BE49-F238E27FC236}">
                <a16:creationId xmlns:a16="http://schemas.microsoft.com/office/drawing/2014/main" id="{83D1DE04-09C6-4736-BC6E-831C05285880}"/>
              </a:ext>
            </a:extLst>
          </p:cNvPr>
          <p:cNvSpPr txBox="1"/>
          <p:nvPr/>
        </p:nvSpPr>
        <p:spPr>
          <a:xfrm>
            <a:off x="5868434" y="2020410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C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122" name="TextBox 80">
            <a:extLst>
              <a:ext uri="{FF2B5EF4-FFF2-40B4-BE49-F238E27FC236}">
                <a16:creationId xmlns:a16="http://schemas.microsoft.com/office/drawing/2014/main" id="{681D90B3-62D0-4E90-B088-FA46274F1211}"/>
              </a:ext>
            </a:extLst>
          </p:cNvPr>
          <p:cNvSpPr txBox="1"/>
          <p:nvPr/>
        </p:nvSpPr>
        <p:spPr>
          <a:xfrm>
            <a:off x="7244533" y="2029287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D</a:t>
            </a:r>
            <a:endParaRPr lang="en-GB" sz="1200" baseline="-25000" dirty="0">
              <a:latin typeface="Comic Sans MS" pitchFamily="66" charset="0"/>
            </a:endParaRPr>
          </a:p>
        </p:txBody>
      </p:sp>
      <p:cxnSp>
        <p:nvCxnSpPr>
          <p:cNvPr id="123" name="Straight Arrow Connector 79">
            <a:extLst>
              <a:ext uri="{FF2B5EF4-FFF2-40B4-BE49-F238E27FC236}">
                <a16:creationId xmlns:a16="http://schemas.microsoft.com/office/drawing/2014/main" id="{0FF903FE-E161-4D21-9713-5950310ADBEC}"/>
              </a:ext>
            </a:extLst>
          </p:cNvPr>
          <p:cNvCxnSpPr>
            <a:cxnSpLocks/>
          </p:cNvCxnSpPr>
          <p:nvPr/>
        </p:nvCxnSpPr>
        <p:spPr>
          <a:xfrm>
            <a:off x="5115758" y="2054441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86">
            <a:extLst>
              <a:ext uri="{FF2B5EF4-FFF2-40B4-BE49-F238E27FC236}">
                <a16:creationId xmlns:a16="http://schemas.microsoft.com/office/drawing/2014/main" id="{B3601AD7-967B-4F71-9273-67F5A4F8D038}"/>
              </a:ext>
            </a:extLst>
          </p:cNvPr>
          <p:cNvSpPr txBox="1"/>
          <p:nvPr/>
        </p:nvSpPr>
        <p:spPr>
          <a:xfrm>
            <a:off x="4862004" y="2503503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25N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4810E7D-ADFD-4D7C-B7C0-AD0C88FA969A}"/>
              </a:ext>
            </a:extLst>
          </p:cNvPr>
          <p:cNvSpPr txBox="1"/>
          <p:nvPr/>
        </p:nvSpPr>
        <p:spPr>
          <a:xfrm>
            <a:off x="6667130" y="2583401"/>
            <a:ext cx="197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Estimate the location of the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centre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of mass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25" name="Straight Arrow Connector 108">
            <a:extLst>
              <a:ext uri="{FF2B5EF4-FFF2-40B4-BE49-F238E27FC236}">
                <a16:creationId xmlns:a16="http://schemas.microsoft.com/office/drawing/2014/main" id="{FC701041-4B7F-44D3-B967-97768BE2CE60}"/>
              </a:ext>
            </a:extLst>
          </p:cNvPr>
          <p:cNvCxnSpPr/>
          <p:nvPr/>
        </p:nvCxnSpPr>
        <p:spPr>
          <a:xfrm flipH="1" flipV="1">
            <a:off x="6491796" y="2184646"/>
            <a:ext cx="4572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テキスト ボックス 125">
                <a:extLst>
                  <a:ext uri="{FF2B5EF4-FFF2-40B4-BE49-F238E27FC236}">
                    <a16:creationId xmlns:a16="http://schemas.microsoft.com/office/drawing/2014/main" id="{D8FEEC5E-8269-42C8-B38D-02B7B078C66B}"/>
                  </a:ext>
                </a:extLst>
              </p:cNvPr>
              <p:cNvSpPr txBox="1"/>
              <p:nvPr/>
            </p:nvSpPr>
            <p:spPr>
              <a:xfrm>
                <a:off x="7253295" y="1346399"/>
                <a:ext cx="26584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6" name="テキスト ボックス 125">
                <a:extLst>
                  <a:ext uri="{FF2B5EF4-FFF2-40B4-BE49-F238E27FC236}">
                    <a16:creationId xmlns:a16="http://schemas.microsoft.com/office/drawing/2014/main" id="{D8FEEC5E-8269-42C8-B38D-02B7B078C6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3295" y="1346399"/>
                <a:ext cx="265842" cy="246221"/>
              </a:xfrm>
              <a:prstGeom prst="rect">
                <a:avLst/>
              </a:prstGeom>
              <a:blipFill>
                <a:blip r:embed="rId7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7" name="Group 87">
            <a:extLst>
              <a:ext uri="{FF2B5EF4-FFF2-40B4-BE49-F238E27FC236}">
                <a16:creationId xmlns:a16="http://schemas.microsoft.com/office/drawing/2014/main" id="{4BC8C8A2-5C5B-456F-AAF9-7F21FC90B2C7}"/>
              </a:ext>
            </a:extLst>
          </p:cNvPr>
          <p:cNvGrpSpPr/>
          <p:nvPr/>
        </p:nvGrpSpPr>
        <p:grpSpPr>
          <a:xfrm>
            <a:off x="5907955" y="1927318"/>
            <a:ext cx="205507" cy="228600"/>
            <a:chOff x="7643093" y="990600"/>
            <a:chExt cx="205507" cy="228600"/>
          </a:xfrm>
        </p:grpSpPr>
        <p:cxnSp>
          <p:nvCxnSpPr>
            <p:cNvPr id="128" name="Straight Connector 90">
              <a:extLst>
                <a:ext uri="{FF2B5EF4-FFF2-40B4-BE49-F238E27FC236}">
                  <a16:creationId xmlns:a16="http://schemas.microsoft.com/office/drawing/2014/main" id="{5A6D5F80-A469-4089-9156-4BA60EE9C17F}"/>
                </a:ext>
              </a:extLst>
            </p:cNvPr>
            <p:cNvCxnSpPr/>
            <p:nvPr/>
          </p:nvCxnSpPr>
          <p:spPr>
            <a:xfrm>
              <a:off x="7643278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91">
              <a:extLst>
                <a:ext uri="{FF2B5EF4-FFF2-40B4-BE49-F238E27FC236}">
                  <a16:creationId xmlns:a16="http://schemas.microsoft.com/office/drawing/2014/main" id="{1BFA5DBA-81B7-419E-8F61-7910F6E3FA20}"/>
                </a:ext>
              </a:extLst>
            </p:cNvPr>
            <p:cNvCxnSpPr/>
            <p:nvPr/>
          </p:nvCxnSpPr>
          <p:spPr>
            <a:xfrm flipH="1">
              <a:off x="7643093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0" name="Straight Connector 71">
            <a:extLst>
              <a:ext uri="{FF2B5EF4-FFF2-40B4-BE49-F238E27FC236}">
                <a16:creationId xmlns:a16="http://schemas.microsoft.com/office/drawing/2014/main" id="{E6E00857-ECC4-455F-9F1D-16F227B8BEDF}"/>
              </a:ext>
            </a:extLst>
          </p:cNvPr>
          <p:cNvCxnSpPr>
            <a:cxnSpLocks/>
          </p:cNvCxnSpPr>
          <p:nvPr/>
        </p:nvCxnSpPr>
        <p:spPr>
          <a:xfrm>
            <a:off x="5106067" y="2055577"/>
            <a:ext cx="923278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71">
            <a:extLst>
              <a:ext uri="{FF2B5EF4-FFF2-40B4-BE49-F238E27FC236}">
                <a16:creationId xmlns:a16="http://schemas.microsoft.com/office/drawing/2014/main" id="{3A1F8393-26E6-47A8-B6C9-9621CAA628CD}"/>
              </a:ext>
            </a:extLst>
          </p:cNvPr>
          <p:cNvCxnSpPr>
            <a:cxnSpLocks/>
          </p:cNvCxnSpPr>
          <p:nvPr/>
        </p:nvCxnSpPr>
        <p:spPr>
          <a:xfrm>
            <a:off x="6028713" y="2049761"/>
            <a:ext cx="300362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60">
            <a:extLst>
              <a:ext uri="{FF2B5EF4-FFF2-40B4-BE49-F238E27FC236}">
                <a16:creationId xmlns:a16="http://schemas.microsoft.com/office/drawing/2014/main" id="{6FB9C81D-7188-44DE-94A5-7BB52A2EB309}"/>
              </a:ext>
            </a:extLst>
          </p:cNvPr>
          <p:cNvSpPr txBox="1"/>
          <p:nvPr/>
        </p:nvSpPr>
        <p:spPr>
          <a:xfrm>
            <a:off x="4114800" y="347708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134" name="TextBox 61">
            <a:extLst>
              <a:ext uri="{FF2B5EF4-FFF2-40B4-BE49-F238E27FC236}">
                <a16:creationId xmlns:a16="http://schemas.microsoft.com/office/drawing/2014/main" id="{3F45A19C-9408-4270-AFBC-CB5673A653E5}"/>
              </a:ext>
            </a:extLst>
          </p:cNvPr>
          <p:cNvSpPr txBox="1"/>
          <p:nvPr/>
        </p:nvSpPr>
        <p:spPr>
          <a:xfrm>
            <a:off x="4114800" y="385808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135" name="TextBox 62">
            <a:extLst>
              <a:ext uri="{FF2B5EF4-FFF2-40B4-BE49-F238E27FC236}">
                <a16:creationId xmlns:a16="http://schemas.microsoft.com/office/drawing/2014/main" id="{2DBB9A5B-8ACD-40A1-9D6C-D68678890C5A}"/>
              </a:ext>
            </a:extLst>
          </p:cNvPr>
          <p:cNvSpPr txBox="1"/>
          <p:nvPr/>
        </p:nvSpPr>
        <p:spPr>
          <a:xfrm>
            <a:off x="4114800" y="423908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63">
                <a:extLst>
                  <a:ext uri="{FF2B5EF4-FFF2-40B4-BE49-F238E27FC236}">
                    <a16:creationId xmlns:a16="http://schemas.microsoft.com/office/drawing/2014/main" id="{640D2DF3-A30A-4F8E-82B8-E934880034BA}"/>
                  </a:ext>
                </a:extLst>
              </p:cNvPr>
              <p:cNvSpPr txBox="1"/>
              <p:nvPr/>
            </p:nvSpPr>
            <p:spPr>
              <a:xfrm>
                <a:off x="4495800" y="3477088"/>
                <a:ext cx="8096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6" name="TextBox 63">
                <a:extLst>
                  <a:ext uri="{FF2B5EF4-FFF2-40B4-BE49-F238E27FC236}">
                    <a16:creationId xmlns:a16="http://schemas.microsoft.com/office/drawing/2014/main" id="{640D2DF3-A30A-4F8E-82B8-E934880034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477088"/>
                <a:ext cx="809645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65">
                <a:extLst>
                  <a:ext uri="{FF2B5EF4-FFF2-40B4-BE49-F238E27FC236}">
                    <a16:creationId xmlns:a16="http://schemas.microsoft.com/office/drawing/2014/main" id="{4BF2921E-1078-4997-AA20-A287EFC11E29}"/>
                  </a:ext>
                </a:extLst>
              </p:cNvPr>
              <p:cNvSpPr txBox="1"/>
              <p:nvPr/>
            </p:nvSpPr>
            <p:spPr>
              <a:xfrm>
                <a:off x="4495800" y="3858088"/>
                <a:ext cx="8110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40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7" name="TextBox 65">
                <a:extLst>
                  <a:ext uri="{FF2B5EF4-FFF2-40B4-BE49-F238E27FC236}">
                    <a16:creationId xmlns:a16="http://schemas.microsoft.com/office/drawing/2014/main" id="{4BF2921E-1078-4997-AA20-A287EFC11E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858088"/>
                <a:ext cx="811056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66">
                <a:extLst>
                  <a:ext uri="{FF2B5EF4-FFF2-40B4-BE49-F238E27FC236}">
                    <a16:creationId xmlns:a16="http://schemas.microsoft.com/office/drawing/2014/main" id="{404F8D39-796E-4A22-B048-9A75F790ED05}"/>
                  </a:ext>
                </a:extLst>
              </p:cNvPr>
              <p:cNvSpPr txBox="1"/>
              <p:nvPr/>
            </p:nvSpPr>
            <p:spPr>
              <a:xfrm>
                <a:off x="5152747" y="3858088"/>
                <a:ext cx="115550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𝑁𝑚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8" name="TextBox 66">
                <a:extLst>
                  <a:ext uri="{FF2B5EF4-FFF2-40B4-BE49-F238E27FC236}">
                    <a16:creationId xmlns:a16="http://schemas.microsoft.com/office/drawing/2014/main" id="{404F8D39-796E-4A22-B048-9A75F790ED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2747" y="3858088"/>
                <a:ext cx="1155509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67">
                <a:extLst>
                  <a:ext uri="{FF2B5EF4-FFF2-40B4-BE49-F238E27FC236}">
                    <a16:creationId xmlns:a16="http://schemas.microsoft.com/office/drawing/2014/main" id="{0B8A69B4-EC22-4FCD-A926-D489662F594D}"/>
                  </a:ext>
                </a:extLst>
              </p:cNvPr>
              <p:cNvSpPr txBox="1"/>
              <p:nvPr/>
            </p:nvSpPr>
            <p:spPr>
              <a:xfrm>
                <a:off x="6170721" y="3849211"/>
                <a:ext cx="112691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9" name="TextBox 67">
                <a:extLst>
                  <a:ext uri="{FF2B5EF4-FFF2-40B4-BE49-F238E27FC236}">
                    <a16:creationId xmlns:a16="http://schemas.microsoft.com/office/drawing/2014/main" id="{0B8A69B4-EC22-4FCD-A926-D489662F59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0721" y="3849211"/>
                <a:ext cx="1126912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68">
                <a:extLst>
                  <a:ext uri="{FF2B5EF4-FFF2-40B4-BE49-F238E27FC236}">
                    <a16:creationId xmlns:a16="http://schemas.microsoft.com/office/drawing/2014/main" id="{B1780183-29BB-4443-B764-B5EB08FABD27}"/>
                  </a:ext>
                </a:extLst>
              </p:cNvPr>
              <p:cNvSpPr txBox="1"/>
              <p:nvPr/>
            </p:nvSpPr>
            <p:spPr>
              <a:xfrm>
                <a:off x="4460289" y="4230210"/>
                <a:ext cx="242996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𝑇h𝑖𝑠</m:t>
                      </m:r>
                      <m:r>
                        <a:rPr lang="en-GB" sz="1600" i="1" smtClean="0">
                          <a:latin typeface="Cambria Math"/>
                        </a:rPr>
                        <m:t> </m:t>
                      </m:r>
                      <m:r>
                        <a:rPr lang="en-GB" sz="1600" i="1" smtClean="0">
                          <a:latin typeface="Cambria Math"/>
                        </a:rPr>
                        <m:t>𝑤𝑖𝑙𝑙</m:t>
                      </m:r>
                      <m:r>
                        <a:rPr lang="en-GB" sz="1600" i="1" smtClean="0">
                          <a:latin typeface="Cambria Math"/>
                        </a:rPr>
                        <m:t> </m:t>
                      </m:r>
                      <m:r>
                        <a:rPr lang="en-GB" sz="1600" i="1" smtClean="0">
                          <a:latin typeface="Cambria Math"/>
                        </a:rPr>
                        <m:t>𝑏𝑒</m:t>
                      </m:r>
                      <m:r>
                        <a:rPr lang="en-GB" sz="1600" i="1" smtClean="0">
                          <a:latin typeface="Cambria Math"/>
                        </a:rPr>
                        <m:t> 0 </m:t>
                      </m:r>
                      <m:r>
                        <a:rPr lang="en-GB" sz="1600" i="1" smtClean="0">
                          <a:latin typeface="Cambria Math"/>
                        </a:rPr>
                        <m:t>𝑎𝑠</m:t>
                      </m:r>
                      <m:r>
                        <a:rPr lang="en-GB" sz="160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GB" sz="16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0" name="TextBox 68">
                <a:extLst>
                  <a:ext uri="{FF2B5EF4-FFF2-40B4-BE49-F238E27FC236}">
                    <a16:creationId xmlns:a16="http://schemas.microsoft.com/office/drawing/2014/main" id="{B1780183-29BB-4443-B764-B5EB08FABD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0289" y="4230210"/>
                <a:ext cx="2429961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TextBox 69">
                <a:extLst>
                  <a:ext uri="{FF2B5EF4-FFF2-40B4-BE49-F238E27FC236}">
                    <a16:creationId xmlns:a16="http://schemas.microsoft.com/office/drawing/2014/main" id="{2F9A7ED4-46C3-497A-A95C-560522679B6D}"/>
                  </a:ext>
                </a:extLst>
              </p:cNvPr>
              <p:cNvSpPr txBox="1"/>
              <p:nvPr/>
            </p:nvSpPr>
            <p:spPr>
              <a:xfrm>
                <a:off x="5179380" y="3484486"/>
                <a:ext cx="104028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75 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𝑁𝑚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5" name="TextBox 69">
                <a:extLst>
                  <a:ext uri="{FF2B5EF4-FFF2-40B4-BE49-F238E27FC236}">
                    <a16:creationId xmlns:a16="http://schemas.microsoft.com/office/drawing/2014/main" id="{2F9A7ED4-46C3-497A-A95C-560522679B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9380" y="3484486"/>
                <a:ext cx="1040285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TextBox 69">
                <a:extLst>
                  <a:ext uri="{FF2B5EF4-FFF2-40B4-BE49-F238E27FC236}">
                    <a16:creationId xmlns:a16="http://schemas.microsoft.com/office/drawing/2014/main" id="{728E1C28-64B4-4FE2-A25F-1C5BB9655752}"/>
                  </a:ext>
                </a:extLst>
              </p:cNvPr>
              <p:cNvSpPr txBox="1"/>
              <p:nvPr/>
            </p:nvSpPr>
            <p:spPr>
              <a:xfrm>
                <a:off x="6067148" y="3484486"/>
                <a:ext cx="150522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6" name="TextBox 69">
                <a:extLst>
                  <a:ext uri="{FF2B5EF4-FFF2-40B4-BE49-F238E27FC236}">
                    <a16:creationId xmlns:a16="http://schemas.microsoft.com/office/drawing/2014/main" id="{728E1C28-64B4-4FE2-A25F-1C5BB96557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7148" y="3484486"/>
                <a:ext cx="1505220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7" name="TextBox 30">
            <a:extLst>
              <a:ext uri="{FF2B5EF4-FFF2-40B4-BE49-F238E27FC236}">
                <a16:creationId xmlns:a16="http://schemas.microsoft.com/office/drawing/2014/main" id="{9AABAE32-F53A-472F-A3BF-6B475412E63B}"/>
              </a:ext>
            </a:extLst>
          </p:cNvPr>
          <p:cNvSpPr txBox="1"/>
          <p:nvPr/>
        </p:nvSpPr>
        <p:spPr>
          <a:xfrm>
            <a:off x="4114800" y="3124200"/>
            <a:ext cx="2066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Take moments about C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Box 66">
                <a:extLst>
                  <a:ext uri="{FF2B5EF4-FFF2-40B4-BE49-F238E27FC236}">
                    <a16:creationId xmlns:a16="http://schemas.microsoft.com/office/drawing/2014/main" id="{921A3547-9E4C-4617-B3BA-FC5D924229C3}"/>
                  </a:ext>
                </a:extLst>
              </p:cNvPr>
              <p:cNvSpPr txBox="1"/>
              <p:nvPr/>
            </p:nvSpPr>
            <p:spPr>
              <a:xfrm>
                <a:off x="4698127" y="5179528"/>
                <a:ext cx="106952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75=40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8" name="TextBox 66">
                <a:extLst>
                  <a:ext uri="{FF2B5EF4-FFF2-40B4-BE49-F238E27FC236}">
                    <a16:creationId xmlns:a16="http://schemas.microsoft.com/office/drawing/2014/main" id="{921A3547-9E4C-4617-B3BA-FC5D92422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8127" y="5179528"/>
                <a:ext cx="1069524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extBox 66">
                <a:extLst>
                  <a:ext uri="{FF2B5EF4-FFF2-40B4-BE49-F238E27FC236}">
                    <a16:creationId xmlns:a16="http://schemas.microsoft.com/office/drawing/2014/main" id="{9C288A21-B9DF-4782-A865-B8A16B48F24B}"/>
                  </a:ext>
                </a:extLst>
              </p:cNvPr>
              <p:cNvSpPr txBox="1"/>
              <p:nvPr/>
            </p:nvSpPr>
            <p:spPr>
              <a:xfrm>
                <a:off x="4804657" y="5605130"/>
                <a:ext cx="11112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=1.875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9" name="TextBox 66">
                <a:extLst>
                  <a:ext uri="{FF2B5EF4-FFF2-40B4-BE49-F238E27FC236}">
                    <a16:creationId xmlns:a16="http://schemas.microsoft.com/office/drawing/2014/main" id="{9C288A21-B9DF-4782-A865-B8A16B48F2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4657" y="5605130"/>
                <a:ext cx="1111202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TextBox 66">
                <a:extLst>
                  <a:ext uri="{FF2B5EF4-FFF2-40B4-BE49-F238E27FC236}">
                    <a16:creationId xmlns:a16="http://schemas.microsoft.com/office/drawing/2014/main" id="{8898B70A-17AD-4953-A057-380E37A06D8C}"/>
                  </a:ext>
                </a:extLst>
              </p:cNvPr>
              <p:cNvSpPr txBox="1"/>
              <p:nvPr/>
            </p:nvSpPr>
            <p:spPr>
              <a:xfrm>
                <a:off x="4112199" y="6049539"/>
                <a:ext cx="18131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𝐷𝑖𝑠𝑡𝑎𝑛𝑐𝑒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=4.875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0" name="TextBox 66">
                <a:extLst>
                  <a:ext uri="{FF2B5EF4-FFF2-40B4-BE49-F238E27FC236}">
                    <a16:creationId xmlns:a16="http://schemas.microsoft.com/office/drawing/2014/main" id="{8898B70A-17AD-4953-A057-380E37A06D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99" y="6049539"/>
                <a:ext cx="1813189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1" name="TextBox 30">
            <a:extLst>
              <a:ext uri="{FF2B5EF4-FFF2-40B4-BE49-F238E27FC236}">
                <a16:creationId xmlns:a16="http://schemas.microsoft.com/office/drawing/2014/main" id="{3168957F-2AC6-457F-905C-DCC78DFD13E6}"/>
              </a:ext>
            </a:extLst>
          </p:cNvPr>
          <p:cNvSpPr txBox="1"/>
          <p:nvPr/>
        </p:nvSpPr>
        <p:spPr>
          <a:xfrm>
            <a:off x="4155145" y="4672079"/>
            <a:ext cx="4617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Now set the clockwise and anticlockwise components equal to each other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" name="TextBox 83">
                <a:extLst>
                  <a:ext uri="{FF2B5EF4-FFF2-40B4-BE49-F238E27FC236}">
                    <a16:creationId xmlns:a16="http://schemas.microsoft.com/office/drawing/2014/main" id="{470DE392-28B8-4F39-98E4-8B7FF393CE54}"/>
                  </a:ext>
                </a:extLst>
              </p:cNvPr>
              <p:cNvSpPr txBox="1"/>
              <p:nvPr/>
            </p:nvSpPr>
            <p:spPr>
              <a:xfrm>
                <a:off x="6049715" y="5376675"/>
                <a:ext cx="17482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3" name="TextBox 83">
                <a:extLst>
                  <a:ext uri="{FF2B5EF4-FFF2-40B4-BE49-F238E27FC236}">
                    <a16:creationId xmlns:a16="http://schemas.microsoft.com/office/drawing/2014/main" id="{470DE392-28B8-4F39-98E4-8B7FF393CE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9715" y="5376675"/>
                <a:ext cx="1748236" cy="307777"/>
              </a:xfrm>
              <a:prstGeom prst="rect">
                <a:avLst/>
              </a:prstGeom>
              <a:blipFill>
                <a:blip r:embed="rId18"/>
                <a:stretch>
                  <a:fillRect l="-1045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4" name="Arc 82">
            <a:extLst>
              <a:ext uri="{FF2B5EF4-FFF2-40B4-BE49-F238E27FC236}">
                <a16:creationId xmlns:a16="http://schemas.microsoft.com/office/drawing/2014/main" id="{25DA74AE-5876-455F-A9B3-EDA3882B0980}"/>
              </a:ext>
            </a:extLst>
          </p:cNvPr>
          <p:cNvSpPr/>
          <p:nvPr/>
        </p:nvSpPr>
        <p:spPr>
          <a:xfrm>
            <a:off x="5741407" y="5356633"/>
            <a:ext cx="288202" cy="401370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Arc 82">
            <a:extLst>
              <a:ext uri="{FF2B5EF4-FFF2-40B4-BE49-F238E27FC236}">
                <a16:creationId xmlns:a16="http://schemas.microsoft.com/office/drawing/2014/main" id="{564B9B57-E2FA-4F33-A075-12F1267904DE}"/>
              </a:ext>
            </a:extLst>
          </p:cNvPr>
          <p:cNvSpPr/>
          <p:nvPr/>
        </p:nvSpPr>
        <p:spPr>
          <a:xfrm>
            <a:off x="5767058" y="5798744"/>
            <a:ext cx="288202" cy="401370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TextBox 83">
            <a:extLst>
              <a:ext uri="{FF2B5EF4-FFF2-40B4-BE49-F238E27FC236}">
                <a16:creationId xmlns:a16="http://schemas.microsoft.com/office/drawing/2014/main" id="{30375E30-6278-4E1D-BDB7-61AADEE00BB3}"/>
              </a:ext>
            </a:extLst>
          </p:cNvPr>
          <p:cNvSpPr txBox="1"/>
          <p:nvPr/>
        </p:nvSpPr>
        <p:spPr>
          <a:xfrm>
            <a:off x="5998382" y="5717631"/>
            <a:ext cx="2819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Remember we need the distance from A, so add on 3m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095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99" grpId="1"/>
      <p:bldP spid="99" grpId="2"/>
      <p:bldP spid="100" grpId="0"/>
      <p:bldP spid="101" grpId="0"/>
      <p:bldP spid="104" grpId="0"/>
      <p:bldP spid="106" grpId="0"/>
      <p:bldP spid="106" grpId="1"/>
      <p:bldP spid="106" grpId="2"/>
      <p:bldP spid="112" grpId="0"/>
      <p:bldP spid="113" grpId="0"/>
      <p:bldP spid="114" grpId="0"/>
      <p:bldP spid="115" grpId="0"/>
      <p:bldP spid="119" grpId="0"/>
      <p:bldP spid="2" grpId="0"/>
      <p:bldP spid="2" grpId="1"/>
      <p:bldP spid="120" grpId="0"/>
      <p:bldP spid="121" grpId="0"/>
      <p:bldP spid="122" grpId="0"/>
      <p:bldP spid="124" grpId="0"/>
      <p:bldP spid="124" grpId="1"/>
      <p:bldP spid="124" grpId="2"/>
      <p:bldP spid="4" grpId="0"/>
      <p:bldP spid="4" grpId="1"/>
      <p:bldP spid="126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3" grpId="0"/>
      <p:bldP spid="154" grpId="0" animBg="1"/>
      <p:bldP spid="155" grpId="0" animBg="1"/>
      <p:bldP spid="15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DF864F-2AEA-449C-A516-8698AB937E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CBABAC-CF34-4522-98AF-96507AB35D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95E3ED-5A43-49A3-B4E7-66480D354408}">
  <ds:schemaRefs>
    <ds:schemaRef ds:uri="http://schemas.microsoft.com/office/2006/documentManagement/types"/>
    <ds:schemaRef ds:uri="78db98b4-7c56-4667-9532-fea666d1edab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506</Words>
  <Application>Microsoft Office PowerPoint</Application>
  <PresentationFormat>On-screen Show (4:3)</PresentationFormat>
  <Paragraphs>104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Microsoft Himalaya</vt:lpstr>
      <vt:lpstr>Piranesi It BT</vt:lpstr>
      <vt:lpstr>Wingdings</vt:lpstr>
      <vt:lpstr>Office テーマ</vt:lpstr>
      <vt:lpstr>PowerPoint Presentation</vt:lpstr>
      <vt:lpstr>Moments</vt:lpstr>
      <vt:lpstr>Moments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45</cp:revision>
  <dcterms:created xsi:type="dcterms:W3CDTF">2018-06-16T01:40:49Z</dcterms:created>
  <dcterms:modified xsi:type="dcterms:W3CDTF">2020-12-22T20:23:55Z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