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6000">
              <a:srgbClr val="FF0000">
                <a:alpha val="2000"/>
              </a:srgbClr>
            </a:gs>
            <a:gs pos="95000">
              <a:srgbClr val="FF0000">
                <a:alpha val="2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0.png"/><Relationship Id="rId13" Type="http://schemas.openxmlformats.org/officeDocument/2006/relationships/image" Target="../media/image880.png"/><Relationship Id="rId18" Type="http://schemas.openxmlformats.org/officeDocument/2006/relationships/image" Target="../media/image95.png"/><Relationship Id="rId3" Type="http://schemas.openxmlformats.org/officeDocument/2006/relationships/image" Target="../media/image780.png"/><Relationship Id="rId7" Type="http://schemas.openxmlformats.org/officeDocument/2006/relationships/image" Target="../media/image92.png"/><Relationship Id="rId12" Type="http://schemas.openxmlformats.org/officeDocument/2006/relationships/image" Target="../media/image93.png"/><Relationship Id="rId17" Type="http://schemas.openxmlformats.org/officeDocument/2006/relationships/image" Target="../media/image920.png"/><Relationship Id="rId2" Type="http://schemas.openxmlformats.org/officeDocument/2006/relationships/image" Target="../media/image770.png"/><Relationship Id="rId16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0.png"/><Relationship Id="rId11" Type="http://schemas.openxmlformats.org/officeDocument/2006/relationships/image" Target="../media/image860.png"/><Relationship Id="rId5" Type="http://schemas.openxmlformats.org/officeDocument/2006/relationships/image" Target="../media/image800.png"/><Relationship Id="rId15" Type="http://schemas.openxmlformats.org/officeDocument/2006/relationships/image" Target="../media/image900.png"/><Relationship Id="rId10" Type="http://schemas.openxmlformats.org/officeDocument/2006/relationships/image" Target="../media/image850.png"/><Relationship Id="rId4" Type="http://schemas.openxmlformats.org/officeDocument/2006/relationships/image" Target="../media/image790.png"/><Relationship Id="rId9" Type="http://schemas.openxmlformats.org/officeDocument/2006/relationships/image" Target="../media/image8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0.png"/><Relationship Id="rId2" Type="http://schemas.openxmlformats.org/officeDocument/2006/relationships/image" Target="../media/image9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7.png"/><Relationship Id="rId3" Type="http://schemas.openxmlformats.org/officeDocument/2006/relationships/image" Target="../media/image98.png"/><Relationship Id="rId7" Type="http://schemas.openxmlformats.org/officeDocument/2006/relationships/image" Target="../media/image101.png"/><Relationship Id="rId12" Type="http://schemas.openxmlformats.org/officeDocument/2006/relationships/image" Target="../media/image106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820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4D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mass of a non-uniform body can be modelled as acting at its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This means the weight of the rod may not necessarily be in the centre as it has been so far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Sam and </a:t>
            </a:r>
            <a:r>
              <a:rPr lang="en-GB" sz="1400" dirty="0" err="1">
                <a:latin typeface="Comic Sans MS" pitchFamily="66" charset="0"/>
              </a:rPr>
              <a:t>Tamsin</a:t>
            </a:r>
            <a:r>
              <a:rPr lang="en-GB" sz="1400" dirty="0">
                <a:latin typeface="Comic Sans MS" pitchFamily="66" charset="0"/>
              </a:rPr>
              <a:t> are sitting on a non-uniform plank AB of mass 25kg and length 4m.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plank is pivoted at M, the midpoint of AB, and the centre of mass is at C where AC = 1.8m.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err="1">
                <a:latin typeface="Comic Sans MS" pitchFamily="66" charset="0"/>
              </a:rPr>
              <a:t>Tamsin</a:t>
            </a:r>
            <a:r>
              <a:rPr lang="en-GB" sz="1400" dirty="0">
                <a:latin typeface="Comic Sans MS" pitchFamily="66" charset="0"/>
              </a:rPr>
              <a:t> has mass 25kg and sits at A. Sam has mass 35kg. How far should Sam sit from A to balance the plank?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6400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054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98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14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35g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200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2484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205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29400" y="20574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5532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324600" y="12954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14800" y="2895600"/>
            <a:ext cx="2723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Let Sam sit ‘x’ m from the midpoint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553200" y="2057400"/>
            <a:ext cx="1066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48400" y="2057400"/>
            <a:ext cx="304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2057400"/>
            <a:ext cx="1447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14800" y="3124200"/>
            <a:ext cx="4443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Take moments about M (this way we don’t need to know R</a:t>
            </a:r>
            <a:r>
              <a:rPr lang="en-GB" sz="1200" baseline="-25000" dirty="0">
                <a:latin typeface="Comic Sans MS" pitchFamily="66" charset="0"/>
              </a:rPr>
              <a:t>M</a:t>
            </a:r>
            <a:r>
              <a:rPr lang="en-GB" sz="1200" dirty="0">
                <a:latin typeface="Comic Sans MS" pitchFamily="66" charset="0"/>
              </a:rPr>
              <a:t>)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23826" y="1828800"/>
            <a:ext cx="4796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1.8m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11228" y="1828800"/>
            <a:ext cx="5020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0.2m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10400" y="1828800"/>
            <a:ext cx="2680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x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150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724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14800" y="3429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14800" y="3810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14800" y="4191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95800" y="3429000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×25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429000"/>
                <a:ext cx="844590" cy="307777"/>
              </a:xfrm>
              <a:prstGeom prst="rect">
                <a:avLst/>
              </a:prstGeom>
              <a:blipFill rotWithShape="1">
                <a:blip r:embed="rId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181600" y="3429000"/>
                <a:ext cx="721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429000"/>
                <a:ext cx="721736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91200" y="34290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4290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95800" y="3810000"/>
                <a:ext cx="9407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/>
                  <a:t>0.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2</m:t>
                    </m:r>
                    <m:r>
                      <a:rPr lang="en-GB" sz="1400" b="0" i="1" smtClean="0">
                        <a:latin typeface="Cambria Math"/>
                        <a:ea typeface="Cambria Math"/>
                      </a:rPr>
                      <m:t>×25</m:t>
                    </m:r>
                    <m:r>
                      <a:rPr lang="en-GB" sz="1400" b="0" i="1" smtClean="0">
                        <a:latin typeface="Cambria Math"/>
                        <a:ea typeface="Cambria Math"/>
                      </a:rPr>
                      <m:t>𝑔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10000"/>
                <a:ext cx="940770" cy="307777"/>
              </a:xfrm>
              <a:prstGeom prst="rect">
                <a:avLst/>
              </a:prstGeom>
              <a:blipFill rotWithShape="1">
                <a:blip r:embed="rId5"/>
                <a:stretch>
                  <a:fillRect l="-1948" t="-2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57800" y="3810000"/>
                <a:ext cx="6223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810000"/>
                <a:ext cx="62235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91200" y="38100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810000"/>
                <a:ext cx="13379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95800" y="4191000"/>
                <a:ext cx="8468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×35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191000"/>
                <a:ext cx="846835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81600" y="4191000"/>
                <a:ext cx="8202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91000"/>
                <a:ext cx="820289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867400" y="4191000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191000"/>
                <a:ext cx="100937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114800" y="4572000"/>
            <a:ext cx="3953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rod is in equilibrium so anticlockwise = clockwise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33134" y="3429000"/>
            <a:ext cx="165346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530789" y="3810000"/>
            <a:ext cx="153583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5445710" y="4191000"/>
            <a:ext cx="139009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4876800"/>
                <a:ext cx="11492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1149225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04534" y="4876800"/>
                <a:ext cx="6357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534" y="4876800"/>
                <a:ext cx="635751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16302" y="5181600"/>
                <a:ext cx="721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02" y="5181600"/>
                <a:ext cx="721736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72636" y="5181600"/>
                <a:ext cx="6357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636" y="5181600"/>
                <a:ext cx="635751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735033" y="5497033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033" y="5497033"/>
                <a:ext cx="608052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79656" y="5488156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656" y="5488156"/>
                <a:ext cx="52514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Connector 59"/>
          <p:cNvCxnSpPr/>
          <p:nvPr/>
        </p:nvCxnSpPr>
        <p:spPr>
          <a:xfrm flipH="1">
            <a:off x="5498701" y="5257800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960088" y="5282609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593265" y="5791199"/>
                <a:ext cx="7443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1.57=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265" y="5791199"/>
                <a:ext cx="744306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186779" y="5791200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779" y="5791200"/>
                <a:ext cx="326371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661734" y="50292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6118934" y="5029200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6" name="Arc 65"/>
          <p:cNvSpPr/>
          <p:nvPr/>
        </p:nvSpPr>
        <p:spPr>
          <a:xfrm>
            <a:off x="5661734" y="53340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661734" y="56388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118934" y="5334000"/>
            <a:ext cx="1103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g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118934" y="5638800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048000" y="6096000"/>
            <a:ext cx="5638801" cy="46166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Sam should sit 3.57m from A (or 0.43m from B)</a:t>
            </a:r>
          </a:p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Make sure you always read where the distance should be measured from!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48000" y="6096000"/>
            <a:ext cx="5562600" cy="4572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6452442" y="1957276"/>
            <a:ext cx="205507" cy="228600"/>
            <a:chOff x="7643093" y="990600"/>
            <a:chExt cx="205507" cy="22860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AB78C13-3816-4D2F-AC7B-42F6991B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コンテンツ プレースホルダー 2">
            <a:extLst>
              <a:ext uri="{FF2B5EF4-FFF2-40B4-BE49-F238E27FC236}">
                <a16:creationId xmlns:a16="http://schemas.microsoft.com/office/drawing/2014/main" id="{4876AB98-071C-4FFE-9E34-2DB49A3577DD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1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0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7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2" grpId="0"/>
      <p:bldP spid="12" grpId="1"/>
      <p:bldP spid="12" grpId="2"/>
      <p:bldP spid="13" grpId="0"/>
      <p:bldP spid="13" grpId="1"/>
      <p:bldP spid="13" grpId="2"/>
      <p:bldP spid="14" grpId="0"/>
      <p:bldP spid="14" grpId="1"/>
      <p:bldP spid="14" grpId="2"/>
      <p:bldP spid="18" grpId="0"/>
      <p:bldP spid="19" grpId="0"/>
      <p:bldP spid="22" grpId="0"/>
      <p:bldP spid="32" grpId="0"/>
      <p:bldP spid="32" grpId="1"/>
      <p:bldP spid="32" grpId="2"/>
      <p:bldP spid="33" grpId="0"/>
      <p:bldP spid="33" grpId="1"/>
      <p:bldP spid="33" grpId="2"/>
      <p:bldP spid="33" grpId="3"/>
      <p:bldP spid="33" grpId="4"/>
      <p:bldP spid="34" grpId="0"/>
      <p:bldP spid="34" grpId="1"/>
      <p:bldP spid="34" grpId="2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/>
      <p:bldP spid="55" grpId="0"/>
      <p:bldP spid="56" grpId="0"/>
      <p:bldP spid="57" grpId="0"/>
      <p:bldP spid="58" grpId="0"/>
      <p:bldP spid="59" grpId="0"/>
      <p:bldP spid="62" grpId="0"/>
      <p:bldP spid="63" grpId="0"/>
      <p:bldP spid="64" grpId="0" animBg="1"/>
      <p:bldP spid="65" grpId="0"/>
      <p:bldP spid="66" grpId="0" animBg="1"/>
      <p:bldP spid="67" grpId="0" animBg="1"/>
      <p:bldP spid="68" grpId="0"/>
      <p:bldP spid="69" grpId="0"/>
      <p:bldP spid="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rod AB is 3m long and has weight 20N. It is in a horizontal position resting on supports at points C and D, where AC = 1m and AD = 2.5m.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magnitude of the reaction at C is three times the magnitude of the reaction at D.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distance of the centre of mass of the rod from A. 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/>
          <p:cNvSpPr/>
          <p:nvPr/>
        </p:nvSpPr>
        <p:spPr>
          <a:xfrm>
            <a:off x="5867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58674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75" name="Isosceles Triangle 74"/>
          <p:cNvSpPr/>
          <p:nvPr/>
        </p:nvSpPr>
        <p:spPr>
          <a:xfrm>
            <a:off x="7239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2390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34000" y="1828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4676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867400" y="1371600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239000" y="1371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802372" y="1905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096000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696200" y="1066800"/>
            <a:ext cx="873958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  <a:r>
              <a:rPr lang="en-GB" sz="1400" dirty="0">
                <a:latin typeface="Comic Sans MS" pitchFamily="66" charset="0"/>
              </a:rPr>
              <a:t> = 3R</a:t>
            </a:r>
            <a:r>
              <a:rPr lang="en-GB" sz="14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14800" y="30480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Estimate where the centre of mass is on your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We can replace RC with 3R</a:t>
            </a:r>
            <a:r>
              <a:rPr lang="en-GB" sz="1200" baseline="-25000" dirty="0">
                <a:latin typeface="Comic Sans MS" pitchFamily="66" charset="0"/>
                <a:sym typeface="Wingdings" pitchFamily="2" charset="2"/>
              </a:rPr>
              <a:t>D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Now find the normal reactions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5800" y="3810000"/>
                <a:ext cx="8602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10000"/>
                <a:ext cx="860235" cy="2769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572000" y="4114800"/>
                <a:ext cx="6903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690317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5791200" y="1371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239000" y="13716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91200" y="13716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9" name="Arc 98"/>
          <p:cNvSpPr/>
          <p:nvPr/>
        </p:nvSpPr>
        <p:spPr>
          <a:xfrm>
            <a:off x="5105400" y="39624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5562600" y="3962400"/>
            <a:ext cx="990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572000" y="4419600"/>
                <a:ext cx="7646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19600"/>
                <a:ext cx="764633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" name="Straight Connector 102"/>
          <p:cNvCxnSpPr/>
          <p:nvPr/>
        </p:nvCxnSpPr>
        <p:spPr>
          <a:xfrm>
            <a:off x="533400" y="4051176"/>
            <a:ext cx="3048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91845" y="4253143"/>
            <a:ext cx="2819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438923" y="4455110"/>
            <a:ext cx="1143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タイトル 1">
            <a:extLst>
              <a:ext uri="{FF2B5EF4-FFF2-40B4-BE49-F238E27FC236}">
                <a16:creationId xmlns:a16="http://schemas.microsoft.com/office/drawing/2014/main" id="{E81A9C1A-D89B-476F-B84F-CE3684EF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コンテンツ プレースホルダー 2">
            <a:extLst>
              <a:ext uri="{FF2B5EF4-FFF2-40B4-BE49-F238E27FC236}">
                <a16:creationId xmlns:a16="http://schemas.microsoft.com/office/drawing/2014/main" id="{B6FA4F12-5EF3-4AE8-9993-1EC55B480630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Arc 98">
            <a:extLst>
              <a:ext uri="{FF2B5EF4-FFF2-40B4-BE49-F238E27FC236}">
                <a16:creationId xmlns:a16="http://schemas.microsoft.com/office/drawing/2014/main" id="{7DE45453-CC55-4C96-A489-C55DCC97A800}"/>
              </a:ext>
            </a:extLst>
          </p:cNvPr>
          <p:cNvSpPr/>
          <p:nvPr/>
        </p:nvSpPr>
        <p:spPr>
          <a:xfrm>
            <a:off x="5124635" y="4274598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99">
            <a:extLst>
              <a:ext uri="{FF2B5EF4-FFF2-40B4-BE49-F238E27FC236}">
                <a16:creationId xmlns:a16="http://schemas.microsoft.com/office/drawing/2014/main" id="{A15E39A8-5010-4B04-BF72-A78DCFE3EBFA}"/>
              </a:ext>
            </a:extLst>
          </p:cNvPr>
          <p:cNvSpPr txBox="1"/>
          <p:nvPr/>
        </p:nvSpPr>
        <p:spPr>
          <a:xfrm>
            <a:off x="5581835" y="4274598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129779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/>
      <p:bldP spid="75" grpId="0" animBg="1"/>
      <p:bldP spid="76" grpId="0"/>
      <p:bldP spid="77" grpId="0"/>
      <p:bldP spid="78" grpId="0"/>
      <p:bldP spid="79" grpId="0"/>
      <p:bldP spid="81" grpId="0"/>
      <p:bldP spid="81" grpId="1"/>
      <p:bldP spid="83" grpId="0"/>
      <p:bldP spid="83" grpId="1"/>
      <p:bldP spid="84" grpId="0"/>
      <p:bldP spid="85" grpId="0"/>
      <p:bldP spid="87" grpId="0"/>
      <p:bldP spid="88" grpId="0" animBg="1"/>
      <p:bldP spid="28" grpId="0"/>
      <p:bldP spid="95" grpId="0"/>
      <p:bldP spid="96" grpId="0"/>
      <p:bldP spid="96" grpId="1"/>
      <p:bldP spid="97" grpId="0"/>
      <p:bldP spid="98" grpId="0"/>
      <p:bldP spid="99" grpId="0" animBg="1"/>
      <p:bldP spid="100" grpId="0"/>
      <p:bldP spid="101" grpId="0"/>
      <p:bldP spid="40" grpId="0" animBg="1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rod AB is 3m long and has weight 20N. It is in a horizontal position resting on supports at points C and D, where AC = 1m and AD = 2.5m.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magnitude of the reaction at C is three times the magnitude of the reaction at D.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distance of the centre of mass of the rod from A. 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/>
          <p:cNvSpPr/>
          <p:nvPr/>
        </p:nvSpPr>
        <p:spPr>
          <a:xfrm>
            <a:off x="5867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58674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75" name="Isosceles Triangle 74"/>
          <p:cNvSpPr/>
          <p:nvPr/>
        </p:nvSpPr>
        <p:spPr>
          <a:xfrm>
            <a:off x="7239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2390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34000" y="1828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4676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096000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239000" y="13716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91200" y="13716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15N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105400" y="2057400"/>
            <a:ext cx="12192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2057400"/>
            <a:ext cx="9144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05400" y="2057400"/>
            <a:ext cx="22860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191000" y="3048000"/>
            <a:ext cx="4972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take moments about A, calling the required distance ‘x’</a:t>
            </a:r>
          </a:p>
          <a:p>
            <a:r>
              <a:rPr lang="en-GB" sz="1200" dirty="0">
                <a:latin typeface="Comic Sans MS" pitchFamily="66" charset="0"/>
              </a:rPr>
              <a:t>(You’ll find it is usually easiest to do this from the end of the rod!)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91200" y="1066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39000" y="1066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53200" y="2667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62600" y="1981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91000" y="3505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91000" y="3810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910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0" y="3505200"/>
                <a:ext cx="7309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505200"/>
                <a:ext cx="73090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81600" y="3505200"/>
                <a:ext cx="9333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=15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05200"/>
                <a:ext cx="933332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943600" y="35052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052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572000" y="3810000"/>
                <a:ext cx="7331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73314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81600" y="3810000"/>
                <a:ext cx="1034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103496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096000" y="3810000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10000"/>
                <a:ext cx="100937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72000" y="4114800"/>
                <a:ext cx="7677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2.5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76777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181600" y="4114800"/>
                <a:ext cx="10695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=12.5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106958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6000" y="41148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1148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191000" y="4495800"/>
            <a:ext cx="3094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Equilibrium so anticlockwise = clockwise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477522" y="3505200"/>
            <a:ext cx="1761478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442012" y="3810000"/>
            <a:ext cx="1644588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459766" y="4114800"/>
            <a:ext cx="1931633" cy="2885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191000" y="4800600"/>
                <a:ext cx="11574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15+12.5=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1157496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81600" y="4800600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800600"/>
                <a:ext cx="525144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572000" y="51054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27.5=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05400"/>
                <a:ext cx="8382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181600" y="5105400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105400"/>
                <a:ext cx="525144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72000" y="54102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1.38=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410200"/>
                <a:ext cx="83820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181600" y="5410200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410200"/>
                <a:ext cx="32637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486400" y="49530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5943600" y="4953000"/>
            <a:ext cx="10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8" name="Arc 67"/>
          <p:cNvSpPr/>
          <p:nvPr/>
        </p:nvSpPr>
        <p:spPr>
          <a:xfrm>
            <a:off x="5486400" y="52578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943600" y="5257800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038600" y="6019800"/>
            <a:ext cx="3619902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centre of mass is 1.38m from A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995782" y="1946644"/>
            <a:ext cx="205507" cy="228600"/>
            <a:chOff x="7643093" y="990600"/>
            <a:chExt cx="205507" cy="2286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4802372" y="1905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8AFEA13D-0855-430B-A867-7054B98C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4" name="コンテンツ プレースホルダー 2">
            <a:extLst>
              <a:ext uri="{FF2B5EF4-FFF2-40B4-BE49-F238E27FC236}">
                <a16:creationId xmlns:a16="http://schemas.microsoft.com/office/drawing/2014/main" id="{3817E495-9EB6-4514-9E66-EAAA01DD4CF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1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7" grpId="1"/>
      <p:bldP spid="77" grpId="2"/>
      <p:bldP spid="77" grpId="3"/>
      <p:bldP spid="78" grpId="0"/>
      <p:bldP spid="78" grpId="1"/>
      <p:bldP spid="87" grpId="0"/>
      <p:bldP spid="87" grpId="1"/>
      <p:bldP spid="97" grpId="0"/>
      <p:bldP spid="97" grpId="1"/>
      <p:bldP spid="98" grpId="0"/>
      <p:bldP spid="98" grpId="1"/>
      <p:bldP spid="38" grpId="0"/>
      <p:bldP spid="39" grpId="0"/>
      <p:bldP spid="40" grpId="0"/>
      <p:bldP spid="41" grpId="0"/>
      <p:bldP spid="41" grpId="1"/>
      <p:bldP spid="42" grpId="0"/>
      <p:bldP spid="43" grpId="0"/>
      <p:bldP spid="44" grpId="0"/>
      <p:bldP spid="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/>
      <p:bldP spid="59" grpId="0"/>
      <p:bldP spid="60" grpId="0"/>
      <p:bldP spid="61" grpId="0"/>
      <p:bldP spid="64" grpId="0"/>
      <p:bldP spid="65" grpId="0"/>
      <p:bldP spid="66" grpId="0" animBg="1"/>
      <p:bldP spid="67" grpId="0"/>
      <p:bldP spid="68" grpId="0" animBg="1"/>
      <p:bldP spid="69" grpId="0"/>
      <p:bldP spid="7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DF864F-2AEA-449C-A516-8698AB937E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CBABAC-CF34-4522-98AF-96507AB35D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5E3ED-5A43-49A3-B4E7-66480D35440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596</Words>
  <Application>Microsoft Office PowerPoint</Application>
  <PresentationFormat>On-screen Show (4:3)</PresentationFormat>
  <Paragraphs>135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Piranesi It BT</vt:lpstr>
      <vt:lpstr>Wingdings</vt:lpstr>
      <vt:lpstr>Office テーマ</vt:lpstr>
      <vt:lpstr>PowerPoint Presentation</vt:lpstr>
      <vt:lpstr>Moments</vt:lpstr>
      <vt:lpstr>Moments</vt:lpstr>
      <vt:lpstr>Moments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44</cp:revision>
  <dcterms:created xsi:type="dcterms:W3CDTF">2018-06-16T01:40:49Z</dcterms:created>
  <dcterms:modified xsi:type="dcterms:W3CDTF">2020-12-22T20:23:12Z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