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  <p:sldId id="275" r:id="rId6"/>
    <p:sldId id="276" r:id="rId7"/>
    <p:sldId id="277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6000">
              <a:srgbClr val="FF0000">
                <a:alpha val="2000"/>
              </a:srgbClr>
            </a:gs>
            <a:gs pos="95000">
              <a:srgbClr val="FF0000">
                <a:alpha val="2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270.png"/><Relationship Id="rId5" Type="http://schemas.openxmlformats.org/officeDocument/2006/relationships/image" Target="../media/image151.png"/><Relationship Id="rId4" Type="http://schemas.openxmlformats.org/officeDocument/2006/relationships/image" Target="../media/image3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7" Type="http://schemas.openxmlformats.org/officeDocument/2006/relationships/image" Target="../media/image27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50.png"/><Relationship Id="rId5" Type="http://schemas.openxmlformats.org/officeDocument/2006/relationships/image" Target="../media/image151.png"/><Relationship Id="rId4" Type="http://schemas.openxmlformats.org/officeDocument/2006/relationships/image" Target="../media/image34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360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6.png"/><Relationship Id="rId18" Type="http://schemas.openxmlformats.org/officeDocument/2006/relationships/image" Target="../media/image72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5.png"/><Relationship Id="rId17" Type="http://schemas.openxmlformats.org/officeDocument/2006/relationships/image" Target="../media/image7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9.png"/><Relationship Id="rId1" Type="http://schemas.openxmlformats.org/officeDocument/2006/relationships/tags" Target="../tags/tag5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68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4.png"/><Relationship Id="rId18" Type="http://schemas.openxmlformats.org/officeDocument/2006/relationships/image" Target="../media/image89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12" Type="http://schemas.openxmlformats.org/officeDocument/2006/relationships/image" Target="../media/image83.png"/><Relationship Id="rId17" Type="http://schemas.openxmlformats.org/officeDocument/2006/relationships/image" Target="../media/image8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7.png"/><Relationship Id="rId1" Type="http://schemas.openxmlformats.org/officeDocument/2006/relationships/tags" Target="../tags/tag6.xml"/><Relationship Id="rId6" Type="http://schemas.openxmlformats.org/officeDocument/2006/relationships/image" Target="../media/image76.png"/><Relationship Id="rId11" Type="http://schemas.openxmlformats.org/officeDocument/2006/relationships/image" Target="../media/image82.png"/><Relationship Id="rId5" Type="http://schemas.openxmlformats.org/officeDocument/2006/relationships/image" Target="../media/image75.png"/><Relationship Id="rId15" Type="http://schemas.openxmlformats.org/officeDocument/2006/relationships/image" Target="../media/image86.png"/><Relationship Id="rId10" Type="http://schemas.openxmlformats.org/officeDocument/2006/relationships/image" Target="../media/image81.png"/><Relationship Id="rId19" Type="http://schemas.openxmlformats.org/officeDocument/2006/relationships/image" Target="../media/image91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Relationship Id="rId14" Type="http://schemas.openxmlformats.org/officeDocument/2006/relationships/image" Target="../media/image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4C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24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rigid body is in equilibrium, the resultant force in any direction is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moments about any point on the object will also sum to 0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10200" y="1981200"/>
            <a:ext cx="22860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410200" y="19812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7696200" y="19812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6477000" y="1905000"/>
            <a:ext cx="152400" cy="152400"/>
            <a:chOff x="6248400" y="4191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6400800" y="20574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81600" y="2514600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67600" y="2514600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10200" y="1828800"/>
            <a:ext cx="11430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53200" y="1828800"/>
            <a:ext cx="11430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912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580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81600" y="27432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67600" y="27432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86200" y="33528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Y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Calculate each moment separately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86200" y="41284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91000" y="4114800"/>
                <a:ext cx="12618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14800"/>
                <a:ext cx="12618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34000" y="41148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1148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324600" y="41148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1148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886200" y="45856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4572000"/>
                <a:ext cx="12618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572000"/>
                <a:ext cx="12618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34000" y="45720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5720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324600" y="45720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572000"/>
                <a:ext cx="166770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886200" y="5105400"/>
            <a:ext cx="5105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the moments are equal in both directions, the rod will not turn and hence, is in equilibrium!</a:t>
            </a:r>
          </a:p>
          <a:p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the rod is fixed at Y is will not be lifted up by the forces either!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A7D6DCC6-5298-4378-9231-87680D12E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コンテンツ プレースホルダー 2">
            <a:extLst>
              <a:ext uri="{FF2B5EF4-FFF2-40B4-BE49-F238E27FC236}">
                <a16:creationId xmlns:a16="http://schemas.microsoft.com/office/drawing/2014/main" id="{351526A4-EE2E-4A58-BC2F-8CBC94C14AF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37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rigid body is in equilibrium, the resultant force in any direction is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moments about any point on the object will also sum to 0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10200" y="19812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019800" y="19812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229600" y="1981200"/>
            <a:ext cx="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6477000" y="1905000"/>
            <a:ext cx="152400" cy="152400"/>
            <a:chOff x="6248400" y="4191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6395190" y="2057400"/>
            <a:ext cx="309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91200" y="25146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01000" y="2286000"/>
            <a:ext cx="407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019800" y="1828800"/>
            <a:ext cx="545434" cy="2977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53200" y="1828800"/>
            <a:ext cx="16764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960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628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1200" y="27432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01000" y="25146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86200" y="33528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Z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Calculate each moment separately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86200" y="41284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91000" y="41148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×2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14800"/>
                <a:ext cx="113364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81600" y="41148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=6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14800"/>
                <a:ext cx="96930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19800" y="41148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1148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886200" y="45856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45720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×6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572000"/>
                <a:ext cx="113364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81600" y="45720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=6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572000"/>
                <a:ext cx="96930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19800" y="45720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572000"/>
                <a:ext cx="166770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886200" y="51054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the moments are equal in both directions, the rod will not turn and hence, is in equilibrium!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9ECCB9B7-A22F-478B-B24A-4249B2457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コンテンツ プレースホルダー 2">
            <a:extLst>
              <a:ext uri="{FF2B5EF4-FFF2-40B4-BE49-F238E27FC236}">
                <a16:creationId xmlns:a16="http://schemas.microsoft.com/office/drawing/2014/main" id="{9A8CB0CA-FE71-4DAF-8ECF-0236A87C737F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994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rigid body is in equilibrium, the resultant force in any direction is 0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moments about any point on the object will also sum to 0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diagram to the right shows a uniform rod of length 3m and weight 20N resting horizontally on supports at A and C, where AC = 2m.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Calculate the magnitude of the normal reaction at both of the supports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sosceles Triangle 4"/>
          <p:cNvSpPr/>
          <p:nvPr/>
        </p:nvSpPr>
        <p:spPr>
          <a:xfrm>
            <a:off x="4953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Isosceles Triangle 34"/>
          <p:cNvSpPr/>
          <p:nvPr/>
        </p:nvSpPr>
        <p:spPr>
          <a:xfrm>
            <a:off x="6858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86600" y="2057400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8486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91200" y="17526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390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51054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0104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876800" y="1219200"/>
            <a:ext cx="385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58000" y="1219200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C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72200" y="26670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20N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88248" y="2057400"/>
            <a:ext cx="506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1.5m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28051" y="2057400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30480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rod is in equilibrium, the total normal reaction (spread across both supports) is equal to 20N (the total downward force)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14800" y="3581400"/>
                <a:ext cx="14332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81400"/>
                <a:ext cx="1433213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14800" y="39624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Take moments about C (you do not need to include R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as its distance is 0)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95800" y="13716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67400" y="25146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05922" y="435375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05922" y="4734757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86922" y="4353757"/>
                <a:ext cx="888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922" y="4353757"/>
                <a:ext cx="88896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48922" y="4353757"/>
                <a:ext cx="8585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=2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922" y="4353757"/>
                <a:ext cx="85850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10922" y="4353757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922" y="4353757"/>
                <a:ext cx="124130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86922" y="4734757"/>
                <a:ext cx="10663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0</m:t>
                      </m:r>
                      <m:r>
                        <a:rPr lang="en-GB" b="0" i="1" smtClean="0">
                          <a:latin typeface="Cambria Math"/>
                        </a:rPr>
                        <m:t>.5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×20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922" y="4734757"/>
                <a:ext cx="106631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77522" y="4734757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=10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522" y="4734757"/>
                <a:ext cx="109754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68122" y="4734757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122" y="4734757"/>
                <a:ext cx="166770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14800" y="5457548"/>
                <a:ext cx="11791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457548"/>
                <a:ext cx="117910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14800" y="5838548"/>
                <a:ext cx="10965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838548"/>
                <a:ext cx="109658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114800" y="6231216"/>
                <a:ext cx="12323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=15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231216"/>
                <a:ext cx="1232389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4114800" y="5062492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clockwise and anticlockwise moments must be equal for equilibrium</a:t>
            </a:r>
          </a:p>
        </p:txBody>
      </p:sp>
      <p:sp>
        <p:nvSpPr>
          <p:cNvPr id="10" name="Arc 9"/>
          <p:cNvSpPr/>
          <p:nvPr/>
        </p:nvSpPr>
        <p:spPr>
          <a:xfrm>
            <a:off x="5078767" y="5619564"/>
            <a:ext cx="354367" cy="384281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93925" y="5631724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53" name="Arc 52"/>
          <p:cNvSpPr/>
          <p:nvPr/>
        </p:nvSpPr>
        <p:spPr>
          <a:xfrm>
            <a:off x="5105400" y="6027938"/>
            <a:ext cx="327734" cy="389878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5349535" y="6050695"/>
            <a:ext cx="3616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the original equation to calculate R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105400" y="2057400"/>
            <a:ext cx="1905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477000" y="2057400"/>
            <a:ext cx="533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086600" y="2514600"/>
            <a:ext cx="190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“Uniform rod” = weight is in the centre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781800" y="23622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2077" y="3896561"/>
            <a:ext cx="685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83112" y="4124521"/>
            <a:ext cx="294289" cy="26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191000" y="3581400"/>
            <a:ext cx="1371600" cy="381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452760" y="5484181"/>
            <a:ext cx="3080551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makes sense – as RC is closer to the centre of mass it is bearing more of the object’s weight!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907646" y="1943100"/>
            <a:ext cx="205507" cy="228600"/>
            <a:chOff x="7643093" y="990600"/>
            <a:chExt cx="205507" cy="2286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タイトル 1">
            <a:extLst>
              <a:ext uri="{FF2B5EF4-FFF2-40B4-BE49-F238E27FC236}">
                <a16:creationId xmlns:a16="http://schemas.microsoft.com/office/drawing/2014/main" id="{2FCBB733-3ECA-476A-ADB4-5DA7FB962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1" name="コンテンツ プレースホルダー 2">
            <a:extLst>
              <a:ext uri="{FF2B5EF4-FFF2-40B4-BE49-F238E27FC236}">
                <a16:creationId xmlns:a16="http://schemas.microsoft.com/office/drawing/2014/main" id="{F559C278-2AAB-43B9-B445-555FF394EC9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255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5" grpId="0" animBg="1"/>
      <p:bldP spid="8" grpId="0"/>
      <p:bldP spid="36" grpId="0"/>
      <p:bldP spid="37" grpId="0"/>
      <p:bldP spid="16" grpId="0"/>
      <p:bldP spid="38" grpId="0"/>
      <p:bldP spid="42" grpId="0"/>
      <p:bldP spid="42" grpId="1"/>
      <p:bldP spid="42" grpId="2"/>
      <p:bldP spid="43" grpId="0"/>
      <p:bldP spid="46" grpId="0"/>
      <p:bldP spid="46" grpId="1"/>
      <p:bldP spid="47" grpId="0"/>
      <p:bldP spid="48" grpId="0"/>
      <p:bldP spid="7" grpId="0"/>
      <p:bldP spid="25" grpId="0"/>
      <p:bldP spid="26" grpId="0"/>
      <p:bldP spid="27" grpId="0"/>
      <p:bldP spid="28" grpId="0"/>
      <p:bldP spid="9" grpId="0"/>
      <p:bldP spid="30" grpId="0"/>
      <p:bldP spid="31" grpId="0"/>
      <p:bldP spid="32" grpId="0"/>
      <p:bldP spid="33" grpId="0"/>
      <p:bldP spid="40" grpId="0"/>
      <p:bldP spid="45" grpId="0"/>
      <p:bldP spid="49" grpId="0"/>
      <p:bldP spid="50" grpId="0"/>
      <p:bldP spid="51" grpId="0"/>
      <p:bldP spid="10" grpId="0" animBg="1"/>
      <p:bldP spid="11" grpId="0"/>
      <p:bldP spid="53" grpId="0" animBg="1"/>
      <p:bldP spid="54" grpId="0"/>
      <p:bldP spid="17" grpId="0"/>
      <p:bldP spid="17" grpId="1"/>
      <p:bldP spid="29" grpId="0" animBg="1"/>
      <p:bldP spid="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uniform beam, AB, of mass 40kg and length 5m, rests horizontally on supports at C and D where AC = DB = 1m.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man of mass 80kg stands on the beam at E, the magnitude of the reaction at D is double the reaction at C.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By modelling the beam as a rod and the man as a particle, find the distance AE.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Isosceles Triangle 57"/>
          <p:cNvSpPr/>
          <p:nvPr/>
        </p:nvSpPr>
        <p:spPr>
          <a:xfrm>
            <a:off x="5486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Isosceles Triangle 58"/>
          <p:cNvSpPr/>
          <p:nvPr/>
        </p:nvSpPr>
        <p:spPr>
          <a:xfrm>
            <a:off x="7162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91400" y="20574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81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467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56388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73152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31039" y="1219200"/>
            <a:ext cx="343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C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77227" y="1219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D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91200" y="17526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2484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5532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191000" y="2590800"/>
            <a:ext cx="190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“Uniform beam” = weight is in the centre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5867400" y="22098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257800" y="2057400"/>
            <a:ext cx="292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787055" y="205214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E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6705600" y="1981200"/>
            <a:ext cx="152400" cy="152400"/>
            <a:chOff x="6248400" y="4191000"/>
            <a:chExt cx="152400" cy="152400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Straight Arrow Connector 83"/>
          <p:cNvCxnSpPr/>
          <p:nvPr/>
        </p:nvCxnSpPr>
        <p:spPr>
          <a:xfrm>
            <a:off x="67818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106638" y="1219200"/>
            <a:ext cx="437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2R</a:t>
            </a:r>
            <a:r>
              <a:rPr lang="en-GB" sz="1200" baseline="-25000" dirty="0">
                <a:latin typeface="Comic Sans MS" pitchFamily="66" charset="0"/>
              </a:rPr>
              <a:t>C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479612" y="3708928"/>
            <a:ext cx="2209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27356" y="3937527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58043" y="2636949"/>
            <a:ext cx="1219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886200" y="3251446"/>
            <a:ext cx="525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normal reactions must equal the total downward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3886200" y="3632446"/>
                <a:ext cx="11744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=120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32446"/>
                <a:ext cx="1174488" cy="307777"/>
              </a:xfrm>
              <a:prstGeom prst="rect">
                <a:avLst/>
              </a:prstGeom>
              <a:blipFill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3991304" y="3984543"/>
                <a:ext cx="9757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=40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304" y="3984543"/>
                <a:ext cx="975716" cy="307777"/>
              </a:xfrm>
              <a:prstGeom prst="rect">
                <a:avLst/>
              </a:prstGeom>
              <a:blipFill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Arc 99"/>
          <p:cNvSpPr/>
          <p:nvPr/>
        </p:nvSpPr>
        <p:spPr>
          <a:xfrm>
            <a:off x="4800600" y="3775793"/>
            <a:ext cx="457200" cy="38100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Box 100"/>
          <p:cNvSpPr txBox="1"/>
          <p:nvPr/>
        </p:nvSpPr>
        <p:spPr>
          <a:xfrm>
            <a:off x="5257800" y="3851993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970284" y="4341895"/>
                <a:ext cx="9875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=80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284" y="4341895"/>
                <a:ext cx="987578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Arc 102"/>
          <p:cNvSpPr/>
          <p:nvPr/>
        </p:nvSpPr>
        <p:spPr>
          <a:xfrm>
            <a:off x="4811110" y="4164676"/>
            <a:ext cx="457200" cy="38100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5268310" y="4240876"/>
            <a:ext cx="1553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double this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2133600" y="3049480"/>
            <a:ext cx="1219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467600" y="25146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reaction at D is bigger, the man must be closer to D than C</a:t>
            </a:r>
          </a:p>
        </p:txBody>
      </p:sp>
      <p:cxnSp>
        <p:nvCxnSpPr>
          <p:cNvPr id="109" name="Straight Arrow Connector 108"/>
          <p:cNvCxnSpPr/>
          <p:nvPr/>
        </p:nvCxnSpPr>
        <p:spPr>
          <a:xfrm flipH="1" flipV="1">
            <a:off x="7086600" y="23622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54310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074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526924" y="174734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D4F8A458-7995-4839-9705-57E97BA62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3" name="コンテンツ プレースホルダー 2">
            <a:extLst>
              <a:ext uri="{FF2B5EF4-FFF2-40B4-BE49-F238E27FC236}">
                <a16:creationId xmlns:a16="http://schemas.microsoft.com/office/drawing/2014/main" id="{54208A35-20E0-4E73-B6D1-A874B73B246B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920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9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/>
      <p:bldP spid="61" grpId="0"/>
      <p:bldP spid="62" grpId="0"/>
      <p:bldP spid="63" grpId="0"/>
      <p:bldP spid="64" grpId="0"/>
      <p:bldP spid="67" grpId="0"/>
      <p:bldP spid="67" grpId="1"/>
      <p:bldP spid="68" grpId="0"/>
      <p:bldP spid="68" grpId="1"/>
      <p:bldP spid="70" grpId="0"/>
      <p:bldP spid="71" grpId="0"/>
      <p:bldP spid="72" grpId="0"/>
      <p:bldP spid="77" grpId="0"/>
      <p:bldP spid="77" grpId="1"/>
      <p:bldP spid="79" grpId="0"/>
      <p:bldP spid="80" grpId="0"/>
      <p:bldP spid="85" grpId="0"/>
      <p:bldP spid="85" grpId="1"/>
      <p:bldP spid="97" grpId="0"/>
      <p:bldP spid="98" grpId="0"/>
      <p:bldP spid="99" grpId="0"/>
      <p:bldP spid="100" grpId="0" animBg="1"/>
      <p:bldP spid="101" grpId="0"/>
      <p:bldP spid="102" grpId="0"/>
      <p:bldP spid="103" grpId="0" animBg="1"/>
      <p:bldP spid="104" grpId="0"/>
      <p:bldP spid="108" grpId="0"/>
      <p:bldP spid="108" grpId="1"/>
      <p:bldP spid="111" grpId="0"/>
      <p:bldP spid="112" grpId="0"/>
      <p:bldP spid="1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uniform beam, AB, of mass 40kg and length 5m, rests horizontally on supports at C and D where AC = DB = 1m.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man of mass 80kg stands on the beam at E, the magnitude of the reaction at D is double the reaction at C.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By modelling the beam as a rod and the man as a particle, find the distance AE.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Isosceles Triangle 57"/>
          <p:cNvSpPr/>
          <p:nvPr/>
        </p:nvSpPr>
        <p:spPr>
          <a:xfrm>
            <a:off x="5486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Isosceles Triangle 58"/>
          <p:cNvSpPr/>
          <p:nvPr/>
        </p:nvSpPr>
        <p:spPr>
          <a:xfrm>
            <a:off x="7162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91400" y="20574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81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467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56388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73152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91200" y="17526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2484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5532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943600" y="2590800"/>
            <a:ext cx="460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58000" y="2590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257800" y="2057400"/>
            <a:ext cx="292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787056" y="2052145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E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6705600" y="1981200"/>
            <a:ext cx="152400" cy="152400"/>
            <a:chOff x="6248400" y="4191000"/>
            <a:chExt cx="152400" cy="152400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Straight Arrow Connector 83"/>
          <p:cNvCxnSpPr/>
          <p:nvPr/>
        </p:nvCxnSpPr>
        <p:spPr>
          <a:xfrm>
            <a:off x="67818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800193" y="1190297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(4)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060730" y="1187668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4310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074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2400" y="2999913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Let us call the required distance x (from A to E)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Take moments about A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(we could do this around any point, but this will make the algebra easier)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057400"/>
            <a:ext cx="1676400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58" idx="0"/>
          </p:cNvCxnSpPr>
          <p:nvPr/>
        </p:nvCxnSpPr>
        <p:spPr>
          <a:xfrm>
            <a:off x="5105400" y="2057400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105400" y="2057400"/>
            <a:ext cx="1370787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105400" y="2057400"/>
            <a:ext cx="2209800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91200" y="1981200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14800" y="4219113"/>
            <a:ext cx="460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114800" y="452391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114800" y="482871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(4)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114800" y="3914313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95800" y="3914313"/>
                <a:ext cx="8445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914313"/>
                <a:ext cx="844590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181600" y="3914313"/>
                <a:ext cx="10470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914313"/>
                <a:ext cx="1047018" cy="307777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6096000" y="3914313"/>
                <a:ext cx="13379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914313"/>
                <a:ext cx="133799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4495800" y="4219113"/>
                <a:ext cx="9808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2.5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219113"/>
                <a:ext cx="980846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334000" y="4219113"/>
                <a:ext cx="11464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=100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219113"/>
                <a:ext cx="1146404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6324600" y="4219113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219113"/>
                <a:ext cx="100937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4495800" y="4523913"/>
                <a:ext cx="8468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×80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523913"/>
                <a:ext cx="846834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5181600" y="4523913"/>
                <a:ext cx="1143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=80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523913"/>
                <a:ext cx="1143198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6172200" y="4523913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523913"/>
                <a:ext cx="100937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4495800" y="4828713"/>
                <a:ext cx="8445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4×80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828713"/>
                <a:ext cx="844590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5181600" y="4828713"/>
                <a:ext cx="11464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=320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828713"/>
                <a:ext cx="1146403" cy="307777"/>
              </a:xfrm>
              <a:prstGeom prst="rect">
                <a:avLst/>
              </a:prstGeom>
              <a:blipFill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6172200" y="4828713"/>
                <a:ext cx="13379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828713"/>
                <a:ext cx="133799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TextBox 112"/>
          <p:cNvSpPr txBox="1"/>
          <p:nvPr/>
        </p:nvSpPr>
        <p:spPr>
          <a:xfrm>
            <a:off x="3962400" y="5133513"/>
            <a:ext cx="3825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Equilibrium so anticlockwise = clockwise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38600" y="5362113"/>
                <a:ext cx="11634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+320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62113"/>
                <a:ext cx="1163460" cy="307777"/>
              </a:xfrm>
              <a:prstGeom prst="rect">
                <a:avLst/>
              </a:prstGeom>
              <a:blipFill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5029200" y="5362113"/>
                <a:ext cx="14441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=100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+80</m:t>
                      </m:r>
                      <m:r>
                        <a:rPr lang="en-GB" sz="1400" b="0" i="1" smtClean="0">
                          <a:latin typeface="Cambria Math"/>
                        </a:rPr>
                        <m:t>𝑥𝑔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362113"/>
                <a:ext cx="1444178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5029200" y="5666913"/>
                <a:ext cx="14441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=100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+80</m:t>
                      </m:r>
                      <m:r>
                        <a:rPr lang="en-GB" sz="1400" b="0" i="1" smtClean="0">
                          <a:latin typeface="Cambria Math"/>
                        </a:rPr>
                        <m:t>𝑥𝑔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666913"/>
                <a:ext cx="1444178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4572000" y="5666913"/>
                <a:ext cx="6365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666913"/>
                <a:ext cx="636585" cy="307777"/>
              </a:xfrm>
              <a:prstGeom prst="rect">
                <a:avLst/>
              </a:prstGeom>
              <a:blipFill>
                <a:blip r:embed="rId1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5029200" y="5971713"/>
                <a:ext cx="12222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=100+80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971713"/>
                <a:ext cx="1222258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4648200" y="5971713"/>
                <a:ext cx="5228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971713"/>
                <a:ext cx="522899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4648200" y="6276513"/>
                <a:ext cx="8958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.25=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276513"/>
                <a:ext cx="895823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/>
          <p:cNvSpPr txBox="1"/>
          <p:nvPr/>
        </p:nvSpPr>
        <p:spPr>
          <a:xfrm>
            <a:off x="6526924" y="174734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54869" y="3950563"/>
            <a:ext cx="1939160" cy="24857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ectangle 122"/>
          <p:cNvSpPr/>
          <p:nvPr/>
        </p:nvSpPr>
        <p:spPr>
          <a:xfrm>
            <a:off x="5454869" y="4881265"/>
            <a:ext cx="2028498" cy="22339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Rectangle 123"/>
          <p:cNvSpPr/>
          <p:nvPr/>
        </p:nvSpPr>
        <p:spPr>
          <a:xfrm>
            <a:off x="5433848" y="4581720"/>
            <a:ext cx="1723697" cy="241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Rectangle 124"/>
          <p:cNvSpPr/>
          <p:nvPr/>
        </p:nvSpPr>
        <p:spPr>
          <a:xfrm>
            <a:off x="5619565" y="4266411"/>
            <a:ext cx="1695635" cy="2256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Arc 125"/>
          <p:cNvSpPr/>
          <p:nvPr/>
        </p:nvSpPr>
        <p:spPr>
          <a:xfrm>
            <a:off x="6251026" y="5548672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TextBox 126"/>
          <p:cNvSpPr txBox="1"/>
          <p:nvPr/>
        </p:nvSpPr>
        <p:spPr>
          <a:xfrm>
            <a:off x="6629399" y="5498748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130" name="Arc 129"/>
          <p:cNvSpPr/>
          <p:nvPr/>
        </p:nvSpPr>
        <p:spPr>
          <a:xfrm>
            <a:off x="6245771" y="5842961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Arc 130"/>
          <p:cNvSpPr/>
          <p:nvPr/>
        </p:nvSpPr>
        <p:spPr>
          <a:xfrm>
            <a:off x="6240516" y="6158272"/>
            <a:ext cx="465084" cy="270641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TextBox 131"/>
          <p:cNvSpPr txBox="1"/>
          <p:nvPr/>
        </p:nvSpPr>
        <p:spPr>
          <a:xfrm>
            <a:off x="6655674" y="5824568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Cancel g’s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705600" y="6124113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4981904" y="5764134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H="1">
            <a:off x="6253655" y="5774644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>
            <a:off x="5633545" y="5753623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5165" y="4772487"/>
            <a:ext cx="2318552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man is standing 3.25m from A!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5026327" y="1952655"/>
            <a:ext cx="205507" cy="228600"/>
            <a:chOff x="7643093" y="990600"/>
            <a:chExt cx="205507" cy="2286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タイトル 1">
            <a:extLst>
              <a:ext uri="{FF2B5EF4-FFF2-40B4-BE49-F238E27FC236}">
                <a16:creationId xmlns:a16="http://schemas.microsoft.com/office/drawing/2014/main" id="{2BBEF9A1-38A9-4156-ABB2-AF3F5F488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7" name="コンテンツ プレースホルダー 2">
            <a:extLst>
              <a:ext uri="{FF2B5EF4-FFF2-40B4-BE49-F238E27FC236}">
                <a16:creationId xmlns:a16="http://schemas.microsoft.com/office/drawing/2014/main" id="{7C3DC750-66FB-47A9-978D-DAAA635FC45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268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mph" presetSubtype="2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7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3" grpId="1"/>
      <p:bldP spid="63" grpId="2"/>
      <p:bldP spid="63" grpId="3"/>
      <p:bldP spid="63" grpId="4"/>
      <p:bldP spid="63" grpId="5"/>
      <p:bldP spid="70" grpId="0"/>
      <p:bldP spid="70" grpId="1"/>
      <p:bldP spid="70" grpId="2"/>
      <p:bldP spid="70" grpId="3"/>
      <p:bldP spid="71" grpId="0"/>
      <p:bldP spid="71" grpId="1"/>
      <p:bldP spid="72" grpId="0"/>
      <p:bldP spid="72" grpId="1"/>
      <p:bldP spid="73" grpId="0"/>
      <p:bldP spid="74" grpId="0"/>
      <p:bldP spid="94" grpId="0"/>
      <p:bldP spid="106" grpId="0"/>
      <p:bldP spid="47" grpId="0"/>
      <p:bldP spid="47" grpId="1"/>
      <p:bldP spid="48" grpId="0"/>
      <p:bldP spid="48" grpId="1"/>
      <p:bldP spid="13" grpId="0"/>
      <p:bldP spid="13" grpId="1"/>
      <p:bldP spid="75" grpId="0"/>
      <p:bldP spid="76" grpId="0"/>
      <p:bldP spid="87" grpId="0"/>
      <p:bldP spid="89" grpId="0"/>
      <p:bldP spid="15" grpId="0"/>
      <p:bldP spid="90" grpId="0"/>
      <p:bldP spid="91" grpId="0"/>
      <p:bldP spid="92" grpId="0"/>
      <p:bldP spid="93" grpId="0"/>
      <p:bldP spid="9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6" grpId="0"/>
      <p:bldP spid="114" grpId="0"/>
      <p:bldP spid="116" grpId="0"/>
      <p:bldP spid="117" grpId="0"/>
      <p:bldP spid="118" grpId="0"/>
      <p:bldP spid="119" grpId="0"/>
      <p:bldP spid="121" grpId="0"/>
      <p:bldP spid="122" grpId="0"/>
      <p:bldP spid="122" grpId="1"/>
      <p:bldP spid="17" grpId="0" animBg="1"/>
      <p:bldP spid="17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7" grpId="0"/>
      <p:bldP spid="130" grpId="0" animBg="1"/>
      <p:bldP spid="131" grpId="0" animBg="1"/>
      <p:bldP spid="132" grpId="0"/>
      <p:bldP spid="133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5" name="Straight Connector 51">
            <a:extLst>
              <a:ext uri="{FF2B5EF4-FFF2-40B4-BE49-F238E27FC236}">
                <a16:creationId xmlns:a16="http://schemas.microsoft.com/office/drawing/2014/main" id="{A20C70B9-7D72-44C1-ABD1-08F04E140818}"/>
              </a:ext>
            </a:extLst>
          </p:cNvPr>
          <p:cNvCxnSpPr>
            <a:cxnSpLocks/>
          </p:cNvCxnSpPr>
          <p:nvPr/>
        </p:nvCxnSpPr>
        <p:spPr>
          <a:xfrm>
            <a:off x="6334125" y="2009775"/>
            <a:ext cx="0" cy="928734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8A4AE20-8365-429B-96C6-E7F71EE84008}"/>
              </a:ext>
            </a:extLst>
          </p:cNvPr>
          <p:cNvSpPr/>
          <p:nvPr/>
        </p:nvSpPr>
        <p:spPr>
          <a:xfrm rot="18524227">
            <a:off x="6738938" y="1297780"/>
            <a:ext cx="114300" cy="119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600200"/>
                <a:ext cx="38100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solve problems about bodies resting in equilibrium by equating the clockwise and anticlockwise moments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A uniform rod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𝑃𝑄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 is hinged at the point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, and is held in equilibrium at an angle of 50˚ to the horizontal by a force of magnitude F acting perpendicular to the rod 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𝑄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. Given that the rod has a length of 3m and a mass of 8kg, find the value of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𝑭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You can choose to take moments about any point.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However, do not take moments about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, since this will eliminate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𝑭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(which we are trying to find)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Let’s take moments about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600200"/>
                <a:ext cx="3810000" cy="4525963"/>
              </a:xfrm>
              <a:blipFill>
                <a:blip r:embed="rId3"/>
                <a:stretch>
                  <a:fillRect l="-160" t="-809" r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タイトル 1">
            <a:extLst>
              <a:ext uri="{FF2B5EF4-FFF2-40B4-BE49-F238E27FC236}">
                <a16:creationId xmlns:a16="http://schemas.microsoft.com/office/drawing/2014/main" id="{2BBEF9A1-38A9-4156-ABB2-AF3F5F488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7" name="コンテンツ プレースホルダー 2">
            <a:extLst>
              <a:ext uri="{FF2B5EF4-FFF2-40B4-BE49-F238E27FC236}">
                <a16:creationId xmlns:a16="http://schemas.microsoft.com/office/drawing/2014/main" id="{7C3DC750-66FB-47A9-978D-DAAA635FC45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E173E1-F541-470F-9C5D-3AA981810780}"/>
                  </a:ext>
                </a:extLst>
              </p:cNvPr>
              <p:cNvSpPr txBox="1"/>
              <p:nvPr/>
            </p:nvSpPr>
            <p:spPr>
              <a:xfrm>
                <a:off x="5499717" y="2703251"/>
                <a:ext cx="155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E173E1-F541-470F-9C5D-3AA981810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717" y="2703251"/>
                <a:ext cx="155042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円弧 7">
            <a:extLst>
              <a:ext uri="{FF2B5EF4-FFF2-40B4-BE49-F238E27FC236}">
                <a16:creationId xmlns:a16="http://schemas.microsoft.com/office/drawing/2014/main" id="{75A5D2FE-0F12-4B41-A3B6-397AB2140139}"/>
              </a:ext>
            </a:extLst>
          </p:cNvPr>
          <p:cNvSpPr/>
          <p:nvPr/>
        </p:nvSpPr>
        <p:spPr>
          <a:xfrm>
            <a:off x="4909351" y="2530136"/>
            <a:ext cx="914400" cy="914400"/>
          </a:xfrm>
          <a:prstGeom prst="arc">
            <a:avLst>
              <a:gd name="adj1" fmla="val 19536802"/>
              <a:gd name="adj2" fmla="val 212055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EC0F77-F8F1-49C4-A1E7-D143C4FC1F8C}"/>
              </a:ext>
            </a:extLst>
          </p:cNvPr>
          <p:cNvSpPr txBox="1"/>
          <p:nvPr/>
        </p:nvSpPr>
        <p:spPr>
          <a:xfrm>
            <a:off x="5737678" y="2626846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50˚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43" name="Straight Connector 51">
            <a:extLst>
              <a:ext uri="{FF2B5EF4-FFF2-40B4-BE49-F238E27FC236}">
                <a16:creationId xmlns:a16="http://schemas.microsoft.com/office/drawing/2014/main" id="{3163F9ED-533C-43BA-AEE4-42E9FF9D5E37}"/>
              </a:ext>
            </a:extLst>
          </p:cNvPr>
          <p:cNvCxnSpPr>
            <a:cxnSpLocks/>
          </p:cNvCxnSpPr>
          <p:nvPr/>
        </p:nvCxnSpPr>
        <p:spPr>
          <a:xfrm flipH="1" flipV="1">
            <a:off x="6383045" y="914400"/>
            <a:ext cx="508248" cy="443884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51">
            <a:extLst>
              <a:ext uri="{FF2B5EF4-FFF2-40B4-BE49-F238E27FC236}">
                <a16:creationId xmlns:a16="http://schemas.microsoft.com/office/drawing/2014/main" id="{0E06D882-F675-464B-AD23-95E64448CC53}"/>
              </a:ext>
            </a:extLst>
          </p:cNvPr>
          <p:cNvCxnSpPr>
            <a:cxnSpLocks/>
          </p:cNvCxnSpPr>
          <p:nvPr/>
        </p:nvCxnSpPr>
        <p:spPr>
          <a:xfrm flipV="1">
            <a:off x="5559642" y="1349406"/>
            <a:ext cx="1311675" cy="1597241"/>
          </a:xfrm>
          <a:prstGeom prst="line">
            <a:avLst/>
          </a:prstGeom>
          <a:ln w="444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0D878759-5AC5-4FE5-ADA4-5D3EAC170B82}"/>
                  </a:ext>
                </a:extLst>
              </p:cNvPr>
              <p:cNvSpPr txBox="1"/>
              <p:nvPr/>
            </p:nvSpPr>
            <p:spPr>
              <a:xfrm>
                <a:off x="6245440" y="776797"/>
                <a:ext cx="155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0D878759-5AC5-4FE5-ADA4-5D3EAC170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440" y="776797"/>
                <a:ext cx="155042" cy="215444"/>
              </a:xfrm>
              <a:prstGeom prst="rect">
                <a:avLst/>
              </a:prstGeom>
              <a:blipFill>
                <a:blip r:embed="rId5"/>
                <a:stretch>
                  <a:fillRect l="-28000" r="-2800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Straight Connector 51">
            <a:extLst>
              <a:ext uri="{FF2B5EF4-FFF2-40B4-BE49-F238E27FC236}">
                <a16:creationId xmlns:a16="http://schemas.microsoft.com/office/drawing/2014/main" id="{3426F0AF-AB61-4AAB-817C-D4AEDCE7B4FF}"/>
              </a:ext>
            </a:extLst>
          </p:cNvPr>
          <p:cNvCxnSpPr/>
          <p:nvPr/>
        </p:nvCxnSpPr>
        <p:spPr>
          <a:xfrm>
            <a:off x="5140911" y="2945167"/>
            <a:ext cx="2819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C92901CC-3F62-4829-9BFA-4ED913B7E4EE}"/>
                  </a:ext>
                </a:extLst>
              </p:cNvPr>
              <p:cNvSpPr txBox="1"/>
              <p:nvPr/>
            </p:nvSpPr>
            <p:spPr>
              <a:xfrm>
                <a:off x="6347211" y="2363633"/>
                <a:ext cx="42902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C92901CC-3F62-4829-9BFA-4ED913B7E4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211" y="2363633"/>
                <a:ext cx="429028" cy="215444"/>
              </a:xfrm>
              <a:prstGeom prst="rect">
                <a:avLst/>
              </a:prstGeom>
              <a:blipFill>
                <a:blip r:embed="rId6"/>
                <a:stretch>
                  <a:fillRect l="-12676" r="-704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テキスト ボックス 146">
                <a:extLst>
                  <a:ext uri="{FF2B5EF4-FFF2-40B4-BE49-F238E27FC236}">
                    <a16:creationId xmlns:a16="http://schemas.microsoft.com/office/drawing/2014/main" id="{FC1C1D2D-0A4E-4DF5-91F8-D9ED6B7FEF79}"/>
                  </a:ext>
                </a:extLst>
              </p:cNvPr>
              <p:cNvSpPr txBox="1"/>
              <p:nvPr/>
            </p:nvSpPr>
            <p:spPr>
              <a:xfrm>
                <a:off x="6899661" y="1222114"/>
                <a:ext cx="1671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7" name="テキスト ボックス 146">
                <a:extLst>
                  <a:ext uri="{FF2B5EF4-FFF2-40B4-BE49-F238E27FC236}">
                    <a16:creationId xmlns:a16="http://schemas.microsoft.com/office/drawing/2014/main" id="{FC1C1D2D-0A4E-4DF5-91F8-D9ED6B7FE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9661" y="1222114"/>
                <a:ext cx="167161" cy="215444"/>
              </a:xfrm>
              <a:prstGeom prst="rect">
                <a:avLst/>
              </a:prstGeom>
              <a:blipFill>
                <a:blip r:embed="rId7"/>
                <a:stretch>
                  <a:fillRect l="-37037" r="-33333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10C29860-346D-4DCF-BBA9-17A317552379}"/>
                  </a:ext>
                </a:extLst>
              </p:cNvPr>
              <p:cNvSpPr txBox="1"/>
              <p:nvPr/>
            </p:nvSpPr>
            <p:spPr>
              <a:xfrm>
                <a:off x="5975736" y="1846000"/>
                <a:ext cx="2932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10C29860-346D-4DCF-BBA9-17A3175523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736" y="1846000"/>
                <a:ext cx="293222" cy="215444"/>
              </a:xfrm>
              <a:prstGeom prst="rect">
                <a:avLst/>
              </a:prstGeom>
              <a:blipFill>
                <a:blip r:embed="rId8"/>
                <a:stretch>
                  <a:fillRect l="-14583" r="-1041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80">
            <a:extLst>
              <a:ext uri="{FF2B5EF4-FFF2-40B4-BE49-F238E27FC236}">
                <a16:creationId xmlns:a16="http://schemas.microsoft.com/office/drawing/2014/main" id="{CF879182-BA55-4BA4-AE6E-5155F02F788E}"/>
              </a:ext>
            </a:extLst>
          </p:cNvPr>
          <p:cNvGrpSpPr/>
          <p:nvPr/>
        </p:nvGrpSpPr>
        <p:grpSpPr>
          <a:xfrm>
            <a:off x="5498237" y="2868967"/>
            <a:ext cx="152400" cy="152400"/>
            <a:chOff x="6248400" y="4191000"/>
            <a:chExt cx="152400" cy="152400"/>
          </a:xfrm>
        </p:grpSpPr>
        <p:cxnSp>
          <p:nvCxnSpPr>
            <p:cNvPr id="151" name="Straight Connector 81">
              <a:extLst>
                <a:ext uri="{FF2B5EF4-FFF2-40B4-BE49-F238E27FC236}">
                  <a16:creationId xmlns:a16="http://schemas.microsoft.com/office/drawing/2014/main" id="{32762A6B-6E95-4E72-A635-532F79666AC1}"/>
                </a:ext>
              </a:extLst>
            </p:cNvPr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82">
              <a:extLst>
                <a:ext uri="{FF2B5EF4-FFF2-40B4-BE49-F238E27FC236}">
                  <a16:creationId xmlns:a16="http://schemas.microsoft.com/office/drawing/2014/main" id="{FC8102F7-D3AB-49D7-AF6E-2602B11F3270}"/>
                </a:ext>
              </a:extLst>
            </p:cNvPr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extBox 93">
            <a:extLst>
              <a:ext uri="{FF2B5EF4-FFF2-40B4-BE49-F238E27FC236}">
                <a16:creationId xmlns:a16="http://schemas.microsoft.com/office/drawing/2014/main" id="{8DAE82C8-F42C-43E3-AEF9-40A29EC2217F}"/>
              </a:ext>
            </a:extLst>
          </p:cNvPr>
          <p:cNvSpPr txBox="1"/>
          <p:nvPr/>
        </p:nvSpPr>
        <p:spPr>
          <a:xfrm>
            <a:off x="6311921" y="533349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154" name="TextBox 105">
            <a:extLst>
              <a:ext uri="{FF2B5EF4-FFF2-40B4-BE49-F238E27FC236}">
                <a16:creationId xmlns:a16="http://schemas.microsoft.com/office/drawing/2014/main" id="{2EADDDEE-B9D9-4B8D-88C9-58E5A18E0C73}"/>
              </a:ext>
            </a:extLst>
          </p:cNvPr>
          <p:cNvSpPr txBox="1"/>
          <p:nvPr/>
        </p:nvSpPr>
        <p:spPr>
          <a:xfrm>
            <a:off x="6738610" y="2155334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155" name="TextBox 74">
            <a:extLst>
              <a:ext uri="{FF2B5EF4-FFF2-40B4-BE49-F238E27FC236}">
                <a16:creationId xmlns:a16="http://schemas.microsoft.com/office/drawing/2014/main" id="{8B44AB14-14F6-4867-AF17-E00997CE2F90}"/>
              </a:ext>
            </a:extLst>
          </p:cNvPr>
          <p:cNvSpPr txBox="1"/>
          <p:nvPr/>
        </p:nvSpPr>
        <p:spPr>
          <a:xfrm>
            <a:off x="4114801" y="3864007"/>
            <a:ext cx="460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156" name="TextBox 88">
            <a:extLst>
              <a:ext uri="{FF2B5EF4-FFF2-40B4-BE49-F238E27FC236}">
                <a16:creationId xmlns:a16="http://schemas.microsoft.com/office/drawing/2014/main" id="{3A095A63-14B6-4BF6-9E1C-A280007DC609}"/>
              </a:ext>
            </a:extLst>
          </p:cNvPr>
          <p:cNvSpPr txBox="1"/>
          <p:nvPr/>
        </p:nvSpPr>
        <p:spPr>
          <a:xfrm>
            <a:off x="4123678" y="3505941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4">
                <a:extLst>
                  <a:ext uri="{FF2B5EF4-FFF2-40B4-BE49-F238E27FC236}">
                    <a16:creationId xmlns:a16="http://schemas.microsoft.com/office/drawing/2014/main" id="{75EF4CC6-DDEA-41E6-8805-8EFE8D2571B2}"/>
                  </a:ext>
                </a:extLst>
              </p:cNvPr>
              <p:cNvSpPr txBox="1"/>
              <p:nvPr/>
            </p:nvSpPr>
            <p:spPr>
              <a:xfrm>
                <a:off x="4504678" y="3505941"/>
                <a:ext cx="13431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8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1.5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7" name="TextBox 14">
                <a:extLst>
                  <a:ext uri="{FF2B5EF4-FFF2-40B4-BE49-F238E27FC236}">
                    <a16:creationId xmlns:a16="http://schemas.microsoft.com/office/drawing/2014/main" id="{75EF4CC6-DDEA-41E6-8805-8EFE8D257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678" y="3505941"/>
                <a:ext cx="1343125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89">
                <a:extLst>
                  <a:ext uri="{FF2B5EF4-FFF2-40B4-BE49-F238E27FC236}">
                    <a16:creationId xmlns:a16="http://schemas.microsoft.com/office/drawing/2014/main" id="{78776B57-39CC-4983-92BC-0DECFB6747C4}"/>
                  </a:ext>
                </a:extLst>
              </p:cNvPr>
              <p:cNvSpPr txBox="1"/>
              <p:nvPr/>
            </p:nvSpPr>
            <p:spPr>
              <a:xfrm>
                <a:off x="5714261" y="3497063"/>
                <a:ext cx="15056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50 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8" name="TextBox 89">
                <a:extLst>
                  <a:ext uri="{FF2B5EF4-FFF2-40B4-BE49-F238E27FC236}">
                    <a16:creationId xmlns:a16="http://schemas.microsoft.com/office/drawing/2014/main" id="{78776B57-39CC-4983-92BC-0DECFB674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261" y="3497063"/>
                <a:ext cx="1505604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90">
                <a:extLst>
                  <a:ext uri="{FF2B5EF4-FFF2-40B4-BE49-F238E27FC236}">
                    <a16:creationId xmlns:a16="http://schemas.microsoft.com/office/drawing/2014/main" id="{3E9A646F-B7F7-4C53-93C6-7B0FE9AF6766}"/>
                  </a:ext>
                </a:extLst>
              </p:cNvPr>
              <p:cNvSpPr txBox="1"/>
              <p:nvPr/>
            </p:nvSpPr>
            <p:spPr>
              <a:xfrm>
                <a:off x="7063667" y="3497063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9" name="TextBox 90">
                <a:extLst>
                  <a:ext uri="{FF2B5EF4-FFF2-40B4-BE49-F238E27FC236}">
                    <a16:creationId xmlns:a16="http://schemas.microsoft.com/office/drawing/2014/main" id="{3E9A646F-B7F7-4C53-93C6-7B0FE9AF6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667" y="3497063"/>
                <a:ext cx="100937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91">
                <a:extLst>
                  <a:ext uri="{FF2B5EF4-FFF2-40B4-BE49-F238E27FC236}">
                    <a16:creationId xmlns:a16="http://schemas.microsoft.com/office/drawing/2014/main" id="{4463F85C-F6F7-4FF4-9B25-040187E9B914}"/>
                  </a:ext>
                </a:extLst>
              </p:cNvPr>
              <p:cNvSpPr txBox="1"/>
              <p:nvPr/>
            </p:nvSpPr>
            <p:spPr>
              <a:xfrm>
                <a:off x="4495801" y="3864007"/>
                <a:ext cx="6481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0" name="TextBox 91">
                <a:extLst>
                  <a:ext uri="{FF2B5EF4-FFF2-40B4-BE49-F238E27FC236}">
                    <a16:creationId xmlns:a16="http://schemas.microsoft.com/office/drawing/2014/main" id="{4463F85C-F6F7-4FF4-9B25-040187E9B9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1" y="3864007"/>
                <a:ext cx="64812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92">
                <a:extLst>
                  <a:ext uri="{FF2B5EF4-FFF2-40B4-BE49-F238E27FC236}">
                    <a16:creationId xmlns:a16="http://schemas.microsoft.com/office/drawing/2014/main" id="{5D1F911B-9EA5-43FD-9F9F-3DBED579A0D9}"/>
                  </a:ext>
                </a:extLst>
              </p:cNvPr>
              <p:cNvSpPr txBox="1"/>
              <p:nvPr/>
            </p:nvSpPr>
            <p:spPr>
              <a:xfrm>
                <a:off x="5018624" y="3863831"/>
                <a:ext cx="9499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1" name="TextBox 92">
                <a:extLst>
                  <a:ext uri="{FF2B5EF4-FFF2-40B4-BE49-F238E27FC236}">
                    <a16:creationId xmlns:a16="http://schemas.microsoft.com/office/drawing/2014/main" id="{5D1F911B-9EA5-43FD-9F9F-3DBED579A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624" y="3863831"/>
                <a:ext cx="94993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95">
                <a:extLst>
                  <a:ext uri="{FF2B5EF4-FFF2-40B4-BE49-F238E27FC236}">
                    <a16:creationId xmlns:a16="http://schemas.microsoft.com/office/drawing/2014/main" id="{2215FC4C-1BB5-49ED-B245-3EB94E593DE2}"/>
                  </a:ext>
                </a:extLst>
              </p:cNvPr>
              <p:cNvSpPr txBox="1"/>
              <p:nvPr/>
            </p:nvSpPr>
            <p:spPr>
              <a:xfrm>
                <a:off x="5873421" y="3863832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𝑎𝑛𝑡𝑖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2" name="TextBox 95">
                <a:extLst>
                  <a:ext uri="{FF2B5EF4-FFF2-40B4-BE49-F238E27FC236}">
                    <a16:creationId xmlns:a16="http://schemas.microsoft.com/office/drawing/2014/main" id="{2215FC4C-1BB5-49ED-B245-3EB94E593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421" y="3863832"/>
                <a:ext cx="1337995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3" name="Straight Connector 51">
            <a:extLst>
              <a:ext uri="{FF2B5EF4-FFF2-40B4-BE49-F238E27FC236}">
                <a16:creationId xmlns:a16="http://schemas.microsoft.com/office/drawing/2014/main" id="{E55603F9-9427-4EA3-99B7-4C19F3D7D1CF}"/>
              </a:ext>
            </a:extLst>
          </p:cNvPr>
          <p:cNvCxnSpPr>
            <a:cxnSpLocks/>
          </p:cNvCxnSpPr>
          <p:nvPr/>
        </p:nvCxnSpPr>
        <p:spPr>
          <a:xfrm>
            <a:off x="5584054" y="2947386"/>
            <a:ext cx="771479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テキスト ボックス 165">
                <a:extLst>
                  <a:ext uri="{FF2B5EF4-FFF2-40B4-BE49-F238E27FC236}">
                    <a16:creationId xmlns:a16="http://schemas.microsoft.com/office/drawing/2014/main" id="{D05B06B6-3C93-492D-AF39-47038DA98851}"/>
                  </a:ext>
                </a:extLst>
              </p:cNvPr>
              <p:cNvSpPr txBox="1"/>
              <p:nvPr/>
            </p:nvSpPr>
            <p:spPr>
              <a:xfrm>
                <a:off x="5515577" y="2238097"/>
                <a:ext cx="4294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6" name="テキスト ボックス 165">
                <a:extLst>
                  <a:ext uri="{FF2B5EF4-FFF2-40B4-BE49-F238E27FC236}">
                    <a16:creationId xmlns:a16="http://schemas.microsoft.com/office/drawing/2014/main" id="{D05B06B6-3C93-492D-AF39-47038DA98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577" y="2238097"/>
                <a:ext cx="429477" cy="215444"/>
              </a:xfrm>
              <a:prstGeom prst="rect">
                <a:avLst/>
              </a:prstGeom>
              <a:blipFill>
                <a:blip r:embed="rId15"/>
                <a:stretch>
                  <a:fillRect l="-8571" r="-8571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テキスト ボックス 166">
                <a:extLst>
                  <a:ext uri="{FF2B5EF4-FFF2-40B4-BE49-F238E27FC236}">
                    <a16:creationId xmlns:a16="http://schemas.microsoft.com/office/drawing/2014/main" id="{82D85817-3A0B-435E-9048-DA4E9BE38787}"/>
                  </a:ext>
                </a:extLst>
              </p:cNvPr>
              <p:cNvSpPr txBox="1"/>
              <p:nvPr/>
            </p:nvSpPr>
            <p:spPr>
              <a:xfrm>
                <a:off x="6154769" y="1465740"/>
                <a:ext cx="4294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7" name="テキスト ボックス 166">
                <a:extLst>
                  <a:ext uri="{FF2B5EF4-FFF2-40B4-BE49-F238E27FC236}">
                    <a16:creationId xmlns:a16="http://schemas.microsoft.com/office/drawing/2014/main" id="{82D85817-3A0B-435E-9048-DA4E9BE38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769" y="1465740"/>
                <a:ext cx="429477" cy="215444"/>
              </a:xfrm>
              <a:prstGeom prst="rect">
                <a:avLst/>
              </a:prstGeom>
              <a:blipFill>
                <a:blip r:embed="rId15"/>
                <a:stretch>
                  <a:fillRect l="-8571" r="-8571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4D34852-CA4F-4339-9EE6-CFA308DD6C73}"/>
              </a:ext>
            </a:extLst>
          </p:cNvPr>
          <p:cNvSpPr txBox="1"/>
          <p:nvPr/>
        </p:nvSpPr>
        <p:spPr>
          <a:xfrm>
            <a:off x="4083114" y="4309361"/>
            <a:ext cx="4979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Since the system is in equilibrium, the clockwise and anticlockwise moments must be equal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91">
                <a:extLst>
                  <a:ext uri="{FF2B5EF4-FFF2-40B4-BE49-F238E27FC236}">
                    <a16:creationId xmlns:a16="http://schemas.microsoft.com/office/drawing/2014/main" id="{DB49F3E5-13A7-41A7-960D-18239D7E3179}"/>
                  </a:ext>
                </a:extLst>
              </p:cNvPr>
              <p:cNvSpPr txBox="1"/>
              <p:nvPr/>
            </p:nvSpPr>
            <p:spPr>
              <a:xfrm>
                <a:off x="4104992" y="4939860"/>
                <a:ext cx="14455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8" name="TextBox 91">
                <a:extLst>
                  <a:ext uri="{FF2B5EF4-FFF2-40B4-BE49-F238E27FC236}">
                    <a16:creationId xmlns:a16="http://schemas.microsoft.com/office/drawing/2014/main" id="{DB49F3E5-13A7-41A7-960D-18239D7E3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992" y="4939860"/>
                <a:ext cx="1445589" cy="307777"/>
              </a:xfrm>
              <a:prstGeom prst="rect">
                <a:avLst/>
              </a:prstGeom>
              <a:blipFill>
                <a:blip r:embed="rId1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TextBox 91">
                <a:extLst>
                  <a:ext uri="{FF2B5EF4-FFF2-40B4-BE49-F238E27FC236}">
                    <a16:creationId xmlns:a16="http://schemas.microsoft.com/office/drawing/2014/main" id="{FBEE3419-0E7A-4591-BA2D-92AB06AA2A8B}"/>
                  </a:ext>
                </a:extLst>
              </p:cNvPr>
              <p:cNvSpPr txBox="1"/>
              <p:nvPr/>
            </p:nvSpPr>
            <p:spPr>
              <a:xfrm>
                <a:off x="4204580" y="5311052"/>
                <a:ext cx="12468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9" name="TextBox 91">
                <a:extLst>
                  <a:ext uri="{FF2B5EF4-FFF2-40B4-BE49-F238E27FC236}">
                    <a16:creationId xmlns:a16="http://schemas.microsoft.com/office/drawing/2014/main" id="{FBEE3419-0E7A-4591-BA2D-92AB06AA2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580" y="5311052"/>
                <a:ext cx="1246816" cy="307777"/>
              </a:xfrm>
              <a:prstGeom prst="rect">
                <a:avLst/>
              </a:prstGeom>
              <a:blipFill>
                <a:blip r:embed="rId1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TextBox 91">
                <a:extLst>
                  <a:ext uri="{FF2B5EF4-FFF2-40B4-BE49-F238E27FC236}">
                    <a16:creationId xmlns:a16="http://schemas.microsoft.com/office/drawing/2014/main" id="{06629914-3912-4D28-B181-82573D5BFB4A}"/>
                  </a:ext>
                </a:extLst>
              </p:cNvPr>
              <p:cNvSpPr txBox="1"/>
              <p:nvPr/>
            </p:nvSpPr>
            <p:spPr>
              <a:xfrm>
                <a:off x="4212124" y="5680736"/>
                <a:ext cx="10860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=25.2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0" name="TextBox 91">
                <a:extLst>
                  <a:ext uri="{FF2B5EF4-FFF2-40B4-BE49-F238E27FC236}">
                    <a16:creationId xmlns:a16="http://schemas.microsoft.com/office/drawing/2014/main" id="{06629914-3912-4D28-B181-82573D5BF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124" y="5680736"/>
                <a:ext cx="1086067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1" name="Arc 99">
            <a:extLst>
              <a:ext uri="{FF2B5EF4-FFF2-40B4-BE49-F238E27FC236}">
                <a16:creationId xmlns:a16="http://schemas.microsoft.com/office/drawing/2014/main" id="{AAF063ED-C0F1-4797-89C0-0A052955128E}"/>
              </a:ext>
            </a:extLst>
          </p:cNvPr>
          <p:cNvSpPr/>
          <p:nvPr/>
        </p:nvSpPr>
        <p:spPr>
          <a:xfrm>
            <a:off x="5325700" y="5106652"/>
            <a:ext cx="332716" cy="352588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TextBox 100">
            <a:extLst>
              <a:ext uri="{FF2B5EF4-FFF2-40B4-BE49-F238E27FC236}">
                <a16:creationId xmlns:a16="http://schemas.microsoft.com/office/drawing/2014/main" id="{5981C4A2-A4BB-4C26-A400-D353EE183EDE}"/>
              </a:ext>
            </a:extLst>
          </p:cNvPr>
          <p:cNvSpPr txBox="1"/>
          <p:nvPr/>
        </p:nvSpPr>
        <p:spPr>
          <a:xfrm>
            <a:off x="5619938" y="5119478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</a:p>
        </p:txBody>
      </p:sp>
      <p:sp>
        <p:nvSpPr>
          <p:cNvPr id="175" name="Arc 99">
            <a:extLst>
              <a:ext uri="{FF2B5EF4-FFF2-40B4-BE49-F238E27FC236}">
                <a16:creationId xmlns:a16="http://schemas.microsoft.com/office/drawing/2014/main" id="{D55E320F-4A48-4865-ABD3-9BB4F0AE141A}"/>
              </a:ext>
            </a:extLst>
          </p:cNvPr>
          <p:cNvSpPr/>
          <p:nvPr/>
        </p:nvSpPr>
        <p:spPr>
          <a:xfrm>
            <a:off x="5233657" y="5485388"/>
            <a:ext cx="332716" cy="352588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TextBox 100">
            <a:extLst>
              <a:ext uri="{FF2B5EF4-FFF2-40B4-BE49-F238E27FC236}">
                <a16:creationId xmlns:a16="http://schemas.microsoft.com/office/drawing/2014/main" id="{29F6406D-793F-4426-9E10-F046B344E1FC}"/>
              </a:ext>
            </a:extLst>
          </p:cNvPr>
          <p:cNvSpPr txBox="1"/>
          <p:nvPr/>
        </p:nvSpPr>
        <p:spPr>
          <a:xfrm>
            <a:off x="5556563" y="5508777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テキスト ボックス 176">
                <a:extLst>
                  <a:ext uri="{FF2B5EF4-FFF2-40B4-BE49-F238E27FC236}">
                    <a16:creationId xmlns:a16="http://schemas.microsoft.com/office/drawing/2014/main" id="{DF35C19F-F23E-4B78-9408-D840E88A6F5F}"/>
                  </a:ext>
                </a:extLst>
              </p:cNvPr>
              <p:cNvSpPr txBox="1"/>
              <p:nvPr/>
            </p:nvSpPr>
            <p:spPr>
              <a:xfrm>
                <a:off x="5604827" y="3033590"/>
                <a:ext cx="7373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1.5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7" name="テキスト ボックス 176">
                <a:extLst>
                  <a:ext uri="{FF2B5EF4-FFF2-40B4-BE49-F238E27FC236}">
                    <a16:creationId xmlns:a16="http://schemas.microsoft.com/office/drawing/2014/main" id="{DF35C19F-F23E-4B78-9408-D840E88A6F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827" y="3033590"/>
                <a:ext cx="737381" cy="215444"/>
              </a:xfrm>
              <a:prstGeom prst="rect">
                <a:avLst/>
              </a:prstGeom>
              <a:blipFill>
                <a:blip r:embed="rId19"/>
                <a:stretch>
                  <a:fillRect l="-4959" r="-495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9" name="Straight Connector 51">
            <a:extLst>
              <a:ext uri="{FF2B5EF4-FFF2-40B4-BE49-F238E27FC236}">
                <a16:creationId xmlns:a16="http://schemas.microsoft.com/office/drawing/2014/main" id="{29F89E84-DD12-43CE-AD75-61DC372A1D96}"/>
              </a:ext>
            </a:extLst>
          </p:cNvPr>
          <p:cNvCxnSpPr>
            <a:cxnSpLocks/>
          </p:cNvCxnSpPr>
          <p:nvPr/>
        </p:nvCxnSpPr>
        <p:spPr>
          <a:xfrm flipV="1">
            <a:off x="5578788" y="1337174"/>
            <a:ext cx="1311675" cy="1597241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3267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/>
      <p:bldP spid="8" grpId="0" animBg="1"/>
      <p:bldP spid="9" grpId="0"/>
      <p:bldP spid="144" grpId="0"/>
      <p:bldP spid="144" grpId="1"/>
      <p:bldP spid="144" grpId="2"/>
      <p:bldP spid="146" grpId="0"/>
      <p:bldP spid="146" grpId="1"/>
      <p:bldP spid="146" grpId="2"/>
      <p:bldP spid="147" grpId="0"/>
      <p:bldP spid="148" grpId="0"/>
      <p:bldP spid="148" grpId="1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6" grpId="0"/>
      <p:bldP spid="167" grpId="0"/>
      <p:bldP spid="25" grpId="0"/>
      <p:bldP spid="168" grpId="0"/>
      <p:bldP spid="169" grpId="0"/>
      <p:bldP spid="170" grpId="0"/>
      <p:bldP spid="171" grpId="0" animBg="1"/>
      <p:bldP spid="172" grpId="0"/>
      <p:bldP spid="175" grpId="0" animBg="1"/>
      <p:bldP spid="176" grpId="0"/>
      <p:bldP spid="177" grpId="0"/>
      <p:bldP spid="177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DF864F-2AEA-449C-A516-8698AB937E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CBABAC-CF34-4522-98AF-96507AB35D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5E3ED-5A43-49A3-B4E7-66480D35440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1140</Words>
  <Application>Microsoft Office PowerPoint</Application>
  <PresentationFormat>On-screen Show (4:3)</PresentationFormat>
  <Paragraphs>223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Piranesi It BT</vt:lpstr>
      <vt:lpstr>Wingdings</vt:lpstr>
      <vt:lpstr>Office テーマ</vt:lpstr>
      <vt:lpstr>PowerPoint Presentation</vt:lpstr>
      <vt:lpstr>Moments</vt:lpstr>
      <vt:lpstr>Moments</vt:lpstr>
      <vt:lpstr>Moments</vt:lpstr>
      <vt:lpstr>Moments</vt:lpstr>
      <vt:lpstr>Moments</vt:lpstr>
      <vt:lpstr>Moments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43</cp:revision>
  <dcterms:created xsi:type="dcterms:W3CDTF">2018-06-16T01:40:49Z</dcterms:created>
  <dcterms:modified xsi:type="dcterms:W3CDTF">2020-12-22T20:22:13Z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