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0" r:id="rId5"/>
    <p:sldId id="272" r:id="rId6"/>
    <p:sldId id="273" r:id="rId7"/>
    <p:sldId id="27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1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4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6000">
              <a:srgbClr val="FF0000">
                <a:alpha val="2000"/>
              </a:srgbClr>
            </a:gs>
            <a:gs pos="95000">
              <a:srgbClr val="FF0000">
                <a:alpha val="2000"/>
              </a:srgbClr>
            </a:gs>
            <a:gs pos="100000">
              <a:srgbClr val="FF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0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160.png"/><Relationship Id="rId11" Type="http://schemas.openxmlformats.org/officeDocument/2006/relationships/image" Target="../media/image21.png"/><Relationship Id="rId5" Type="http://schemas.openxmlformats.org/officeDocument/2006/relationships/image" Target="../media/image150.png"/><Relationship Id="rId10" Type="http://schemas.openxmlformats.org/officeDocument/2006/relationships/image" Target="../media/image20.png"/><Relationship Id="rId4" Type="http://schemas.openxmlformats.org/officeDocument/2006/relationships/image" Target="../media/image140.png"/><Relationship Id="rId9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3.png"/><Relationship Id="rId7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150.png"/><Relationship Id="rId10" Type="http://schemas.openxmlformats.org/officeDocument/2006/relationships/image" Target="../media/image29.png"/><Relationship Id="rId4" Type="http://schemas.openxmlformats.org/officeDocument/2006/relationships/image" Target="../media/image24.png"/><Relationship Id="rId9" Type="http://schemas.openxmlformats.org/officeDocument/2006/relationships/image" Target="../media/image2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Relationship Id="rId14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1430521" y="1496603"/>
            <a:ext cx="6510117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15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Teachings for </a:t>
            </a:r>
          </a:p>
          <a:p>
            <a:pPr algn="ctr"/>
            <a:r>
              <a:rPr lang="en-US" altLang="ja-JP" sz="115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Exercise 4B</a:t>
            </a:r>
            <a:endParaRPr lang="ja-JP" altLang="en-US" sz="11500" b="0" cap="none" spc="0" dirty="0">
              <a:ln w="19050">
                <a:solidFill>
                  <a:schemeClr val="tx1"/>
                </a:solidFill>
              </a:ln>
              <a:solidFill>
                <a:srgbClr val="7030A0"/>
              </a:solidFill>
              <a:effectLst>
                <a:reflection blurRad="6350" stA="53000" endA="300" endPos="35500" dir="5400000" sy="-90000" algn="bl" rotWithShape="0"/>
              </a:effectLst>
              <a:latin typeface="Piranesi It BT" panose="03020602040506080505" pitchFamily="66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216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010" y="1600200"/>
            <a:ext cx="343923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sum of the moment of a set of forces acting on a body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Sometimes you will have a number of moments acting around a single point.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need to calculate each one individually and then choose a positive direction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Adding the forces together will then give the overall magnitude and direction of movement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876800" y="1676400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7315200" y="1676400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096000" y="2133600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553200" y="22098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48200" y="1371600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86600" y="1371600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67400" y="2590800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34000" y="18288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72200" y="1828800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858000" y="1828800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886200" y="3200400"/>
            <a:ext cx="5105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the sum of the moments acting about the point P</a:t>
            </a:r>
          </a:p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Start by calculating each moment individually (it might be useful to label them!)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48200" y="1066800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086600" y="1066800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67400" y="2819400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886200" y="3976047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191000" y="3962400"/>
                <a:ext cx="1133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5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×3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962400"/>
                <a:ext cx="113364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3962400"/>
                <a:ext cx="10975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=15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3962400"/>
                <a:ext cx="1097545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172200" y="3962400"/>
                <a:ext cx="12413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962400"/>
                <a:ext cx="1241302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3886200" y="4433248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191000" y="4419600"/>
                <a:ext cx="1133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4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×1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419600"/>
                <a:ext cx="1133644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257800" y="4419600"/>
                <a:ext cx="969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=4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419600"/>
                <a:ext cx="969304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96000" y="4419600"/>
                <a:ext cx="16677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419600"/>
                <a:ext cx="1667701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3886200" y="4890448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191000" y="4876800"/>
                <a:ext cx="1133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×1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876800"/>
                <a:ext cx="1133644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257800" y="4876800"/>
                <a:ext cx="969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=3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876800"/>
                <a:ext cx="969304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096000" y="4876800"/>
                <a:ext cx="16677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876800"/>
                <a:ext cx="1667701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3810000" y="5334000"/>
            <a:ext cx="3967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Choosing clockwise as the positive direction…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810000" y="5638800"/>
                <a:ext cx="24007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15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−4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−3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638800"/>
                <a:ext cx="2400722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810000" y="6096000"/>
                <a:ext cx="969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=8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6096000"/>
                <a:ext cx="969304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648200" y="6096000"/>
                <a:ext cx="12413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6096000"/>
                <a:ext cx="1241302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304800" y="5105400"/>
            <a:ext cx="3200400" cy="138499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If we had chosen anticlockwise as the positive direction our answer would have been -8Nm anticlockwise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This is just 8Nm clockwise (the same!)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タイトル 1">
            <a:extLst>
              <a:ext uri="{FF2B5EF4-FFF2-40B4-BE49-F238E27FC236}">
                <a16:creationId xmlns:a16="http://schemas.microsoft.com/office/drawing/2014/main" id="{1885855E-73BB-44A4-8C75-A43D312C2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9" name="コンテンツ プレースホルダー 2">
            <a:extLst>
              <a:ext uri="{FF2B5EF4-FFF2-40B4-BE49-F238E27FC236}">
                <a16:creationId xmlns:a16="http://schemas.microsoft.com/office/drawing/2014/main" id="{8EE83797-1DF8-4E7C-AA8D-93FECA0BB6CA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876800" y="2133600"/>
            <a:ext cx="24384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6629400" y="2057400"/>
            <a:ext cx="152400" cy="152400"/>
            <a:chOff x="6248400" y="4191000"/>
            <a:chExt cx="152400" cy="152400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2461443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010" y="1600200"/>
            <a:ext cx="343923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sum of the moment of a set of forces acting on a body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Sometimes you will have a number of moments acting around a single point.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need to calculate each one individually and then choose a positive direction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Adding the forces together will then give the overall magnitude and direction of movement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486400" y="1828800"/>
            <a:ext cx="1905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5486400" y="1828800"/>
            <a:ext cx="0" cy="1676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7010400" y="2667000"/>
            <a:ext cx="152400" cy="152400"/>
            <a:chOff x="6248400" y="4191000"/>
            <a:chExt cx="152400" cy="152400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/>
          <p:cNvSpPr txBox="1"/>
          <p:nvPr/>
        </p:nvSpPr>
        <p:spPr>
          <a:xfrm>
            <a:off x="6934200" y="28194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086600" y="1828800"/>
            <a:ext cx="0" cy="91440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5486400" y="2743200"/>
            <a:ext cx="16002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5486400" y="2590800"/>
            <a:ext cx="152400" cy="1524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6934200" y="1828800"/>
            <a:ext cx="152400" cy="1524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5257800" y="3505200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5N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391400" y="1600200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5N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086600" y="2133600"/>
            <a:ext cx="505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2m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019800" y="2743200"/>
            <a:ext cx="505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4m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467600" y="1295400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876800" y="3505200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886200" y="3962400"/>
            <a:ext cx="5105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the sum of the moments acting about the point P</a:t>
            </a:r>
          </a:p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Start by calculating each moment individually (it might be useful to label them!)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886200" y="4738047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191000" y="4724400"/>
                <a:ext cx="1133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5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×2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724400"/>
                <a:ext cx="113364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257800" y="4724400"/>
                <a:ext cx="10975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=10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724400"/>
                <a:ext cx="1097545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172200" y="4724400"/>
                <a:ext cx="12413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4724400"/>
                <a:ext cx="1241302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3886200" y="5195248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191000" y="5181600"/>
                <a:ext cx="1133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5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×4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181600"/>
                <a:ext cx="1133644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257800" y="5181600"/>
                <a:ext cx="10975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=20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5181600"/>
                <a:ext cx="1097545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6172200" y="5181600"/>
                <a:ext cx="16677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181600"/>
                <a:ext cx="1667701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70"/>
          <p:cNvSpPr txBox="1"/>
          <p:nvPr/>
        </p:nvSpPr>
        <p:spPr>
          <a:xfrm>
            <a:off x="3886200" y="5562600"/>
            <a:ext cx="42755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Choosing anticlockwise as the positive direction…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3886200" y="5867400"/>
                <a:ext cx="17587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20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−10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867400"/>
                <a:ext cx="1758750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3886200" y="6324600"/>
                <a:ext cx="10975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=10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6324600"/>
                <a:ext cx="1097545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876800" y="6324600"/>
                <a:ext cx="16677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6324600"/>
                <a:ext cx="1667701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タイトル 1">
            <a:extLst>
              <a:ext uri="{FF2B5EF4-FFF2-40B4-BE49-F238E27FC236}">
                <a16:creationId xmlns:a16="http://schemas.microsoft.com/office/drawing/2014/main" id="{78BFF607-753C-41B5-B6BB-F562C02E2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9" name="コンテンツ プレースホルダー 2">
            <a:extLst>
              <a:ext uri="{FF2B5EF4-FFF2-40B4-BE49-F238E27FC236}">
                <a16:creationId xmlns:a16="http://schemas.microsoft.com/office/drawing/2014/main" id="{A69B3594-9C07-49E6-B62F-AB42A3870845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4B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160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4" grpId="0" animBg="1"/>
      <p:bldP spid="55" grpId="0" animBg="1"/>
      <p:bldP spid="56" grpId="0"/>
      <p:bldP spid="57" grpId="0"/>
      <p:bldP spid="58" grpId="0"/>
      <p:bldP spid="59" grpId="0"/>
      <p:bldP spid="60" grpId="0"/>
      <p:bldP spid="61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010" y="1600200"/>
            <a:ext cx="343923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sum of the moment of a set of forces acting on a body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diagram to the right shows 3 forces acting on a light rod.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F</a:t>
            </a:r>
            <a:r>
              <a:rPr lang="en-GB" sz="1400" dirty="0" err="1">
                <a:latin typeface="Comic Sans MS" pitchFamily="66" charset="0"/>
              </a:rPr>
              <a:t>ind</a:t>
            </a:r>
            <a:r>
              <a:rPr lang="en-GB" sz="1400" dirty="0">
                <a:latin typeface="Comic Sans MS" pitchFamily="66" charset="0"/>
              </a:rPr>
              <a:t> the resultant moment about point P (</a:t>
            </a:r>
            <a:r>
              <a:rPr lang="en-GB" sz="1400" dirty="0" err="1">
                <a:latin typeface="Comic Sans MS" pitchFamily="66" charset="0"/>
              </a:rPr>
              <a:t>ie</a:t>
            </a:r>
            <a:r>
              <a:rPr lang="en-GB" sz="1400" dirty="0">
                <a:latin typeface="Comic Sans MS" pitchFamily="66" charset="0"/>
              </a:rPr>
              <a:t> – if the rod were fixed at point P, how would it rotate?)</a:t>
            </a:r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78BFF607-753C-41B5-B6BB-F562C02E2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9" name="コンテンツ プレースホルダー 2">
            <a:extLst>
              <a:ext uri="{FF2B5EF4-FFF2-40B4-BE49-F238E27FC236}">
                <a16:creationId xmlns:a16="http://schemas.microsoft.com/office/drawing/2014/main" id="{A69B3594-9C07-49E6-B62F-AB42A3870845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35" name="Straight Connector 8">
            <a:extLst>
              <a:ext uri="{FF2B5EF4-FFF2-40B4-BE49-F238E27FC236}">
                <a16:creationId xmlns:a16="http://schemas.microsoft.com/office/drawing/2014/main" id="{41857A84-7473-429E-9947-32917C6F82C6}"/>
              </a:ext>
            </a:extLst>
          </p:cNvPr>
          <p:cNvCxnSpPr>
            <a:cxnSpLocks/>
          </p:cNvCxnSpPr>
          <p:nvPr/>
        </p:nvCxnSpPr>
        <p:spPr>
          <a:xfrm flipV="1">
            <a:off x="4932040" y="1340768"/>
            <a:ext cx="576064" cy="129614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10">
            <a:extLst>
              <a:ext uri="{FF2B5EF4-FFF2-40B4-BE49-F238E27FC236}">
                <a16:creationId xmlns:a16="http://schemas.microsoft.com/office/drawing/2014/main" id="{E647D037-EFB7-4314-8BD0-08C2F60DA510}"/>
              </a:ext>
            </a:extLst>
          </p:cNvPr>
          <p:cNvCxnSpPr>
            <a:cxnSpLocks/>
          </p:cNvCxnSpPr>
          <p:nvPr/>
        </p:nvCxnSpPr>
        <p:spPr>
          <a:xfrm flipH="1" flipV="1">
            <a:off x="6228184" y="1556792"/>
            <a:ext cx="1142256" cy="108012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11">
            <a:extLst>
              <a:ext uri="{FF2B5EF4-FFF2-40B4-BE49-F238E27FC236}">
                <a16:creationId xmlns:a16="http://schemas.microsoft.com/office/drawing/2014/main" id="{C32EB8DB-7FA9-4EC8-A5AD-3944872F8658}"/>
              </a:ext>
            </a:extLst>
          </p:cNvPr>
          <p:cNvCxnSpPr/>
          <p:nvPr/>
        </p:nvCxnSpPr>
        <p:spPr>
          <a:xfrm>
            <a:off x="5347320" y="2636168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16">
            <a:extLst>
              <a:ext uri="{FF2B5EF4-FFF2-40B4-BE49-F238E27FC236}">
                <a16:creationId xmlns:a16="http://schemas.microsoft.com/office/drawing/2014/main" id="{2BB442FF-4582-4CB1-BD45-E54D074CE91C}"/>
              </a:ext>
            </a:extLst>
          </p:cNvPr>
          <p:cNvSpPr txBox="1"/>
          <p:nvPr/>
        </p:nvSpPr>
        <p:spPr>
          <a:xfrm>
            <a:off x="6223992" y="2717304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44" name="TextBox 17">
            <a:extLst>
              <a:ext uri="{FF2B5EF4-FFF2-40B4-BE49-F238E27FC236}">
                <a16:creationId xmlns:a16="http://schemas.microsoft.com/office/drawing/2014/main" id="{6FD51057-64CF-45BA-A594-D7CB5B71BD41}"/>
              </a:ext>
            </a:extLst>
          </p:cNvPr>
          <p:cNvSpPr txBox="1"/>
          <p:nvPr/>
        </p:nvSpPr>
        <p:spPr>
          <a:xfrm>
            <a:off x="5004048" y="1196752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5N</a:t>
            </a:r>
          </a:p>
        </p:txBody>
      </p:sp>
      <p:sp>
        <p:nvSpPr>
          <p:cNvPr id="45" name="TextBox 18">
            <a:extLst>
              <a:ext uri="{FF2B5EF4-FFF2-40B4-BE49-F238E27FC236}">
                <a16:creationId xmlns:a16="http://schemas.microsoft.com/office/drawing/2014/main" id="{8C0EE5A7-ECE6-43CA-AED3-53B218F56A92}"/>
              </a:ext>
            </a:extLst>
          </p:cNvPr>
          <p:cNvSpPr txBox="1"/>
          <p:nvPr/>
        </p:nvSpPr>
        <p:spPr>
          <a:xfrm>
            <a:off x="6660232" y="2636912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53" name="TextBox 19">
            <a:extLst>
              <a:ext uri="{FF2B5EF4-FFF2-40B4-BE49-F238E27FC236}">
                <a16:creationId xmlns:a16="http://schemas.microsoft.com/office/drawing/2014/main" id="{C5CF698C-2A31-4498-B021-6ABA3DFEB4FF}"/>
              </a:ext>
            </a:extLst>
          </p:cNvPr>
          <p:cNvSpPr txBox="1"/>
          <p:nvPr/>
        </p:nvSpPr>
        <p:spPr>
          <a:xfrm>
            <a:off x="5131296" y="3068216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6N</a:t>
            </a:r>
          </a:p>
        </p:txBody>
      </p:sp>
      <p:sp>
        <p:nvSpPr>
          <p:cNvPr id="75" name="TextBox 20">
            <a:extLst>
              <a:ext uri="{FF2B5EF4-FFF2-40B4-BE49-F238E27FC236}">
                <a16:creationId xmlns:a16="http://schemas.microsoft.com/office/drawing/2014/main" id="{29BDB44E-5AB9-46CA-99F0-0054EA1BD53A}"/>
              </a:ext>
            </a:extLst>
          </p:cNvPr>
          <p:cNvSpPr txBox="1"/>
          <p:nvPr/>
        </p:nvSpPr>
        <p:spPr>
          <a:xfrm>
            <a:off x="5076056" y="2276872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80˚</a:t>
            </a:r>
          </a:p>
        </p:txBody>
      </p:sp>
      <p:sp>
        <p:nvSpPr>
          <p:cNvPr id="76" name="TextBox 21">
            <a:extLst>
              <a:ext uri="{FF2B5EF4-FFF2-40B4-BE49-F238E27FC236}">
                <a16:creationId xmlns:a16="http://schemas.microsoft.com/office/drawing/2014/main" id="{404E0726-B25A-4E82-8A6F-0D4CB13862C9}"/>
              </a:ext>
            </a:extLst>
          </p:cNvPr>
          <p:cNvSpPr txBox="1"/>
          <p:nvPr/>
        </p:nvSpPr>
        <p:spPr>
          <a:xfrm>
            <a:off x="4860032" y="2636912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1m</a:t>
            </a:r>
          </a:p>
        </p:txBody>
      </p:sp>
      <p:sp>
        <p:nvSpPr>
          <p:cNvPr id="77" name="TextBox 22">
            <a:extLst>
              <a:ext uri="{FF2B5EF4-FFF2-40B4-BE49-F238E27FC236}">
                <a16:creationId xmlns:a16="http://schemas.microsoft.com/office/drawing/2014/main" id="{8CAC4CA4-0153-454A-AF76-779D27BF9E8A}"/>
              </a:ext>
            </a:extLst>
          </p:cNvPr>
          <p:cNvSpPr txBox="1"/>
          <p:nvPr/>
        </p:nvSpPr>
        <p:spPr>
          <a:xfrm>
            <a:off x="6156176" y="1268760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4N</a:t>
            </a:r>
          </a:p>
        </p:txBody>
      </p:sp>
      <p:sp>
        <p:nvSpPr>
          <p:cNvPr id="79" name="TextBox 25">
            <a:extLst>
              <a:ext uri="{FF2B5EF4-FFF2-40B4-BE49-F238E27FC236}">
                <a16:creationId xmlns:a16="http://schemas.microsoft.com/office/drawing/2014/main" id="{3BEE2E0F-2820-4245-9281-43B8EB923E10}"/>
              </a:ext>
            </a:extLst>
          </p:cNvPr>
          <p:cNvSpPr txBox="1"/>
          <p:nvPr/>
        </p:nvSpPr>
        <p:spPr>
          <a:xfrm>
            <a:off x="4716016" y="1124744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80" name="TextBox 26">
            <a:extLst>
              <a:ext uri="{FF2B5EF4-FFF2-40B4-BE49-F238E27FC236}">
                <a16:creationId xmlns:a16="http://schemas.microsoft.com/office/drawing/2014/main" id="{B194B32E-83A1-43C5-A547-071E53D58876}"/>
              </a:ext>
            </a:extLst>
          </p:cNvPr>
          <p:cNvSpPr txBox="1"/>
          <p:nvPr/>
        </p:nvSpPr>
        <p:spPr>
          <a:xfrm>
            <a:off x="6516216" y="1268760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p:sp>
        <p:nvSpPr>
          <p:cNvPr id="81" name="TextBox 27">
            <a:extLst>
              <a:ext uri="{FF2B5EF4-FFF2-40B4-BE49-F238E27FC236}">
                <a16:creationId xmlns:a16="http://schemas.microsoft.com/office/drawing/2014/main" id="{1BFC2BC2-4A87-4DF0-926B-9AC56EFDEEA7}"/>
              </a:ext>
            </a:extLst>
          </p:cNvPr>
          <p:cNvSpPr txBox="1"/>
          <p:nvPr/>
        </p:nvSpPr>
        <p:spPr>
          <a:xfrm>
            <a:off x="5131296" y="329681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6" name="円弧 5">
            <a:extLst>
              <a:ext uri="{FF2B5EF4-FFF2-40B4-BE49-F238E27FC236}">
                <a16:creationId xmlns:a16="http://schemas.microsoft.com/office/drawing/2014/main" id="{C4E9CD0E-6C2E-4601-B44D-4609812768CD}"/>
              </a:ext>
            </a:extLst>
          </p:cNvPr>
          <p:cNvSpPr/>
          <p:nvPr/>
        </p:nvSpPr>
        <p:spPr>
          <a:xfrm>
            <a:off x="4283968" y="2204864"/>
            <a:ext cx="914400" cy="914400"/>
          </a:xfrm>
          <a:prstGeom prst="arc">
            <a:avLst>
              <a:gd name="adj1" fmla="val 18962498"/>
              <a:gd name="adj2" fmla="val 2153105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円弧 97">
            <a:extLst>
              <a:ext uri="{FF2B5EF4-FFF2-40B4-BE49-F238E27FC236}">
                <a16:creationId xmlns:a16="http://schemas.microsoft.com/office/drawing/2014/main" id="{C92F86BC-7A22-4C95-BE0B-361FAD6D5202}"/>
              </a:ext>
            </a:extLst>
          </p:cNvPr>
          <p:cNvSpPr/>
          <p:nvPr/>
        </p:nvSpPr>
        <p:spPr>
          <a:xfrm>
            <a:off x="7092280" y="2204864"/>
            <a:ext cx="914400" cy="914400"/>
          </a:xfrm>
          <a:prstGeom prst="arc">
            <a:avLst>
              <a:gd name="adj1" fmla="val 10914487"/>
              <a:gd name="adj2" fmla="val 1252435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TextBox 20">
            <a:extLst>
              <a:ext uri="{FF2B5EF4-FFF2-40B4-BE49-F238E27FC236}">
                <a16:creationId xmlns:a16="http://schemas.microsoft.com/office/drawing/2014/main" id="{AAB3DEF4-81C5-4CDA-80B5-1E7D49F6E72A}"/>
              </a:ext>
            </a:extLst>
          </p:cNvPr>
          <p:cNvSpPr txBox="1"/>
          <p:nvPr/>
        </p:nvSpPr>
        <p:spPr>
          <a:xfrm>
            <a:off x="6732240" y="2348880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40˚</a:t>
            </a:r>
          </a:p>
        </p:txBody>
      </p:sp>
      <p:sp>
        <p:nvSpPr>
          <p:cNvPr id="101" name="TextBox 18">
            <a:extLst>
              <a:ext uri="{FF2B5EF4-FFF2-40B4-BE49-F238E27FC236}">
                <a16:creationId xmlns:a16="http://schemas.microsoft.com/office/drawing/2014/main" id="{33568A2F-4C07-4165-A2CE-1CD203064A46}"/>
              </a:ext>
            </a:extLst>
          </p:cNvPr>
          <p:cNvSpPr txBox="1"/>
          <p:nvPr/>
        </p:nvSpPr>
        <p:spPr>
          <a:xfrm>
            <a:off x="5652120" y="2636912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102" name="TextBox 24">
            <a:extLst>
              <a:ext uri="{FF2B5EF4-FFF2-40B4-BE49-F238E27FC236}">
                <a16:creationId xmlns:a16="http://schemas.microsoft.com/office/drawing/2014/main" id="{25C477B2-20CD-4191-87AC-7B67FD37041E}"/>
              </a:ext>
            </a:extLst>
          </p:cNvPr>
          <p:cNvSpPr txBox="1"/>
          <p:nvPr/>
        </p:nvSpPr>
        <p:spPr>
          <a:xfrm>
            <a:off x="3851920" y="3645024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Start by calculating each moment individually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3" name="TextBox 28">
            <a:extLst>
              <a:ext uri="{FF2B5EF4-FFF2-40B4-BE49-F238E27FC236}">
                <a16:creationId xmlns:a16="http://schemas.microsoft.com/office/drawing/2014/main" id="{92401F7D-13F3-407A-8F59-CD0030770529}"/>
              </a:ext>
            </a:extLst>
          </p:cNvPr>
          <p:cNvSpPr txBox="1"/>
          <p:nvPr/>
        </p:nvSpPr>
        <p:spPr>
          <a:xfrm>
            <a:off x="3763144" y="409071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29">
                <a:extLst>
                  <a:ext uri="{FF2B5EF4-FFF2-40B4-BE49-F238E27FC236}">
                    <a16:creationId xmlns:a16="http://schemas.microsoft.com/office/drawing/2014/main" id="{934149AB-C45A-4DFA-A299-9339055428A8}"/>
                  </a:ext>
                </a:extLst>
              </p:cNvPr>
              <p:cNvSpPr txBox="1"/>
              <p:nvPr/>
            </p:nvSpPr>
            <p:spPr>
              <a:xfrm>
                <a:off x="4067944" y="4077072"/>
                <a:ext cx="153151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5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4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80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4" name="TextBox 29">
                <a:extLst>
                  <a:ext uri="{FF2B5EF4-FFF2-40B4-BE49-F238E27FC236}">
                    <a16:creationId xmlns:a16="http://schemas.microsoft.com/office/drawing/2014/main" id="{934149AB-C45A-4DFA-A299-9339055428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077072"/>
                <a:ext cx="153151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30">
                <a:extLst>
                  <a:ext uri="{FF2B5EF4-FFF2-40B4-BE49-F238E27FC236}">
                    <a16:creationId xmlns:a16="http://schemas.microsoft.com/office/drawing/2014/main" id="{FBDE0D5D-7103-4CA4-9E49-828B88240DF2}"/>
                  </a:ext>
                </a:extLst>
              </p:cNvPr>
              <p:cNvSpPr txBox="1"/>
              <p:nvPr/>
            </p:nvSpPr>
            <p:spPr>
              <a:xfrm>
                <a:off x="5508104" y="4077072"/>
                <a:ext cx="15452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80 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5" name="TextBox 30">
                <a:extLst>
                  <a:ext uri="{FF2B5EF4-FFF2-40B4-BE49-F238E27FC236}">
                    <a16:creationId xmlns:a16="http://schemas.microsoft.com/office/drawing/2014/main" id="{FBDE0D5D-7103-4CA4-9E49-828B88240D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077072"/>
                <a:ext cx="154523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31">
                <a:extLst>
                  <a:ext uri="{FF2B5EF4-FFF2-40B4-BE49-F238E27FC236}">
                    <a16:creationId xmlns:a16="http://schemas.microsoft.com/office/drawing/2014/main" id="{BC6EF708-0450-4998-9F7A-2A7FF255C9F6}"/>
                  </a:ext>
                </a:extLst>
              </p:cNvPr>
              <p:cNvSpPr txBox="1"/>
              <p:nvPr/>
            </p:nvSpPr>
            <p:spPr>
              <a:xfrm>
                <a:off x="6948264" y="4077072"/>
                <a:ext cx="112691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6" name="TextBox 31">
                <a:extLst>
                  <a:ext uri="{FF2B5EF4-FFF2-40B4-BE49-F238E27FC236}">
                    <a16:creationId xmlns:a16="http://schemas.microsoft.com/office/drawing/2014/main" id="{BC6EF708-0450-4998-9F7A-2A7FF255C9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4077072"/>
                <a:ext cx="1126912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7" name="TextBox 32">
            <a:extLst>
              <a:ext uri="{FF2B5EF4-FFF2-40B4-BE49-F238E27FC236}">
                <a16:creationId xmlns:a16="http://schemas.microsoft.com/office/drawing/2014/main" id="{ABFA65E3-B6FA-4E18-AA59-6CA0AE8D3474}"/>
              </a:ext>
            </a:extLst>
          </p:cNvPr>
          <p:cNvSpPr txBox="1"/>
          <p:nvPr/>
        </p:nvSpPr>
        <p:spPr>
          <a:xfrm>
            <a:off x="3763144" y="4522768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33">
                <a:extLst>
                  <a:ext uri="{FF2B5EF4-FFF2-40B4-BE49-F238E27FC236}">
                    <a16:creationId xmlns:a16="http://schemas.microsoft.com/office/drawing/2014/main" id="{1E25694A-4554-4FAC-81C7-9DAE9C2DA29F}"/>
                  </a:ext>
                </a:extLst>
              </p:cNvPr>
              <p:cNvSpPr txBox="1"/>
              <p:nvPr/>
            </p:nvSpPr>
            <p:spPr>
              <a:xfrm>
                <a:off x="4067944" y="4509120"/>
                <a:ext cx="102656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3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8" name="TextBox 33">
                <a:extLst>
                  <a:ext uri="{FF2B5EF4-FFF2-40B4-BE49-F238E27FC236}">
                    <a16:creationId xmlns:a16="http://schemas.microsoft.com/office/drawing/2014/main" id="{1E25694A-4554-4FAC-81C7-9DAE9C2DA2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509120"/>
                <a:ext cx="1026563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34">
                <a:extLst>
                  <a:ext uri="{FF2B5EF4-FFF2-40B4-BE49-F238E27FC236}">
                    <a16:creationId xmlns:a16="http://schemas.microsoft.com/office/drawing/2014/main" id="{2056EC86-F9F0-4802-92F3-75F48B1414EF}"/>
                  </a:ext>
                </a:extLst>
              </p:cNvPr>
              <p:cNvSpPr txBox="1"/>
              <p:nvPr/>
            </p:nvSpPr>
            <p:spPr>
              <a:xfrm>
                <a:off x="5508104" y="4509120"/>
                <a:ext cx="104028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18 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9" name="TextBox 34">
                <a:extLst>
                  <a:ext uri="{FF2B5EF4-FFF2-40B4-BE49-F238E27FC236}">
                    <a16:creationId xmlns:a16="http://schemas.microsoft.com/office/drawing/2014/main" id="{2056EC86-F9F0-4802-92F3-75F48B1414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509120"/>
                <a:ext cx="1040285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35">
                <a:extLst>
                  <a:ext uri="{FF2B5EF4-FFF2-40B4-BE49-F238E27FC236}">
                    <a16:creationId xmlns:a16="http://schemas.microsoft.com/office/drawing/2014/main" id="{0D2E556E-A1D1-4B54-926B-11F3FF543C4B}"/>
                  </a:ext>
                </a:extLst>
              </p:cNvPr>
              <p:cNvSpPr txBox="1"/>
              <p:nvPr/>
            </p:nvSpPr>
            <p:spPr>
              <a:xfrm>
                <a:off x="6516216" y="4509120"/>
                <a:ext cx="150522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0" name="TextBox 35">
                <a:extLst>
                  <a:ext uri="{FF2B5EF4-FFF2-40B4-BE49-F238E27FC236}">
                    <a16:creationId xmlns:a16="http://schemas.microsoft.com/office/drawing/2014/main" id="{0D2E556E-A1D1-4B54-926B-11F3FF543C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4509120"/>
                <a:ext cx="1505220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1" name="TextBox 36">
            <a:extLst>
              <a:ext uri="{FF2B5EF4-FFF2-40B4-BE49-F238E27FC236}">
                <a16:creationId xmlns:a16="http://schemas.microsoft.com/office/drawing/2014/main" id="{AA3C1A89-FEEE-4EB8-8DB4-EDE527B0803E}"/>
              </a:ext>
            </a:extLst>
          </p:cNvPr>
          <p:cNvSpPr txBox="1"/>
          <p:nvPr/>
        </p:nvSpPr>
        <p:spPr>
          <a:xfrm>
            <a:off x="3763144" y="4954816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Box 37">
                <a:extLst>
                  <a:ext uri="{FF2B5EF4-FFF2-40B4-BE49-F238E27FC236}">
                    <a16:creationId xmlns:a16="http://schemas.microsoft.com/office/drawing/2014/main" id="{11F3B761-B9ED-4B30-8A18-5FEA6210B4E9}"/>
                  </a:ext>
                </a:extLst>
              </p:cNvPr>
              <p:cNvSpPr txBox="1"/>
              <p:nvPr/>
            </p:nvSpPr>
            <p:spPr>
              <a:xfrm>
                <a:off x="4067944" y="4941168"/>
                <a:ext cx="153151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3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40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2" name="TextBox 37">
                <a:extLst>
                  <a:ext uri="{FF2B5EF4-FFF2-40B4-BE49-F238E27FC236}">
                    <a16:creationId xmlns:a16="http://schemas.microsoft.com/office/drawing/2014/main" id="{11F3B761-B9ED-4B30-8A18-5FEA6210B4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941168"/>
                <a:ext cx="1531510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38">
                <a:extLst>
                  <a:ext uri="{FF2B5EF4-FFF2-40B4-BE49-F238E27FC236}">
                    <a16:creationId xmlns:a16="http://schemas.microsoft.com/office/drawing/2014/main" id="{9F00D8AA-7690-4529-B393-EB3D1B4F660E}"/>
                  </a:ext>
                </a:extLst>
              </p:cNvPr>
              <p:cNvSpPr txBox="1"/>
              <p:nvPr/>
            </p:nvSpPr>
            <p:spPr>
              <a:xfrm>
                <a:off x="5508104" y="4941168"/>
                <a:ext cx="15452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40 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3" name="TextBox 38">
                <a:extLst>
                  <a:ext uri="{FF2B5EF4-FFF2-40B4-BE49-F238E27FC236}">
                    <a16:creationId xmlns:a16="http://schemas.microsoft.com/office/drawing/2014/main" id="{9F00D8AA-7690-4529-B393-EB3D1B4F66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941168"/>
                <a:ext cx="1545231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39">
                <a:extLst>
                  <a:ext uri="{FF2B5EF4-FFF2-40B4-BE49-F238E27FC236}">
                    <a16:creationId xmlns:a16="http://schemas.microsoft.com/office/drawing/2014/main" id="{8071F0FA-1A8C-4625-968C-9533327B496B}"/>
                  </a:ext>
                </a:extLst>
              </p:cNvPr>
              <p:cNvSpPr txBox="1"/>
              <p:nvPr/>
            </p:nvSpPr>
            <p:spPr>
              <a:xfrm>
                <a:off x="6948264" y="4941168"/>
                <a:ext cx="150522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4" name="TextBox 39">
                <a:extLst>
                  <a:ext uri="{FF2B5EF4-FFF2-40B4-BE49-F238E27FC236}">
                    <a16:creationId xmlns:a16="http://schemas.microsoft.com/office/drawing/2014/main" id="{8071F0FA-1A8C-4625-968C-9533327B49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4941168"/>
                <a:ext cx="150522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5" name="Straight Connector 10">
            <a:extLst>
              <a:ext uri="{FF2B5EF4-FFF2-40B4-BE49-F238E27FC236}">
                <a16:creationId xmlns:a16="http://schemas.microsoft.com/office/drawing/2014/main" id="{B63154D3-6D76-4E20-ACC4-52318071C5A7}"/>
              </a:ext>
            </a:extLst>
          </p:cNvPr>
          <p:cNvCxnSpPr>
            <a:cxnSpLocks/>
          </p:cNvCxnSpPr>
          <p:nvPr/>
        </p:nvCxnSpPr>
        <p:spPr>
          <a:xfrm flipH="1" flipV="1">
            <a:off x="5220072" y="1988840"/>
            <a:ext cx="1142256" cy="648072"/>
          </a:xfrm>
          <a:prstGeom prst="line">
            <a:avLst/>
          </a:prstGeom>
          <a:ln w="1270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7">
            <a:extLst>
              <a:ext uri="{FF2B5EF4-FFF2-40B4-BE49-F238E27FC236}">
                <a16:creationId xmlns:a16="http://schemas.microsoft.com/office/drawing/2014/main" id="{748134CC-13AC-4E5B-8B6A-76ECFED4C514}"/>
              </a:ext>
            </a:extLst>
          </p:cNvPr>
          <p:cNvCxnSpPr/>
          <p:nvPr/>
        </p:nvCxnSpPr>
        <p:spPr>
          <a:xfrm>
            <a:off x="4932040" y="2636912"/>
            <a:ext cx="24384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15">
            <a:extLst>
              <a:ext uri="{FF2B5EF4-FFF2-40B4-BE49-F238E27FC236}">
                <a16:creationId xmlns:a16="http://schemas.microsoft.com/office/drawing/2014/main" id="{CDBE48B7-C503-47AA-B744-E309269AA33C}"/>
              </a:ext>
            </a:extLst>
          </p:cNvPr>
          <p:cNvGrpSpPr/>
          <p:nvPr/>
        </p:nvGrpSpPr>
        <p:grpSpPr>
          <a:xfrm>
            <a:off x="6300192" y="2564904"/>
            <a:ext cx="152400" cy="152400"/>
            <a:chOff x="6248400" y="4191000"/>
            <a:chExt cx="152400" cy="152400"/>
          </a:xfrm>
        </p:grpSpPr>
        <p:cxnSp>
          <p:nvCxnSpPr>
            <p:cNvPr id="41" name="Straight Connector 13">
              <a:extLst>
                <a:ext uri="{FF2B5EF4-FFF2-40B4-BE49-F238E27FC236}">
                  <a16:creationId xmlns:a16="http://schemas.microsoft.com/office/drawing/2014/main" id="{6D285D14-9437-4250-B706-D5757A09B0CD}"/>
                </a:ext>
              </a:extLst>
            </p:cNvPr>
            <p:cNvCxnSpPr/>
            <p:nvPr/>
          </p:nvCxnSpPr>
          <p:spPr>
            <a:xfrm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14">
              <a:extLst>
                <a:ext uri="{FF2B5EF4-FFF2-40B4-BE49-F238E27FC236}">
                  <a16:creationId xmlns:a16="http://schemas.microsoft.com/office/drawing/2014/main" id="{D258661B-C005-4CBE-85E5-FF64DCA8C839}"/>
                </a:ext>
              </a:extLst>
            </p:cNvPr>
            <p:cNvCxnSpPr/>
            <p:nvPr/>
          </p:nvCxnSpPr>
          <p:spPr>
            <a:xfrm flipH="1"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6" name="Straight Connector 10">
            <a:extLst>
              <a:ext uri="{FF2B5EF4-FFF2-40B4-BE49-F238E27FC236}">
                <a16:creationId xmlns:a16="http://schemas.microsoft.com/office/drawing/2014/main" id="{DB05A7F3-AA7C-4415-88DF-F10BEFA672DD}"/>
              </a:ext>
            </a:extLst>
          </p:cNvPr>
          <p:cNvCxnSpPr>
            <a:cxnSpLocks/>
          </p:cNvCxnSpPr>
          <p:nvPr/>
        </p:nvCxnSpPr>
        <p:spPr>
          <a:xfrm flipH="1">
            <a:off x="6372200" y="2132856"/>
            <a:ext cx="432048" cy="504056"/>
          </a:xfrm>
          <a:prstGeom prst="line">
            <a:avLst/>
          </a:prstGeom>
          <a:ln w="1270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8">
            <a:extLst>
              <a:ext uri="{FF2B5EF4-FFF2-40B4-BE49-F238E27FC236}">
                <a16:creationId xmlns:a16="http://schemas.microsoft.com/office/drawing/2014/main" id="{F0A96F65-AF68-4A41-8CBF-0B958EDA8455}"/>
              </a:ext>
            </a:extLst>
          </p:cNvPr>
          <p:cNvSpPr txBox="1"/>
          <p:nvPr/>
        </p:nvSpPr>
        <p:spPr>
          <a:xfrm>
            <a:off x="5364088" y="1916832"/>
            <a:ext cx="667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4sin80</a:t>
            </a:r>
          </a:p>
        </p:txBody>
      </p:sp>
      <p:sp>
        <p:nvSpPr>
          <p:cNvPr id="118" name="TextBox 18">
            <a:extLst>
              <a:ext uri="{FF2B5EF4-FFF2-40B4-BE49-F238E27FC236}">
                <a16:creationId xmlns:a16="http://schemas.microsoft.com/office/drawing/2014/main" id="{95BB7F3A-322A-4250-A54A-6A9474B85D7B}"/>
              </a:ext>
            </a:extLst>
          </p:cNvPr>
          <p:cNvSpPr txBox="1"/>
          <p:nvPr/>
        </p:nvSpPr>
        <p:spPr>
          <a:xfrm>
            <a:off x="6156176" y="2060848"/>
            <a:ext cx="667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3sin40</a:t>
            </a:r>
          </a:p>
        </p:txBody>
      </p:sp>
      <p:sp>
        <p:nvSpPr>
          <p:cNvPr id="119" name="TextBox 70">
            <a:extLst>
              <a:ext uri="{FF2B5EF4-FFF2-40B4-BE49-F238E27FC236}">
                <a16:creationId xmlns:a16="http://schemas.microsoft.com/office/drawing/2014/main" id="{1D3EA127-C46C-42DA-9079-FA7042C0EC4B}"/>
              </a:ext>
            </a:extLst>
          </p:cNvPr>
          <p:cNvSpPr txBox="1"/>
          <p:nvPr/>
        </p:nvSpPr>
        <p:spPr>
          <a:xfrm>
            <a:off x="3779912" y="5373216"/>
            <a:ext cx="39549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Choosing clockwise as the positive direction…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30">
                <a:extLst>
                  <a:ext uri="{FF2B5EF4-FFF2-40B4-BE49-F238E27FC236}">
                    <a16:creationId xmlns:a16="http://schemas.microsoft.com/office/drawing/2014/main" id="{5AD48479-D765-4E67-AFFA-C091EC0536FB}"/>
                  </a:ext>
                </a:extLst>
              </p:cNvPr>
              <p:cNvSpPr txBox="1"/>
              <p:nvPr/>
            </p:nvSpPr>
            <p:spPr>
              <a:xfrm>
                <a:off x="3779912" y="5733256"/>
                <a:ext cx="262494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80−18−12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40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0" name="TextBox 30">
                <a:extLst>
                  <a:ext uri="{FF2B5EF4-FFF2-40B4-BE49-F238E27FC236}">
                    <a16:creationId xmlns:a16="http://schemas.microsoft.com/office/drawing/2014/main" id="{5AD48479-D765-4E67-AFFA-C091EC0536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5733256"/>
                <a:ext cx="2624949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30">
                <a:extLst>
                  <a:ext uri="{FF2B5EF4-FFF2-40B4-BE49-F238E27FC236}">
                    <a16:creationId xmlns:a16="http://schemas.microsoft.com/office/drawing/2014/main" id="{8A295850-695F-47BC-B4E7-546668AB5930}"/>
                  </a:ext>
                </a:extLst>
              </p:cNvPr>
              <p:cNvSpPr txBox="1"/>
              <p:nvPr/>
            </p:nvSpPr>
            <p:spPr>
              <a:xfrm>
                <a:off x="3779912" y="6165304"/>
                <a:ext cx="22454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−6.01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𝑁𝑚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𝑐𝑙𝑜𝑐𝑘𝑤𝑖𝑠𝑒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1" name="TextBox 30">
                <a:extLst>
                  <a:ext uri="{FF2B5EF4-FFF2-40B4-BE49-F238E27FC236}">
                    <a16:creationId xmlns:a16="http://schemas.microsoft.com/office/drawing/2014/main" id="{8A295850-695F-47BC-B4E7-546668AB59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6165304"/>
                <a:ext cx="2245423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Box 30">
                <a:extLst>
                  <a:ext uri="{FF2B5EF4-FFF2-40B4-BE49-F238E27FC236}">
                    <a16:creationId xmlns:a16="http://schemas.microsoft.com/office/drawing/2014/main" id="{175BB23C-5452-4BAC-AE3A-D70E15CA37F6}"/>
                  </a:ext>
                </a:extLst>
              </p:cNvPr>
              <p:cNvSpPr txBox="1"/>
              <p:nvPr/>
            </p:nvSpPr>
            <p:spPr>
              <a:xfrm>
                <a:off x="5940152" y="6165304"/>
                <a:ext cx="246984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=6.01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𝑁𝑚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2" name="TextBox 30">
                <a:extLst>
                  <a:ext uri="{FF2B5EF4-FFF2-40B4-BE49-F238E27FC236}">
                    <a16:creationId xmlns:a16="http://schemas.microsoft.com/office/drawing/2014/main" id="{175BB23C-5452-4BAC-AE3A-D70E15CA37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6165304"/>
                <a:ext cx="2469843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431126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4" grpId="1"/>
      <p:bldP spid="77" grpId="0"/>
      <p:bldP spid="77" grpId="1"/>
      <p:bldP spid="79" grpId="0"/>
      <p:bldP spid="80" grpId="0"/>
      <p:bldP spid="8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7" grpId="0"/>
      <p:bldP spid="117" grpId="1"/>
      <p:bldP spid="118" grpId="0"/>
      <p:bldP spid="118" grpId="1"/>
      <p:bldP spid="119" grpId="0"/>
      <p:bldP spid="120" grpId="0"/>
      <p:bldP spid="121" grpId="0"/>
      <p:bldP spid="12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5DF864F-2AEA-449C-A516-8698AB937E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CBABAC-CF34-4522-98AF-96507AB35D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95E3ED-5A43-49A3-B4E7-66480D354408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</TotalTime>
  <Words>484</Words>
  <Application>Microsoft Office PowerPoint</Application>
  <PresentationFormat>On-screen Show (4:3)</PresentationFormat>
  <Paragraphs>110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Microsoft Himalaya</vt:lpstr>
      <vt:lpstr>Piranesi It BT</vt:lpstr>
      <vt:lpstr>Wingdings</vt:lpstr>
      <vt:lpstr>Office テーマ</vt:lpstr>
      <vt:lpstr>PowerPoint Presentation</vt:lpstr>
      <vt:lpstr>Moments</vt:lpstr>
      <vt:lpstr>Moments</vt:lpstr>
      <vt:lpstr>Moments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42</cp:revision>
  <dcterms:created xsi:type="dcterms:W3CDTF">2018-06-16T01:40:49Z</dcterms:created>
  <dcterms:modified xsi:type="dcterms:W3CDTF">2020-12-22T20:21:19Z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