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4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6000">
              <a:srgbClr val="FF0000">
                <a:alpha val="2000"/>
              </a:srgbClr>
            </a:gs>
            <a:gs pos="95000">
              <a:srgbClr val="FF0000">
                <a:alpha val="2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410.png"/><Relationship Id="rId5" Type="http://schemas.openxmlformats.org/officeDocument/2006/relationships/image" Target="../media/image310.png"/><Relationship Id="rId4" Type="http://schemas.openxmlformats.org/officeDocument/2006/relationships/image" Target="../media/image2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80.png"/><Relationship Id="rId5" Type="http://schemas.openxmlformats.org/officeDocument/2006/relationships/image" Target="../media/image70.png"/><Relationship Id="rId4" Type="http://schemas.openxmlformats.org/officeDocument/2006/relationships/image" Target="../media/image6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20.png"/><Relationship Id="rId5" Type="http://schemas.openxmlformats.org/officeDocument/2006/relationships/image" Target="../media/image111.pn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729098" y="1879866"/>
            <a:ext cx="5540299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9600" b="0" u="sng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Mechanics</a:t>
            </a:r>
          </a:p>
          <a:p>
            <a:pPr algn="ctr"/>
            <a:r>
              <a:rPr lang="en-US" altLang="ja-JP" sz="96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Moments</a:t>
            </a:r>
            <a:endParaRPr lang="ja-JP" altLang="en-US" sz="96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02796" y="515124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6330" y="1544715"/>
                <a:ext cx="4234649" cy="463224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in each of the following: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		     b)</a:t>
                </a:r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330" y="1544715"/>
                <a:ext cx="4234649" cy="4632248"/>
              </a:xfrm>
              <a:blipFill>
                <a:blip r:embed="rId2"/>
                <a:stretch>
                  <a:fillRect l="-1729" t="-22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直角三角形 3">
            <a:extLst>
              <a:ext uri="{FF2B5EF4-FFF2-40B4-BE49-F238E27FC236}">
                <a16:creationId xmlns:a16="http://schemas.microsoft.com/office/drawing/2014/main" id="{AFCC1969-6E73-4279-93A0-884127AF9437}"/>
              </a:ext>
            </a:extLst>
          </p:cNvPr>
          <p:cNvSpPr/>
          <p:nvPr/>
        </p:nvSpPr>
        <p:spPr>
          <a:xfrm flipH="1">
            <a:off x="692457" y="2175029"/>
            <a:ext cx="1358283" cy="135828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円弧 4">
            <a:extLst>
              <a:ext uri="{FF2B5EF4-FFF2-40B4-BE49-F238E27FC236}">
                <a16:creationId xmlns:a16="http://schemas.microsoft.com/office/drawing/2014/main" id="{49A115C5-5270-4ECC-896D-81CBCE465E1A}"/>
              </a:ext>
            </a:extLst>
          </p:cNvPr>
          <p:cNvSpPr/>
          <p:nvPr/>
        </p:nvSpPr>
        <p:spPr>
          <a:xfrm>
            <a:off x="106532" y="3080551"/>
            <a:ext cx="914400" cy="914400"/>
          </a:xfrm>
          <a:prstGeom prst="arc">
            <a:avLst>
              <a:gd name="adj1" fmla="val 19693547"/>
              <a:gd name="adj2" fmla="val 2153113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9F3B5B-4E92-4E34-B77B-018440C42C5E}"/>
              </a:ext>
            </a:extLst>
          </p:cNvPr>
          <p:cNvSpPr/>
          <p:nvPr/>
        </p:nvSpPr>
        <p:spPr>
          <a:xfrm>
            <a:off x="1864310" y="3364636"/>
            <a:ext cx="186432" cy="177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EBC9619-C8E3-4DF6-93E3-2A1A068741BF}"/>
                  </a:ext>
                </a:extLst>
              </p:cNvPr>
              <p:cNvSpPr txBox="1"/>
              <p:nvPr/>
            </p:nvSpPr>
            <p:spPr>
              <a:xfrm flipH="1">
                <a:off x="1084401" y="3559945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EBC9619-C8E3-4DF6-93E3-2A1A06874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084401" y="3559945"/>
                <a:ext cx="646744" cy="215444"/>
              </a:xfrm>
              <a:prstGeom prst="rect">
                <a:avLst/>
              </a:prstGeom>
              <a:blipFill>
                <a:blip r:embed="rId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B13330-007B-498D-A4F7-D2101BE83BC3}"/>
                  </a:ext>
                </a:extLst>
              </p:cNvPr>
              <p:cNvSpPr txBox="1"/>
              <p:nvPr/>
            </p:nvSpPr>
            <p:spPr>
              <a:xfrm flipH="1">
                <a:off x="968991" y="2654423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00B13330-007B-498D-A4F7-D2101BE83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968991" y="2654423"/>
                <a:ext cx="64674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直角三角形 8">
            <a:extLst>
              <a:ext uri="{FF2B5EF4-FFF2-40B4-BE49-F238E27FC236}">
                <a16:creationId xmlns:a16="http://schemas.microsoft.com/office/drawing/2014/main" id="{224C4B52-54F5-4D4A-8559-E0A388C57C7A}"/>
              </a:ext>
            </a:extLst>
          </p:cNvPr>
          <p:cNvSpPr/>
          <p:nvPr/>
        </p:nvSpPr>
        <p:spPr>
          <a:xfrm rot="8073048" flipH="1">
            <a:off x="3399682" y="1932104"/>
            <a:ext cx="885668" cy="2050054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円弧 10">
            <a:extLst>
              <a:ext uri="{FF2B5EF4-FFF2-40B4-BE49-F238E27FC236}">
                <a16:creationId xmlns:a16="http://schemas.microsoft.com/office/drawing/2014/main" id="{AC97EB08-74A0-4E49-82D0-ADD4CE0E8E90}"/>
              </a:ext>
            </a:extLst>
          </p:cNvPr>
          <p:cNvSpPr/>
          <p:nvPr/>
        </p:nvSpPr>
        <p:spPr>
          <a:xfrm>
            <a:off x="3011009" y="1253231"/>
            <a:ext cx="914400" cy="914400"/>
          </a:xfrm>
          <a:prstGeom prst="arc">
            <a:avLst>
              <a:gd name="adj1" fmla="val 5177174"/>
              <a:gd name="adj2" fmla="val 725511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78B7720-0EA9-4BF8-8DA0-D84671A88B0F}"/>
              </a:ext>
            </a:extLst>
          </p:cNvPr>
          <p:cNvSpPr/>
          <p:nvPr/>
        </p:nvSpPr>
        <p:spPr>
          <a:xfrm rot="2656221">
            <a:off x="2842333" y="2469470"/>
            <a:ext cx="186432" cy="177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E1880A6-C2C3-487D-8534-FE6D0E50B7D0}"/>
                  </a:ext>
                </a:extLst>
              </p:cNvPr>
              <p:cNvSpPr txBox="1"/>
              <p:nvPr/>
            </p:nvSpPr>
            <p:spPr>
              <a:xfrm flipH="1">
                <a:off x="3783210" y="2610033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13.2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E1880A6-C2C3-487D-8534-FE6D0E50B7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783210" y="2610033"/>
                <a:ext cx="646744" cy="215444"/>
              </a:xfrm>
              <a:prstGeom prst="rect">
                <a:avLst/>
              </a:prstGeom>
              <a:blipFill>
                <a:blip r:embed="rId5"/>
                <a:stretch>
                  <a:fillRect l="-2830" r="-18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FC2B76-ADAE-4485-8689-F4F555BB7EE6}"/>
                  </a:ext>
                </a:extLst>
              </p:cNvPr>
              <p:cNvSpPr txBox="1"/>
              <p:nvPr/>
            </p:nvSpPr>
            <p:spPr>
              <a:xfrm flipH="1">
                <a:off x="2913199" y="3062796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8FFC2B76-ADAE-4485-8689-F4F555BB7E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13199" y="3062796"/>
                <a:ext cx="646744" cy="2154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24B6FA3-9C29-46C9-A99A-49999AA0B374}"/>
                  </a:ext>
                </a:extLst>
              </p:cNvPr>
              <p:cNvSpPr txBox="1"/>
              <p:nvPr/>
            </p:nvSpPr>
            <p:spPr>
              <a:xfrm flipH="1">
                <a:off x="862458" y="3293616"/>
                <a:ext cx="646744" cy="2202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624B6FA3-9C29-46C9-A99A-49999AA0B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62458" y="3293616"/>
                <a:ext cx="646744" cy="220253"/>
              </a:xfrm>
              <a:prstGeom prst="rect">
                <a:avLst/>
              </a:prstGeom>
              <a:blipFill>
                <a:blip r:embed="rId6"/>
                <a:stretch>
                  <a:fillRect t="-2778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5C4D71D-6EF2-47AC-BAA8-3D07699D7876}"/>
                  </a:ext>
                </a:extLst>
              </p:cNvPr>
              <p:cNvSpPr txBox="1"/>
              <p:nvPr/>
            </p:nvSpPr>
            <p:spPr>
              <a:xfrm flipH="1">
                <a:off x="3046363" y="2201663"/>
                <a:ext cx="646744" cy="2202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e>
                        <m:sup>
                          <m:r>
                            <a:rPr lang="en-GB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5C4D71D-6EF2-47AC-BAA8-3D07699D7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046363" y="2201663"/>
                <a:ext cx="646744" cy="220253"/>
              </a:xfrm>
              <a:prstGeom prst="rect">
                <a:avLst/>
              </a:prstGeom>
              <a:blipFill>
                <a:blip r:embed="rId7"/>
                <a:stretch>
                  <a:fillRect t="-2778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コンテンツ プレースホルダー 2">
                <a:extLst>
                  <a:ext uri="{FF2B5EF4-FFF2-40B4-BE49-F238E27FC236}">
                    <a16:creationId xmlns:a16="http://schemas.microsoft.com/office/drawing/2014/main" id="{823F5353-A9FC-4A0A-89FB-BB1A5A8FF8E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96287" y="1553592"/>
                <a:ext cx="4234649" cy="48997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Masses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 rest on a light scale pan supported by two strings, each with tension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normal reaction of the scale pan on mass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The normal reaction of mass B on mass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コンテンツ プレースホルダー 2">
                <a:extLst>
                  <a:ext uri="{FF2B5EF4-FFF2-40B4-BE49-F238E27FC236}">
                    <a16:creationId xmlns:a16="http://schemas.microsoft.com/office/drawing/2014/main" id="{823F5353-A9FC-4A0A-89FB-BB1A5A8FF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287" y="1553592"/>
                <a:ext cx="4234649" cy="4899744"/>
              </a:xfrm>
              <a:prstGeom prst="rect">
                <a:avLst/>
              </a:prstGeom>
              <a:blipFill>
                <a:blip r:embed="rId8"/>
                <a:stretch>
                  <a:fillRect l="-1727" t="-12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D354A65-5827-4519-B7AC-FB114EFC9569}"/>
              </a:ext>
            </a:extLst>
          </p:cNvPr>
          <p:cNvCxnSpPr>
            <a:cxnSpLocks/>
          </p:cNvCxnSpPr>
          <p:nvPr/>
        </p:nvCxnSpPr>
        <p:spPr>
          <a:xfrm flipV="1">
            <a:off x="5940152" y="2636912"/>
            <a:ext cx="0" cy="1800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DBD6DC6B-CF4A-444C-AA0E-614C57DFA6DA}"/>
              </a:ext>
            </a:extLst>
          </p:cNvPr>
          <p:cNvCxnSpPr>
            <a:cxnSpLocks/>
          </p:cNvCxnSpPr>
          <p:nvPr/>
        </p:nvCxnSpPr>
        <p:spPr>
          <a:xfrm flipV="1">
            <a:off x="7812360" y="2636912"/>
            <a:ext cx="0" cy="1800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66F04B25-E08E-452E-9579-11A326256879}"/>
              </a:ext>
            </a:extLst>
          </p:cNvPr>
          <p:cNvCxnSpPr>
            <a:cxnSpLocks/>
          </p:cNvCxnSpPr>
          <p:nvPr/>
        </p:nvCxnSpPr>
        <p:spPr>
          <a:xfrm>
            <a:off x="5940152" y="4437112"/>
            <a:ext cx="1872208" cy="0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9C6A56D-3F3F-43D2-81CC-32A545042403}"/>
                  </a:ext>
                </a:extLst>
              </p:cNvPr>
              <p:cNvSpPr txBox="1"/>
              <p:nvPr/>
            </p:nvSpPr>
            <p:spPr>
              <a:xfrm>
                <a:off x="5868144" y="2348880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9C6A56D-3F3F-43D2-81CC-32A545042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348880"/>
                <a:ext cx="195823" cy="276999"/>
              </a:xfrm>
              <a:prstGeom prst="rect">
                <a:avLst/>
              </a:prstGeom>
              <a:blipFill>
                <a:blip r:embed="rId9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58F9B6-AD54-43AB-8805-A56A5DF69EB8}"/>
                  </a:ext>
                </a:extLst>
              </p:cNvPr>
              <p:cNvSpPr txBox="1"/>
              <p:nvPr/>
            </p:nvSpPr>
            <p:spPr>
              <a:xfrm>
                <a:off x="7740352" y="2348880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3458F9B6-AD54-43AB-8805-A56A5DF69E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352" y="2348880"/>
                <a:ext cx="195823" cy="276999"/>
              </a:xfrm>
              <a:prstGeom prst="rect">
                <a:avLst/>
              </a:prstGeom>
              <a:blipFill>
                <a:blip r:embed="rId10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E60F780-A14D-4853-ADC8-078715CF08B7}"/>
              </a:ext>
            </a:extLst>
          </p:cNvPr>
          <p:cNvSpPr/>
          <p:nvPr/>
        </p:nvSpPr>
        <p:spPr>
          <a:xfrm>
            <a:off x="6300192" y="3933056"/>
            <a:ext cx="1152128" cy="50405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C5A255D-D85A-472F-9A74-F2DCC14675C4}"/>
              </a:ext>
            </a:extLst>
          </p:cNvPr>
          <p:cNvSpPr/>
          <p:nvPr/>
        </p:nvSpPr>
        <p:spPr>
          <a:xfrm>
            <a:off x="6516216" y="3501008"/>
            <a:ext cx="720080" cy="43204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3EB4C22-2241-4317-932C-388876CA3361}"/>
              </a:ext>
            </a:extLst>
          </p:cNvPr>
          <p:cNvSpPr txBox="1"/>
          <p:nvPr/>
        </p:nvSpPr>
        <p:spPr>
          <a:xfrm>
            <a:off x="6516216" y="4005064"/>
            <a:ext cx="745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1.4kg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60EFB3-C50F-4EE1-AA56-B85052218EC1}"/>
              </a:ext>
            </a:extLst>
          </p:cNvPr>
          <p:cNvSpPr txBox="1"/>
          <p:nvPr/>
        </p:nvSpPr>
        <p:spPr>
          <a:xfrm>
            <a:off x="6516216" y="357301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800g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124A164-72D6-4243-9350-4287529142D5}"/>
                  </a:ext>
                </a:extLst>
              </p:cNvPr>
              <p:cNvSpPr txBox="1"/>
              <p:nvPr/>
            </p:nvSpPr>
            <p:spPr>
              <a:xfrm>
                <a:off x="7236296" y="3212976"/>
                <a:ext cx="20101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124A164-72D6-4243-9350-428752914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296" y="3212976"/>
                <a:ext cx="201017" cy="276999"/>
              </a:xfrm>
              <a:prstGeom prst="rect">
                <a:avLst/>
              </a:prstGeom>
              <a:blipFill>
                <a:blip r:embed="rId11"/>
                <a:stretch>
                  <a:fillRect l="-27273" r="-2727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1DCC63D1-908A-44DF-94C8-B9778BC1B8FB}"/>
                  </a:ext>
                </a:extLst>
              </p:cNvPr>
              <p:cNvSpPr txBox="1"/>
              <p:nvPr/>
            </p:nvSpPr>
            <p:spPr>
              <a:xfrm>
                <a:off x="7452320" y="3789040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1DCC63D1-908A-44DF-94C8-B9778BC1B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789040"/>
                <a:ext cx="211404" cy="276999"/>
              </a:xfrm>
              <a:prstGeom prst="rect">
                <a:avLst/>
              </a:prstGeom>
              <a:blipFill>
                <a:blip r:embed="rId12"/>
                <a:stretch>
                  <a:fillRect l="-25714" r="-2285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7CC4347-4D36-45FA-813D-CF2EEE5F36AC}"/>
                  </a:ext>
                </a:extLst>
              </p:cNvPr>
              <p:cNvSpPr txBox="1"/>
              <p:nvPr/>
            </p:nvSpPr>
            <p:spPr>
              <a:xfrm flipH="1">
                <a:off x="2987824" y="3356992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7CC4347-4D36-45FA-813D-CF2EEE5F3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987824" y="3356992"/>
                <a:ext cx="646744" cy="215444"/>
              </a:xfrm>
              <a:prstGeom prst="rect">
                <a:avLst/>
              </a:prstGeom>
              <a:blipFill>
                <a:blip r:embed="rId13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D120DA9-62F6-4483-9CD9-0ECFA896C987}"/>
                  </a:ext>
                </a:extLst>
              </p:cNvPr>
              <p:cNvSpPr txBox="1"/>
              <p:nvPr/>
            </p:nvSpPr>
            <p:spPr>
              <a:xfrm flipH="1">
                <a:off x="755576" y="2420888"/>
                <a:ext cx="64674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13.1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9D120DA9-62F6-4483-9CD9-0ECFA896C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55576" y="2420888"/>
                <a:ext cx="646744" cy="215444"/>
              </a:xfrm>
              <a:prstGeom prst="rect">
                <a:avLst/>
              </a:prstGeom>
              <a:blipFill>
                <a:blip r:embed="rId14"/>
                <a:stretch>
                  <a:fillRect l="-2830" r="-18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5155B5EE-E6AF-46B8-98FE-E36E9FDD6E98}"/>
                  </a:ext>
                </a:extLst>
              </p:cNvPr>
              <p:cNvSpPr txBox="1"/>
              <p:nvPr/>
            </p:nvSpPr>
            <p:spPr>
              <a:xfrm flipH="1">
                <a:off x="6732240" y="4653136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10.8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5155B5EE-E6AF-46B8-98FE-E36E9FDD6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732240" y="4653136"/>
                <a:ext cx="646744" cy="246221"/>
              </a:xfrm>
              <a:prstGeom prst="rect">
                <a:avLst/>
              </a:prstGeom>
              <a:blipFill>
                <a:blip r:embed="rId15"/>
                <a:stretch>
                  <a:fillRect l="-1887" r="-94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8EBFEEA-27CC-48DC-8536-2CB10B49EB56}"/>
                  </a:ext>
                </a:extLst>
              </p:cNvPr>
              <p:cNvSpPr txBox="1"/>
              <p:nvPr/>
            </p:nvSpPr>
            <p:spPr>
              <a:xfrm flipH="1">
                <a:off x="6804248" y="5301208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21.6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88EBFEEA-27CC-48DC-8536-2CB10B49E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04248" y="5301208"/>
                <a:ext cx="646744" cy="246221"/>
              </a:xfrm>
              <a:prstGeom prst="rect">
                <a:avLst/>
              </a:prstGeom>
              <a:blipFill>
                <a:blip r:embed="rId16"/>
                <a:stretch>
                  <a:fillRect l="-1887" r="-943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C5C74CA-7C2D-453D-B9E3-D0BA16212FBC}"/>
                  </a:ext>
                </a:extLst>
              </p:cNvPr>
              <p:cNvSpPr txBox="1"/>
              <p:nvPr/>
            </p:nvSpPr>
            <p:spPr>
              <a:xfrm flipH="1">
                <a:off x="6012160" y="5949280"/>
                <a:ext cx="64674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7.8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9C5C74CA-7C2D-453D-B9E3-D0BA16212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012160" y="5949280"/>
                <a:ext cx="646744" cy="246221"/>
              </a:xfrm>
              <a:prstGeom prst="rect">
                <a:avLst/>
              </a:prstGeom>
              <a:blipFill>
                <a:blip r:embed="rId1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430521" y="1496603"/>
            <a:ext cx="6510117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11500" b="0" cap="none" spc="0" dirty="0">
                <a:ln w="19050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  <a:latin typeface="Piranesi It BT" panose="03020602040506080505" pitchFamily="66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Exercise 4A</a:t>
            </a:r>
            <a:endParaRPr lang="ja-JP" altLang="en-US" sz="11500" b="0" cap="none" spc="0" dirty="0">
              <a:ln w="19050">
                <a:solidFill>
                  <a:schemeClr val="tx1"/>
                </a:solidFill>
              </a:ln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  <a:latin typeface="Piranesi It BT" panose="03020602040506080505" pitchFamily="66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/>
          <p:cNvGrpSpPr/>
          <p:nvPr/>
        </p:nvGrpSpPr>
        <p:grpSpPr>
          <a:xfrm>
            <a:off x="5297660" y="2601617"/>
            <a:ext cx="1986116" cy="1739650"/>
            <a:chOff x="457200" y="535859"/>
            <a:chExt cx="1986116" cy="1739650"/>
          </a:xfrm>
        </p:grpSpPr>
        <p:grpSp>
          <p:nvGrpSpPr>
            <p:cNvPr id="53" name="Group 52"/>
            <p:cNvGrpSpPr/>
            <p:nvPr/>
          </p:nvGrpSpPr>
          <p:grpSpPr>
            <a:xfrm>
              <a:off x="457200" y="1327355"/>
              <a:ext cx="1981200" cy="948154"/>
              <a:chOff x="530942" y="575187"/>
              <a:chExt cx="1981200" cy="948154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530942" y="575187"/>
                <a:ext cx="1981200" cy="152400"/>
              </a:xfrm>
              <a:prstGeom prst="rect">
                <a:avLst/>
              </a:prstGeom>
              <a:solidFill>
                <a:schemeClr val="accent2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" name="Straight Arrow Connector 48"/>
              <p:cNvCxnSpPr/>
              <p:nvPr/>
            </p:nvCxnSpPr>
            <p:spPr>
              <a:xfrm flipV="1">
                <a:off x="988142" y="727587"/>
                <a:ext cx="0" cy="457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759542" y="1184787"/>
                <a:ext cx="4732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dirty="0">
                    <a:latin typeface="Comic Sans MS" pitchFamily="66" charset="0"/>
                  </a:rPr>
                  <a:t>6N</a:t>
                </a: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 rot="10800000">
              <a:off x="462116" y="535859"/>
              <a:ext cx="1981200" cy="948154"/>
              <a:chOff x="530942" y="575187"/>
              <a:chExt cx="1981200" cy="948154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530942" y="575187"/>
                <a:ext cx="1981200" cy="152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 flipV="1">
                <a:off x="988142" y="727587"/>
                <a:ext cx="0" cy="457200"/>
              </a:xfrm>
              <a:prstGeom prst="straightConnector1">
                <a:avLst/>
              </a:prstGeom>
              <a:ln w="25400"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TextBox 56"/>
              <p:cNvSpPr txBox="1"/>
              <p:nvPr/>
            </p:nvSpPr>
            <p:spPr>
              <a:xfrm>
                <a:off x="878164" y="1184787"/>
                <a:ext cx="2359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E6E1E1"/>
                    </a:solidFill>
                    <a:latin typeface="Comic Sans MS" pitchFamily="66" charset="0"/>
                  </a:rPr>
                  <a:t>.</a:t>
                </a:r>
              </a:p>
            </p:txBody>
          </p:sp>
        </p:grpSp>
      </p:grpSp>
      <p:sp>
        <p:nvSpPr>
          <p:cNvPr id="14" name="Rectangle 13"/>
          <p:cNvSpPr/>
          <p:nvPr/>
        </p:nvSpPr>
        <p:spPr>
          <a:xfrm>
            <a:off x="5298494" y="3390866"/>
            <a:ext cx="1981200" cy="1524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5150069" y="4354772"/>
            <a:ext cx="2293182" cy="1740823"/>
            <a:chOff x="5150069" y="4354772"/>
            <a:chExt cx="2293182" cy="1740823"/>
          </a:xfrm>
        </p:grpSpPr>
        <p:sp>
          <p:nvSpPr>
            <p:cNvPr id="28" name="Rectangle 27"/>
            <p:cNvSpPr/>
            <p:nvPr/>
          </p:nvSpPr>
          <p:spPr>
            <a:xfrm>
              <a:off x="5302469" y="5147441"/>
              <a:ext cx="1981200" cy="1524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5378669" y="5299841"/>
              <a:ext cx="0" cy="457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5150069" y="5757041"/>
              <a:ext cx="4732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>
                  <a:latin typeface="Comic Sans MS" pitchFamily="66" charset="0"/>
                </a:rPr>
                <a:t>6N</a:t>
              </a:r>
            </a:p>
          </p:txBody>
        </p:sp>
        <p:sp>
          <p:nvSpPr>
            <p:cNvPr id="61" name="Rectangle 60"/>
            <p:cNvSpPr/>
            <p:nvPr/>
          </p:nvSpPr>
          <p:spPr>
            <a:xfrm rot="10800000">
              <a:off x="5306444" y="5150526"/>
              <a:ext cx="1981200" cy="1524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10800000" flipV="1">
              <a:off x="7211444" y="4693326"/>
              <a:ext cx="0" cy="457200"/>
            </a:xfrm>
            <a:prstGeom prst="straightConnector1">
              <a:avLst/>
            </a:prstGeom>
            <a:ln w="25400">
              <a:noFill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 rot="10800000">
              <a:off x="6963632" y="4354772"/>
              <a:ext cx="47961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>
                  <a:solidFill>
                    <a:srgbClr val="E6E1E1"/>
                  </a:solidFill>
                  <a:latin typeface="Comic Sans MS" pitchFamily="66" charset="0"/>
                </a:rPr>
                <a:t>    .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1411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5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Up until this point you have learnt about forces pushing or pulling a particle in a particular direction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particle does not turn round, it just moves in a direction, based on the sum of the forces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For moments, we replace the particle with a straight rod (often called a lamina)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Imagine the rod had a fixed ‘pivot point’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A force acting on the rod at the centre, beneath the pivot point, will not cause it to move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If the force is moved to the side however, the rod will rotate around the pivot point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greater force will cause the turning speed to be faster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force is further from the pivot point, the turning speed will be faster as well…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  <p:cxnSp>
        <p:nvCxnSpPr>
          <p:cNvPr id="7" name="Straight Arrow Connector 6"/>
          <p:cNvCxnSpPr>
            <a:stCxn id="5" idx="6"/>
          </p:cNvCxnSpPr>
          <p:nvPr/>
        </p:nvCxnSpPr>
        <p:spPr>
          <a:xfrm flipV="1">
            <a:off x="6400800" y="1219200"/>
            <a:ext cx="1414322" cy="381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324600" y="1600200"/>
            <a:ext cx="0" cy="80472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257800" y="1600200"/>
            <a:ext cx="990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6248400" y="1524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/>
          <p:cNvGrpSpPr/>
          <p:nvPr/>
        </p:nvGrpSpPr>
        <p:grpSpPr>
          <a:xfrm>
            <a:off x="6216869" y="3394841"/>
            <a:ext cx="138545" cy="131618"/>
            <a:chOff x="5486400" y="5257800"/>
            <a:chExt cx="138545" cy="131618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Arrow Connector 19"/>
          <p:cNvCxnSpPr/>
          <p:nvPr/>
        </p:nvCxnSpPr>
        <p:spPr>
          <a:xfrm flipV="1">
            <a:off x="5751556" y="3547565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72400" y="9144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5N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00600" y="13716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4N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19800" y="2362200"/>
            <a:ext cx="582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7gN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22794" y="4000303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293069" y="3547241"/>
            <a:ext cx="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64469" y="4004441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6N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6216869" y="5147441"/>
            <a:ext cx="138545" cy="131618"/>
            <a:chOff x="5486400" y="5257800"/>
            <a:chExt cx="138545" cy="131618"/>
          </a:xfrm>
        </p:grpSpPr>
        <p:cxnSp>
          <p:nvCxnSpPr>
            <p:cNvPr id="31" name="Straight Connector 30"/>
            <p:cNvCxnSpPr/>
            <p:nvPr/>
          </p:nvCxnSpPr>
          <p:spPr>
            <a:xfrm flipH="1"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5486400" y="5257800"/>
              <a:ext cx="138545" cy="131618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547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3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5" grpId="0" animBg="1"/>
      <p:bldP spid="22" grpId="0"/>
      <p:bldP spid="23" grpId="0"/>
      <p:bldP spid="24" grpId="0"/>
      <p:bldP spid="25" grpId="0"/>
      <p:bldP spid="25" grpId="1"/>
      <p:bldP spid="27" grpId="0"/>
      <p:bldP spid="2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791200" y="1905000"/>
            <a:ext cx="1981200" cy="152400"/>
            <a:chOff x="5771459" y="1719721"/>
            <a:chExt cx="1981200" cy="152400"/>
          </a:xfrm>
        </p:grpSpPr>
        <p:sp>
          <p:nvSpPr>
            <p:cNvPr id="5" name="Rectangle 4"/>
            <p:cNvSpPr/>
            <p:nvPr/>
          </p:nvSpPr>
          <p:spPr>
            <a:xfrm>
              <a:off x="5771459" y="1719721"/>
              <a:ext cx="1981200" cy="1524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689834" y="1723696"/>
              <a:ext cx="138545" cy="131618"/>
              <a:chOff x="5486400" y="5257800"/>
              <a:chExt cx="138545" cy="131618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5486400" y="5257800"/>
                <a:ext cx="138545" cy="131618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5486400" y="5257800"/>
                <a:ext cx="138545" cy="131618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1" name="Straight Arrow Connector 10"/>
          <p:cNvCxnSpPr/>
          <p:nvPr/>
        </p:nvCxnSpPr>
        <p:spPr>
          <a:xfrm flipV="1">
            <a:off x="5943600" y="21336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943600" y="18288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0" y="3200400"/>
            <a:ext cx="5469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Comic Sans MS" pitchFamily="66" charset="0"/>
              </a:rPr>
              <a:t>5N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37433" y="14478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Comic Sans MS" pitchFamily="66" charset="0"/>
              </a:rPr>
              <a:t>3m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29400" y="20574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24400" y="3733800"/>
                <a:ext cx="1953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733800"/>
                <a:ext cx="195335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724400" y="4114800"/>
                <a:ext cx="1422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=5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×3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14800"/>
                <a:ext cx="1422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24400" y="4495800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=15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495800"/>
                <a:ext cx="109754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15000" y="4495800"/>
                <a:ext cx="12413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495800"/>
                <a:ext cx="124130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419600" y="49530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Moments are measured in Newton-metres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You must always include the </a:t>
            </a:r>
            <a:r>
              <a:rPr lang="en-GB" sz="1600" u="sng" dirty="0">
                <a:solidFill>
                  <a:srgbClr val="FF0000"/>
                </a:solidFill>
                <a:latin typeface="Comic Sans MS" pitchFamily="66" charset="0"/>
              </a:rPr>
              <a:t>direction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of the moment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(either clockwise or anticlockwise)</a:t>
            </a: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distance must always be perpendicular from the pivot to the force itself…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C11D7CDB-EDAC-4D1A-9AF5-E8EF234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27" name="TextBox 3">
            <a:extLst>
              <a:ext uri="{FF2B5EF4-FFF2-40B4-BE49-F238E27FC236}">
                <a16:creationId xmlns:a16="http://schemas.microsoft.com/office/drawing/2014/main" id="{F8D7847C-3349-4FB5-8F1D-85AB005A02A0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233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248400" y="1905000"/>
            <a:ext cx="228600" cy="228600"/>
            <a:chOff x="6324600" y="2590800"/>
            <a:chExt cx="228600" cy="2286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6324600" y="1752600"/>
            <a:ext cx="1371600" cy="13716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69113" y="2018923"/>
            <a:ext cx="556788" cy="52057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20000" y="14478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53200" y="1981200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2m</a:t>
            </a:r>
          </a:p>
        </p:txBody>
      </p:sp>
      <p:sp>
        <p:nvSpPr>
          <p:cNvPr id="32" name="Rectangle 31"/>
          <p:cNvSpPr/>
          <p:nvPr/>
        </p:nvSpPr>
        <p:spPr>
          <a:xfrm rot="18816407">
            <a:off x="6773468" y="2482513"/>
            <a:ext cx="115614" cy="10247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189260" y="1627496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F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2000" y="3352800"/>
            <a:ext cx="43263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Calculate the moment of the force about point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24400" y="3962400"/>
                <a:ext cx="19533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𝐹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962400"/>
                <a:ext cx="195335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24400" y="4343400"/>
                <a:ext cx="14221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=4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×2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343400"/>
                <a:ext cx="142218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724400" y="4724400"/>
                <a:ext cx="969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=8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724400"/>
                <a:ext cx="969304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38800" y="4724400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>
            <a:extLst>
              <a:ext uri="{FF2B5EF4-FFF2-40B4-BE49-F238E27FC236}">
                <a16:creationId xmlns:a16="http://schemas.microsoft.com/office/drawing/2014/main" id="{0A2D670B-3965-4482-9592-372F717FF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3" name="TextBox 3">
            <a:extLst>
              <a:ext uri="{FF2B5EF4-FFF2-40B4-BE49-F238E27FC236}">
                <a16:creationId xmlns:a16="http://schemas.microsoft.com/office/drawing/2014/main" id="{6B9094AC-11E0-4487-88BB-9CD7710656B9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878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animBg="1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114800" cy="502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</a:rPr>
              <a:t>You can find the moment of a force acting on a body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</a:rPr>
              <a:t>The turning motion caused by a force is dependant on: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</a:rPr>
              <a:t>The magnitude of the force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force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The distance the force is from the pivot point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bigger distance causes more turn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(For example, the further you push a door from the hinge, the less effort is required to close it.)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calculate the total moment about a point: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GB" sz="1400" b="1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1400" b="1" dirty="0">
                <a:latin typeface="Comic Sans MS" pitchFamily="66" charset="0"/>
                <a:sym typeface="Wingdings" pitchFamily="2" charset="2"/>
              </a:rPr>
              <a:t>Moment about a point = Force x Perpendicular distance</a:t>
            </a:r>
            <a:endParaRPr lang="en-GB" sz="1400" b="1" dirty="0">
              <a:latin typeface="Comic Sans MS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248400" y="1905000"/>
            <a:ext cx="228600" cy="228600"/>
            <a:chOff x="6324600" y="2590800"/>
            <a:chExt cx="228600" cy="2286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324600" y="25908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Straight Arrow Connector 25"/>
          <p:cNvCxnSpPr/>
          <p:nvPr/>
        </p:nvCxnSpPr>
        <p:spPr>
          <a:xfrm flipV="1">
            <a:off x="5562600" y="2362200"/>
            <a:ext cx="22098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369113" y="2018923"/>
            <a:ext cx="1022287" cy="41947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696200" y="2133600"/>
            <a:ext cx="4732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9N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781800" y="1905000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189260" y="1627496"/>
            <a:ext cx="3353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367283" y="3202675"/>
            <a:ext cx="45447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Calculate the moment of the force about point A</a:t>
            </a:r>
          </a:p>
          <a:p>
            <a:pPr algn="ctr"/>
            <a:r>
              <a:rPr lang="en-GB" sz="1400" dirty="0">
                <a:latin typeface="Comic Sans MS" pitchFamily="66" charset="0"/>
                <a:sym typeface="Wingdings" pitchFamily="2" charset="2"/>
              </a:rPr>
              <a:t> Draw a triangle to find the perpendicular distance!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97104" y="4180764"/>
                <a:ext cx="19534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u="sng" smtClean="0">
                          <a:latin typeface="Cambria Math"/>
                        </a:rPr>
                        <m:t>𝑀𝑜𝑚𝑒𝑛𝑡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𝑎𝑏𝑜𝑢𝑡</m:t>
                      </m:r>
                      <m:r>
                        <a:rPr lang="en-GB" b="0" i="1" u="sng" smtClean="0">
                          <a:latin typeface="Cambria Math"/>
                        </a:rPr>
                        <m:t> </m:t>
                      </m:r>
                      <m:r>
                        <a:rPr lang="en-GB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u="sng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180764"/>
                <a:ext cx="1953483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97104" y="4561764"/>
                <a:ext cx="20072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=9</m:t>
                      </m:r>
                      <m:r>
                        <a:rPr lang="en-GB" b="0" i="1" smtClean="0">
                          <a:latin typeface="Cambria Math"/>
                        </a:rPr>
                        <m:t>𝑁</m:t>
                      </m:r>
                      <m:r>
                        <a:rPr lang="en-GB" b="0" i="1" smtClean="0">
                          <a:latin typeface="Cambria Math"/>
                        </a:rPr>
                        <m:t> ×4</m:t>
                      </m:r>
                      <m:r>
                        <a:rPr lang="en-GB" b="0" i="1" smtClean="0">
                          <a:latin typeface="Cambria Math"/>
                        </a:rPr>
                        <m:t>𝑆𝑖𝑛</m:t>
                      </m:r>
                      <m:r>
                        <a:rPr lang="en-GB" b="0" i="1" smtClean="0">
                          <a:latin typeface="Cambria Math"/>
                        </a:rPr>
                        <m:t>30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561764"/>
                <a:ext cx="200728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697104" y="4942764"/>
                <a:ext cx="1097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=18</m:t>
                      </m:r>
                      <m:r>
                        <a:rPr lang="en-GB" b="0" i="1" smtClean="0">
                          <a:latin typeface="Cambria Math"/>
                        </a:rPr>
                        <m:t>𝑁𝑚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104" y="4942764"/>
                <a:ext cx="109754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11504" y="4942764"/>
                <a:ext cx="16677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𝑎𝑛𝑡𝑖𝑐𝑙𝑜𝑐𝑘𝑤𝑖𝑠𝑒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504" y="4942764"/>
                <a:ext cx="166770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6370092" y="2025556"/>
            <a:ext cx="130721" cy="59858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7014949" y="1924335"/>
            <a:ext cx="914400" cy="914400"/>
          </a:xfrm>
          <a:prstGeom prst="arc">
            <a:avLst>
              <a:gd name="adj1" fmla="val 9771708"/>
              <a:gd name="adj2" fmla="val 1148149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632811" y="2265528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28" name="Rectangle 27"/>
          <p:cNvSpPr/>
          <p:nvPr/>
        </p:nvSpPr>
        <p:spPr>
          <a:xfrm rot="20884027">
            <a:off x="6491417" y="2502612"/>
            <a:ext cx="103209" cy="1135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677470" y="2210937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4Sin30</a:t>
            </a:r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426ADAAA-6F57-4A4D-A68C-5D616895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894" y="240839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Moments</a:t>
            </a:r>
          </a:p>
        </p:txBody>
      </p:sp>
      <p:sp>
        <p:nvSpPr>
          <p:cNvPr id="35" name="TextBox 3">
            <a:extLst>
              <a:ext uri="{FF2B5EF4-FFF2-40B4-BE49-F238E27FC236}">
                <a16:creationId xmlns:a16="http://schemas.microsoft.com/office/drawing/2014/main" id="{DED209D0-9A10-499F-86B1-EBAAAEA55D07}"/>
              </a:ext>
            </a:extLst>
          </p:cNvPr>
          <p:cNvSpPr txBox="1"/>
          <p:nvPr/>
        </p:nvSpPr>
        <p:spPr>
          <a:xfrm>
            <a:off x="8683618" y="6519446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4A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394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8" grpId="0"/>
      <p:bldP spid="40" grpId="0"/>
      <p:bldP spid="41" grpId="0"/>
      <p:bldP spid="42" grpId="0"/>
      <p:bldP spid="43" grpId="0"/>
      <p:bldP spid="10" grpId="0" animBg="1"/>
      <p:bldP spid="11" grpId="0"/>
      <p:bldP spid="28" grpId="0" animBg="1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DF864F-2AEA-449C-A516-8698AB937E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CBABAC-CF34-4522-98AF-96507AB35D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5E3ED-5A43-49A3-B4E7-66480D354408}">
  <ds:schemaRefs>
    <ds:schemaRef ds:uri="http://schemas.microsoft.com/office/2006/documentManagement/types"/>
    <ds:schemaRef ds:uri="78db98b4-7c56-4667-9532-fea666d1edab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663</Words>
  <Application>Microsoft Office PowerPoint</Application>
  <PresentationFormat>On-screen Show (4:3)</PresentationFormat>
  <Paragraphs>144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Microsoft Himalaya</vt:lpstr>
      <vt:lpstr>Piranesi It BT</vt:lpstr>
      <vt:lpstr>Wingdings</vt:lpstr>
      <vt:lpstr>Office テーマ</vt:lpstr>
      <vt:lpstr>PowerPoint Presentation</vt:lpstr>
      <vt:lpstr>Prior knowledge check</vt:lpstr>
      <vt:lpstr>PowerPoint Presentation</vt:lpstr>
      <vt:lpstr>Moments</vt:lpstr>
      <vt:lpstr>Moments</vt:lpstr>
      <vt:lpstr>Moments</vt:lpstr>
      <vt:lpstr>Moments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41</cp:revision>
  <dcterms:created xsi:type="dcterms:W3CDTF">2018-06-16T01:40:49Z</dcterms:created>
  <dcterms:modified xsi:type="dcterms:W3CDTF">2020-12-22T20:19:55Z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