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">
              <a:srgbClr val="FF0000">
                <a:alpha val="2000"/>
              </a:srgbClr>
            </a:gs>
            <a:gs pos="95000">
              <a:srgbClr val="FF0000">
                <a:alpha val="2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10.png"/><Relationship Id="rId5" Type="http://schemas.openxmlformats.org/officeDocument/2006/relationships/image" Target="../media/image310.png"/><Relationship Id="rId4" Type="http://schemas.openxmlformats.org/officeDocument/2006/relationships/image" Target="../media/image2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20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729098" y="1879866"/>
            <a:ext cx="554029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0" u="sng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Mechanics</a:t>
            </a:r>
          </a:p>
          <a:p>
            <a:pPr algn="ctr"/>
            <a:r>
              <a:rPr lang="en-US" altLang="ja-JP" sz="96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Moments</a:t>
            </a:r>
            <a:endParaRPr lang="ja-JP" altLang="en-US" sz="96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02796" y="515124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330" y="1544715"/>
                <a:ext cx="4234649" cy="463224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in each of the following: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		     b)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330" y="1544715"/>
                <a:ext cx="4234649" cy="4632248"/>
              </a:xfrm>
              <a:blipFill>
                <a:blip r:embed="rId2"/>
                <a:stretch>
                  <a:fillRect l="-1729" t="-2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直角三角形 3">
            <a:extLst>
              <a:ext uri="{FF2B5EF4-FFF2-40B4-BE49-F238E27FC236}">
                <a16:creationId xmlns:a16="http://schemas.microsoft.com/office/drawing/2014/main" id="{AFCC1969-6E73-4279-93A0-884127AF9437}"/>
              </a:ext>
            </a:extLst>
          </p:cNvPr>
          <p:cNvSpPr/>
          <p:nvPr/>
        </p:nvSpPr>
        <p:spPr>
          <a:xfrm flipH="1">
            <a:off x="692457" y="2175029"/>
            <a:ext cx="1358283" cy="135828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円弧 4">
            <a:extLst>
              <a:ext uri="{FF2B5EF4-FFF2-40B4-BE49-F238E27FC236}">
                <a16:creationId xmlns:a16="http://schemas.microsoft.com/office/drawing/2014/main" id="{49A115C5-5270-4ECC-896D-81CBCE465E1A}"/>
              </a:ext>
            </a:extLst>
          </p:cNvPr>
          <p:cNvSpPr/>
          <p:nvPr/>
        </p:nvSpPr>
        <p:spPr>
          <a:xfrm>
            <a:off x="106532" y="3080551"/>
            <a:ext cx="914400" cy="914400"/>
          </a:xfrm>
          <a:prstGeom prst="arc">
            <a:avLst>
              <a:gd name="adj1" fmla="val 19693547"/>
              <a:gd name="adj2" fmla="val 215311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9F3B5B-4E92-4E34-B77B-018440C42C5E}"/>
              </a:ext>
            </a:extLst>
          </p:cNvPr>
          <p:cNvSpPr/>
          <p:nvPr/>
        </p:nvSpPr>
        <p:spPr>
          <a:xfrm>
            <a:off x="1864310" y="3364636"/>
            <a:ext cx="186432" cy="177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EBC9619-C8E3-4DF6-93E3-2A1A068741BF}"/>
                  </a:ext>
                </a:extLst>
              </p:cNvPr>
              <p:cNvSpPr txBox="1"/>
              <p:nvPr/>
            </p:nvSpPr>
            <p:spPr>
              <a:xfrm flipH="1">
                <a:off x="1084401" y="3559945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EBC9619-C8E3-4DF6-93E3-2A1A06874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84401" y="3559945"/>
                <a:ext cx="646744" cy="215444"/>
              </a:xfrm>
              <a:prstGeom prst="rect">
                <a:avLst/>
              </a:prstGeom>
              <a:blipFill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B13330-007B-498D-A4F7-D2101BE83BC3}"/>
                  </a:ext>
                </a:extLst>
              </p:cNvPr>
              <p:cNvSpPr txBox="1"/>
              <p:nvPr/>
            </p:nvSpPr>
            <p:spPr>
              <a:xfrm flipH="1">
                <a:off x="968991" y="2654423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B13330-007B-498D-A4F7-D2101BE83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8991" y="2654423"/>
                <a:ext cx="64674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直角三角形 8">
            <a:extLst>
              <a:ext uri="{FF2B5EF4-FFF2-40B4-BE49-F238E27FC236}">
                <a16:creationId xmlns:a16="http://schemas.microsoft.com/office/drawing/2014/main" id="{224C4B52-54F5-4D4A-8559-E0A388C57C7A}"/>
              </a:ext>
            </a:extLst>
          </p:cNvPr>
          <p:cNvSpPr/>
          <p:nvPr/>
        </p:nvSpPr>
        <p:spPr>
          <a:xfrm rot="8073048" flipH="1">
            <a:off x="3399682" y="1932104"/>
            <a:ext cx="885668" cy="205005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円弧 10">
            <a:extLst>
              <a:ext uri="{FF2B5EF4-FFF2-40B4-BE49-F238E27FC236}">
                <a16:creationId xmlns:a16="http://schemas.microsoft.com/office/drawing/2014/main" id="{AC97EB08-74A0-4E49-82D0-ADD4CE0E8E90}"/>
              </a:ext>
            </a:extLst>
          </p:cNvPr>
          <p:cNvSpPr/>
          <p:nvPr/>
        </p:nvSpPr>
        <p:spPr>
          <a:xfrm>
            <a:off x="3011009" y="1253231"/>
            <a:ext cx="914400" cy="914400"/>
          </a:xfrm>
          <a:prstGeom prst="arc">
            <a:avLst>
              <a:gd name="adj1" fmla="val 5177174"/>
              <a:gd name="adj2" fmla="val 72551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78B7720-0EA9-4BF8-8DA0-D84671A88B0F}"/>
              </a:ext>
            </a:extLst>
          </p:cNvPr>
          <p:cNvSpPr/>
          <p:nvPr/>
        </p:nvSpPr>
        <p:spPr>
          <a:xfrm rot="2656221">
            <a:off x="2842333" y="2469470"/>
            <a:ext cx="186432" cy="177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1880A6-C2C3-487D-8534-FE6D0E50B7D0}"/>
                  </a:ext>
                </a:extLst>
              </p:cNvPr>
              <p:cNvSpPr txBox="1"/>
              <p:nvPr/>
            </p:nvSpPr>
            <p:spPr>
              <a:xfrm flipH="1">
                <a:off x="3783210" y="2610033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13.2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1880A6-C2C3-487D-8534-FE6D0E50B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83210" y="2610033"/>
                <a:ext cx="646744" cy="215444"/>
              </a:xfrm>
              <a:prstGeom prst="rect">
                <a:avLst/>
              </a:prstGeom>
              <a:blipFill>
                <a:blip r:embed="rId5"/>
                <a:stretch>
                  <a:fillRect l="-2830" r="-18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FC2B76-ADAE-4485-8689-F4F555BB7EE6}"/>
                  </a:ext>
                </a:extLst>
              </p:cNvPr>
              <p:cNvSpPr txBox="1"/>
              <p:nvPr/>
            </p:nvSpPr>
            <p:spPr>
              <a:xfrm flipH="1">
                <a:off x="2913199" y="3062796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FC2B76-ADAE-4485-8689-F4F555BB7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13199" y="3062796"/>
                <a:ext cx="64674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24B6FA3-9C29-46C9-A99A-49999AA0B374}"/>
                  </a:ext>
                </a:extLst>
              </p:cNvPr>
              <p:cNvSpPr txBox="1"/>
              <p:nvPr/>
            </p:nvSpPr>
            <p:spPr>
              <a:xfrm flipH="1">
                <a:off x="862458" y="3293616"/>
                <a:ext cx="646744" cy="220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24B6FA3-9C29-46C9-A99A-49999AA0B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2458" y="3293616"/>
                <a:ext cx="646744" cy="220253"/>
              </a:xfrm>
              <a:prstGeom prst="rect">
                <a:avLst/>
              </a:prstGeom>
              <a:blipFill>
                <a:blip r:embed="rId6"/>
                <a:stretch>
                  <a:fillRect t="-27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5C4D71D-6EF2-47AC-BAA8-3D07699D7876}"/>
                  </a:ext>
                </a:extLst>
              </p:cNvPr>
              <p:cNvSpPr txBox="1"/>
              <p:nvPr/>
            </p:nvSpPr>
            <p:spPr>
              <a:xfrm flipH="1">
                <a:off x="3046363" y="2201663"/>
                <a:ext cx="646744" cy="220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5C4D71D-6EF2-47AC-BAA8-3D07699D7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46363" y="2201663"/>
                <a:ext cx="646744" cy="220253"/>
              </a:xfrm>
              <a:prstGeom prst="rect">
                <a:avLst/>
              </a:prstGeom>
              <a:blipFill>
                <a:blip r:embed="rId7"/>
                <a:stretch>
                  <a:fillRect t="-277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823F5353-A9FC-4A0A-89FB-BB1A5A8FF8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6287" y="1553592"/>
                <a:ext cx="4234649" cy="4899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Masses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rest on a light scale pan supported by two strings, each with tension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normal reaction of the scale pan on mass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normal reaction of mass B on mass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823F5353-A9FC-4A0A-89FB-BB1A5A8FF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287" y="1553592"/>
                <a:ext cx="4234649" cy="4899744"/>
              </a:xfrm>
              <a:prstGeom prst="rect">
                <a:avLst/>
              </a:prstGeom>
              <a:blipFill>
                <a:blip r:embed="rId8"/>
                <a:stretch>
                  <a:fillRect l="-1727" t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D354A65-5827-4519-B7AC-FB114EFC9569}"/>
              </a:ext>
            </a:extLst>
          </p:cNvPr>
          <p:cNvCxnSpPr>
            <a:cxnSpLocks/>
          </p:cNvCxnSpPr>
          <p:nvPr/>
        </p:nvCxnSpPr>
        <p:spPr>
          <a:xfrm flipV="1">
            <a:off x="5940152" y="2636912"/>
            <a:ext cx="0" cy="1800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BD6DC6B-CF4A-444C-AA0E-614C57DFA6DA}"/>
              </a:ext>
            </a:extLst>
          </p:cNvPr>
          <p:cNvCxnSpPr>
            <a:cxnSpLocks/>
          </p:cNvCxnSpPr>
          <p:nvPr/>
        </p:nvCxnSpPr>
        <p:spPr>
          <a:xfrm flipV="1">
            <a:off x="7812360" y="2636912"/>
            <a:ext cx="0" cy="1800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6F04B25-E08E-452E-9579-11A326256879}"/>
              </a:ext>
            </a:extLst>
          </p:cNvPr>
          <p:cNvCxnSpPr>
            <a:cxnSpLocks/>
          </p:cNvCxnSpPr>
          <p:nvPr/>
        </p:nvCxnSpPr>
        <p:spPr>
          <a:xfrm>
            <a:off x="5940152" y="4437112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9C6A56D-3F3F-43D2-81CC-32A545042403}"/>
                  </a:ext>
                </a:extLst>
              </p:cNvPr>
              <p:cNvSpPr txBox="1"/>
              <p:nvPr/>
            </p:nvSpPr>
            <p:spPr>
              <a:xfrm>
                <a:off x="5868144" y="2348880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9C6A56D-3F3F-43D2-81CC-32A545042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348880"/>
                <a:ext cx="195823" cy="276999"/>
              </a:xfrm>
              <a:prstGeom prst="rect">
                <a:avLst/>
              </a:prstGeom>
              <a:blipFill>
                <a:blip r:embed="rId9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58F9B6-AD54-43AB-8805-A56A5DF69EB8}"/>
                  </a:ext>
                </a:extLst>
              </p:cNvPr>
              <p:cNvSpPr txBox="1"/>
              <p:nvPr/>
            </p:nvSpPr>
            <p:spPr>
              <a:xfrm>
                <a:off x="7740352" y="2348880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58F9B6-AD54-43AB-8805-A56A5DF69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2348880"/>
                <a:ext cx="195823" cy="276999"/>
              </a:xfrm>
              <a:prstGeom prst="rect">
                <a:avLst/>
              </a:prstGeom>
              <a:blipFill>
                <a:blip r:embed="rId10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E60F780-A14D-4853-ADC8-078715CF08B7}"/>
              </a:ext>
            </a:extLst>
          </p:cNvPr>
          <p:cNvSpPr/>
          <p:nvPr/>
        </p:nvSpPr>
        <p:spPr>
          <a:xfrm>
            <a:off x="6300192" y="3933056"/>
            <a:ext cx="1152128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C5A255D-D85A-472F-9A74-F2DCC14675C4}"/>
              </a:ext>
            </a:extLst>
          </p:cNvPr>
          <p:cNvSpPr/>
          <p:nvPr/>
        </p:nvSpPr>
        <p:spPr>
          <a:xfrm>
            <a:off x="6516216" y="3501008"/>
            <a:ext cx="720080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3EB4C22-2241-4317-932C-388876CA3361}"/>
              </a:ext>
            </a:extLst>
          </p:cNvPr>
          <p:cNvSpPr txBox="1"/>
          <p:nvPr/>
        </p:nvSpPr>
        <p:spPr>
          <a:xfrm>
            <a:off x="6516216" y="4005064"/>
            <a:ext cx="745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1.4kg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60EFB3-C50F-4EE1-AA56-B85052218EC1}"/>
              </a:ext>
            </a:extLst>
          </p:cNvPr>
          <p:cNvSpPr txBox="1"/>
          <p:nvPr/>
        </p:nvSpPr>
        <p:spPr>
          <a:xfrm>
            <a:off x="6516216" y="357301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800g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124A164-72D6-4243-9350-4287529142D5}"/>
                  </a:ext>
                </a:extLst>
              </p:cNvPr>
              <p:cNvSpPr txBox="1"/>
              <p:nvPr/>
            </p:nvSpPr>
            <p:spPr>
              <a:xfrm>
                <a:off x="7236296" y="3212976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124A164-72D6-4243-9350-428752914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212976"/>
                <a:ext cx="201017" cy="276999"/>
              </a:xfrm>
              <a:prstGeom prst="rect">
                <a:avLst/>
              </a:prstGeom>
              <a:blipFill>
                <a:blip r:embed="rId11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1DCC63D1-908A-44DF-94C8-B9778BC1B8FB}"/>
                  </a:ext>
                </a:extLst>
              </p:cNvPr>
              <p:cNvSpPr txBox="1"/>
              <p:nvPr/>
            </p:nvSpPr>
            <p:spPr>
              <a:xfrm>
                <a:off x="7452320" y="3789040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1DCC63D1-908A-44DF-94C8-B9778BC1B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789040"/>
                <a:ext cx="211404" cy="276999"/>
              </a:xfrm>
              <a:prstGeom prst="rect">
                <a:avLst/>
              </a:prstGeom>
              <a:blipFill>
                <a:blip r:embed="rId12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7CC4347-4D36-45FA-813D-CF2EEE5F36AC}"/>
                  </a:ext>
                </a:extLst>
              </p:cNvPr>
              <p:cNvSpPr txBox="1"/>
              <p:nvPr/>
            </p:nvSpPr>
            <p:spPr>
              <a:xfrm flipH="1">
                <a:off x="2987824" y="3356992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7CC4347-4D36-45FA-813D-CF2EEE5F3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87824" y="3356992"/>
                <a:ext cx="646744" cy="215444"/>
              </a:xfrm>
              <a:prstGeom prst="rect">
                <a:avLst/>
              </a:prstGeom>
              <a:blipFill>
                <a:blip r:embed="rId1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D120DA9-62F6-4483-9CD9-0ECFA896C987}"/>
                  </a:ext>
                </a:extLst>
              </p:cNvPr>
              <p:cNvSpPr txBox="1"/>
              <p:nvPr/>
            </p:nvSpPr>
            <p:spPr>
              <a:xfrm flipH="1">
                <a:off x="755576" y="2420888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13.1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D120DA9-62F6-4483-9CD9-0ECFA896C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55576" y="2420888"/>
                <a:ext cx="646744" cy="215444"/>
              </a:xfrm>
              <a:prstGeom prst="rect">
                <a:avLst/>
              </a:prstGeom>
              <a:blipFill>
                <a:blip r:embed="rId14"/>
                <a:stretch>
                  <a:fillRect l="-2830" r="-18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5155B5EE-E6AF-46B8-98FE-E36E9FDD6E98}"/>
                  </a:ext>
                </a:extLst>
              </p:cNvPr>
              <p:cNvSpPr txBox="1"/>
              <p:nvPr/>
            </p:nvSpPr>
            <p:spPr>
              <a:xfrm flipH="1">
                <a:off x="6732240" y="4653136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10.8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5155B5EE-E6AF-46B8-98FE-E36E9FDD6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32240" y="4653136"/>
                <a:ext cx="646744" cy="246221"/>
              </a:xfrm>
              <a:prstGeom prst="rect">
                <a:avLst/>
              </a:prstGeom>
              <a:blipFill>
                <a:blip r:embed="rId15"/>
                <a:stretch>
                  <a:fillRect l="-1887" r="-94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8EBFEEA-27CC-48DC-8536-2CB10B49EB56}"/>
                  </a:ext>
                </a:extLst>
              </p:cNvPr>
              <p:cNvSpPr txBox="1"/>
              <p:nvPr/>
            </p:nvSpPr>
            <p:spPr>
              <a:xfrm flipH="1">
                <a:off x="6804248" y="5301208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21.6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8EBFEEA-27CC-48DC-8536-2CB10B49E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04248" y="5301208"/>
                <a:ext cx="646744" cy="246221"/>
              </a:xfrm>
              <a:prstGeom prst="rect">
                <a:avLst/>
              </a:prstGeom>
              <a:blipFill>
                <a:blip r:embed="rId16"/>
                <a:stretch>
                  <a:fillRect l="-1887" r="-94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C5C74CA-7C2D-453D-B9E3-D0BA16212FBC}"/>
                  </a:ext>
                </a:extLst>
              </p:cNvPr>
              <p:cNvSpPr txBox="1"/>
              <p:nvPr/>
            </p:nvSpPr>
            <p:spPr>
              <a:xfrm flipH="1">
                <a:off x="6012160" y="5949280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7.8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C5C74CA-7C2D-453D-B9E3-D0BA16212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12160" y="5949280"/>
                <a:ext cx="646744" cy="246221"/>
              </a:xfrm>
              <a:prstGeom prst="rect">
                <a:avLst/>
              </a:prstGeom>
              <a:blipFill>
                <a:blip r:embed="rId1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4A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5297660" y="2601617"/>
            <a:ext cx="1986116" cy="1739650"/>
            <a:chOff x="457200" y="535859"/>
            <a:chExt cx="1986116" cy="1739650"/>
          </a:xfrm>
        </p:grpSpPr>
        <p:grpSp>
          <p:nvGrpSpPr>
            <p:cNvPr id="53" name="Group 52"/>
            <p:cNvGrpSpPr/>
            <p:nvPr/>
          </p:nvGrpSpPr>
          <p:grpSpPr>
            <a:xfrm>
              <a:off x="457200" y="1327355"/>
              <a:ext cx="1981200" cy="948154"/>
              <a:chOff x="530942" y="575187"/>
              <a:chExt cx="1981200" cy="948154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30942" y="575187"/>
                <a:ext cx="1981200" cy="1524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988142" y="727587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59542" y="1184787"/>
                <a:ext cx="4732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dirty="0">
                    <a:latin typeface="Comic Sans MS" pitchFamily="66" charset="0"/>
                  </a:rPr>
                  <a:t>6N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 rot="10800000">
              <a:off x="462116" y="535859"/>
              <a:ext cx="1981200" cy="948154"/>
              <a:chOff x="530942" y="575187"/>
              <a:chExt cx="1981200" cy="94815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530942" y="575187"/>
                <a:ext cx="1981200" cy="152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 flipV="1">
                <a:off x="988142" y="727587"/>
                <a:ext cx="0" cy="457200"/>
              </a:xfrm>
              <a:prstGeom prst="straightConnector1">
                <a:avLst/>
              </a:prstGeom>
              <a:ln w="25400"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878164" y="1184787"/>
                <a:ext cx="2359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E6E1E1"/>
                    </a:solidFill>
                    <a:latin typeface="Comic Sans MS" pitchFamily="66" charset="0"/>
                  </a:rPr>
                  <a:t>.</a:t>
                </a:r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5298494" y="3390866"/>
            <a:ext cx="19812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5150069" y="4354772"/>
            <a:ext cx="2293182" cy="1740823"/>
            <a:chOff x="5150069" y="4354772"/>
            <a:chExt cx="2293182" cy="1740823"/>
          </a:xfrm>
        </p:grpSpPr>
        <p:sp>
          <p:nvSpPr>
            <p:cNvPr id="28" name="Rectangle 27"/>
            <p:cNvSpPr/>
            <p:nvPr/>
          </p:nvSpPr>
          <p:spPr>
            <a:xfrm>
              <a:off x="5302469" y="5147441"/>
              <a:ext cx="1981200" cy="152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5378669" y="5299841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150069" y="5757041"/>
              <a:ext cx="473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latin typeface="Comic Sans MS" pitchFamily="66" charset="0"/>
                </a:rPr>
                <a:t>6N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0800000">
              <a:off x="5306444" y="5150526"/>
              <a:ext cx="1981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 flipV="1">
              <a:off x="7211444" y="4693326"/>
              <a:ext cx="0" cy="457200"/>
            </a:xfrm>
            <a:prstGeom prst="straightConnector1">
              <a:avLst/>
            </a:prstGeom>
            <a:ln w="254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0800000">
              <a:off x="6963632" y="4354772"/>
              <a:ext cx="4796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solidFill>
                    <a:srgbClr val="E6E1E1"/>
                  </a:solidFill>
                  <a:latin typeface="Comic Sans MS" pitchFamily="66" charset="0"/>
                </a:rPr>
                <a:t>    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1411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Up until this point you have learnt about forces pushing or pulling a particle in a particular direction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particle does not turn round, it just moves in a direction, based on the sum of the forces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For moments, we replace the particle with a straight rod (often called a lamina)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Imagine the rod had a fixed ‘pivot point’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force acting on the rod at the centre, beneath the pivot point, will not cause it to move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If the force is moved to the side however, the rod will rotate around the pivot point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greater force will cause the turning speed to be faster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force is further from the pivot point, the turning speed will be faster as well…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 flipV="1">
            <a:off x="6400800" y="1219200"/>
            <a:ext cx="1414322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24600" y="1600200"/>
            <a:ext cx="0" cy="8047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57800" y="1600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248400" y="1524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216869" y="3394841"/>
            <a:ext cx="138545" cy="131618"/>
            <a:chOff x="5486400" y="5257800"/>
            <a:chExt cx="138545" cy="13161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 flipV="1">
            <a:off x="5751556" y="3547565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2400" y="9144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5N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0600" y="13716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19800" y="236220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7gN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22794" y="4000303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293069" y="3547241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64469" y="4004441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6N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216869" y="5147441"/>
            <a:ext cx="138545" cy="131618"/>
            <a:chOff x="5486400" y="5257800"/>
            <a:chExt cx="138545" cy="131618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47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5" grpId="0" animBg="1"/>
      <p:bldP spid="22" grpId="0"/>
      <p:bldP spid="23" grpId="0"/>
      <p:bldP spid="24" grpId="0"/>
      <p:bldP spid="25" grpId="0"/>
      <p:bldP spid="25" grpId="1"/>
      <p:bldP spid="27" grpId="0"/>
      <p:bldP spid="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91200" y="1905000"/>
            <a:ext cx="1981200" cy="152400"/>
            <a:chOff x="5771459" y="1719721"/>
            <a:chExt cx="1981200" cy="152400"/>
          </a:xfrm>
        </p:grpSpPr>
        <p:sp>
          <p:nvSpPr>
            <p:cNvPr id="5" name="Rectangle 4"/>
            <p:cNvSpPr/>
            <p:nvPr/>
          </p:nvSpPr>
          <p:spPr>
            <a:xfrm>
              <a:off x="5771459" y="1719721"/>
              <a:ext cx="1981200" cy="152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689834" y="1723696"/>
              <a:ext cx="138545" cy="131618"/>
              <a:chOff x="5486400" y="5257800"/>
              <a:chExt cx="138545" cy="13161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5486400" y="5257800"/>
                <a:ext cx="138545" cy="131618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5486400" y="5257800"/>
                <a:ext cx="138545" cy="131618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" name="Straight Arrow Connector 10"/>
          <p:cNvCxnSpPr/>
          <p:nvPr/>
        </p:nvCxnSpPr>
        <p:spPr>
          <a:xfrm flipV="1">
            <a:off x="5943600" y="21336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3600" y="18288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0" y="3200400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5N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7433" y="1447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3m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29400" y="20574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24400" y="3733800"/>
                <a:ext cx="1953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195335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24400" y="4114800"/>
                <a:ext cx="1422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×3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14800"/>
                <a:ext cx="1422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24400" y="44958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95800"/>
                <a:ext cx="109754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15000" y="4495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95800"/>
                <a:ext cx="124130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419600" y="49530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Moments are measured in Newton-metres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You must always include the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direction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of the moment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(either clockwise or anticlockwise)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distance must always be perpendicular from the pivot to the force itself…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11D7CDB-EDAC-4D1A-9AF5-E8EF234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F8D7847C-3349-4FB5-8F1D-85AB005A02A0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233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48400" y="1905000"/>
            <a:ext cx="228600" cy="228600"/>
            <a:chOff x="6324600" y="2590800"/>
            <a:chExt cx="228600" cy="228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6324600" y="1752600"/>
            <a:ext cx="13716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9113" y="2018923"/>
            <a:ext cx="556788" cy="52057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0" y="14478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1981200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2m</a:t>
            </a:r>
          </a:p>
        </p:txBody>
      </p:sp>
      <p:sp>
        <p:nvSpPr>
          <p:cNvPr id="32" name="Rectangle 31"/>
          <p:cNvSpPr/>
          <p:nvPr/>
        </p:nvSpPr>
        <p:spPr>
          <a:xfrm rot="18816407">
            <a:off x="6773468" y="2482513"/>
            <a:ext cx="115614" cy="1024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189260" y="162749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F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3352800"/>
            <a:ext cx="4326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Calculate the moment of the force about point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24400" y="3962400"/>
                <a:ext cx="1953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962400"/>
                <a:ext cx="195335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24400" y="4343400"/>
                <a:ext cx="1422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343400"/>
                <a:ext cx="1422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24400" y="47244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724400"/>
                <a:ext cx="96930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38800" y="47244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>
            <a:extLst>
              <a:ext uri="{FF2B5EF4-FFF2-40B4-BE49-F238E27FC236}">
                <a16:creationId xmlns:a16="http://schemas.microsoft.com/office/drawing/2014/main" id="{0A2D670B-3965-4482-9592-372F717F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id="{6B9094AC-11E0-4487-88BB-9CD7710656B9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7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48400" y="1905000"/>
            <a:ext cx="228600" cy="228600"/>
            <a:chOff x="6324600" y="2590800"/>
            <a:chExt cx="228600" cy="228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5562600" y="2362200"/>
            <a:ext cx="2209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9113" y="2018923"/>
            <a:ext cx="1022287" cy="41947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96200" y="21336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9N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81800" y="1905000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89260" y="162749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67283" y="3202675"/>
            <a:ext cx="4544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Calculate the moment of the force about point A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Draw a triangle to find the perpendicular distance!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97104" y="4180764"/>
                <a:ext cx="1953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180764"/>
                <a:ext cx="195348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97104" y="4561764"/>
                <a:ext cx="2007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=9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×4</m:t>
                      </m:r>
                      <m:r>
                        <a:rPr lang="en-GB" b="0" i="1" smtClean="0">
                          <a:latin typeface="Cambria Math"/>
                        </a:rPr>
                        <m:t>𝑆𝑖𝑛</m:t>
                      </m:r>
                      <m:r>
                        <a:rPr lang="en-GB" b="0" i="1" smtClean="0">
                          <a:latin typeface="Cambria Math"/>
                        </a:rPr>
                        <m:t>30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561764"/>
                <a:ext cx="200728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97104" y="4942764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=18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942764"/>
                <a:ext cx="109754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11504" y="4942764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504" y="4942764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6370092" y="2025556"/>
            <a:ext cx="130721" cy="59858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7014949" y="1924335"/>
            <a:ext cx="914400" cy="914400"/>
          </a:xfrm>
          <a:prstGeom prst="arc">
            <a:avLst>
              <a:gd name="adj1" fmla="val 9771708"/>
              <a:gd name="adj2" fmla="val 114814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632811" y="2265528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28" name="Rectangle 27"/>
          <p:cNvSpPr/>
          <p:nvPr/>
        </p:nvSpPr>
        <p:spPr>
          <a:xfrm rot="20884027">
            <a:off x="6491417" y="2502612"/>
            <a:ext cx="103209" cy="1135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77470" y="2210937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4Sin30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26ADAAA-6F57-4A4D-A68C-5D616895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5" name="TextBox 3">
            <a:extLst>
              <a:ext uri="{FF2B5EF4-FFF2-40B4-BE49-F238E27FC236}">
                <a16:creationId xmlns:a16="http://schemas.microsoft.com/office/drawing/2014/main" id="{DED209D0-9A10-499F-86B1-EBAAAEA55D07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94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8" grpId="0"/>
      <p:bldP spid="40" grpId="0"/>
      <p:bldP spid="41" grpId="0"/>
      <p:bldP spid="42" grpId="0"/>
      <p:bldP spid="43" grpId="0"/>
      <p:bldP spid="10" grpId="0" animBg="1"/>
      <p:bldP spid="11" grpId="0"/>
      <p:bldP spid="28" grpId="0" animBg="1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DF864F-2AEA-449C-A516-8698AB937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CBABAC-CF34-4522-98AF-96507AB35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5E3ED-5A43-49A3-B4E7-66480D354408}">
  <ds:schemaRefs>
    <ds:schemaRef ds:uri="http://schemas.microsoft.com/office/2006/documentManagement/types"/>
    <ds:schemaRef ds:uri="78db98b4-7c56-4667-9532-fea666d1eda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663</Words>
  <Application>Microsoft Office PowerPoint</Application>
  <PresentationFormat>On-screen Show (4:3)</PresentationFormat>
  <Paragraphs>144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Piranesi It BT</vt:lpstr>
      <vt:lpstr>Wingdings</vt:lpstr>
      <vt:lpstr>Office テーマ</vt:lpstr>
      <vt:lpstr>PowerPoint Presentation</vt:lpstr>
      <vt:lpstr>Prior knowledge check</vt:lpstr>
      <vt:lpstr>PowerPoint Presentation</vt:lpstr>
      <vt:lpstr>Moments</vt:lpstr>
      <vt:lpstr>Moments</vt:lpstr>
      <vt:lpstr>Moments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41</cp:revision>
  <dcterms:created xsi:type="dcterms:W3CDTF">2018-06-16T01:40:49Z</dcterms:created>
  <dcterms:modified xsi:type="dcterms:W3CDTF">2020-12-22T20:19:55Z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