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0" r:id="rId9"/>
    <p:sldId id="272" r:id="rId10"/>
    <p:sldId id="273" r:id="rId11"/>
    <p:sldId id="274" r:id="rId12"/>
    <p:sldId id="262" r:id="rId13"/>
    <p:sldId id="275" r:id="rId14"/>
    <p:sldId id="276" r:id="rId15"/>
    <p:sldId id="277" r:id="rId16"/>
    <p:sldId id="278" r:id="rId17"/>
    <p:sldId id="279" r:id="rId18"/>
    <p:sldId id="280" r:id="rId19"/>
    <p:sldId id="264" r:id="rId20"/>
    <p:sldId id="281" r:id="rId21"/>
    <p:sldId id="282" r:id="rId22"/>
    <p:sldId id="283" r:id="rId23"/>
    <p:sldId id="266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150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70.png"/><Relationship Id="rId5" Type="http://schemas.openxmlformats.org/officeDocument/2006/relationships/image" Target="../media/image151.png"/><Relationship Id="rId4" Type="http://schemas.openxmlformats.org/officeDocument/2006/relationships/image" Target="../media/image3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7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50.png"/><Relationship Id="rId5" Type="http://schemas.openxmlformats.org/officeDocument/2006/relationships/image" Target="../media/image151.png"/><Relationship Id="rId4" Type="http://schemas.openxmlformats.org/officeDocument/2006/relationships/image" Target="../media/image3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6.png"/><Relationship Id="rId18" Type="http://schemas.openxmlformats.org/officeDocument/2006/relationships/image" Target="../media/image72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5.png"/><Relationship Id="rId17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png"/><Relationship Id="rId1" Type="http://schemas.openxmlformats.org/officeDocument/2006/relationships/tags" Target="../tags/tag1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8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png"/><Relationship Id="rId1" Type="http://schemas.openxmlformats.org/officeDocument/2006/relationships/tags" Target="../tags/tag13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5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19" Type="http://schemas.openxmlformats.org/officeDocument/2006/relationships/image" Target="../media/image91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13" Type="http://schemas.openxmlformats.org/officeDocument/2006/relationships/image" Target="../media/image880.png"/><Relationship Id="rId18" Type="http://schemas.openxmlformats.org/officeDocument/2006/relationships/image" Target="../media/image95.png"/><Relationship Id="rId3" Type="http://schemas.openxmlformats.org/officeDocument/2006/relationships/image" Target="../media/image780.png"/><Relationship Id="rId7" Type="http://schemas.openxmlformats.org/officeDocument/2006/relationships/image" Target="../media/image92.png"/><Relationship Id="rId12" Type="http://schemas.openxmlformats.org/officeDocument/2006/relationships/image" Target="../media/image93.png"/><Relationship Id="rId17" Type="http://schemas.openxmlformats.org/officeDocument/2006/relationships/image" Target="../media/image920.png"/><Relationship Id="rId2" Type="http://schemas.openxmlformats.org/officeDocument/2006/relationships/image" Target="../media/image770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11" Type="http://schemas.openxmlformats.org/officeDocument/2006/relationships/image" Target="../media/image860.png"/><Relationship Id="rId5" Type="http://schemas.openxmlformats.org/officeDocument/2006/relationships/image" Target="../media/image800.png"/><Relationship Id="rId15" Type="http://schemas.openxmlformats.org/officeDocument/2006/relationships/image" Target="../media/image900.png"/><Relationship Id="rId10" Type="http://schemas.openxmlformats.org/officeDocument/2006/relationships/image" Target="../media/image850.png"/><Relationship Id="rId4" Type="http://schemas.openxmlformats.org/officeDocument/2006/relationships/image" Target="../media/image790.png"/><Relationship Id="rId9" Type="http://schemas.openxmlformats.org/officeDocument/2006/relationships/image" Target="../media/image8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0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8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820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13" Type="http://schemas.openxmlformats.org/officeDocument/2006/relationships/image" Target="../media/image740.png"/><Relationship Id="rId3" Type="http://schemas.openxmlformats.org/officeDocument/2006/relationships/image" Target="../media/image640.png"/><Relationship Id="rId7" Type="http://schemas.openxmlformats.org/officeDocument/2006/relationships/image" Target="../media/image680.png"/><Relationship Id="rId12" Type="http://schemas.openxmlformats.org/officeDocument/2006/relationships/image" Target="../media/image7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670.png"/><Relationship Id="rId11" Type="http://schemas.openxmlformats.org/officeDocument/2006/relationships/image" Target="../media/image720.png"/><Relationship Id="rId5" Type="http://schemas.openxmlformats.org/officeDocument/2006/relationships/image" Target="../media/image660.png"/><Relationship Id="rId15" Type="http://schemas.openxmlformats.org/officeDocument/2006/relationships/image" Target="../media/image760.png"/><Relationship Id="rId10" Type="http://schemas.openxmlformats.org/officeDocument/2006/relationships/image" Target="../media/image710.png"/><Relationship Id="rId4" Type="http://schemas.openxmlformats.org/officeDocument/2006/relationships/image" Target="../media/image650.png"/><Relationship Id="rId9" Type="http://schemas.openxmlformats.org/officeDocument/2006/relationships/image" Target="../media/image700.png"/><Relationship Id="rId14" Type="http://schemas.openxmlformats.org/officeDocument/2006/relationships/image" Target="../media/image75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09.png"/><Relationship Id="rId7" Type="http://schemas.openxmlformats.org/officeDocument/2006/relationships/image" Target="../media/image115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png"/><Relationship Id="rId1" Type="http://schemas.openxmlformats.org/officeDocument/2006/relationships/tags" Target="../tags/tag15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4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10.png"/><Relationship Id="rId5" Type="http://schemas.openxmlformats.org/officeDocument/2006/relationships/image" Target="../media/image310.png"/><Relationship Id="rId4" Type="http://schemas.openxmlformats.org/officeDocument/2006/relationships/image" Target="../media/image2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20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729098" y="1879866"/>
            <a:ext cx="554029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0" u="sng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96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Moments</a:t>
            </a:r>
            <a:endParaRPr lang="ja-JP" altLang="en-US" sz="96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02796" y="515124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1828800"/>
            <a:ext cx="1905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486400" y="1828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10400" y="2667000"/>
            <a:ext cx="152400" cy="152400"/>
            <a:chOff x="6248400" y="4191000"/>
            <a:chExt cx="152400" cy="152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934200" y="2819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86600" y="1828800"/>
            <a:ext cx="0" cy="914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86400" y="2743200"/>
            <a:ext cx="16002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486400" y="2590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934200" y="1828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5257800" y="3505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1600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86600" y="21336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2m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19800" y="27432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4m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67600" y="12954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76800" y="3505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86200" y="3962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6200" y="4738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3886200" y="5195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886200" y="5562600"/>
            <a:ext cx="4275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anticlockwise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to the right shows 3 forces acting on a light rod.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</a:t>
            </a:r>
            <a:r>
              <a:rPr lang="en-GB" sz="1400" dirty="0" err="1">
                <a:latin typeface="Comic Sans MS" pitchFamily="66" charset="0"/>
              </a:rPr>
              <a:t>ind</a:t>
            </a:r>
            <a:r>
              <a:rPr lang="en-GB" sz="1400" dirty="0">
                <a:latin typeface="Comic Sans MS" pitchFamily="66" charset="0"/>
              </a:rPr>
              <a:t> the resultant moment about point P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if the rod were fixed at point P, how would it rotate?)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8">
            <a:extLst>
              <a:ext uri="{FF2B5EF4-FFF2-40B4-BE49-F238E27FC236}">
                <a16:creationId xmlns:a16="http://schemas.microsoft.com/office/drawing/2014/main" id="{41857A84-7473-429E-9947-32917C6F82C6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576064" cy="12961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0">
            <a:extLst>
              <a:ext uri="{FF2B5EF4-FFF2-40B4-BE49-F238E27FC236}">
                <a16:creationId xmlns:a16="http://schemas.microsoft.com/office/drawing/2014/main" id="{E647D037-EFB7-4314-8BD0-08C2F60DA510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556792"/>
            <a:ext cx="1142256" cy="108012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1">
            <a:extLst>
              <a:ext uri="{FF2B5EF4-FFF2-40B4-BE49-F238E27FC236}">
                <a16:creationId xmlns:a16="http://schemas.microsoft.com/office/drawing/2014/main" id="{C32EB8DB-7FA9-4EC8-A5AD-3944872F8658}"/>
              </a:ext>
            </a:extLst>
          </p:cNvPr>
          <p:cNvCxnSpPr/>
          <p:nvPr/>
        </p:nvCxnSpPr>
        <p:spPr>
          <a:xfrm>
            <a:off x="5347320" y="2636168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6">
            <a:extLst>
              <a:ext uri="{FF2B5EF4-FFF2-40B4-BE49-F238E27FC236}">
                <a16:creationId xmlns:a16="http://schemas.microsoft.com/office/drawing/2014/main" id="{2BB442FF-4582-4CB1-BD45-E54D074CE91C}"/>
              </a:ext>
            </a:extLst>
          </p:cNvPr>
          <p:cNvSpPr txBox="1"/>
          <p:nvPr/>
        </p:nvSpPr>
        <p:spPr>
          <a:xfrm>
            <a:off x="6223992" y="271730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17">
            <a:extLst>
              <a:ext uri="{FF2B5EF4-FFF2-40B4-BE49-F238E27FC236}">
                <a16:creationId xmlns:a16="http://schemas.microsoft.com/office/drawing/2014/main" id="{6FD51057-64CF-45BA-A594-D7CB5B71BD41}"/>
              </a:ext>
            </a:extLst>
          </p:cNvPr>
          <p:cNvSpPr txBox="1"/>
          <p:nvPr/>
        </p:nvSpPr>
        <p:spPr>
          <a:xfrm>
            <a:off x="5004048" y="119675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45" name="TextBox 18">
            <a:extLst>
              <a:ext uri="{FF2B5EF4-FFF2-40B4-BE49-F238E27FC236}">
                <a16:creationId xmlns:a16="http://schemas.microsoft.com/office/drawing/2014/main" id="{8C0EE5A7-ECE6-43CA-AED3-53B218F56A92}"/>
              </a:ext>
            </a:extLst>
          </p:cNvPr>
          <p:cNvSpPr txBox="1"/>
          <p:nvPr/>
        </p:nvSpPr>
        <p:spPr>
          <a:xfrm>
            <a:off x="6660232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C5CF698C-2A31-4498-B021-6ABA3DFEB4FF}"/>
              </a:ext>
            </a:extLst>
          </p:cNvPr>
          <p:cNvSpPr txBox="1"/>
          <p:nvPr/>
        </p:nvSpPr>
        <p:spPr>
          <a:xfrm>
            <a:off x="5131296" y="3068216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6N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29BDB44E-5AB9-46CA-99F0-0054EA1BD53A}"/>
              </a:ext>
            </a:extLst>
          </p:cNvPr>
          <p:cNvSpPr txBox="1"/>
          <p:nvPr/>
        </p:nvSpPr>
        <p:spPr>
          <a:xfrm>
            <a:off x="5076056" y="227687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80˚</a:t>
            </a:r>
          </a:p>
        </p:txBody>
      </p:sp>
      <p:sp>
        <p:nvSpPr>
          <p:cNvPr id="76" name="TextBox 21">
            <a:extLst>
              <a:ext uri="{FF2B5EF4-FFF2-40B4-BE49-F238E27FC236}">
                <a16:creationId xmlns:a16="http://schemas.microsoft.com/office/drawing/2014/main" id="{404E0726-B25A-4E82-8A6F-0D4CB13862C9}"/>
              </a:ext>
            </a:extLst>
          </p:cNvPr>
          <p:cNvSpPr txBox="1"/>
          <p:nvPr/>
        </p:nvSpPr>
        <p:spPr>
          <a:xfrm>
            <a:off x="4860032" y="26369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77" name="TextBox 22">
            <a:extLst>
              <a:ext uri="{FF2B5EF4-FFF2-40B4-BE49-F238E27FC236}">
                <a16:creationId xmlns:a16="http://schemas.microsoft.com/office/drawing/2014/main" id="{8CAC4CA4-0153-454A-AF76-779D27BF9E8A}"/>
              </a:ext>
            </a:extLst>
          </p:cNvPr>
          <p:cNvSpPr txBox="1"/>
          <p:nvPr/>
        </p:nvSpPr>
        <p:spPr>
          <a:xfrm>
            <a:off x="6156176" y="126876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79" name="TextBox 25">
            <a:extLst>
              <a:ext uri="{FF2B5EF4-FFF2-40B4-BE49-F238E27FC236}">
                <a16:creationId xmlns:a16="http://schemas.microsoft.com/office/drawing/2014/main" id="{3BEE2E0F-2820-4245-9281-43B8EB923E10}"/>
              </a:ext>
            </a:extLst>
          </p:cNvPr>
          <p:cNvSpPr txBox="1"/>
          <p:nvPr/>
        </p:nvSpPr>
        <p:spPr>
          <a:xfrm>
            <a:off x="4716016" y="112474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80" name="TextBox 26">
            <a:extLst>
              <a:ext uri="{FF2B5EF4-FFF2-40B4-BE49-F238E27FC236}">
                <a16:creationId xmlns:a16="http://schemas.microsoft.com/office/drawing/2014/main" id="{B194B32E-83A1-43C5-A547-071E53D58876}"/>
              </a:ext>
            </a:extLst>
          </p:cNvPr>
          <p:cNvSpPr txBox="1"/>
          <p:nvPr/>
        </p:nvSpPr>
        <p:spPr>
          <a:xfrm>
            <a:off x="6516216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1" name="TextBox 27">
            <a:extLst>
              <a:ext uri="{FF2B5EF4-FFF2-40B4-BE49-F238E27FC236}">
                <a16:creationId xmlns:a16="http://schemas.microsoft.com/office/drawing/2014/main" id="{1BFC2BC2-4A87-4DF0-926B-9AC56EFDEEA7}"/>
              </a:ext>
            </a:extLst>
          </p:cNvPr>
          <p:cNvSpPr txBox="1"/>
          <p:nvPr/>
        </p:nvSpPr>
        <p:spPr>
          <a:xfrm>
            <a:off x="5131296" y="329681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C4E9CD0E-6C2E-4601-B44D-4609812768CD}"/>
              </a:ext>
            </a:extLst>
          </p:cNvPr>
          <p:cNvSpPr/>
          <p:nvPr/>
        </p:nvSpPr>
        <p:spPr>
          <a:xfrm>
            <a:off x="4283968" y="2204864"/>
            <a:ext cx="914400" cy="914400"/>
          </a:xfrm>
          <a:prstGeom prst="arc">
            <a:avLst>
              <a:gd name="adj1" fmla="val 18962498"/>
              <a:gd name="adj2" fmla="val 215310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円弧 97">
            <a:extLst>
              <a:ext uri="{FF2B5EF4-FFF2-40B4-BE49-F238E27FC236}">
                <a16:creationId xmlns:a16="http://schemas.microsoft.com/office/drawing/2014/main" id="{C92F86BC-7A22-4C95-BE0B-361FAD6D5202}"/>
              </a:ext>
            </a:extLst>
          </p:cNvPr>
          <p:cNvSpPr/>
          <p:nvPr/>
        </p:nvSpPr>
        <p:spPr>
          <a:xfrm>
            <a:off x="7092280" y="2204864"/>
            <a:ext cx="914400" cy="914400"/>
          </a:xfrm>
          <a:prstGeom prst="arc">
            <a:avLst>
              <a:gd name="adj1" fmla="val 10914487"/>
              <a:gd name="adj2" fmla="val 125243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20">
            <a:extLst>
              <a:ext uri="{FF2B5EF4-FFF2-40B4-BE49-F238E27FC236}">
                <a16:creationId xmlns:a16="http://schemas.microsoft.com/office/drawing/2014/main" id="{AAB3DEF4-81C5-4CDA-80B5-1E7D49F6E72A}"/>
              </a:ext>
            </a:extLst>
          </p:cNvPr>
          <p:cNvSpPr txBox="1"/>
          <p:nvPr/>
        </p:nvSpPr>
        <p:spPr>
          <a:xfrm>
            <a:off x="6732240" y="234888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40˚</a:t>
            </a:r>
          </a:p>
        </p:txBody>
      </p:sp>
      <p:sp>
        <p:nvSpPr>
          <p:cNvPr id="101" name="TextBox 18">
            <a:extLst>
              <a:ext uri="{FF2B5EF4-FFF2-40B4-BE49-F238E27FC236}">
                <a16:creationId xmlns:a16="http://schemas.microsoft.com/office/drawing/2014/main" id="{33568A2F-4C07-4165-A2CE-1CD203064A46}"/>
              </a:ext>
            </a:extLst>
          </p:cNvPr>
          <p:cNvSpPr txBox="1"/>
          <p:nvPr/>
        </p:nvSpPr>
        <p:spPr>
          <a:xfrm>
            <a:off x="5652120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102" name="TextBox 24">
            <a:extLst>
              <a:ext uri="{FF2B5EF4-FFF2-40B4-BE49-F238E27FC236}">
                <a16:creationId xmlns:a16="http://schemas.microsoft.com/office/drawing/2014/main" id="{25C477B2-20CD-4191-87AC-7B67FD37041E}"/>
              </a:ext>
            </a:extLst>
          </p:cNvPr>
          <p:cNvSpPr txBox="1"/>
          <p:nvPr/>
        </p:nvSpPr>
        <p:spPr>
          <a:xfrm>
            <a:off x="3851920" y="3645024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3" name="TextBox 28">
            <a:extLst>
              <a:ext uri="{FF2B5EF4-FFF2-40B4-BE49-F238E27FC236}">
                <a16:creationId xmlns:a16="http://schemas.microsoft.com/office/drawing/2014/main" id="{92401F7D-13F3-407A-8F59-CD0030770529}"/>
              </a:ext>
            </a:extLst>
          </p:cNvPr>
          <p:cNvSpPr txBox="1"/>
          <p:nvPr/>
        </p:nvSpPr>
        <p:spPr>
          <a:xfrm>
            <a:off x="3763144" y="40907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/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/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32">
            <a:extLst>
              <a:ext uri="{FF2B5EF4-FFF2-40B4-BE49-F238E27FC236}">
                <a16:creationId xmlns:a16="http://schemas.microsoft.com/office/drawing/2014/main" id="{ABFA65E3-B6FA-4E18-AA59-6CA0AE8D3474}"/>
              </a:ext>
            </a:extLst>
          </p:cNvPr>
          <p:cNvSpPr txBox="1"/>
          <p:nvPr/>
        </p:nvSpPr>
        <p:spPr>
          <a:xfrm>
            <a:off x="3763144" y="452276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/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/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/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36">
            <a:extLst>
              <a:ext uri="{FF2B5EF4-FFF2-40B4-BE49-F238E27FC236}">
                <a16:creationId xmlns:a16="http://schemas.microsoft.com/office/drawing/2014/main" id="{AA3C1A89-FEEE-4EB8-8DB4-EDE527B0803E}"/>
              </a:ext>
            </a:extLst>
          </p:cNvPr>
          <p:cNvSpPr txBox="1"/>
          <p:nvPr/>
        </p:nvSpPr>
        <p:spPr>
          <a:xfrm>
            <a:off x="3763144" y="4954816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/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/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/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Connector 10">
            <a:extLst>
              <a:ext uri="{FF2B5EF4-FFF2-40B4-BE49-F238E27FC236}">
                <a16:creationId xmlns:a16="http://schemas.microsoft.com/office/drawing/2014/main" id="{B63154D3-6D76-4E20-ACC4-52318071C5A7}"/>
              </a:ext>
            </a:extLst>
          </p:cNvPr>
          <p:cNvCxnSpPr>
            <a:cxnSpLocks/>
          </p:cNvCxnSpPr>
          <p:nvPr/>
        </p:nvCxnSpPr>
        <p:spPr>
          <a:xfrm flipH="1" flipV="1">
            <a:off x="5220072" y="1988840"/>
            <a:ext cx="1142256" cy="648072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>
            <a:extLst>
              <a:ext uri="{FF2B5EF4-FFF2-40B4-BE49-F238E27FC236}">
                <a16:creationId xmlns:a16="http://schemas.microsoft.com/office/drawing/2014/main" id="{748134CC-13AC-4E5B-8B6A-76ECFED4C514}"/>
              </a:ext>
            </a:extLst>
          </p:cNvPr>
          <p:cNvCxnSpPr/>
          <p:nvPr/>
        </p:nvCxnSpPr>
        <p:spPr>
          <a:xfrm>
            <a:off x="4932040" y="2636912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5">
            <a:extLst>
              <a:ext uri="{FF2B5EF4-FFF2-40B4-BE49-F238E27FC236}">
                <a16:creationId xmlns:a16="http://schemas.microsoft.com/office/drawing/2014/main" id="{CDBE48B7-C503-47AA-B744-E309269AA33C}"/>
              </a:ext>
            </a:extLst>
          </p:cNvPr>
          <p:cNvGrpSpPr/>
          <p:nvPr/>
        </p:nvGrpSpPr>
        <p:grpSpPr>
          <a:xfrm>
            <a:off x="6300192" y="2564904"/>
            <a:ext cx="152400" cy="152400"/>
            <a:chOff x="6248400" y="4191000"/>
            <a:chExt cx="152400" cy="152400"/>
          </a:xfrm>
        </p:grpSpPr>
        <p:cxnSp>
          <p:nvCxnSpPr>
            <p:cNvPr id="41" name="Straight Connector 13">
              <a:extLst>
                <a:ext uri="{FF2B5EF4-FFF2-40B4-BE49-F238E27FC236}">
                  <a16:creationId xmlns:a16="http://schemas.microsoft.com/office/drawing/2014/main" id="{6D285D14-9437-4250-B706-D5757A09B0CD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4">
              <a:extLst>
                <a:ext uri="{FF2B5EF4-FFF2-40B4-BE49-F238E27FC236}">
                  <a16:creationId xmlns:a16="http://schemas.microsoft.com/office/drawing/2014/main" id="{D258661B-C005-4CBE-85E5-FF64DCA8C839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0">
            <a:extLst>
              <a:ext uri="{FF2B5EF4-FFF2-40B4-BE49-F238E27FC236}">
                <a16:creationId xmlns:a16="http://schemas.microsoft.com/office/drawing/2014/main" id="{DB05A7F3-AA7C-4415-88DF-F10BEFA672DD}"/>
              </a:ext>
            </a:extLst>
          </p:cNvPr>
          <p:cNvCxnSpPr>
            <a:cxnSpLocks/>
          </p:cNvCxnSpPr>
          <p:nvPr/>
        </p:nvCxnSpPr>
        <p:spPr>
          <a:xfrm flipH="1">
            <a:off x="6372200" y="2132856"/>
            <a:ext cx="432048" cy="504056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8">
            <a:extLst>
              <a:ext uri="{FF2B5EF4-FFF2-40B4-BE49-F238E27FC236}">
                <a16:creationId xmlns:a16="http://schemas.microsoft.com/office/drawing/2014/main" id="{F0A96F65-AF68-4A41-8CBF-0B958EDA8455}"/>
              </a:ext>
            </a:extLst>
          </p:cNvPr>
          <p:cNvSpPr txBox="1"/>
          <p:nvPr/>
        </p:nvSpPr>
        <p:spPr>
          <a:xfrm>
            <a:off x="5364088" y="1916832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4sin80</a:t>
            </a:r>
          </a:p>
        </p:txBody>
      </p:sp>
      <p:sp>
        <p:nvSpPr>
          <p:cNvPr id="118" name="TextBox 18">
            <a:extLst>
              <a:ext uri="{FF2B5EF4-FFF2-40B4-BE49-F238E27FC236}">
                <a16:creationId xmlns:a16="http://schemas.microsoft.com/office/drawing/2014/main" id="{95BB7F3A-322A-4250-A54A-6A9474B85D7B}"/>
              </a:ext>
            </a:extLst>
          </p:cNvPr>
          <p:cNvSpPr txBox="1"/>
          <p:nvPr/>
        </p:nvSpPr>
        <p:spPr>
          <a:xfrm>
            <a:off x="6156176" y="206084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3sin40</a:t>
            </a:r>
          </a:p>
        </p:txBody>
      </p:sp>
      <p:sp>
        <p:nvSpPr>
          <p:cNvPr id="119" name="TextBox 70">
            <a:extLst>
              <a:ext uri="{FF2B5EF4-FFF2-40B4-BE49-F238E27FC236}">
                <a16:creationId xmlns:a16="http://schemas.microsoft.com/office/drawing/2014/main" id="{1D3EA127-C46C-42DA-9079-FA7042C0EC4B}"/>
              </a:ext>
            </a:extLst>
          </p:cNvPr>
          <p:cNvSpPr txBox="1"/>
          <p:nvPr/>
        </p:nvSpPr>
        <p:spPr>
          <a:xfrm>
            <a:off x="3779912" y="5373216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/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80−18−12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/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/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311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77" grpId="0"/>
      <p:bldP spid="77" grpId="1"/>
      <p:bldP spid="79" grpId="0"/>
      <p:bldP spid="80" grpId="0"/>
      <p:bldP spid="8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7" grpId="1"/>
      <p:bldP spid="118" grpId="0"/>
      <p:bldP spid="118" grpId="1"/>
      <p:bldP spid="119" grpId="0"/>
      <p:bldP spid="120" grpId="0"/>
      <p:bldP spid="121" grpId="0"/>
      <p:bldP spid="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4C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4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286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96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400800" y="20574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16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67600" y="2743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Y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rod is fixed at Y is will not be lifted up by the forces either!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A7D6DCC6-5298-4378-9231-87680D12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351526A4-EE2E-4A58-BC2F-8CBC94C14AF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3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0198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229600" y="19812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395190" y="2057400"/>
            <a:ext cx="309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2514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01000" y="2286000"/>
            <a:ext cx="407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19800" y="1828800"/>
            <a:ext cx="545434" cy="297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676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10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Z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ECCB9B7-A22F-478B-B24A-4249B245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9A8CB0CA-FE71-4DAF-8ECF-0236A87C737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99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diagram to the right shows a uniform rod of length 3m and weight 20N resting horizontally on supports at A and C, where AC = 2m.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Calculate the magnitude of the normal reaction at both of the supports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4953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6858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866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86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752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390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105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10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76800" y="1219200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0" y="121920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722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8248" y="2057400"/>
            <a:ext cx="506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28051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3048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rod is in equilibrium, the total normal reaction (spread across both supports) is equal to 20N (the total downward force)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moments about C (you do not need to include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as its distance is 0)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5800" y="13716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74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05922" y="435375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5922" y="4734757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.5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114800" y="506249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clockwise and anticlockwise moments must be equal for equilibrium</a:t>
            </a:r>
          </a:p>
        </p:txBody>
      </p:sp>
      <p:sp>
        <p:nvSpPr>
          <p:cNvPr id="10" name="Arc 9"/>
          <p:cNvSpPr/>
          <p:nvPr/>
        </p:nvSpPr>
        <p:spPr>
          <a:xfrm>
            <a:off x="5078767" y="5619564"/>
            <a:ext cx="354367" cy="38428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93925" y="5631724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53" name="Arc 52"/>
          <p:cNvSpPr/>
          <p:nvPr/>
        </p:nvSpPr>
        <p:spPr>
          <a:xfrm>
            <a:off x="5105400" y="6027938"/>
            <a:ext cx="327734" cy="38987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349535" y="6050695"/>
            <a:ext cx="361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original equation to calculate 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2057400"/>
            <a:ext cx="1905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77000" y="2057400"/>
            <a:ext cx="533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6600" y="25146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rod” = weight is in the centre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81800" y="2362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2077" y="3896561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83112" y="4124521"/>
            <a:ext cx="294289" cy="2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191000" y="3581400"/>
            <a:ext cx="13716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52760" y="5484181"/>
            <a:ext cx="3080551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makes sense – as RC is closer to the centre of mass it is bearing more of the object’s weight!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07646" y="1943100"/>
            <a:ext cx="205507" cy="228600"/>
            <a:chOff x="7643093" y="990600"/>
            <a:chExt cx="205507" cy="228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2FCBB733-3ECA-476A-ADB4-5DA7FB96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コンテンツ プレースホルダー 2">
            <a:extLst>
              <a:ext uri="{FF2B5EF4-FFF2-40B4-BE49-F238E27FC236}">
                <a16:creationId xmlns:a16="http://schemas.microsoft.com/office/drawing/2014/main" id="{F559C278-2AAB-43B9-B445-555FF394EC9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55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8" grpId="0"/>
      <p:bldP spid="36" grpId="0"/>
      <p:bldP spid="37" grpId="0"/>
      <p:bldP spid="16" grpId="0"/>
      <p:bldP spid="38" grpId="0"/>
      <p:bldP spid="42" grpId="0"/>
      <p:bldP spid="42" grpId="1"/>
      <p:bldP spid="42" grpId="2"/>
      <p:bldP spid="43" grpId="0"/>
      <p:bldP spid="46" grpId="0"/>
      <p:bldP spid="46" grpId="1"/>
      <p:bldP spid="47" grpId="0"/>
      <p:bldP spid="48" grpId="0"/>
      <p:bldP spid="7" grpId="0"/>
      <p:bldP spid="25" grpId="0"/>
      <p:bldP spid="26" grpId="0"/>
      <p:bldP spid="27" grpId="0"/>
      <p:bldP spid="28" grpId="0"/>
      <p:bldP spid="9" grpId="0"/>
      <p:bldP spid="30" grpId="0"/>
      <p:bldP spid="31" grpId="0"/>
      <p:bldP spid="32" grpId="0"/>
      <p:bldP spid="33" grpId="0"/>
      <p:bldP spid="40" grpId="0"/>
      <p:bldP spid="45" grpId="0"/>
      <p:bldP spid="49" grpId="0"/>
      <p:bldP spid="50" grpId="0"/>
      <p:bldP spid="51" grpId="0"/>
      <p:bldP spid="10" grpId="0" animBg="1"/>
      <p:bldP spid="11" grpId="0"/>
      <p:bldP spid="53" grpId="0" animBg="1"/>
      <p:bldP spid="54" grpId="0"/>
      <p:bldP spid="17" grpId="0"/>
      <p:bldP spid="17" grpId="1"/>
      <p:bldP spid="29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31039" y="1219200"/>
            <a:ext cx="34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227" y="1219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91000" y="25908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beam” = weight is in the centre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867400" y="2209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5" y="205214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106638" y="1219200"/>
            <a:ext cx="437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79612" y="3708928"/>
            <a:ext cx="2209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27356" y="3937527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8043" y="2636949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886200" y="3251446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normal reactions must equal the total downward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=120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>
            <a:off x="4800600" y="3775793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257800" y="3851993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4811110" y="4164676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5268310" y="4240876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double this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2133600" y="3049480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67600" y="2514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reaction at D is bigger, the man must be closer to D than C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H="1" flipV="1">
            <a:off x="7086600" y="23622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D4F8A458-7995-4839-9705-57E97BA6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54208A35-20E0-4E73-B6D1-A874B73B246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2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7" grpId="0"/>
      <p:bldP spid="67" grpId="1"/>
      <p:bldP spid="68" grpId="0"/>
      <p:bldP spid="68" grpId="1"/>
      <p:bldP spid="70" grpId="0"/>
      <p:bldP spid="71" grpId="0"/>
      <p:bldP spid="72" grpId="0"/>
      <p:bldP spid="77" grpId="0"/>
      <p:bldP spid="77" grpId="1"/>
      <p:bldP spid="79" grpId="0"/>
      <p:bldP spid="80" grpId="0"/>
      <p:bldP spid="85" grpId="0"/>
      <p:bldP spid="85" grpId="1"/>
      <p:bldP spid="97" grpId="0"/>
      <p:bldP spid="98" grpId="0"/>
      <p:bldP spid="99" grpId="0"/>
      <p:bldP spid="100" grpId="0" animBg="1"/>
      <p:bldP spid="101" grpId="0"/>
      <p:bldP spid="102" grpId="0"/>
      <p:bldP spid="103" grpId="0" animBg="1"/>
      <p:bldP spid="104" grpId="0"/>
      <p:bldP spid="108" grpId="0"/>
      <p:bldP spid="108" grpId="1"/>
      <p:bldP spid="111" grpId="0"/>
      <p:bldP spid="112" grpId="0"/>
      <p:bldP spid="1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43600" y="2590800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80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6" y="205214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800193" y="119029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060730" y="1187668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999913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Let us call the required distance x (from A to E)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Take moments about A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(we could do this around any point, but this will make the algebra easier)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05400" y="2057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8" idx="0"/>
          </p:cNvCxnSpPr>
          <p:nvPr/>
        </p:nvCxnSpPr>
        <p:spPr>
          <a:xfrm>
            <a:off x="5105400" y="20574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105400" y="2057400"/>
            <a:ext cx="1370787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05400" y="2057400"/>
            <a:ext cx="22098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198120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4219113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4800" y="45239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4800" y="48287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114800" y="3914313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/>
          <p:cNvSpPr txBox="1"/>
          <p:nvPr/>
        </p:nvSpPr>
        <p:spPr>
          <a:xfrm>
            <a:off x="3962400" y="5133513"/>
            <a:ext cx="382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Equilibrium so anticlockwise = clockwise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+320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=100+80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.25=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54869" y="3950563"/>
            <a:ext cx="1939160" cy="24857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454869" y="4881265"/>
            <a:ext cx="2028498" cy="2233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5433848" y="4581720"/>
            <a:ext cx="1723697" cy="241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5619565" y="4266411"/>
            <a:ext cx="1695635" cy="2256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c 125"/>
          <p:cNvSpPr/>
          <p:nvPr/>
        </p:nvSpPr>
        <p:spPr>
          <a:xfrm>
            <a:off x="6251026" y="5548672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6629399" y="5498748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130" name="Arc 129"/>
          <p:cNvSpPr/>
          <p:nvPr/>
        </p:nvSpPr>
        <p:spPr>
          <a:xfrm>
            <a:off x="6245771" y="5842961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Arc 130"/>
          <p:cNvSpPr/>
          <p:nvPr/>
        </p:nvSpPr>
        <p:spPr>
          <a:xfrm>
            <a:off x="6240516" y="6158272"/>
            <a:ext cx="465084" cy="27064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6655674" y="5824568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Cancel g’s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705600" y="6124113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981904" y="576413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253655" y="577464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5633545" y="575362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5165" y="4772487"/>
            <a:ext cx="2318552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man is standing 3.25m from A!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026327" y="1952655"/>
            <a:ext cx="205507" cy="228600"/>
            <a:chOff x="7643093" y="990600"/>
            <a:chExt cx="205507" cy="228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6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63" grpId="2"/>
      <p:bldP spid="63" grpId="3"/>
      <p:bldP spid="63" grpId="4"/>
      <p:bldP spid="63" grpId="5"/>
      <p:bldP spid="70" grpId="0"/>
      <p:bldP spid="70" grpId="1"/>
      <p:bldP spid="70" grpId="2"/>
      <p:bldP spid="70" grpId="3"/>
      <p:bldP spid="71" grpId="0"/>
      <p:bldP spid="71" grpId="1"/>
      <p:bldP spid="72" grpId="0"/>
      <p:bldP spid="72" grpId="1"/>
      <p:bldP spid="73" grpId="0"/>
      <p:bldP spid="74" grpId="0"/>
      <p:bldP spid="94" grpId="0"/>
      <p:bldP spid="106" grpId="0"/>
      <p:bldP spid="47" grpId="0"/>
      <p:bldP spid="47" grpId="1"/>
      <p:bldP spid="48" grpId="0"/>
      <p:bldP spid="48" grpId="1"/>
      <p:bldP spid="13" grpId="0"/>
      <p:bldP spid="13" grpId="1"/>
      <p:bldP spid="75" grpId="0"/>
      <p:bldP spid="76" grpId="0"/>
      <p:bldP spid="87" grpId="0"/>
      <p:bldP spid="89" grpId="0"/>
      <p:bldP spid="15" grpId="0"/>
      <p:bldP spid="90" grpId="0"/>
      <p:bldP spid="91" grpId="0"/>
      <p:bldP spid="92" grpId="0"/>
      <p:bldP spid="93" grpId="0"/>
      <p:bldP spid="9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6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2" grpId="1"/>
      <p:bldP spid="17" grpId="0" animBg="1"/>
      <p:bldP spid="17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7" grpId="0"/>
      <p:bldP spid="130" grpId="0" animBg="1"/>
      <p:bldP spid="131" grpId="0" animBg="1"/>
      <p:bldP spid="132" grpId="0"/>
      <p:bldP spid="133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51">
            <a:extLst>
              <a:ext uri="{FF2B5EF4-FFF2-40B4-BE49-F238E27FC236}">
                <a16:creationId xmlns:a16="http://schemas.microsoft.com/office/drawing/2014/main" id="{A20C70B9-7D72-44C1-ABD1-08F04E140818}"/>
              </a:ext>
            </a:extLst>
          </p:cNvPr>
          <p:cNvCxnSpPr>
            <a:cxnSpLocks/>
          </p:cNvCxnSpPr>
          <p:nvPr/>
        </p:nvCxnSpPr>
        <p:spPr>
          <a:xfrm>
            <a:off x="6334125" y="2009775"/>
            <a:ext cx="0" cy="92873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A4AE20-8365-429B-96C6-E7F71EE84008}"/>
              </a:ext>
            </a:extLst>
          </p:cNvPr>
          <p:cNvSpPr/>
          <p:nvPr/>
        </p:nvSpPr>
        <p:spPr>
          <a:xfrm rot="18524227">
            <a:off x="6738938" y="1297780"/>
            <a:ext cx="114300" cy="119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 is hinged at the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, and is held in equilibrium at an angle of 50˚ to the horizontal by a force of magnitude F acting perpendicular to the rod 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 Given that the rod has a length of 3m and a mass of 8kg, find the value of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𝑭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choose to take moments about any point.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However, do not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, since this will eliminate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(which we are trying to find)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Let’s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  <a:blipFill>
                <a:blip r:embed="rId3"/>
                <a:stretch>
                  <a:fillRect l="-160" t="-809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/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円弧 7">
            <a:extLst>
              <a:ext uri="{FF2B5EF4-FFF2-40B4-BE49-F238E27FC236}">
                <a16:creationId xmlns:a16="http://schemas.microsoft.com/office/drawing/2014/main" id="{75A5D2FE-0F12-4B41-A3B6-397AB2140139}"/>
              </a:ext>
            </a:extLst>
          </p:cNvPr>
          <p:cNvSpPr/>
          <p:nvPr/>
        </p:nvSpPr>
        <p:spPr>
          <a:xfrm>
            <a:off x="4909351" y="2530136"/>
            <a:ext cx="914400" cy="914400"/>
          </a:xfrm>
          <a:prstGeom prst="arc">
            <a:avLst>
              <a:gd name="adj1" fmla="val 19536802"/>
              <a:gd name="adj2" fmla="val 212055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C0F77-F8F1-49C4-A1E7-D143C4FC1F8C}"/>
              </a:ext>
            </a:extLst>
          </p:cNvPr>
          <p:cNvSpPr txBox="1"/>
          <p:nvPr/>
        </p:nvSpPr>
        <p:spPr>
          <a:xfrm>
            <a:off x="5737678" y="262684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50˚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43" name="Straight Connector 51">
            <a:extLst>
              <a:ext uri="{FF2B5EF4-FFF2-40B4-BE49-F238E27FC236}">
                <a16:creationId xmlns:a16="http://schemas.microsoft.com/office/drawing/2014/main" id="{3163F9ED-533C-43BA-AEE4-42E9FF9D5E37}"/>
              </a:ext>
            </a:extLst>
          </p:cNvPr>
          <p:cNvCxnSpPr>
            <a:cxnSpLocks/>
          </p:cNvCxnSpPr>
          <p:nvPr/>
        </p:nvCxnSpPr>
        <p:spPr>
          <a:xfrm flipH="1" flipV="1">
            <a:off x="6383045" y="914400"/>
            <a:ext cx="508248" cy="44388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51">
            <a:extLst>
              <a:ext uri="{FF2B5EF4-FFF2-40B4-BE49-F238E27FC236}">
                <a16:creationId xmlns:a16="http://schemas.microsoft.com/office/drawing/2014/main" id="{0E06D882-F675-464B-AD23-95E64448CC53}"/>
              </a:ext>
            </a:extLst>
          </p:cNvPr>
          <p:cNvCxnSpPr>
            <a:cxnSpLocks/>
          </p:cNvCxnSpPr>
          <p:nvPr/>
        </p:nvCxnSpPr>
        <p:spPr>
          <a:xfrm flipV="1">
            <a:off x="5559642" y="1349406"/>
            <a:ext cx="1311675" cy="1597241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/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blipFill>
                <a:blip r:embed="rId5"/>
                <a:stretch>
                  <a:fillRect l="-28000" r="-28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51">
            <a:extLst>
              <a:ext uri="{FF2B5EF4-FFF2-40B4-BE49-F238E27FC236}">
                <a16:creationId xmlns:a16="http://schemas.microsoft.com/office/drawing/2014/main" id="{3426F0AF-AB61-4AAB-817C-D4AEDCE7B4FF}"/>
              </a:ext>
            </a:extLst>
          </p:cNvPr>
          <p:cNvCxnSpPr/>
          <p:nvPr/>
        </p:nvCxnSpPr>
        <p:spPr>
          <a:xfrm>
            <a:off x="5140911" y="2945167"/>
            <a:ext cx="2819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/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blipFill>
                <a:blip r:embed="rId6"/>
                <a:stretch>
                  <a:fillRect l="-12676" r="-704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/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blipFill>
                <a:blip r:embed="rId7"/>
                <a:stretch>
                  <a:fillRect l="-37037" r="-33333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/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blipFill>
                <a:blip r:embed="rId8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80">
            <a:extLst>
              <a:ext uri="{FF2B5EF4-FFF2-40B4-BE49-F238E27FC236}">
                <a16:creationId xmlns:a16="http://schemas.microsoft.com/office/drawing/2014/main" id="{CF879182-BA55-4BA4-AE6E-5155F02F788E}"/>
              </a:ext>
            </a:extLst>
          </p:cNvPr>
          <p:cNvGrpSpPr/>
          <p:nvPr/>
        </p:nvGrpSpPr>
        <p:grpSpPr>
          <a:xfrm>
            <a:off x="5498237" y="2868967"/>
            <a:ext cx="152400" cy="152400"/>
            <a:chOff x="6248400" y="4191000"/>
            <a:chExt cx="152400" cy="152400"/>
          </a:xfrm>
        </p:grpSpPr>
        <p:cxnSp>
          <p:nvCxnSpPr>
            <p:cNvPr id="151" name="Straight Connector 81">
              <a:extLst>
                <a:ext uri="{FF2B5EF4-FFF2-40B4-BE49-F238E27FC236}">
                  <a16:creationId xmlns:a16="http://schemas.microsoft.com/office/drawing/2014/main" id="{32762A6B-6E95-4E72-A635-532F79666AC1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82">
              <a:extLst>
                <a:ext uri="{FF2B5EF4-FFF2-40B4-BE49-F238E27FC236}">
                  <a16:creationId xmlns:a16="http://schemas.microsoft.com/office/drawing/2014/main" id="{FC8102F7-D3AB-49D7-AF6E-2602B11F3270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93">
            <a:extLst>
              <a:ext uri="{FF2B5EF4-FFF2-40B4-BE49-F238E27FC236}">
                <a16:creationId xmlns:a16="http://schemas.microsoft.com/office/drawing/2014/main" id="{8DAE82C8-F42C-43E3-AEF9-40A29EC2217F}"/>
              </a:ext>
            </a:extLst>
          </p:cNvPr>
          <p:cNvSpPr txBox="1"/>
          <p:nvPr/>
        </p:nvSpPr>
        <p:spPr>
          <a:xfrm>
            <a:off x="6311921" y="53334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4" name="TextBox 105">
            <a:extLst>
              <a:ext uri="{FF2B5EF4-FFF2-40B4-BE49-F238E27FC236}">
                <a16:creationId xmlns:a16="http://schemas.microsoft.com/office/drawing/2014/main" id="{2EADDDEE-B9D9-4B8D-88C9-58E5A18E0C73}"/>
              </a:ext>
            </a:extLst>
          </p:cNvPr>
          <p:cNvSpPr txBox="1"/>
          <p:nvPr/>
        </p:nvSpPr>
        <p:spPr>
          <a:xfrm>
            <a:off x="6738610" y="215533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55" name="TextBox 74">
            <a:extLst>
              <a:ext uri="{FF2B5EF4-FFF2-40B4-BE49-F238E27FC236}">
                <a16:creationId xmlns:a16="http://schemas.microsoft.com/office/drawing/2014/main" id="{8B44AB14-14F6-4867-AF17-E00997CE2F90}"/>
              </a:ext>
            </a:extLst>
          </p:cNvPr>
          <p:cNvSpPr txBox="1"/>
          <p:nvPr/>
        </p:nvSpPr>
        <p:spPr>
          <a:xfrm>
            <a:off x="4114801" y="3864007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6" name="TextBox 88">
            <a:extLst>
              <a:ext uri="{FF2B5EF4-FFF2-40B4-BE49-F238E27FC236}">
                <a16:creationId xmlns:a16="http://schemas.microsoft.com/office/drawing/2014/main" id="{3A095A63-14B6-4BF6-9E1C-A280007DC609}"/>
              </a:ext>
            </a:extLst>
          </p:cNvPr>
          <p:cNvSpPr txBox="1"/>
          <p:nvPr/>
        </p:nvSpPr>
        <p:spPr>
          <a:xfrm>
            <a:off x="4123678" y="3505941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/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/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/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/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/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/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Connector 51">
            <a:extLst>
              <a:ext uri="{FF2B5EF4-FFF2-40B4-BE49-F238E27FC236}">
                <a16:creationId xmlns:a16="http://schemas.microsoft.com/office/drawing/2014/main" id="{E55603F9-9427-4EA3-99B7-4C19F3D7D1CF}"/>
              </a:ext>
            </a:extLst>
          </p:cNvPr>
          <p:cNvCxnSpPr>
            <a:cxnSpLocks/>
          </p:cNvCxnSpPr>
          <p:nvPr/>
        </p:nvCxnSpPr>
        <p:spPr>
          <a:xfrm>
            <a:off x="5584054" y="2947386"/>
            <a:ext cx="77147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/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/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4D34852-CA4F-4339-9EE6-CFA308DD6C73}"/>
              </a:ext>
            </a:extLst>
          </p:cNvPr>
          <p:cNvSpPr txBox="1"/>
          <p:nvPr/>
        </p:nvSpPr>
        <p:spPr>
          <a:xfrm>
            <a:off x="4083114" y="4309361"/>
            <a:ext cx="497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system is in equilibrium, the clockwise and anticlockwise moments must be equal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/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/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blipFill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/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=25.2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Arc 99">
            <a:extLst>
              <a:ext uri="{FF2B5EF4-FFF2-40B4-BE49-F238E27FC236}">
                <a16:creationId xmlns:a16="http://schemas.microsoft.com/office/drawing/2014/main" id="{AAF063ED-C0F1-4797-89C0-0A052955128E}"/>
              </a:ext>
            </a:extLst>
          </p:cNvPr>
          <p:cNvSpPr/>
          <p:nvPr/>
        </p:nvSpPr>
        <p:spPr>
          <a:xfrm>
            <a:off x="5325700" y="5106652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TextBox 100">
            <a:extLst>
              <a:ext uri="{FF2B5EF4-FFF2-40B4-BE49-F238E27FC236}">
                <a16:creationId xmlns:a16="http://schemas.microsoft.com/office/drawing/2014/main" id="{5981C4A2-A4BB-4C26-A400-D353EE183EDE}"/>
              </a:ext>
            </a:extLst>
          </p:cNvPr>
          <p:cNvSpPr txBox="1"/>
          <p:nvPr/>
        </p:nvSpPr>
        <p:spPr>
          <a:xfrm>
            <a:off x="5619938" y="511947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175" name="Arc 99">
            <a:extLst>
              <a:ext uri="{FF2B5EF4-FFF2-40B4-BE49-F238E27FC236}">
                <a16:creationId xmlns:a16="http://schemas.microsoft.com/office/drawing/2014/main" id="{D55E320F-4A48-4865-ABD3-9BB4F0AE141A}"/>
              </a:ext>
            </a:extLst>
          </p:cNvPr>
          <p:cNvSpPr/>
          <p:nvPr/>
        </p:nvSpPr>
        <p:spPr>
          <a:xfrm>
            <a:off x="5233657" y="5485388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TextBox 100">
            <a:extLst>
              <a:ext uri="{FF2B5EF4-FFF2-40B4-BE49-F238E27FC236}">
                <a16:creationId xmlns:a16="http://schemas.microsoft.com/office/drawing/2014/main" id="{29F6406D-793F-4426-9E10-F046B344E1FC}"/>
              </a:ext>
            </a:extLst>
          </p:cNvPr>
          <p:cNvSpPr txBox="1"/>
          <p:nvPr/>
        </p:nvSpPr>
        <p:spPr>
          <a:xfrm>
            <a:off x="5556563" y="550877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/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blipFill>
                <a:blip r:embed="rId19"/>
                <a:stretch>
                  <a:fillRect l="-4959" r="-495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9" name="Straight Connector 51">
            <a:extLst>
              <a:ext uri="{FF2B5EF4-FFF2-40B4-BE49-F238E27FC236}">
                <a16:creationId xmlns:a16="http://schemas.microsoft.com/office/drawing/2014/main" id="{29F89E84-DD12-43CE-AD75-61DC372A1D96}"/>
              </a:ext>
            </a:extLst>
          </p:cNvPr>
          <p:cNvCxnSpPr>
            <a:cxnSpLocks/>
          </p:cNvCxnSpPr>
          <p:nvPr/>
        </p:nvCxnSpPr>
        <p:spPr>
          <a:xfrm flipV="1">
            <a:off x="5578788" y="1337174"/>
            <a:ext cx="1311675" cy="159724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326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8" grpId="0" animBg="1"/>
      <p:bldP spid="9" grpId="0"/>
      <p:bldP spid="144" grpId="0"/>
      <p:bldP spid="144" grpId="1"/>
      <p:bldP spid="144" grpId="2"/>
      <p:bldP spid="146" grpId="0"/>
      <p:bldP spid="146" grpId="1"/>
      <p:bldP spid="146" grpId="2"/>
      <p:bldP spid="147" grpId="0"/>
      <p:bldP spid="148" grpId="0"/>
      <p:bldP spid="148" grpId="1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6" grpId="0"/>
      <p:bldP spid="167" grpId="0"/>
      <p:bldP spid="25" grpId="0"/>
      <p:bldP spid="168" grpId="0"/>
      <p:bldP spid="169" grpId="0"/>
      <p:bldP spid="170" grpId="0"/>
      <p:bldP spid="171" grpId="0" animBg="1"/>
      <p:bldP spid="172" grpId="0"/>
      <p:bldP spid="175" grpId="0" animBg="1"/>
      <p:bldP spid="176" grpId="0"/>
      <p:bldP spid="177" grpId="0"/>
      <p:bldP spid="17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4D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each of the following: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		     b)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  <a:blipFill>
                <a:blip r:embed="rId2"/>
                <a:stretch>
                  <a:fillRect l="-1729" t="-2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>
            <a:extLst>
              <a:ext uri="{FF2B5EF4-FFF2-40B4-BE49-F238E27FC236}">
                <a16:creationId xmlns:a16="http://schemas.microsoft.com/office/drawing/2014/main" id="{AFCC1969-6E73-4279-93A0-884127AF9437}"/>
              </a:ext>
            </a:extLst>
          </p:cNvPr>
          <p:cNvSpPr/>
          <p:nvPr/>
        </p:nvSpPr>
        <p:spPr>
          <a:xfrm flipH="1">
            <a:off x="692457" y="2175029"/>
            <a:ext cx="1358283" cy="135828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49A115C5-5270-4ECC-896D-81CBCE465E1A}"/>
              </a:ext>
            </a:extLst>
          </p:cNvPr>
          <p:cNvSpPr/>
          <p:nvPr/>
        </p:nvSpPr>
        <p:spPr>
          <a:xfrm>
            <a:off x="106532" y="3080551"/>
            <a:ext cx="914400" cy="914400"/>
          </a:xfrm>
          <a:prstGeom prst="arc">
            <a:avLst>
              <a:gd name="adj1" fmla="val 19693547"/>
              <a:gd name="adj2" fmla="val 215311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9F3B5B-4E92-4E34-B77B-018440C42C5E}"/>
              </a:ext>
            </a:extLst>
          </p:cNvPr>
          <p:cNvSpPr/>
          <p:nvPr/>
        </p:nvSpPr>
        <p:spPr>
          <a:xfrm>
            <a:off x="1864310" y="3364636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/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blipFill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/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直角三角形 8">
            <a:extLst>
              <a:ext uri="{FF2B5EF4-FFF2-40B4-BE49-F238E27FC236}">
                <a16:creationId xmlns:a16="http://schemas.microsoft.com/office/drawing/2014/main" id="{224C4B52-54F5-4D4A-8559-E0A388C57C7A}"/>
              </a:ext>
            </a:extLst>
          </p:cNvPr>
          <p:cNvSpPr/>
          <p:nvPr/>
        </p:nvSpPr>
        <p:spPr>
          <a:xfrm rot="8073048" flipH="1">
            <a:off x="3399682" y="1932104"/>
            <a:ext cx="885668" cy="205005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円弧 10">
            <a:extLst>
              <a:ext uri="{FF2B5EF4-FFF2-40B4-BE49-F238E27FC236}">
                <a16:creationId xmlns:a16="http://schemas.microsoft.com/office/drawing/2014/main" id="{AC97EB08-74A0-4E49-82D0-ADD4CE0E8E90}"/>
              </a:ext>
            </a:extLst>
          </p:cNvPr>
          <p:cNvSpPr/>
          <p:nvPr/>
        </p:nvSpPr>
        <p:spPr>
          <a:xfrm>
            <a:off x="3011009" y="1253231"/>
            <a:ext cx="914400" cy="914400"/>
          </a:xfrm>
          <a:prstGeom prst="arc">
            <a:avLst>
              <a:gd name="adj1" fmla="val 5177174"/>
              <a:gd name="adj2" fmla="val 72551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8B7720-0EA9-4BF8-8DA0-D84671A88B0F}"/>
              </a:ext>
            </a:extLst>
          </p:cNvPr>
          <p:cNvSpPr/>
          <p:nvPr/>
        </p:nvSpPr>
        <p:spPr>
          <a:xfrm rot="2656221">
            <a:off x="2842333" y="2469470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/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13.2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blipFill>
                <a:blip r:embed="rId5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/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/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blipFill>
                <a:blip r:embed="rId6"/>
                <a:stretch>
                  <a:fillRect t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/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blipFill>
                <a:blip r:embed="rId7"/>
                <a:stretch>
                  <a:fillRect t="-277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Masses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rest on a light scale pan supported by two strings, each with tension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the scale pan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mass B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  <a:blipFill>
                <a:blip r:embed="rId8"/>
                <a:stretch>
                  <a:fillRect l="-1727" t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D354A65-5827-4519-B7AC-FB114EFC9569}"/>
              </a:ext>
            </a:extLst>
          </p:cNvPr>
          <p:cNvCxnSpPr>
            <a:cxnSpLocks/>
          </p:cNvCxnSpPr>
          <p:nvPr/>
        </p:nvCxnSpPr>
        <p:spPr>
          <a:xfrm flipV="1">
            <a:off x="5940152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BD6DC6B-CF4A-444C-AA0E-614C57DFA6DA}"/>
              </a:ext>
            </a:extLst>
          </p:cNvPr>
          <p:cNvCxnSpPr>
            <a:cxnSpLocks/>
          </p:cNvCxnSpPr>
          <p:nvPr/>
        </p:nvCxnSpPr>
        <p:spPr>
          <a:xfrm flipV="1">
            <a:off x="7812360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6F04B25-E08E-452E-9579-11A326256879}"/>
              </a:ext>
            </a:extLst>
          </p:cNvPr>
          <p:cNvCxnSpPr>
            <a:cxnSpLocks/>
          </p:cNvCxnSpPr>
          <p:nvPr/>
        </p:nvCxnSpPr>
        <p:spPr>
          <a:xfrm>
            <a:off x="5940152" y="4437112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/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blipFill>
                <a:blip r:embed="rId9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/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blipFill>
                <a:blip r:embed="rId10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E60F780-A14D-4853-ADC8-078715CF08B7}"/>
              </a:ext>
            </a:extLst>
          </p:cNvPr>
          <p:cNvSpPr/>
          <p:nvPr/>
        </p:nvSpPr>
        <p:spPr>
          <a:xfrm>
            <a:off x="6300192" y="3933056"/>
            <a:ext cx="1152128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C5A255D-D85A-472F-9A74-F2DCC14675C4}"/>
              </a:ext>
            </a:extLst>
          </p:cNvPr>
          <p:cNvSpPr/>
          <p:nvPr/>
        </p:nvSpPr>
        <p:spPr>
          <a:xfrm>
            <a:off x="6516216" y="3501008"/>
            <a:ext cx="720080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3EB4C22-2241-4317-932C-388876CA3361}"/>
              </a:ext>
            </a:extLst>
          </p:cNvPr>
          <p:cNvSpPr txBox="1"/>
          <p:nvPr/>
        </p:nvSpPr>
        <p:spPr>
          <a:xfrm>
            <a:off x="6516216" y="4005064"/>
            <a:ext cx="74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1.4kg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60EFB3-C50F-4EE1-AA56-B85052218EC1}"/>
              </a:ext>
            </a:extLst>
          </p:cNvPr>
          <p:cNvSpPr txBox="1"/>
          <p:nvPr/>
        </p:nvSpPr>
        <p:spPr>
          <a:xfrm>
            <a:off x="6516216" y="35730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800g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/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blipFill>
                <a:blip r:embed="rId11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/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blipFill>
                <a:blip r:embed="rId12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/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blipFill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/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13.1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blipFill>
                <a:blip r:embed="rId14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/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blipFill>
                <a:blip r:embed="rId15"/>
                <a:stretch>
                  <a:fillRect l="-1887" r="-94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/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21.6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blipFill>
                <a:blip r:embed="rId16"/>
                <a:stretch>
                  <a:fillRect l="-1887" r="-94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/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blipFill>
                <a:blip r:embed="rId1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mass of a non-uniform body can be modelled as acting at its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This means the weight of the rod may not necessarily be in the centre as it has been so far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Sam and </a:t>
            </a: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are sitting on a non-uniform plank AB of mass 25kg and length 4m.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plank is pivoted at M, the midpoint of AB, and the centre of mass is at C where AC = 1.8m.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has mass 25kg and sits at A. Sam has mass 35kg. How far should Sam sit from A to balance the plank?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6400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05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35g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200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48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9400" y="2057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5532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12954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2895600"/>
            <a:ext cx="2723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Let Sam sit ‘x’ m from the midpoint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553200" y="2057400"/>
            <a:ext cx="1066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8400" y="2057400"/>
            <a:ext cx="304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2057400"/>
            <a:ext cx="1447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14800" y="3124200"/>
            <a:ext cx="4443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Take moments about M (this way we don’t need to know R</a:t>
            </a:r>
            <a:r>
              <a:rPr lang="en-GB" sz="1200" baseline="-25000" dirty="0">
                <a:latin typeface="Comic Sans MS" pitchFamily="66" charset="0"/>
              </a:rPr>
              <a:t>M</a:t>
            </a:r>
            <a:r>
              <a:rPr lang="en-GB" sz="1200" dirty="0">
                <a:latin typeface="Comic Sans MS" pitchFamily="66" charset="0"/>
              </a:rPr>
              <a:t>)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3826" y="1828800"/>
            <a:ext cx="479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1.8m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1228" y="182880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0.2m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1828800"/>
            <a:ext cx="2680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x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5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3429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14800" y="4191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/>
                  <a:t>0.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2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×25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1948" t="-2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×35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114800" y="4572000"/>
            <a:ext cx="3953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rod is in equilibrium so anticlockwise = clockwise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33134" y="3429000"/>
            <a:ext cx="165346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530789" y="3810000"/>
            <a:ext cx="153583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445710" y="4191000"/>
            <a:ext cx="139009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 flipH="1">
            <a:off x="5498701" y="5257800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0088" y="5282609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1.57=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661734" y="5029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118934" y="50292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6" name="Arc 65"/>
          <p:cNvSpPr/>
          <p:nvPr/>
        </p:nvSpPr>
        <p:spPr>
          <a:xfrm>
            <a:off x="5661734" y="53340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661734" y="56388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118934" y="5334000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18934" y="56388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48000" y="6096000"/>
            <a:ext cx="5638801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Sam should sit 3.57m from A (or 0.43m from B)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Make sure you always read where the distance should be measured from!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00" y="6096000"/>
            <a:ext cx="5562600" cy="457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6452442" y="1957276"/>
            <a:ext cx="205507" cy="228600"/>
            <a:chOff x="7643093" y="990600"/>
            <a:chExt cx="205507" cy="228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AB78C13-3816-4D2F-AC7B-42F6991B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4876AB98-071C-4FFE-9E34-2DB49A3577D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8" grpId="0"/>
      <p:bldP spid="19" grpId="0"/>
      <p:bldP spid="22" grpId="0"/>
      <p:bldP spid="32" grpId="0"/>
      <p:bldP spid="32" grpId="1"/>
      <p:bldP spid="32" grpId="2"/>
      <p:bldP spid="33" grpId="0"/>
      <p:bldP spid="33" grpId="1"/>
      <p:bldP spid="33" grpId="2"/>
      <p:bldP spid="33" grpId="3"/>
      <p:bldP spid="33" grpId="4"/>
      <p:bldP spid="34" grpId="0"/>
      <p:bldP spid="34" grpId="1"/>
      <p:bldP spid="34" grpId="2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/>
      <p:bldP spid="55" grpId="0"/>
      <p:bldP spid="56" grpId="0"/>
      <p:bldP spid="57" grpId="0"/>
      <p:bldP spid="58" grpId="0"/>
      <p:bldP spid="59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67400" y="1371600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239000" y="1371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696200" y="1066800"/>
            <a:ext cx="87395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= 3R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14800" y="3048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Estimate where the centre of mass is on your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replace RC with 3R</a:t>
            </a:r>
            <a:r>
              <a:rPr lang="en-GB" sz="1200" baseline="-25000" dirty="0">
                <a:latin typeface="Comic Sans MS" pitchFamily="66" charset="0"/>
                <a:sym typeface="Wingdings" pitchFamily="2" charset="2"/>
              </a:rPr>
              <a:t>D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Now find the normal reactions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5791200" y="1371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5105400" y="39624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5562600" y="3962400"/>
            <a:ext cx="990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/>
          <p:nvPr/>
        </p:nvCxnSpPr>
        <p:spPr>
          <a:xfrm>
            <a:off x="533400" y="4051176"/>
            <a:ext cx="3048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91845" y="4253143"/>
            <a:ext cx="281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438923" y="445511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>
            <a:extLst>
              <a:ext uri="{FF2B5EF4-FFF2-40B4-BE49-F238E27FC236}">
                <a16:creationId xmlns:a16="http://schemas.microsoft.com/office/drawing/2014/main" id="{E81A9C1A-D89B-476F-B84F-CE3684EF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コンテンツ プレースホルダー 2">
            <a:extLst>
              <a:ext uri="{FF2B5EF4-FFF2-40B4-BE49-F238E27FC236}">
                <a16:creationId xmlns:a16="http://schemas.microsoft.com/office/drawing/2014/main" id="{B6FA4F12-5EF3-4AE8-9993-1EC55B48063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Arc 98">
            <a:extLst>
              <a:ext uri="{FF2B5EF4-FFF2-40B4-BE49-F238E27FC236}">
                <a16:creationId xmlns:a16="http://schemas.microsoft.com/office/drawing/2014/main" id="{7DE45453-CC55-4C96-A489-C55DCC97A800}"/>
              </a:ext>
            </a:extLst>
          </p:cNvPr>
          <p:cNvSpPr/>
          <p:nvPr/>
        </p:nvSpPr>
        <p:spPr>
          <a:xfrm>
            <a:off x="5124635" y="4274598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99">
            <a:extLst>
              <a:ext uri="{FF2B5EF4-FFF2-40B4-BE49-F238E27FC236}">
                <a16:creationId xmlns:a16="http://schemas.microsoft.com/office/drawing/2014/main" id="{A15E39A8-5010-4B04-BF72-A78DCFE3EBFA}"/>
              </a:ext>
            </a:extLst>
          </p:cNvPr>
          <p:cNvSpPr txBox="1"/>
          <p:nvPr/>
        </p:nvSpPr>
        <p:spPr>
          <a:xfrm>
            <a:off x="5581835" y="4274598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2977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1" grpId="0"/>
      <p:bldP spid="81" grpId="1"/>
      <p:bldP spid="83" grpId="0"/>
      <p:bldP spid="83" grpId="1"/>
      <p:bldP spid="84" grpId="0"/>
      <p:bldP spid="85" grpId="0"/>
      <p:bldP spid="87" grpId="0"/>
      <p:bldP spid="88" grpId="0" animBg="1"/>
      <p:bldP spid="28" grpId="0"/>
      <p:bldP spid="95" grpId="0"/>
      <p:bldP spid="96" grpId="0"/>
      <p:bldP spid="96" grpId="1"/>
      <p:bldP spid="97" grpId="0"/>
      <p:bldP spid="98" grpId="0"/>
      <p:bldP spid="99" grpId="0" animBg="1"/>
      <p:bldP spid="100" grpId="0"/>
      <p:bldP spid="101" grpId="0"/>
      <p:bldP spid="40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1219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057400"/>
            <a:ext cx="914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05400" y="2057400"/>
            <a:ext cx="2286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91000" y="3048000"/>
            <a:ext cx="4972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take moments about A, calling the required distance ‘x’</a:t>
            </a:r>
          </a:p>
          <a:p>
            <a:r>
              <a:rPr lang="en-GB" sz="1200" dirty="0">
                <a:latin typeface="Comic Sans MS" pitchFamily="66" charset="0"/>
              </a:rPr>
              <a:t>(You’ll find it is usually easiest to do this from the end of the rod!)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390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3200" y="2667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626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1000" y="3505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10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910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=12.5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91000" y="4495800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Equilibrium so anticlockwise = clockwise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77522" y="3505200"/>
            <a:ext cx="176147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442012" y="3810000"/>
            <a:ext cx="164458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459766" y="4114800"/>
            <a:ext cx="1931633" cy="2885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15+12.5=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27.5=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1.38=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486400" y="49530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943600" y="49530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8" name="Arc 67"/>
          <p:cNvSpPr/>
          <p:nvPr/>
        </p:nvSpPr>
        <p:spPr>
          <a:xfrm>
            <a:off x="5486400" y="52578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943600" y="52578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38600" y="6019800"/>
            <a:ext cx="3619902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centre of mass is 1.38m from A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995782" y="1946644"/>
            <a:ext cx="205507" cy="228600"/>
            <a:chOff x="7643093" y="990600"/>
            <a:chExt cx="205507" cy="228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8AFEA13D-0855-430B-A867-7054B98C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4" name="コンテンツ プレースホルダー 2">
            <a:extLst>
              <a:ext uri="{FF2B5EF4-FFF2-40B4-BE49-F238E27FC236}">
                <a16:creationId xmlns:a16="http://schemas.microsoft.com/office/drawing/2014/main" id="{3817E495-9EB6-4514-9E66-EAAA01DD4CF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7" grpId="2"/>
      <p:bldP spid="77" grpId="3"/>
      <p:bldP spid="78" grpId="0"/>
      <p:bldP spid="78" grpId="1"/>
      <p:bldP spid="87" grpId="0"/>
      <p:bldP spid="87" grpId="1"/>
      <p:bldP spid="97" grpId="0"/>
      <p:bldP spid="97" grpId="1"/>
      <p:bldP spid="98" grpId="0"/>
      <p:bldP spid="98" grpId="1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  <p:bldP spid="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0" grpId="0"/>
      <p:bldP spid="61" grpId="0"/>
      <p:bldP spid="64" grpId="0"/>
      <p:bldP spid="65" grpId="0"/>
      <p:bldP spid="66" grpId="0" animBg="1"/>
      <p:bldP spid="67" grpId="0"/>
      <p:bldP spid="68" grpId="0" animBg="1"/>
      <p:bldP spid="69" grpId="0"/>
      <p:bldP spid="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4E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2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953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rod of length 4m and mass 12kg is resting in a horizontal position on supports at C and D, with AC = DB = 0.5m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particle of mass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mkg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is placed on the rod at point B, the rod is on the point of turning about D.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Find the value of m.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rod is on the point of turning around D, then there will be no reaction at C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R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= 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(the rod is barely in contact with support C, about to move upwards as it rotates round D)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76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1224" y="26670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96200" y="266700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24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70635" y="122445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43507" y="1219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620087"/>
            <a:ext cx="3494843" cy="8929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372122" y="270251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69111" y="3760434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43000" y="4006789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121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49110" y="3048000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Taking moments about D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2057400"/>
            <a:ext cx="1676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5200" y="2057400"/>
            <a:ext cx="6096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77000" y="2057400"/>
            <a:ext cx="838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5400" y="1219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674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4800" y="3733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4800" y="4114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0 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49110" y="45720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Although it is on the point of turning, the rod is still in equilibrium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Anticlockwise = clockwise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15000" y="37338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715000" y="4114800"/>
            <a:ext cx="1600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36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334000" y="54864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5486400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83" name="Arc 82"/>
          <p:cNvSpPr/>
          <p:nvPr/>
        </p:nvSpPr>
        <p:spPr>
          <a:xfrm>
            <a:off x="5334000" y="5791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15000" y="5791200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10400" y="5029200"/>
            <a:ext cx="19812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mass is 36kg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More than this and the rod will turn about D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Less than this and some of the normal reaction will be at 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393731" y="3121291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398580" y="5431221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331372" y="543910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7212446" y="1936810"/>
            <a:ext cx="205507" cy="228600"/>
            <a:chOff x="7643093" y="990600"/>
            <a:chExt cx="205507" cy="228600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3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2" grpId="1"/>
      <p:bldP spid="12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1" grpId="0"/>
      <p:bldP spid="29" grpId="0"/>
      <p:bldP spid="29" grpId="1"/>
      <p:bldP spid="30" grpId="0"/>
      <p:bldP spid="30" grpId="1"/>
      <p:bldP spid="36" grpId="0"/>
      <p:bldP spid="36" grpId="1"/>
      <p:bldP spid="36" grpId="2"/>
      <p:bldP spid="36" grpId="3"/>
      <p:bldP spid="36" grpId="4"/>
      <p:bldP spid="37" grpId="0" animBg="1"/>
      <p:bldP spid="49" grpId="0"/>
      <p:bldP spid="49" grpId="1"/>
      <p:bldP spid="49" grpId="2"/>
      <p:bldP spid="51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3" grpId="0" animBg="1"/>
      <p:bldP spid="73" grpId="1" animBg="1"/>
      <p:bldP spid="74" grpId="0" animBg="1"/>
      <p:bldP spid="74" grpId="1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 of length 10m and weight 40N, is suspended from a pair of light cables attached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𝐷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𝐴𝐶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𝐵𝐷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When a weight of 25N is hung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the rod is on the point of rotation.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Find the distance of the </a:t>
                </a:r>
                <a:r>
                  <a:rPr lang="en-US" sz="1400" dirty="0" err="1">
                    <a:latin typeface="Comic Sans MS" pitchFamily="66" charset="0"/>
                    <a:sym typeface="Wingdings" pitchFamily="2" charset="2"/>
                  </a:rPr>
                  <a:t>centre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of mass of the rod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As the rod is on the point of rotating, C will be the pivot point and the tension at D will be 0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(since the cable at D is becoming slack…)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 Take moments about point C, that way we do not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sub>
                    </m:sSub>
                  </m:oMath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  <a:blipFill>
                <a:blip r:embed="rId3"/>
                <a:stretch>
                  <a:fillRect t="-246" r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7" name="Straight Connector 71">
            <a:extLst>
              <a:ext uri="{FF2B5EF4-FFF2-40B4-BE49-F238E27FC236}">
                <a16:creationId xmlns:a16="http://schemas.microsoft.com/office/drawing/2014/main" id="{293AC8AC-7028-4A9A-9110-D797944D72AA}"/>
              </a:ext>
            </a:extLst>
          </p:cNvPr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6">
            <a:extLst>
              <a:ext uri="{FF2B5EF4-FFF2-40B4-BE49-F238E27FC236}">
                <a16:creationId xmlns:a16="http://schemas.microsoft.com/office/drawing/2014/main" id="{DD85B919-CF62-4FBB-8F93-C0306EE8F396}"/>
              </a:ext>
            </a:extLst>
          </p:cNvPr>
          <p:cNvSpPr txBox="1"/>
          <p:nvPr/>
        </p:nvSpPr>
        <p:spPr>
          <a:xfrm>
            <a:off x="5298489" y="1828800"/>
            <a:ext cx="51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</a:t>
            </a:r>
          </a:p>
        </p:txBody>
      </p:sp>
      <p:sp>
        <p:nvSpPr>
          <p:cNvPr id="100" name="TextBox 77">
            <a:extLst>
              <a:ext uri="{FF2B5EF4-FFF2-40B4-BE49-F238E27FC236}">
                <a16:creationId xmlns:a16="http://schemas.microsoft.com/office/drawing/2014/main" id="{B8E90030-322D-4CD2-9C0A-D97830B69B53}"/>
              </a:ext>
            </a:extLst>
          </p:cNvPr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5m</a:t>
            </a:r>
          </a:p>
        </p:txBody>
      </p:sp>
      <p:sp>
        <p:nvSpPr>
          <p:cNvPr id="101" name="TextBox 78">
            <a:extLst>
              <a:ext uri="{FF2B5EF4-FFF2-40B4-BE49-F238E27FC236}">
                <a16:creationId xmlns:a16="http://schemas.microsoft.com/office/drawing/2014/main" id="{2A03A27F-A1DD-4DA8-BE11-736417201F0F}"/>
              </a:ext>
            </a:extLst>
          </p:cNvPr>
          <p:cNvSpPr txBox="1"/>
          <p:nvPr/>
        </p:nvSpPr>
        <p:spPr>
          <a:xfrm>
            <a:off x="7395172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</a:t>
            </a:r>
          </a:p>
        </p:txBody>
      </p:sp>
      <p:cxnSp>
        <p:nvCxnSpPr>
          <p:cNvPr id="102" name="Straight Arrow Connector 79">
            <a:extLst>
              <a:ext uri="{FF2B5EF4-FFF2-40B4-BE49-F238E27FC236}">
                <a16:creationId xmlns:a16="http://schemas.microsoft.com/office/drawing/2014/main" id="{3EC4AE78-73CD-48AA-B9AB-710BCE4D20FB}"/>
              </a:ext>
            </a:extLst>
          </p:cNvPr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81">
            <a:extLst>
              <a:ext uri="{FF2B5EF4-FFF2-40B4-BE49-F238E27FC236}">
                <a16:creationId xmlns:a16="http://schemas.microsoft.com/office/drawing/2014/main" id="{6736AAD2-316A-4C09-87B6-2C7672FC25D4}"/>
              </a:ext>
            </a:extLst>
          </p:cNvPr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84">
            <a:extLst>
              <a:ext uri="{FF2B5EF4-FFF2-40B4-BE49-F238E27FC236}">
                <a16:creationId xmlns:a16="http://schemas.microsoft.com/office/drawing/2014/main" id="{3AE22339-6B9F-46DB-B728-AB73B6975BFF}"/>
              </a:ext>
            </a:extLst>
          </p:cNvPr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05" name="Straight Arrow Connector 85">
            <a:extLst>
              <a:ext uri="{FF2B5EF4-FFF2-40B4-BE49-F238E27FC236}">
                <a16:creationId xmlns:a16="http://schemas.microsoft.com/office/drawing/2014/main" id="{14AE4D49-881F-4D22-80C5-4A6E4767F19A}"/>
              </a:ext>
            </a:extLst>
          </p:cNvPr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86">
            <a:extLst>
              <a:ext uri="{FF2B5EF4-FFF2-40B4-BE49-F238E27FC236}">
                <a16:creationId xmlns:a16="http://schemas.microsoft.com/office/drawing/2014/main" id="{BE66D877-9603-4C7F-AF3A-5D1F5616D78F}"/>
              </a:ext>
            </a:extLst>
          </p:cNvPr>
          <p:cNvSpPr txBox="1"/>
          <p:nvPr/>
        </p:nvSpPr>
        <p:spPr>
          <a:xfrm>
            <a:off x="6096001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37">
            <a:extLst>
              <a:ext uri="{FF2B5EF4-FFF2-40B4-BE49-F238E27FC236}">
                <a16:creationId xmlns:a16="http://schemas.microsoft.com/office/drawing/2014/main" id="{3AFA3238-7970-4B13-806A-990ACF15870B}"/>
              </a:ext>
            </a:extLst>
          </p:cNvPr>
          <p:cNvSpPr txBox="1"/>
          <p:nvPr/>
        </p:nvSpPr>
        <p:spPr>
          <a:xfrm>
            <a:off x="4583837" y="223865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13" name="TextBox 38">
            <a:extLst>
              <a:ext uri="{FF2B5EF4-FFF2-40B4-BE49-F238E27FC236}">
                <a16:creationId xmlns:a16="http://schemas.microsoft.com/office/drawing/2014/main" id="{104F5677-D0DC-4DC9-A76D-EE4C020E28CB}"/>
              </a:ext>
            </a:extLst>
          </p:cNvPr>
          <p:cNvSpPr txBox="1"/>
          <p:nvPr/>
        </p:nvSpPr>
        <p:spPr>
          <a:xfrm>
            <a:off x="7496452" y="133313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114" name="TextBox 39">
            <a:extLst>
              <a:ext uri="{FF2B5EF4-FFF2-40B4-BE49-F238E27FC236}">
                <a16:creationId xmlns:a16="http://schemas.microsoft.com/office/drawing/2014/main" id="{B503541C-43FC-4694-8D36-8F1C776B3B2A}"/>
              </a:ext>
            </a:extLst>
          </p:cNvPr>
          <p:cNvSpPr txBox="1"/>
          <p:nvPr/>
        </p:nvSpPr>
        <p:spPr>
          <a:xfrm>
            <a:off x="5780843" y="26226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/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80">
            <a:extLst>
              <a:ext uri="{FF2B5EF4-FFF2-40B4-BE49-F238E27FC236}">
                <a16:creationId xmlns:a16="http://schemas.microsoft.com/office/drawing/2014/main" id="{6A6089F6-A616-42FB-876B-1A3EB2367C00}"/>
              </a:ext>
            </a:extLst>
          </p:cNvPr>
          <p:cNvSpPr txBox="1"/>
          <p:nvPr/>
        </p:nvSpPr>
        <p:spPr>
          <a:xfrm>
            <a:off x="4820128" y="1913877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/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blipFill>
                <a:blip r:embed="rId5"/>
                <a:stretch>
                  <a:fillRect l="-18182" r="-2273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/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blipFill>
                <a:blip r:embed="rId6"/>
                <a:stretch>
                  <a:fillRect l="-16667" r="-238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80">
            <a:extLst>
              <a:ext uri="{FF2B5EF4-FFF2-40B4-BE49-F238E27FC236}">
                <a16:creationId xmlns:a16="http://schemas.microsoft.com/office/drawing/2014/main" id="{83D1DE04-09C6-4736-BC6E-831C05285880}"/>
              </a:ext>
            </a:extLst>
          </p:cNvPr>
          <p:cNvSpPr txBox="1"/>
          <p:nvPr/>
        </p:nvSpPr>
        <p:spPr>
          <a:xfrm>
            <a:off x="5868434" y="202041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22" name="TextBox 80">
            <a:extLst>
              <a:ext uri="{FF2B5EF4-FFF2-40B4-BE49-F238E27FC236}">
                <a16:creationId xmlns:a16="http://schemas.microsoft.com/office/drawing/2014/main" id="{681D90B3-62D0-4E90-B088-FA46274F1211}"/>
              </a:ext>
            </a:extLst>
          </p:cNvPr>
          <p:cNvSpPr txBox="1"/>
          <p:nvPr/>
        </p:nvSpPr>
        <p:spPr>
          <a:xfrm>
            <a:off x="7244533" y="20292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23" name="Straight Arrow Connector 79">
            <a:extLst>
              <a:ext uri="{FF2B5EF4-FFF2-40B4-BE49-F238E27FC236}">
                <a16:creationId xmlns:a16="http://schemas.microsoft.com/office/drawing/2014/main" id="{0FF903FE-E161-4D21-9713-5950310ADBEC}"/>
              </a:ext>
            </a:extLst>
          </p:cNvPr>
          <p:cNvCxnSpPr>
            <a:cxnSpLocks/>
          </p:cNvCxnSpPr>
          <p:nvPr/>
        </p:nvCxnSpPr>
        <p:spPr>
          <a:xfrm>
            <a:off x="5115758" y="2054441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86">
            <a:extLst>
              <a:ext uri="{FF2B5EF4-FFF2-40B4-BE49-F238E27FC236}">
                <a16:creationId xmlns:a16="http://schemas.microsoft.com/office/drawing/2014/main" id="{B3601AD7-967B-4F71-9273-67F5A4F8D038}"/>
              </a:ext>
            </a:extLst>
          </p:cNvPr>
          <p:cNvSpPr txBox="1"/>
          <p:nvPr/>
        </p:nvSpPr>
        <p:spPr>
          <a:xfrm>
            <a:off x="4862004" y="2503503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810E7D-ADFD-4D7C-B7C0-AD0C88FA969A}"/>
              </a:ext>
            </a:extLst>
          </p:cNvPr>
          <p:cNvSpPr txBox="1"/>
          <p:nvPr/>
        </p:nvSpPr>
        <p:spPr>
          <a:xfrm>
            <a:off x="6667130" y="2583401"/>
            <a:ext cx="197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Estimate the location of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of mass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5" name="Straight Arrow Connector 108">
            <a:extLst>
              <a:ext uri="{FF2B5EF4-FFF2-40B4-BE49-F238E27FC236}">
                <a16:creationId xmlns:a16="http://schemas.microsoft.com/office/drawing/2014/main" id="{FC701041-4B7F-44D3-B967-97768BE2CE60}"/>
              </a:ext>
            </a:extLst>
          </p:cNvPr>
          <p:cNvCxnSpPr/>
          <p:nvPr/>
        </p:nvCxnSpPr>
        <p:spPr>
          <a:xfrm flipH="1" flipV="1">
            <a:off x="6491796" y="2184646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/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87">
            <a:extLst>
              <a:ext uri="{FF2B5EF4-FFF2-40B4-BE49-F238E27FC236}">
                <a16:creationId xmlns:a16="http://schemas.microsoft.com/office/drawing/2014/main" id="{4BC8C8A2-5C5B-456F-AAF9-7F21FC90B2C7}"/>
              </a:ext>
            </a:extLst>
          </p:cNvPr>
          <p:cNvGrpSpPr/>
          <p:nvPr/>
        </p:nvGrpSpPr>
        <p:grpSpPr>
          <a:xfrm>
            <a:off x="5907955" y="1927318"/>
            <a:ext cx="205507" cy="228600"/>
            <a:chOff x="7643093" y="990600"/>
            <a:chExt cx="205507" cy="228600"/>
          </a:xfrm>
        </p:grpSpPr>
        <p:cxnSp>
          <p:nvCxnSpPr>
            <p:cNvPr id="128" name="Straight Connector 90">
              <a:extLst>
                <a:ext uri="{FF2B5EF4-FFF2-40B4-BE49-F238E27FC236}">
                  <a16:creationId xmlns:a16="http://schemas.microsoft.com/office/drawing/2014/main" id="{5A6D5F80-A469-4089-9156-4BA60EE9C17F}"/>
                </a:ext>
              </a:extLst>
            </p:cNvPr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91">
              <a:extLst>
                <a:ext uri="{FF2B5EF4-FFF2-40B4-BE49-F238E27FC236}">
                  <a16:creationId xmlns:a16="http://schemas.microsoft.com/office/drawing/2014/main" id="{1BFA5DBA-81B7-419E-8F61-7910F6E3FA20}"/>
                </a:ext>
              </a:extLst>
            </p:cNvPr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71">
            <a:extLst>
              <a:ext uri="{FF2B5EF4-FFF2-40B4-BE49-F238E27FC236}">
                <a16:creationId xmlns:a16="http://schemas.microsoft.com/office/drawing/2014/main" id="{E6E00857-ECC4-455F-9F1D-16F227B8BEDF}"/>
              </a:ext>
            </a:extLst>
          </p:cNvPr>
          <p:cNvCxnSpPr>
            <a:cxnSpLocks/>
          </p:cNvCxnSpPr>
          <p:nvPr/>
        </p:nvCxnSpPr>
        <p:spPr>
          <a:xfrm>
            <a:off x="5106067" y="2055577"/>
            <a:ext cx="92327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71">
            <a:extLst>
              <a:ext uri="{FF2B5EF4-FFF2-40B4-BE49-F238E27FC236}">
                <a16:creationId xmlns:a16="http://schemas.microsoft.com/office/drawing/2014/main" id="{3A1F8393-26E6-47A8-B6C9-9621CAA628CD}"/>
              </a:ext>
            </a:extLst>
          </p:cNvPr>
          <p:cNvCxnSpPr>
            <a:cxnSpLocks/>
          </p:cNvCxnSpPr>
          <p:nvPr/>
        </p:nvCxnSpPr>
        <p:spPr>
          <a:xfrm>
            <a:off x="6028713" y="2049761"/>
            <a:ext cx="30036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60">
            <a:extLst>
              <a:ext uri="{FF2B5EF4-FFF2-40B4-BE49-F238E27FC236}">
                <a16:creationId xmlns:a16="http://schemas.microsoft.com/office/drawing/2014/main" id="{6FB9C81D-7188-44DE-94A5-7BB52A2EB309}"/>
              </a:ext>
            </a:extLst>
          </p:cNvPr>
          <p:cNvSpPr txBox="1"/>
          <p:nvPr/>
        </p:nvSpPr>
        <p:spPr>
          <a:xfrm>
            <a:off x="4114800" y="3477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34" name="TextBox 61">
            <a:extLst>
              <a:ext uri="{FF2B5EF4-FFF2-40B4-BE49-F238E27FC236}">
                <a16:creationId xmlns:a16="http://schemas.microsoft.com/office/drawing/2014/main" id="{3F45A19C-9408-4270-AFBC-CB5673A653E5}"/>
              </a:ext>
            </a:extLst>
          </p:cNvPr>
          <p:cNvSpPr txBox="1"/>
          <p:nvPr/>
        </p:nvSpPr>
        <p:spPr>
          <a:xfrm>
            <a:off x="4114800" y="3858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35" name="TextBox 62">
            <a:extLst>
              <a:ext uri="{FF2B5EF4-FFF2-40B4-BE49-F238E27FC236}">
                <a16:creationId xmlns:a16="http://schemas.microsoft.com/office/drawing/2014/main" id="{2DBB9A5B-8ACD-40A1-9D6C-D68678890C5A}"/>
              </a:ext>
            </a:extLst>
          </p:cNvPr>
          <p:cNvSpPr txBox="1"/>
          <p:nvPr/>
        </p:nvSpPr>
        <p:spPr>
          <a:xfrm>
            <a:off x="4114800" y="4239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/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/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/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/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/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𝑇h𝑖𝑠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𝑏𝑒</m:t>
                      </m:r>
                      <m:r>
                        <a:rPr lang="en-GB" sz="1600" i="1" smtClean="0">
                          <a:latin typeface="Cambria Math"/>
                        </a:rPr>
                        <m:t> 0 </m:t>
                      </m:r>
                      <m:r>
                        <a:rPr lang="en-GB" sz="1600" i="1" smtClean="0">
                          <a:latin typeface="Cambria Math"/>
                        </a:rPr>
                        <m:t>𝑎𝑠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GB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/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/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Box 30">
            <a:extLst>
              <a:ext uri="{FF2B5EF4-FFF2-40B4-BE49-F238E27FC236}">
                <a16:creationId xmlns:a16="http://schemas.microsoft.com/office/drawing/2014/main" id="{9AABAE32-F53A-472F-A3BF-6B475412E63B}"/>
              </a:ext>
            </a:extLst>
          </p:cNvPr>
          <p:cNvSpPr txBox="1"/>
          <p:nvPr/>
        </p:nvSpPr>
        <p:spPr>
          <a:xfrm>
            <a:off x="4114800" y="3124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Take moments about C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/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75=40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/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/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30">
            <a:extLst>
              <a:ext uri="{FF2B5EF4-FFF2-40B4-BE49-F238E27FC236}">
                <a16:creationId xmlns:a16="http://schemas.microsoft.com/office/drawing/2014/main" id="{3168957F-2AC6-457F-905C-DCC78DFD13E6}"/>
              </a:ext>
            </a:extLst>
          </p:cNvPr>
          <p:cNvSpPr txBox="1"/>
          <p:nvPr/>
        </p:nvSpPr>
        <p:spPr>
          <a:xfrm>
            <a:off x="4155145" y="4672079"/>
            <a:ext cx="461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set the clockwise and anticlockwise components equal to each other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/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blipFill>
                <a:blip r:embed="rId18"/>
                <a:stretch>
                  <a:fillRect l="-1045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Arc 82">
            <a:extLst>
              <a:ext uri="{FF2B5EF4-FFF2-40B4-BE49-F238E27FC236}">
                <a16:creationId xmlns:a16="http://schemas.microsoft.com/office/drawing/2014/main" id="{25DA74AE-5876-455F-A9B3-EDA3882B0980}"/>
              </a:ext>
            </a:extLst>
          </p:cNvPr>
          <p:cNvSpPr/>
          <p:nvPr/>
        </p:nvSpPr>
        <p:spPr>
          <a:xfrm>
            <a:off x="5741407" y="5356633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Arc 82">
            <a:extLst>
              <a:ext uri="{FF2B5EF4-FFF2-40B4-BE49-F238E27FC236}">
                <a16:creationId xmlns:a16="http://schemas.microsoft.com/office/drawing/2014/main" id="{564B9B57-E2FA-4F33-A075-12F1267904DE}"/>
              </a:ext>
            </a:extLst>
          </p:cNvPr>
          <p:cNvSpPr/>
          <p:nvPr/>
        </p:nvSpPr>
        <p:spPr>
          <a:xfrm>
            <a:off x="5767058" y="5798744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83">
            <a:extLst>
              <a:ext uri="{FF2B5EF4-FFF2-40B4-BE49-F238E27FC236}">
                <a16:creationId xmlns:a16="http://schemas.microsoft.com/office/drawing/2014/main" id="{30375E30-6278-4E1D-BDB7-61AADEE00BB3}"/>
              </a:ext>
            </a:extLst>
          </p:cNvPr>
          <p:cNvSpPr txBox="1"/>
          <p:nvPr/>
        </p:nvSpPr>
        <p:spPr>
          <a:xfrm>
            <a:off x="5998382" y="5717631"/>
            <a:ext cx="281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Remember we need the distance from A, so add on 3m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9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99" grpId="1"/>
      <p:bldP spid="99" grpId="2"/>
      <p:bldP spid="100" grpId="0"/>
      <p:bldP spid="101" grpId="0"/>
      <p:bldP spid="104" grpId="0"/>
      <p:bldP spid="106" grpId="0"/>
      <p:bldP spid="106" grpId="1"/>
      <p:bldP spid="106" grpId="2"/>
      <p:bldP spid="112" grpId="0"/>
      <p:bldP spid="113" grpId="0"/>
      <p:bldP spid="114" grpId="0"/>
      <p:bldP spid="115" grpId="0"/>
      <p:bldP spid="119" grpId="0"/>
      <p:bldP spid="2" grpId="0"/>
      <p:bldP spid="2" grpId="1"/>
      <p:bldP spid="120" grpId="0"/>
      <p:bldP spid="121" grpId="0"/>
      <p:bldP spid="122" grpId="0"/>
      <p:bldP spid="124" grpId="0"/>
      <p:bldP spid="124" grpId="1"/>
      <p:bldP spid="124" grpId="2"/>
      <p:bldP spid="4" grpId="0"/>
      <p:bldP spid="4" grpId="1"/>
      <p:bldP spid="126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3" grpId="0"/>
      <p:bldP spid="154" grpId="0" animBg="1"/>
      <p:bldP spid="155" grpId="0" animBg="1"/>
      <p:bldP spid="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4A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5297660" y="2601617"/>
            <a:ext cx="1986116" cy="1739650"/>
            <a:chOff x="457200" y="535859"/>
            <a:chExt cx="1986116" cy="1739650"/>
          </a:xfrm>
        </p:grpSpPr>
        <p:grpSp>
          <p:nvGrpSpPr>
            <p:cNvPr id="53" name="Group 52"/>
            <p:cNvGrpSpPr/>
            <p:nvPr/>
          </p:nvGrpSpPr>
          <p:grpSpPr>
            <a:xfrm>
              <a:off x="457200" y="1327355"/>
              <a:ext cx="1981200" cy="948154"/>
              <a:chOff x="530942" y="575187"/>
              <a:chExt cx="1981200" cy="94815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59542" y="1184787"/>
                <a:ext cx="4732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6N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 rot="10800000">
              <a:off x="462116" y="535859"/>
              <a:ext cx="1981200" cy="948154"/>
              <a:chOff x="530942" y="575187"/>
              <a:chExt cx="1981200" cy="94815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878164" y="1184787"/>
                <a:ext cx="2359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E6E1E1"/>
                    </a:solidFill>
                    <a:latin typeface="Comic Sans MS" pitchFamily="66" charset="0"/>
                  </a:rPr>
                  <a:t>.</a:t>
                </a: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5298494" y="3390866"/>
            <a:ext cx="19812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150069" y="4354772"/>
            <a:ext cx="2293182" cy="1740823"/>
            <a:chOff x="5150069" y="4354772"/>
            <a:chExt cx="2293182" cy="1740823"/>
          </a:xfrm>
        </p:grpSpPr>
        <p:sp>
          <p:nvSpPr>
            <p:cNvPr id="28" name="Rectangle 27"/>
            <p:cNvSpPr/>
            <p:nvPr/>
          </p:nvSpPr>
          <p:spPr>
            <a:xfrm>
              <a:off x="5302469" y="514744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78669" y="5299841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150069" y="5757041"/>
              <a:ext cx="473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Comic Sans MS" pitchFamily="66" charset="0"/>
                </a:rPr>
                <a:t>6N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0800000">
              <a:off x="5306444" y="5150526"/>
              <a:ext cx="1981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 flipV="1">
              <a:off x="7211444" y="4693326"/>
              <a:ext cx="0" cy="457200"/>
            </a:xfrm>
            <a:prstGeom prst="straightConnector1">
              <a:avLst/>
            </a:prstGeom>
            <a:ln w="254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0800000">
              <a:off x="6963632" y="4354772"/>
              <a:ext cx="4796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solidFill>
                    <a:srgbClr val="E6E1E1"/>
                  </a:solidFill>
                  <a:latin typeface="Comic Sans MS" pitchFamily="66" charset="0"/>
                </a:rPr>
                <a:t>    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1411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Up until this point you have learnt about forces pushing or pulling a particle in a particular direction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particle does not turn round, it just moves in a direction, based on the sum of the forces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For moments, we replace the particle with a straight rod (often called a lamina)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Imagine the rod had a fixed ‘pivot point’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force acting on the rod at the centre, beneath the pivot point, will not cause it to move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If the force is moved to the side however, the rod will rotate around the pivot point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greater force will cause the turning speed to be faster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force is further from the pivot point, the turning speed will be faster as well…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 flipV="1">
            <a:off x="6400800" y="1219200"/>
            <a:ext cx="1414322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24600" y="1600200"/>
            <a:ext cx="0" cy="8047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57800" y="1600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248400" y="152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216869" y="3394841"/>
            <a:ext cx="138545" cy="131618"/>
            <a:chOff x="5486400" y="5257800"/>
            <a:chExt cx="138545" cy="13161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 flipV="1">
            <a:off x="5751556" y="3547565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2400" y="9144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5N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1371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9800" y="236220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7gN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22794" y="400030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293069" y="3547241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64469" y="400444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216869" y="5147441"/>
            <a:ext cx="138545" cy="131618"/>
            <a:chOff x="5486400" y="5257800"/>
            <a:chExt cx="138545" cy="13161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7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5" grpId="0" animBg="1"/>
      <p:bldP spid="22" grpId="0"/>
      <p:bldP spid="23" grpId="0"/>
      <p:bldP spid="24" grpId="0"/>
      <p:bldP spid="25" grpId="0"/>
      <p:bldP spid="25" grpId="1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91200" y="1905000"/>
            <a:ext cx="1981200" cy="152400"/>
            <a:chOff x="5771459" y="1719721"/>
            <a:chExt cx="1981200" cy="152400"/>
          </a:xfrm>
        </p:grpSpPr>
        <p:sp>
          <p:nvSpPr>
            <p:cNvPr id="5" name="Rectangle 4"/>
            <p:cNvSpPr/>
            <p:nvPr/>
          </p:nvSpPr>
          <p:spPr>
            <a:xfrm>
              <a:off x="5771459" y="171972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89834" y="1723696"/>
              <a:ext cx="138545" cy="131618"/>
              <a:chOff x="5486400" y="5257800"/>
              <a:chExt cx="138545" cy="13161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Straight Arrow Connector 10"/>
          <p:cNvCxnSpPr/>
          <p:nvPr/>
        </p:nvCxnSpPr>
        <p:spPr>
          <a:xfrm flipV="1">
            <a:off x="5943600" y="21336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3600" y="18288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0" y="3200400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5N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7433" y="1447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400" y="20574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419600" y="4953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Moments are measured in Newton-metres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must always include the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direction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of the moment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(either clockwise or anticlockwise)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distance must always be perpendicular from the pivot to the force itself…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11D7CDB-EDAC-4D1A-9AF5-E8EF234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F8D7847C-3349-4FB5-8F1D-85AB005A02A0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23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6324600" y="1752600"/>
            <a:ext cx="13716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556788" cy="52057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0" y="14478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9812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2m</a:t>
            </a:r>
          </a:p>
        </p:txBody>
      </p:sp>
      <p:sp>
        <p:nvSpPr>
          <p:cNvPr id="32" name="Rectangle 31"/>
          <p:cNvSpPr/>
          <p:nvPr/>
        </p:nvSpPr>
        <p:spPr>
          <a:xfrm rot="18816407">
            <a:off x="6773468" y="2482513"/>
            <a:ext cx="115614" cy="1024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F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352800"/>
            <a:ext cx="432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0A2D670B-3965-4482-9592-372F717F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6B9094AC-11E0-4487-88BB-9CD7710656B9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7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5562600" y="2362200"/>
            <a:ext cx="2209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1022287" cy="4194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6200" y="2133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9N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19050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67283" y="3202675"/>
            <a:ext cx="4544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A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Draw a triangle to find the perpendicular distance!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=9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×4</m:t>
                      </m:r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30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6370092" y="2025556"/>
            <a:ext cx="130721" cy="59858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7014949" y="1924335"/>
            <a:ext cx="914400" cy="914400"/>
          </a:xfrm>
          <a:prstGeom prst="arc">
            <a:avLst>
              <a:gd name="adj1" fmla="val 9771708"/>
              <a:gd name="adj2" fmla="val 114814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632811" y="2265528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28" name="Rectangle 27"/>
          <p:cNvSpPr/>
          <p:nvPr/>
        </p:nvSpPr>
        <p:spPr>
          <a:xfrm rot="20884027">
            <a:off x="6491417" y="2502612"/>
            <a:ext cx="103209" cy="113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77470" y="2210937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4Sin30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26ADAAA-6F57-4A4D-A68C-5D616895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5" name="TextBox 3">
            <a:extLst>
              <a:ext uri="{FF2B5EF4-FFF2-40B4-BE49-F238E27FC236}">
                <a16:creationId xmlns:a16="http://schemas.microsoft.com/office/drawing/2014/main" id="{DED209D0-9A10-499F-86B1-EBAAAEA55D07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9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8" grpId="0"/>
      <p:bldP spid="40" grpId="0"/>
      <p:bldP spid="41" grpId="0"/>
      <p:bldP spid="42" grpId="0"/>
      <p:bldP spid="43" grpId="0"/>
      <p:bldP spid="10" grpId="0" animBg="1"/>
      <p:bldP spid="11" grpId="0"/>
      <p:bldP spid="28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4B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1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768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152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21336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22098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25908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1828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3200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10668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6600" y="10668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7400" y="28194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6200" y="3976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4433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886200" y="48904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810000" y="5334000"/>
            <a:ext cx="3967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04800" y="5105400"/>
            <a:ext cx="32004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we had chosen anticlockwise as the positive direction our answer would have been -8Nm anticlockwise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is just 8Nm clockwise (the same!)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1885855E-73BB-44A4-8C75-A43D312C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8EE83797-1DF8-4E7C-AA8D-93FECA0BB6C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133600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629400" y="2057400"/>
            <a:ext cx="152400" cy="152400"/>
            <a:chOff x="6248400" y="4191000"/>
            <a:chExt cx="1524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614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3308</Words>
  <Application>Microsoft Office PowerPoint</Application>
  <PresentationFormat>画面に合わせる (4:3)</PresentationFormat>
  <Paragraphs>716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7" baseType="lpstr">
      <vt:lpstr>Piranesi It BT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Moments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PowerPoint プレゼンテーション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39</cp:revision>
  <dcterms:created xsi:type="dcterms:W3CDTF">2018-06-16T01:40:49Z</dcterms:created>
  <dcterms:modified xsi:type="dcterms:W3CDTF">2018-08-14T00:00:58Z</dcterms:modified>
</cp:coreProperties>
</file>