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74" r:id="rId5"/>
    <p:sldId id="275" r:id="rId6"/>
    <p:sldId id="322" r:id="rId7"/>
    <p:sldId id="323" r:id="rId8"/>
    <p:sldId id="324" r:id="rId9"/>
    <p:sldId id="325" r:id="rId10"/>
    <p:sldId id="326" r:id="rId11"/>
    <p:sldId id="32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13" Type="http://schemas.openxmlformats.org/officeDocument/2006/relationships/image" Target="../media/image342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12" Type="http://schemas.openxmlformats.org/officeDocument/2006/relationships/image" Target="../media/image341.png"/><Relationship Id="rId2" Type="http://schemas.openxmlformats.org/officeDocument/2006/relationships/image" Target="../media/image331.png"/><Relationship Id="rId16" Type="http://schemas.openxmlformats.org/officeDocument/2006/relationships/image" Target="../media/image3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1" Type="http://schemas.openxmlformats.org/officeDocument/2006/relationships/image" Target="../media/image340.png"/><Relationship Id="rId5" Type="http://schemas.openxmlformats.org/officeDocument/2006/relationships/image" Target="../media/image334.png"/><Relationship Id="rId15" Type="http://schemas.openxmlformats.org/officeDocument/2006/relationships/image" Target="../media/image344.png"/><Relationship Id="rId10" Type="http://schemas.openxmlformats.org/officeDocument/2006/relationships/image" Target="../media/image339.png"/><Relationship Id="rId4" Type="http://schemas.openxmlformats.org/officeDocument/2006/relationships/image" Target="../media/image333.png"/><Relationship Id="rId9" Type="http://schemas.openxmlformats.org/officeDocument/2006/relationships/image" Target="../media/image338.png"/><Relationship Id="rId14" Type="http://schemas.openxmlformats.org/officeDocument/2006/relationships/image" Target="../media/image34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13" Type="http://schemas.openxmlformats.org/officeDocument/2006/relationships/image" Target="../media/image348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12" Type="http://schemas.openxmlformats.org/officeDocument/2006/relationships/image" Target="../media/image347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1" Type="http://schemas.openxmlformats.org/officeDocument/2006/relationships/image" Target="../media/image340.png"/><Relationship Id="rId5" Type="http://schemas.openxmlformats.org/officeDocument/2006/relationships/image" Target="../media/image334.png"/><Relationship Id="rId15" Type="http://schemas.openxmlformats.org/officeDocument/2006/relationships/image" Target="../media/image350.png"/><Relationship Id="rId10" Type="http://schemas.openxmlformats.org/officeDocument/2006/relationships/image" Target="../media/image346.png"/><Relationship Id="rId4" Type="http://schemas.openxmlformats.org/officeDocument/2006/relationships/image" Target="../media/image333.png"/><Relationship Id="rId9" Type="http://schemas.openxmlformats.org/officeDocument/2006/relationships/image" Target="../media/image338.png"/><Relationship Id="rId14" Type="http://schemas.openxmlformats.org/officeDocument/2006/relationships/image" Target="../media/image34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1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5" Type="http://schemas.openxmlformats.org/officeDocument/2006/relationships/image" Target="../media/image334.png"/><Relationship Id="rId4" Type="http://schemas.openxmlformats.org/officeDocument/2006/relationships/image" Target="../media/image3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2.png"/><Relationship Id="rId13" Type="http://schemas.openxmlformats.org/officeDocument/2006/relationships/image" Target="../media/image357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12" Type="http://schemas.openxmlformats.org/officeDocument/2006/relationships/image" Target="../media/image356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1" Type="http://schemas.openxmlformats.org/officeDocument/2006/relationships/image" Target="../media/image355.png"/><Relationship Id="rId5" Type="http://schemas.openxmlformats.org/officeDocument/2006/relationships/image" Target="../media/image334.png"/><Relationship Id="rId10" Type="http://schemas.openxmlformats.org/officeDocument/2006/relationships/image" Target="../media/image354.png"/><Relationship Id="rId4" Type="http://schemas.openxmlformats.org/officeDocument/2006/relationships/image" Target="../media/image333.png"/><Relationship Id="rId9" Type="http://schemas.openxmlformats.org/officeDocument/2006/relationships/image" Target="../media/image353.png"/><Relationship Id="rId14" Type="http://schemas.openxmlformats.org/officeDocument/2006/relationships/image" Target="../media/image35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9.png"/><Relationship Id="rId13" Type="http://schemas.openxmlformats.org/officeDocument/2006/relationships/image" Target="../media/image364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12" Type="http://schemas.openxmlformats.org/officeDocument/2006/relationships/image" Target="../media/image363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1" Type="http://schemas.openxmlformats.org/officeDocument/2006/relationships/image" Target="../media/image362.png"/><Relationship Id="rId5" Type="http://schemas.openxmlformats.org/officeDocument/2006/relationships/image" Target="../media/image334.png"/><Relationship Id="rId10" Type="http://schemas.openxmlformats.org/officeDocument/2006/relationships/image" Target="../media/image361.png"/><Relationship Id="rId4" Type="http://schemas.openxmlformats.org/officeDocument/2006/relationships/image" Target="../media/image333.png"/><Relationship Id="rId9" Type="http://schemas.openxmlformats.org/officeDocument/2006/relationships/image" Target="../media/image360.png"/><Relationship Id="rId14" Type="http://schemas.openxmlformats.org/officeDocument/2006/relationships/image" Target="../media/image36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9.png"/><Relationship Id="rId13" Type="http://schemas.openxmlformats.org/officeDocument/2006/relationships/image" Target="../media/image367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12" Type="http://schemas.openxmlformats.org/officeDocument/2006/relationships/image" Target="../media/image363.png"/><Relationship Id="rId2" Type="http://schemas.openxmlformats.org/officeDocument/2006/relationships/image" Target="../media/image331.png"/><Relationship Id="rId16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1" Type="http://schemas.openxmlformats.org/officeDocument/2006/relationships/image" Target="../media/image362.png"/><Relationship Id="rId5" Type="http://schemas.openxmlformats.org/officeDocument/2006/relationships/image" Target="../media/image334.png"/><Relationship Id="rId15" Type="http://schemas.openxmlformats.org/officeDocument/2006/relationships/image" Target="../media/image369.png"/><Relationship Id="rId10" Type="http://schemas.openxmlformats.org/officeDocument/2006/relationships/image" Target="../media/image366.png"/><Relationship Id="rId4" Type="http://schemas.openxmlformats.org/officeDocument/2006/relationships/image" Target="../media/image333.png"/><Relationship Id="rId9" Type="http://schemas.openxmlformats.org/officeDocument/2006/relationships/image" Target="../media/image360.png"/><Relationship Id="rId14" Type="http://schemas.openxmlformats.org/officeDocument/2006/relationships/image" Target="../media/image36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9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5" Type="http://schemas.openxmlformats.org/officeDocument/2006/relationships/image" Target="../media/image334.png"/><Relationship Id="rId10" Type="http://schemas.openxmlformats.org/officeDocument/2006/relationships/hyperlink" Target="https://en.wikipedia.org/wiki/Britney_Gallivan" TargetMode="External"/><Relationship Id="rId4" Type="http://schemas.openxmlformats.org/officeDocument/2006/relationships/image" Target="../media/image333.png"/><Relationship Id="rId9" Type="http://schemas.openxmlformats.org/officeDocument/2006/relationships/image" Target="../media/image3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68765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Bruce starts a new company. He estimates that in Year 1 his profits will be £20000, and he predicts that his profits will increase by £5000 per year from that point on. He then models that once his annual profits reach £100000, they will then remain constant.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Calculate the profit for Bruce’s business in the first 20 years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21942" y="5345372"/>
            <a:ext cx="37197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need to find out when his profits reach £100000 per year, since at this point the pattern changes…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starts as an arithmetic series…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6742" y="1549153"/>
                <a:ext cx="10022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742" y="1549153"/>
                <a:ext cx="1002262" cy="246221"/>
              </a:xfrm>
              <a:prstGeom prst="rect">
                <a:avLst/>
              </a:prstGeom>
              <a:blipFill>
                <a:blip r:embed="rId8"/>
                <a:stretch>
                  <a:fillRect l="-1818" r="-363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27829" y="1550633"/>
                <a:ext cx="8947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829" y="1550633"/>
                <a:ext cx="894797" cy="246221"/>
              </a:xfrm>
              <a:prstGeom prst="rect">
                <a:avLst/>
              </a:prstGeom>
              <a:blipFill>
                <a:blip r:embed="rId9"/>
                <a:stretch>
                  <a:fillRect l="-5442" r="-408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69824" y="1534357"/>
                <a:ext cx="5093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824" y="1534357"/>
                <a:ext cx="509370" cy="246221"/>
              </a:xfrm>
              <a:prstGeom prst="rect">
                <a:avLst/>
              </a:prstGeom>
              <a:blipFill>
                <a:blip r:embed="rId10"/>
                <a:stretch>
                  <a:fillRect l="-4762" r="-833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94629" y="1543236"/>
                <a:ext cx="12231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=100000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629" y="1543236"/>
                <a:ext cx="1223155" cy="246221"/>
              </a:xfrm>
              <a:prstGeom prst="rect">
                <a:avLst/>
              </a:prstGeom>
              <a:blipFill>
                <a:blip r:embed="rId11"/>
                <a:stretch>
                  <a:fillRect l="-2000" r="-3000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68371" y="2140259"/>
                <a:ext cx="16786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371" y="2140259"/>
                <a:ext cx="1678665" cy="246221"/>
              </a:xfrm>
              <a:prstGeom prst="rect">
                <a:avLst/>
              </a:prstGeom>
              <a:blipFill>
                <a:blip r:embed="rId12"/>
                <a:stretch>
                  <a:fillRect l="-1087" r="-181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99334" y="2647766"/>
                <a:ext cx="29163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100000=20000+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334" y="2647766"/>
                <a:ext cx="2916376" cy="246221"/>
              </a:xfrm>
              <a:prstGeom prst="rect">
                <a:avLst/>
              </a:prstGeom>
              <a:blipFill>
                <a:blip r:embed="rId13"/>
                <a:stretch>
                  <a:fillRect l="-1044" r="-83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25102" y="3146395"/>
                <a:ext cx="19884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80000=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102" y="3146395"/>
                <a:ext cx="1988428" cy="246221"/>
              </a:xfrm>
              <a:prstGeom prst="rect">
                <a:avLst/>
              </a:prstGeom>
              <a:blipFill>
                <a:blip r:embed="rId14"/>
                <a:stretch>
                  <a:fillRect l="-2147" r="-184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72811" y="3636147"/>
                <a:ext cx="10214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16=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811" y="3636147"/>
                <a:ext cx="1021433" cy="246221"/>
              </a:xfrm>
              <a:prstGeom prst="rect">
                <a:avLst/>
              </a:prstGeom>
              <a:blipFill>
                <a:blip r:embed="rId15"/>
                <a:stretch>
                  <a:fillRect l="-4192" r="-359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74291" y="4161408"/>
                <a:ext cx="6625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17=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291" y="4161408"/>
                <a:ext cx="662553" cy="246221"/>
              </a:xfrm>
              <a:prstGeom prst="rect">
                <a:avLst/>
              </a:prstGeom>
              <a:blipFill>
                <a:blip r:embed="rId16"/>
                <a:stretch>
                  <a:fillRect l="-6422" r="-367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4"/>
          <p:cNvSpPr>
            <a:spLocks/>
          </p:cNvSpPr>
          <p:nvPr/>
        </p:nvSpPr>
        <p:spPr bwMode="auto">
          <a:xfrm>
            <a:off x="7252482" y="2333898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422663" y="2370405"/>
            <a:ext cx="1277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4"/>
          <p:cNvSpPr>
            <a:spLocks/>
          </p:cNvSpPr>
          <p:nvPr/>
        </p:nvSpPr>
        <p:spPr bwMode="auto">
          <a:xfrm>
            <a:off x="7230711" y="2782389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24"/>
          <p:cNvSpPr>
            <a:spLocks/>
          </p:cNvSpPr>
          <p:nvPr/>
        </p:nvSpPr>
        <p:spPr bwMode="auto">
          <a:xfrm>
            <a:off x="6425168" y="3291841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Arc 24"/>
          <p:cNvSpPr>
            <a:spLocks/>
          </p:cNvSpPr>
          <p:nvPr/>
        </p:nvSpPr>
        <p:spPr bwMode="auto">
          <a:xfrm>
            <a:off x="5832985" y="3823063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292034" y="2849376"/>
            <a:ext cx="169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20000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30034" y="3332701"/>
            <a:ext cx="149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5000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72686" y="3863923"/>
            <a:ext cx="671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67199" y="4752197"/>
            <a:ext cx="45284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first 17 terms follow the pattern stated in the question…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total money earned will therefore be the sum of these first 17 terms, plus £300000 extra for Years 18, 19 and 20.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82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Bruce starts a new company. He estimates that in Year 1 his profits will be £20000, and he predicts that his profits will increase by £5000 per year from that point on. He then models that once his annual profits reach £100000, they will then remain constant.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Calculate the profit for Bruce’s business in the first 20 years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6742" y="1549153"/>
                <a:ext cx="10022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742" y="1549153"/>
                <a:ext cx="1002262" cy="246221"/>
              </a:xfrm>
              <a:prstGeom prst="rect">
                <a:avLst/>
              </a:prstGeom>
              <a:blipFill>
                <a:blip r:embed="rId8"/>
                <a:stretch>
                  <a:fillRect l="-1818" r="-363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27829" y="1550633"/>
                <a:ext cx="8947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829" y="1550633"/>
                <a:ext cx="894797" cy="246221"/>
              </a:xfrm>
              <a:prstGeom prst="rect">
                <a:avLst/>
              </a:prstGeom>
              <a:blipFill>
                <a:blip r:embed="rId9"/>
                <a:stretch>
                  <a:fillRect l="-5442" r="-408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69824" y="1534357"/>
                <a:ext cx="6625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824" y="1534357"/>
                <a:ext cx="662554" cy="246221"/>
              </a:xfrm>
              <a:prstGeom prst="rect">
                <a:avLst/>
              </a:prstGeom>
              <a:blipFill>
                <a:blip r:embed="rId10"/>
                <a:stretch>
                  <a:fillRect l="-3670" r="-550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94629" y="1543236"/>
                <a:ext cx="12231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=100000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629" y="1543236"/>
                <a:ext cx="1223155" cy="246221"/>
              </a:xfrm>
              <a:prstGeom prst="rect">
                <a:avLst/>
              </a:prstGeom>
              <a:blipFill>
                <a:blip r:embed="rId11"/>
                <a:stretch>
                  <a:fillRect l="-2000" r="-3000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2902" y="5345372"/>
            <a:ext cx="3719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First 17 terms, then add £300000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3554" y="2264228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554" y="2264228"/>
                <a:ext cx="1836400" cy="367537"/>
              </a:xfrm>
              <a:prstGeom prst="rect">
                <a:avLst/>
              </a:prstGeom>
              <a:blipFill>
                <a:blip r:embed="rId12"/>
                <a:stretch>
                  <a:fillRect l="-1661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00491" y="2886890"/>
                <a:ext cx="2850909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2(20000)+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17−1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5000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491" y="2886890"/>
                <a:ext cx="2850909" cy="403316"/>
              </a:xfrm>
              <a:prstGeom prst="rect">
                <a:avLst/>
              </a:prstGeom>
              <a:blipFill>
                <a:blip r:embed="rId13"/>
                <a:stretch>
                  <a:fillRect l="-1068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13554" y="3587930"/>
                <a:ext cx="11515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=1020000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554" y="3587930"/>
                <a:ext cx="1151534" cy="215444"/>
              </a:xfrm>
              <a:prstGeom prst="rect">
                <a:avLst/>
              </a:prstGeom>
              <a:blipFill>
                <a:blip r:embed="rId14"/>
                <a:stretch>
                  <a:fillRect l="-3175" r="-2646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17909" y="4193175"/>
                <a:ext cx="11515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=1320000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909" y="4193175"/>
                <a:ext cx="1151534" cy="215444"/>
              </a:xfrm>
              <a:prstGeom prst="rect">
                <a:avLst/>
              </a:prstGeom>
              <a:blipFill>
                <a:blip r:embed="rId15"/>
                <a:stretch>
                  <a:fillRect l="-3175" r="-2646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4"/>
          <p:cNvSpPr>
            <a:spLocks/>
          </p:cNvSpPr>
          <p:nvPr/>
        </p:nvSpPr>
        <p:spPr bwMode="auto">
          <a:xfrm>
            <a:off x="7243774" y="2499360"/>
            <a:ext cx="123677" cy="592183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096091" y="2522802"/>
            <a:ext cx="1238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4"/>
          <p:cNvSpPr>
            <a:spLocks/>
          </p:cNvSpPr>
          <p:nvPr/>
        </p:nvSpPr>
        <p:spPr bwMode="auto">
          <a:xfrm>
            <a:off x="7256837" y="3069771"/>
            <a:ext cx="123677" cy="592183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24"/>
          <p:cNvSpPr>
            <a:spLocks/>
          </p:cNvSpPr>
          <p:nvPr/>
        </p:nvSpPr>
        <p:spPr bwMode="auto">
          <a:xfrm>
            <a:off x="5597854" y="3701143"/>
            <a:ext cx="123677" cy="592183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370412" y="3206426"/>
            <a:ext cx="937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45818" y="3711523"/>
            <a:ext cx="2060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on the extra £300000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2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Bruce starts a new company. He estimates that in Year 1 his profits will be £20000, and he predicts that his profits will increase by £5000 per year from that point on. He then models that once his annual profits reach £100000, they will then remain constant.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Calculate the profit for Bruce’s business in the first 20 years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State a reason why this model might not be suitable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52789" y="5177243"/>
                <a:ext cx="11515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=1320000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789" y="5177243"/>
                <a:ext cx="1151534" cy="215444"/>
              </a:xfrm>
              <a:prstGeom prst="rect">
                <a:avLst/>
              </a:prstGeom>
              <a:blipFill>
                <a:blip r:embed="rId8"/>
                <a:stretch>
                  <a:fillRect l="-3175" r="-264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602099" y="1423133"/>
            <a:ext cx="4089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 possible reason would be that it is unlikely that Bruce’s profits will increase by the exact same amount every year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6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Bruce starts a new company. He estimates that in Year 1 his profits will be £20000, and he predicts that his profits will increase by £5000 per year from that point on. He then models that once his annual profits reach £100000, they will then remain constant.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Bruce’s financial advisor says that it is more likely that his profits would increase by 5% per year. Using this model instead, calculate the profits that Bruce will make in the first 20 years.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00727" y="1549153"/>
                <a:ext cx="10022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727" y="1549153"/>
                <a:ext cx="1002262" cy="246221"/>
              </a:xfrm>
              <a:prstGeom prst="rect">
                <a:avLst/>
              </a:prstGeom>
              <a:blipFill>
                <a:blip r:embed="rId8"/>
                <a:stretch>
                  <a:fillRect l="-1818" r="-363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91814" y="1550633"/>
                <a:ext cx="79977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=1.05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814" y="1550633"/>
                <a:ext cx="799771" cy="246221"/>
              </a:xfrm>
              <a:prstGeom prst="rect">
                <a:avLst/>
              </a:prstGeom>
              <a:blipFill>
                <a:blip r:embed="rId9"/>
                <a:stretch>
                  <a:fillRect l="-3817" r="-534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47883" y="1534357"/>
                <a:ext cx="6625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883" y="1534357"/>
                <a:ext cx="662554" cy="246221"/>
              </a:xfrm>
              <a:prstGeom prst="rect">
                <a:avLst/>
              </a:prstGeom>
              <a:blipFill>
                <a:blip r:embed="rId10"/>
                <a:stretch>
                  <a:fillRect l="-4587" r="-458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58614" y="1543236"/>
                <a:ext cx="5976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614" y="1543236"/>
                <a:ext cx="597664" cy="246221"/>
              </a:xfrm>
              <a:prstGeom prst="rect">
                <a:avLst/>
              </a:prstGeom>
              <a:blipFill>
                <a:blip r:embed="rId11"/>
                <a:stretch>
                  <a:fillRect l="-8163" r="-7143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81551" y="3044842"/>
                <a:ext cx="2454254" cy="5377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20000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1.05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(1−1.05)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51" y="3044842"/>
                <a:ext cx="2454254" cy="5377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-129700" y="6054814"/>
            <a:ext cx="49857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Increasing by 5% is calculated by multiplying by 1.05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1.05 is therefore the common ratio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72674" y="2290239"/>
                <a:ext cx="1666071" cy="521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674" y="2290239"/>
                <a:ext cx="1666071" cy="521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81190" y="3925210"/>
                <a:ext cx="245425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=£661319.08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190" y="3925210"/>
                <a:ext cx="2454254" cy="246221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4"/>
          <p:cNvSpPr>
            <a:spLocks/>
          </p:cNvSpPr>
          <p:nvPr/>
        </p:nvSpPr>
        <p:spPr bwMode="auto">
          <a:xfrm>
            <a:off x="6875097" y="2634766"/>
            <a:ext cx="123677" cy="592183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988672" y="2771421"/>
            <a:ext cx="937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4"/>
          <p:cNvSpPr>
            <a:spLocks/>
          </p:cNvSpPr>
          <p:nvPr/>
        </p:nvSpPr>
        <p:spPr bwMode="auto">
          <a:xfrm>
            <a:off x="6761167" y="3355337"/>
            <a:ext cx="123677" cy="592183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74742" y="3491992"/>
            <a:ext cx="937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82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piece of A4 paper is folded in half repeatedly. The thickness of the sheet is 0.5mm.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thickness after 4 folds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thickness after 20 folds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State one reason why this might be an unrealistic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31855" y="5480047"/>
            <a:ext cx="3708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fold will double the thickness of the sheet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starting thickness is 0.5mm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057778" y="1523027"/>
                <a:ext cx="7025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778" y="1523027"/>
                <a:ext cx="702500" cy="246221"/>
              </a:xfrm>
              <a:prstGeom prst="rect">
                <a:avLst/>
              </a:prstGeom>
              <a:blipFill>
                <a:blip r:embed="rId8"/>
                <a:stretch>
                  <a:fillRect l="-4348" r="-695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13733" y="1515799"/>
                <a:ext cx="5304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733" y="1515799"/>
                <a:ext cx="530465" cy="246221"/>
              </a:xfrm>
              <a:prstGeom prst="rect">
                <a:avLst/>
              </a:prstGeom>
              <a:blipFill>
                <a:blip r:embed="rId9"/>
                <a:stretch>
                  <a:fillRect l="-5747" r="-689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625962" y="1499523"/>
                <a:ext cx="548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962" y="1499523"/>
                <a:ext cx="548740" cy="246221"/>
              </a:xfrm>
              <a:prstGeom prst="rect">
                <a:avLst/>
              </a:prstGeom>
              <a:blipFill>
                <a:blip r:embed="rId10"/>
                <a:stretch>
                  <a:fillRect l="-5556" r="-777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801859" y="1508402"/>
                <a:ext cx="6147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859" y="1508402"/>
                <a:ext cx="614719" cy="246221"/>
              </a:xfrm>
              <a:prstGeom prst="rect">
                <a:avLst/>
              </a:prstGeom>
              <a:blipFill>
                <a:blip r:embed="rId11"/>
                <a:stretch>
                  <a:fillRect l="-4950" r="-5941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84582" y="294839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582" y="2948390"/>
                <a:ext cx="1203984" cy="276999"/>
              </a:xfrm>
              <a:prstGeom prst="rect">
                <a:avLst/>
              </a:prstGeom>
              <a:blipFill>
                <a:blip r:embed="rId12"/>
                <a:stretch>
                  <a:fillRect l="-2525" t="-4444" r="-151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06353" y="3449133"/>
                <a:ext cx="1560877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353" y="3449133"/>
                <a:ext cx="1560877" cy="280077"/>
              </a:xfrm>
              <a:prstGeom prst="rect">
                <a:avLst/>
              </a:prstGeom>
              <a:blipFill>
                <a:blip r:embed="rId13"/>
                <a:stretch>
                  <a:fillRect l="-1563" t="-4348" r="-1563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01999" y="4036962"/>
                <a:ext cx="736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999" y="4036962"/>
                <a:ext cx="736997" cy="276999"/>
              </a:xfrm>
              <a:prstGeom prst="rect">
                <a:avLst/>
              </a:prstGeom>
              <a:blipFill>
                <a:blip r:embed="rId14"/>
                <a:stretch>
                  <a:fillRect l="-4132" r="-7438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616390" y="1892381"/>
            <a:ext cx="411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 careful here. If we include the start width, then after 4 folds, we will be on the 5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 in the sequence…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Arc 24"/>
          <p:cNvSpPr>
            <a:spLocks/>
          </p:cNvSpPr>
          <p:nvPr/>
        </p:nvSpPr>
        <p:spPr bwMode="auto">
          <a:xfrm>
            <a:off x="6369070" y="3123038"/>
            <a:ext cx="111629" cy="516807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47133" y="3215305"/>
            <a:ext cx="1311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24"/>
          <p:cNvSpPr>
            <a:spLocks/>
          </p:cNvSpPr>
          <p:nvPr/>
        </p:nvSpPr>
        <p:spPr bwMode="auto">
          <a:xfrm>
            <a:off x="6379427" y="3648300"/>
            <a:ext cx="111629" cy="516807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457491" y="3758323"/>
            <a:ext cx="99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4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4" grpId="0"/>
      <p:bldP spid="45" grpId="0"/>
      <p:bldP spid="46" grpId="0"/>
      <p:bldP spid="11" grpId="0"/>
      <p:bldP spid="47" grpId="0" animBg="1"/>
      <p:bldP spid="48" grpId="0"/>
      <p:bldP spid="49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piece of A4 paper is folded in half repeatedly. The thickness of the sheet is 0.5mm.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thickness after 4 folds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thickness after 20 folds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State one reason why this might be an unrealistic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31855" y="5480047"/>
            <a:ext cx="3708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fold will double the thickness of the sheet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starting thickness is 0.5mm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057778" y="1523027"/>
                <a:ext cx="7025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778" y="1523027"/>
                <a:ext cx="702500" cy="246221"/>
              </a:xfrm>
              <a:prstGeom prst="rect">
                <a:avLst/>
              </a:prstGeom>
              <a:blipFill>
                <a:blip r:embed="rId8"/>
                <a:stretch>
                  <a:fillRect l="-4348" r="-695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13733" y="1515799"/>
                <a:ext cx="5304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733" y="1515799"/>
                <a:ext cx="530465" cy="246221"/>
              </a:xfrm>
              <a:prstGeom prst="rect">
                <a:avLst/>
              </a:prstGeom>
              <a:blipFill>
                <a:blip r:embed="rId9"/>
                <a:stretch>
                  <a:fillRect l="-5747" r="-689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625962" y="1499523"/>
                <a:ext cx="6625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962" y="1499523"/>
                <a:ext cx="662554" cy="246221"/>
              </a:xfrm>
              <a:prstGeom prst="rect">
                <a:avLst/>
              </a:prstGeom>
              <a:blipFill>
                <a:blip r:embed="rId10"/>
                <a:stretch>
                  <a:fillRect l="-4587" r="-458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801859" y="1508402"/>
                <a:ext cx="6147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859" y="1508402"/>
                <a:ext cx="614719" cy="246221"/>
              </a:xfrm>
              <a:prstGeom prst="rect">
                <a:avLst/>
              </a:prstGeom>
              <a:blipFill>
                <a:blip r:embed="rId11"/>
                <a:stretch>
                  <a:fillRect l="-4950" r="-5941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84582" y="294839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582" y="2948390"/>
                <a:ext cx="1203984" cy="276999"/>
              </a:xfrm>
              <a:prstGeom prst="rect">
                <a:avLst/>
              </a:prstGeom>
              <a:blipFill>
                <a:blip r:embed="rId12"/>
                <a:stretch>
                  <a:fillRect l="-2525" t="-4444" r="-151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06353" y="3449133"/>
                <a:ext cx="1658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21−1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353" y="3449133"/>
                <a:ext cx="1658659" cy="276999"/>
              </a:xfrm>
              <a:prstGeom prst="rect">
                <a:avLst/>
              </a:prstGeom>
              <a:blipFill>
                <a:blip r:embed="rId13"/>
                <a:stretch>
                  <a:fillRect l="-1471" t="-4444" r="-147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01999" y="4036962"/>
                <a:ext cx="14262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=524288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999" y="4036962"/>
                <a:ext cx="1426288" cy="276999"/>
              </a:xfrm>
              <a:prstGeom prst="rect">
                <a:avLst/>
              </a:prstGeom>
              <a:blipFill>
                <a:blip r:embed="rId14"/>
                <a:stretch>
                  <a:fillRect l="-427" r="-2564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616390" y="1892381"/>
            <a:ext cx="411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 careful here. If we include the start width, then after 20 folds, we will be on the 21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st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 in the sequence…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Arc 24"/>
          <p:cNvSpPr>
            <a:spLocks/>
          </p:cNvSpPr>
          <p:nvPr/>
        </p:nvSpPr>
        <p:spPr bwMode="auto">
          <a:xfrm>
            <a:off x="6369070" y="3123038"/>
            <a:ext cx="111629" cy="516807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47133" y="3215305"/>
            <a:ext cx="1311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24"/>
          <p:cNvSpPr>
            <a:spLocks/>
          </p:cNvSpPr>
          <p:nvPr/>
        </p:nvSpPr>
        <p:spPr bwMode="auto">
          <a:xfrm>
            <a:off x="6379427" y="3648300"/>
            <a:ext cx="111629" cy="516807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457491" y="3758323"/>
            <a:ext cx="99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651131" y="4050025"/>
                <a:ext cx="5730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131" y="4050025"/>
                <a:ext cx="573042" cy="276999"/>
              </a:xfrm>
              <a:prstGeom prst="rect">
                <a:avLst/>
              </a:prstGeom>
              <a:blipFill>
                <a:blip r:embed="rId15"/>
                <a:stretch>
                  <a:fillRect l="-9574" r="-85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54696" y="4528996"/>
                <a:ext cx="13056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=524.288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96" y="4528996"/>
                <a:ext cx="1305614" cy="276999"/>
              </a:xfrm>
              <a:prstGeom prst="rect">
                <a:avLst/>
              </a:prstGeom>
              <a:blipFill>
                <a:blip r:embed="rId16"/>
                <a:stretch>
                  <a:fillRect l="-1402" r="-42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35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4" grpId="0"/>
      <p:bldP spid="45" grpId="0"/>
      <p:bldP spid="46" grpId="0"/>
      <p:bldP spid="11" grpId="0"/>
      <p:bldP spid="47" grpId="0" animBg="1"/>
      <p:bldP spid="48" grpId="0"/>
      <p:bldP spid="49" grpId="0" animBg="1"/>
      <p:bldP spid="50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98852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your knowledge of sequences to model situations given in context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piece of A4 paper is folded in half repeatedly. The thickness of the sheet is 0.5mm.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thickness after 4 folds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thickness after 20 folds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State one reason why this might be an unrealistic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933782" cy="215444"/>
              </a:xfrm>
              <a:prstGeom prst="rect">
                <a:avLst/>
              </a:prstGeom>
              <a:blipFill>
                <a:blip r:embed="rId2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4172" y="300161"/>
                <a:ext cx="1666071" cy="456343"/>
              </a:xfrm>
              <a:prstGeom prst="rect">
                <a:avLst/>
              </a:prstGeom>
              <a:blipFill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38" y="0"/>
                <a:ext cx="1368152" cy="459869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81" y="0"/>
                <a:ext cx="1836400" cy="367537"/>
              </a:xfrm>
              <a:prstGeom prst="rect">
                <a:avLst/>
              </a:prstGeom>
              <a:blipFill>
                <a:blip r:embed="rId5"/>
                <a:stretch>
                  <a:fillRect l="-1656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94" y="64321"/>
                <a:ext cx="1466747" cy="215444"/>
              </a:xfrm>
              <a:prstGeom prst="rect">
                <a:avLst/>
              </a:prstGeom>
              <a:blipFill>
                <a:blip r:embed="rId6"/>
                <a:stretch>
                  <a:fillRect l="-1245" r="-207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115" y="346044"/>
                <a:ext cx="1120435" cy="367537"/>
              </a:xfrm>
              <a:prstGeom prst="rect">
                <a:avLst/>
              </a:prstGeom>
              <a:blipFill>
                <a:blip r:embed="rId7"/>
                <a:stretch>
                  <a:fillRect l="-32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7601" y="5654483"/>
            <a:ext cx="411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is not possible to fold the piece of paper beyond a certain amount, so the model is unrealistic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651131" y="4050025"/>
                <a:ext cx="5730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131" y="4050025"/>
                <a:ext cx="573042" cy="276999"/>
              </a:xfrm>
              <a:prstGeom prst="rect">
                <a:avLst/>
              </a:prstGeom>
              <a:blipFill>
                <a:blip r:embed="rId8"/>
                <a:stretch>
                  <a:fillRect l="-9574" r="-85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94673" y="4616082"/>
                <a:ext cx="10683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524.288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673" y="4616082"/>
                <a:ext cx="1068369" cy="276999"/>
              </a:xfrm>
              <a:prstGeom prst="rect">
                <a:avLst/>
              </a:prstGeom>
              <a:blipFill>
                <a:blip r:embed="rId9"/>
                <a:stretch>
                  <a:fillRect l="-5143" r="-5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hlinkClick r:id="rId10"/>
          </p:cNvPr>
          <p:cNvSpPr txBox="1"/>
          <p:nvPr/>
        </p:nvSpPr>
        <p:spPr>
          <a:xfrm>
            <a:off x="4868091" y="2769326"/>
            <a:ext cx="3405051" cy="95410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  <a:latin typeface="Comic Sans MS" panose="030F0702030302020204" pitchFamily="66" charset="0"/>
              </a:rPr>
              <a:t>PAPER FOLDING THEOREM</a:t>
            </a:r>
            <a:endParaRPr lang="en-GB" sz="28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6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1075</TotalTime>
  <Words>1869</Words>
  <Application>Microsoft Office PowerPoint</Application>
  <PresentationFormat>On-screen Show (4:3)</PresentationFormat>
  <Paragraphs>178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246</cp:revision>
  <dcterms:created xsi:type="dcterms:W3CDTF">2018-04-30T00:32:33Z</dcterms:created>
  <dcterms:modified xsi:type="dcterms:W3CDTF">2020-12-18T11:19:04Z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