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1922" r:id="rId5"/>
    <p:sldId id="786" r:id="rId6"/>
    <p:sldId id="787" r:id="rId7"/>
    <p:sldId id="78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6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60.png"/><Relationship Id="rId5" Type="http://schemas.openxmlformats.org/officeDocument/2006/relationships/image" Target="../media/image159.png"/><Relationship Id="rId4" Type="http://schemas.openxmlformats.org/officeDocument/2006/relationships/image" Target="../media/image15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6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64.png"/><Relationship Id="rId5" Type="http://schemas.openxmlformats.org/officeDocument/2006/relationships/image" Target="../media/image163.png"/><Relationship Id="rId4" Type="http://schemas.openxmlformats.org/officeDocument/2006/relationships/image" Target="../media/image16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69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68.png"/><Relationship Id="rId5" Type="http://schemas.openxmlformats.org/officeDocument/2006/relationships/image" Target="../media/image167.png"/><Relationship Id="rId4" Type="http://schemas.openxmlformats.org/officeDocument/2006/relationships/image" Target="../media/image16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766218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Modelling with series (3.8)</a:t>
            </a:r>
          </a:p>
        </p:txBody>
      </p:sp>
    </p:spTree>
    <p:extLst>
      <p:ext uri="{BB962C8B-B14F-4D97-AF65-F5344CB8AC3E}">
        <p14:creationId xmlns:p14="http://schemas.microsoft.com/office/powerpoint/2010/main" val="1672542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4881773" y="3512524"/>
            <a:ext cx="403841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6" y="2664"/>
                  <a:ext cx="1733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28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800" i="1" smtClean="0">
                          <a:latin typeface="Cambria Math" panose="02040503050406030204" pitchFamily="18" charset="0"/>
                        </a:rPr>
                        <m:t>£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22,000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6" y="2664"/>
                  <a:ext cx="1733" cy="405"/>
                </a:xfrm>
                <a:prstGeom prst="rect">
                  <a:avLst/>
                </a:prstGeom>
                <a:blipFill>
                  <a:blip r:embed="rId4"/>
                  <a:stretch>
                    <a:fillRect t="-11628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4881773" y="4751994"/>
            <a:ext cx="403841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1" y="2759"/>
                  <a:ext cx="1591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28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800" i="1" smtClean="0">
                          <a:latin typeface="Cambria Math" panose="02040503050406030204" pitchFamily="18" charset="0"/>
                        </a:rPr>
                        <m:t>£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23,000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1" y="2759"/>
                  <a:ext cx="1591" cy="405"/>
                </a:xfrm>
                <a:prstGeom prst="rect">
                  <a:avLst/>
                </a:prstGeom>
                <a:blipFill>
                  <a:blip r:embed="rId5"/>
                  <a:stretch>
                    <a:fillRect t="-12791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388498" y="3535159"/>
            <a:ext cx="4039485" cy="931245"/>
            <a:chOff x="3335" y="2550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35" y="2550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69" y="2671"/>
                  <a:ext cx="1661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28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£148,000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9" y="2671"/>
                  <a:ext cx="1661" cy="405"/>
                </a:xfrm>
                <a:prstGeom prst="rect">
                  <a:avLst/>
                </a:prstGeom>
                <a:blipFill>
                  <a:blip r:embed="rId6"/>
                  <a:stretch>
                    <a:fillRect t="-12791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388498" y="4751995"/>
            <a:ext cx="4039484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59"/>
                  <a:ext cx="1758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28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800" i="1" smtClean="0">
                          <a:latin typeface="Cambria Math" panose="02040503050406030204" pitchFamily="18" charset="0"/>
                        </a:rPr>
                        <m:t>£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296,000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59"/>
                  <a:ext cx="1758" cy="405"/>
                </a:xfrm>
                <a:prstGeom prst="rect">
                  <a:avLst/>
                </a:prstGeom>
                <a:blipFill>
                  <a:blip r:embed="rId7"/>
                  <a:stretch>
                    <a:fillRect t="-12791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463120" y="340840"/>
            <a:ext cx="4861863" cy="18085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+mn-lt"/>
              </a:rPr>
              <a:t>Robert starts his new job on a salary of £15,000.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+mn-lt"/>
              </a:rPr>
              <a:t>He gets £1000 rise each year at the end of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+mn-lt"/>
              </a:rPr>
              <a:t>year until he reaches the maximum salary of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+mn-lt"/>
              </a:rPr>
              <a:t>£25,000. Find his </a:t>
            </a:r>
            <a:r>
              <a:rPr lang="en-GB" altLang="en-US" sz="1800" b="1" dirty="0">
                <a:latin typeface="+mn-lt"/>
              </a:rPr>
              <a:t>total</a:t>
            </a:r>
            <a:r>
              <a:rPr lang="en-GB" altLang="en-US" sz="1800" dirty="0">
                <a:latin typeface="+mn-lt"/>
              </a:rPr>
              <a:t> earnings after 8 years.</a:t>
            </a:r>
            <a:endParaRPr lang="en-US" altLang="en-US" sz="1800" dirty="0">
              <a:latin typeface="+mn-lt"/>
            </a:endParaRPr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-16314" y="340840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223816" y="3363607"/>
            <a:ext cx="457200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</p:spTree>
    <p:extLst>
      <p:ext uri="{BB962C8B-B14F-4D97-AF65-F5344CB8AC3E}">
        <p14:creationId xmlns:p14="http://schemas.microsoft.com/office/powerpoint/2010/main" val="266064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4881773" y="3512524"/>
            <a:ext cx="403841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94"/>
                  <a:ext cx="1733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28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800" i="1" smtClean="0">
                          <a:latin typeface="Cambria Math" panose="02040503050406030204" pitchFamily="18" charset="0"/>
                        </a:rPr>
                        <m:t>£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153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94"/>
                  <a:ext cx="1733" cy="405"/>
                </a:xfrm>
                <a:prstGeom prst="rect">
                  <a:avLst/>
                </a:prstGeom>
                <a:blipFill>
                  <a:blip r:embed="rId4"/>
                  <a:stretch>
                    <a:fillRect t="-12941" b="-3294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4879547" y="4750701"/>
            <a:ext cx="4038411" cy="931245"/>
            <a:chOff x="3321" y="2601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1" y="2601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60" y="2758"/>
                  <a:ext cx="1591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28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800" i="1" smtClean="0">
                          <a:latin typeface="Cambria Math" panose="02040503050406030204" pitchFamily="18" charset="0"/>
                        </a:rPr>
                        <m:t>£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156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60" y="2758"/>
                  <a:ext cx="1591" cy="405"/>
                </a:xfrm>
                <a:prstGeom prst="rect">
                  <a:avLst/>
                </a:prstGeom>
                <a:blipFill>
                  <a:blip r:embed="rId5"/>
                  <a:stretch>
                    <a:fillRect t="-12791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388498" y="3535159"/>
            <a:ext cx="4039485" cy="931245"/>
            <a:chOff x="3335" y="2550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35" y="2550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69" y="2660"/>
                  <a:ext cx="1661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28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£154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9" y="2660"/>
                  <a:ext cx="1661" cy="405"/>
                </a:xfrm>
                <a:prstGeom prst="rect">
                  <a:avLst/>
                </a:prstGeom>
                <a:blipFill>
                  <a:blip r:embed="rId6"/>
                  <a:stretch>
                    <a:fillRect t="-11628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388498" y="4751995"/>
            <a:ext cx="4039484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3" y="2759"/>
                  <a:ext cx="1758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28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800" i="1" smtClean="0">
                          <a:latin typeface="Cambria Math" panose="02040503050406030204" pitchFamily="18" charset="0"/>
                        </a:rPr>
                        <m:t>£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157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3" y="2759"/>
                  <a:ext cx="1758" cy="405"/>
                </a:xfrm>
                <a:prstGeom prst="rect">
                  <a:avLst/>
                </a:prstGeom>
                <a:blipFill>
                  <a:blip r:embed="rId7"/>
                  <a:stretch>
                    <a:fillRect t="-12791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463120" y="340840"/>
            <a:ext cx="4861863" cy="18085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+mn-lt"/>
              </a:rPr>
              <a:t>Jane has developed a savings plan that forms an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+mn-lt"/>
              </a:rPr>
              <a:t>arithmetic sequence. She will save £1 during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+mn-lt"/>
              </a:rPr>
              <a:t>first week of the year, £4 in the second week, £7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+mn-lt"/>
              </a:rPr>
              <a:t>in the third week, etc. Calculate the amount she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+mn-lt"/>
              </a:rPr>
              <a:t>will save in the final week of the year.</a:t>
            </a:r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-16314" y="340840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223816" y="3363607"/>
            <a:ext cx="457200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</p:spTree>
    <p:extLst>
      <p:ext uri="{BB962C8B-B14F-4D97-AF65-F5344CB8AC3E}">
        <p14:creationId xmlns:p14="http://schemas.microsoft.com/office/powerpoint/2010/main" val="127592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4881773" y="3512524"/>
            <a:ext cx="403841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84"/>
                  <a:ext cx="1733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28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800" i="1" smtClean="0">
                          <a:latin typeface="Cambria Math" panose="02040503050406030204" pitchFamily="18" charset="0"/>
                        </a:rPr>
                        <m:t>£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18,000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84"/>
                  <a:ext cx="1733" cy="405"/>
                </a:xfrm>
                <a:prstGeom prst="rect">
                  <a:avLst/>
                </a:prstGeom>
                <a:blipFill>
                  <a:blip r:embed="rId4"/>
                  <a:stretch>
                    <a:fillRect t="-11628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4881773" y="4751994"/>
            <a:ext cx="403841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57" y="2759"/>
                  <a:ext cx="1591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28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800" i="1" smtClean="0">
                          <a:latin typeface="Cambria Math" panose="02040503050406030204" pitchFamily="18" charset="0"/>
                        </a:rPr>
                        <m:t>£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14,619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57" y="2759"/>
                  <a:ext cx="1591" cy="405"/>
                </a:xfrm>
                <a:prstGeom prst="rect">
                  <a:avLst/>
                </a:prstGeom>
                <a:blipFill>
                  <a:blip r:embed="rId5"/>
                  <a:stretch>
                    <a:fillRect t="-12791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388498" y="3535159"/>
            <a:ext cx="4039485" cy="931245"/>
            <a:chOff x="3335" y="2550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35" y="2550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11" y="2690"/>
                  <a:ext cx="1661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28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£15,300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11" y="2690"/>
                  <a:ext cx="1661" cy="405"/>
                </a:xfrm>
                <a:prstGeom prst="rect">
                  <a:avLst/>
                </a:prstGeom>
                <a:blipFill>
                  <a:blip r:embed="rId6"/>
                  <a:stretch>
                    <a:fillRect t="-12791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388498" y="4751995"/>
            <a:ext cx="4039484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6" y="2759"/>
                  <a:ext cx="1758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28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800" i="1" smtClean="0">
                          <a:latin typeface="Cambria Math" panose="02040503050406030204" pitchFamily="18" charset="0"/>
                        </a:rPr>
                        <m:t>£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16,812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6" y="2759"/>
                  <a:ext cx="1758" cy="405"/>
                </a:xfrm>
                <a:prstGeom prst="rect">
                  <a:avLst/>
                </a:prstGeom>
                <a:blipFill>
                  <a:blip r:embed="rId7"/>
                  <a:stretch>
                    <a:fillRect t="-12791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447263" y="421703"/>
            <a:ext cx="4861863" cy="115118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+mn-lt"/>
              </a:rPr>
              <a:t>A car depreciates in value by 15% a year. After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+mn-lt"/>
              </a:rPr>
              <a:t>3 years it is worth £11,054.25. What was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+mn-lt"/>
              </a:rPr>
              <a:t>car’s initial price?</a:t>
            </a:r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-16314" y="340840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662843" y="3389308"/>
            <a:ext cx="4481157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</p:spTree>
    <p:extLst>
      <p:ext uri="{BB962C8B-B14F-4D97-AF65-F5344CB8AC3E}">
        <p14:creationId xmlns:p14="http://schemas.microsoft.com/office/powerpoint/2010/main" val="3005904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2FAF65A-81A3-4C89-B59E-F0BB18B983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62C548-EC85-4982-8E15-586FF7A8A5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3D934D-53A1-4AEC-8FF3-FE1A30A483F8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</TotalTime>
  <Words>182</Words>
  <Application>Microsoft Office PowerPoint</Application>
  <PresentationFormat>On-screen Show (4:3)</PresentationFormat>
  <Paragraphs>28</Paragraphs>
  <Slides>4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Modelling with series (3.8)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29</cp:revision>
  <dcterms:created xsi:type="dcterms:W3CDTF">2020-04-22T14:47:14Z</dcterms:created>
  <dcterms:modified xsi:type="dcterms:W3CDTF">2020-12-31T06:57:08Z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