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72" r:id="rId5"/>
    <p:sldId id="273" r:id="rId6"/>
    <p:sldId id="319" r:id="rId7"/>
    <p:sldId id="320" r:id="rId8"/>
    <p:sldId id="32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  <a:alpha val="40000"/>
              </a:schemeClr>
            </a:gs>
            <a:gs pos="7000">
              <a:schemeClr val="accent4">
                <a:lumMod val="20000"/>
                <a:lumOff val="80000"/>
                <a:alpha val="40000"/>
              </a:schemeClr>
            </a:gs>
            <a:gs pos="95000">
              <a:schemeClr val="accent4">
                <a:lumMod val="20000"/>
                <a:lumOff val="80000"/>
                <a:alpha val="40000"/>
              </a:schemeClr>
            </a:gs>
            <a:gs pos="100000">
              <a:schemeClr val="accent4">
                <a:lumMod val="60000"/>
                <a:lumOff val="40000"/>
                <a:alpha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4.png"/><Relationship Id="rId3" Type="http://schemas.openxmlformats.org/officeDocument/2006/relationships/image" Target="../media/image309.png"/><Relationship Id="rId7" Type="http://schemas.openxmlformats.org/officeDocument/2006/relationships/image" Target="../media/image313.png"/><Relationship Id="rId2" Type="http://schemas.openxmlformats.org/officeDocument/2006/relationships/image" Target="../media/image3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2.png"/><Relationship Id="rId5" Type="http://schemas.openxmlformats.org/officeDocument/2006/relationships/image" Target="../media/image311.png"/><Relationship Id="rId4" Type="http://schemas.openxmlformats.org/officeDocument/2006/relationships/image" Target="../media/image310.png"/><Relationship Id="rId9" Type="http://schemas.openxmlformats.org/officeDocument/2006/relationships/image" Target="../media/image3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/><Relationship Id="rId3" Type="http://schemas.openxmlformats.org/officeDocument/2006/relationships/image" Target="../media/image309.png"/><Relationship Id="rId7" Type="http://schemas.openxmlformats.org/officeDocument/2006/relationships/image" Target="../media/image319.png"/><Relationship Id="rId2" Type="http://schemas.openxmlformats.org/officeDocument/2006/relationships/image" Target="../media/image3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8.png"/><Relationship Id="rId5" Type="http://schemas.openxmlformats.org/officeDocument/2006/relationships/image" Target="../media/image317.png"/><Relationship Id="rId4" Type="http://schemas.openxmlformats.org/officeDocument/2006/relationships/image" Target="../media/image316.png"/><Relationship Id="rId9" Type="http://schemas.openxmlformats.org/officeDocument/2006/relationships/image" Target="../media/image3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6.png"/><Relationship Id="rId3" Type="http://schemas.openxmlformats.org/officeDocument/2006/relationships/image" Target="../media/image309.png"/><Relationship Id="rId7" Type="http://schemas.openxmlformats.org/officeDocument/2006/relationships/image" Target="../media/image325.png"/><Relationship Id="rId12" Type="http://schemas.openxmlformats.org/officeDocument/2006/relationships/image" Target="../media/image330.png"/><Relationship Id="rId2" Type="http://schemas.openxmlformats.org/officeDocument/2006/relationships/image" Target="../media/image3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4.png"/><Relationship Id="rId11" Type="http://schemas.openxmlformats.org/officeDocument/2006/relationships/image" Target="../media/image329.png"/><Relationship Id="rId5" Type="http://schemas.openxmlformats.org/officeDocument/2006/relationships/image" Target="../media/image323.png"/><Relationship Id="rId10" Type="http://schemas.openxmlformats.org/officeDocument/2006/relationships/image" Target="../media/image328.png"/><Relationship Id="rId4" Type="http://schemas.openxmlformats.org/officeDocument/2006/relationships/image" Target="../media/image322.png"/><Relationship Id="rId9" Type="http://schemas.openxmlformats.org/officeDocument/2006/relationships/image" Target="../media/image32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9.png"/><Relationship Id="rId2" Type="http://schemas.openxmlformats.org/officeDocument/2006/relationships/image" Target="../media/image30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34050" y="2314192"/>
            <a:ext cx="54152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Section </a:t>
            </a:r>
            <a:r>
              <a:rPr lang="en-US" sz="72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3</a:t>
            </a:r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228718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recognize whether a recurrence relationship generates an increasing, decreasing, or periodic sequence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504" y="2778033"/>
                <a:ext cx="37446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 sequence is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increasing</a:t>
                </a:r>
                <a:r>
                  <a:rPr lang="en-US" sz="1600" dirty="0">
                    <a:latin typeface="Comic Sans MS" panose="030F0702030302020204" pitchFamily="66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04" y="2778033"/>
                <a:ext cx="3744684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859" y="3679370"/>
                <a:ext cx="37446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 sequence is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decreasing</a:t>
                </a:r>
                <a:r>
                  <a:rPr lang="en-US" sz="1600" dirty="0">
                    <a:latin typeface="Comic Sans MS" panose="030F0702030302020204" pitchFamily="66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9" y="3679370"/>
                <a:ext cx="3744684" cy="584775"/>
              </a:xfrm>
              <a:prstGeom prst="rect">
                <a:avLst/>
              </a:prstGeom>
              <a:blipFill>
                <a:blip r:embed="rId3"/>
                <a:stretch>
                  <a:fillRect l="-814" t="-2105" b="-1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3213" y="4502331"/>
            <a:ext cx="3744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A sequence is </a:t>
            </a:r>
            <a:r>
              <a:rPr lang="en-US" sz="1600" u="sng" dirty="0">
                <a:latin typeface="Comic Sans MS" panose="030F0702030302020204" pitchFamily="66" charset="0"/>
              </a:rPr>
              <a:t>periodic</a:t>
            </a:r>
            <a:r>
              <a:rPr lang="en-US" sz="1600" dirty="0">
                <a:latin typeface="Comic Sans MS" panose="030F0702030302020204" pitchFamily="66" charset="0"/>
              </a:rPr>
              <a:t> if the terms repeat in a cycle</a:t>
            </a:r>
          </a:p>
          <a:p>
            <a:pPr algn="ctr"/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number of terms in the repeating pattern is known as the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period/order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of the sequence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05671" y="1539641"/>
                <a:ext cx="4225771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For the following relationship, state whether the sequence is increasing, decreasing, or periodic: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671" y="1539641"/>
                <a:ext cx="4225771" cy="1169551"/>
              </a:xfrm>
              <a:prstGeom prst="rect">
                <a:avLst/>
              </a:prstGeom>
              <a:blipFill>
                <a:blip r:embed="rId4"/>
                <a:stretch>
                  <a:fillRect t="-104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22667" y="3289176"/>
                <a:ext cx="5550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667" y="3289176"/>
                <a:ext cx="555088" cy="215444"/>
              </a:xfrm>
              <a:prstGeom prst="rect">
                <a:avLst/>
              </a:prstGeom>
              <a:blipFill>
                <a:blip r:embed="rId5"/>
                <a:stretch>
                  <a:fillRect l="-4396" r="-6593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23137" y="3281777"/>
                <a:ext cx="65447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3137" y="3281777"/>
                <a:ext cx="654475" cy="215444"/>
              </a:xfrm>
              <a:prstGeom prst="rect">
                <a:avLst/>
              </a:prstGeom>
              <a:blipFill>
                <a:blip r:embed="rId6"/>
                <a:stretch>
                  <a:fillRect l="-4673" r="-654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575394" y="3272900"/>
                <a:ext cx="658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5394" y="3272900"/>
                <a:ext cx="658642" cy="215444"/>
              </a:xfrm>
              <a:prstGeom prst="rect">
                <a:avLst/>
              </a:prstGeom>
              <a:blipFill>
                <a:blip r:embed="rId7"/>
                <a:stretch>
                  <a:fillRect l="-3704" r="-5556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418772" y="3264022"/>
                <a:ext cx="6586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8772" y="3264022"/>
                <a:ext cx="658642" cy="215444"/>
              </a:xfrm>
              <a:prstGeom prst="rect">
                <a:avLst/>
              </a:prstGeom>
              <a:blipFill>
                <a:blip r:embed="rId8"/>
                <a:stretch>
                  <a:fillRect l="-3704" r="-5556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421080" y="2818025"/>
            <a:ext cx="4225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Generate the first few terms…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23426" y="3723547"/>
                <a:ext cx="422577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sequence will be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increasing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426" y="3723547"/>
                <a:ext cx="4225771" cy="523220"/>
              </a:xfrm>
              <a:prstGeom prst="rect">
                <a:avLst/>
              </a:prstGeom>
              <a:blipFill>
                <a:blip r:embed="rId9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77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recognize whether a recurrence relationship generates an increasing, decreasing, or periodic sequence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504" y="2778033"/>
                <a:ext cx="37446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 sequence is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increasing</a:t>
                </a:r>
                <a:r>
                  <a:rPr lang="en-US" sz="1600" dirty="0">
                    <a:latin typeface="Comic Sans MS" panose="030F0702030302020204" pitchFamily="66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04" y="2778033"/>
                <a:ext cx="3744684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859" y="3679370"/>
                <a:ext cx="37446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 sequence is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decreasing</a:t>
                </a:r>
                <a:r>
                  <a:rPr lang="en-US" sz="1600" dirty="0">
                    <a:latin typeface="Comic Sans MS" panose="030F0702030302020204" pitchFamily="66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9" y="3679370"/>
                <a:ext cx="3744684" cy="584775"/>
              </a:xfrm>
              <a:prstGeom prst="rect">
                <a:avLst/>
              </a:prstGeom>
              <a:blipFill>
                <a:blip r:embed="rId3"/>
                <a:stretch>
                  <a:fillRect l="-814" t="-2105" b="-1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3213" y="4502331"/>
            <a:ext cx="3744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A sequence is </a:t>
            </a:r>
            <a:r>
              <a:rPr lang="en-US" sz="1600" u="sng" dirty="0">
                <a:latin typeface="Comic Sans MS" panose="030F0702030302020204" pitchFamily="66" charset="0"/>
              </a:rPr>
              <a:t>periodic</a:t>
            </a:r>
            <a:r>
              <a:rPr lang="en-US" sz="1600" dirty="0">
                <a:latin typeface="Comic Sans MS" panose="030F0702030302020204" pitchFamily="66" charset="0"/>
              </a:rPr>
              <a:t> if the terms repeat in a cycle</a:t>
            </a:r>
          </a:p>
          <a:p>
            <a:pPr algn="ctr"/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number of terms in the repeating pattern is known as the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period/order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of the sequence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05671" y="1539641"/>
                <a:ext cx="4225771" cy="1277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For the following relationship, state whether the sequence is increasing, decreasing, or periodic: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671" y="1539641"/>
                <a:ext cx="4225771" cy="1277850"/>
              </a:xfrm>
              <a:prstGeom prst="rect">
                <a:avLst/>
              </a:prstGeom>
              <a:blipFill>
                <a:blip r:embed="rId4"/>
                <a:stretch>
                  <a:fillRect t="-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40422" y="3200399"/>
                <a:ext cx="55508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422" y="3200399"/>
                <a:ext cx="555087" cy="403316"/>
              </a:xfrm>
              <a:prstGeom prst="rect">
                <a:avLst/>
              </a:prstGeom>
              <a:blipFill>
                <a:blip r:embed="rId5"/>
                <a:stretch>
                  <a:fillRect l="-3297" r="-659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40892" y="3193000"/>
                <a:ext cx="559256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892" y="3193000"/>
                <a:ext cx="559256" cy="403316"/>
              </a:xfrm>
              <a:prstGeom prst="rect">
                <a:avLst/>
              </a:prstGeom>
              <a:blipFill>
                <a:blip r:embed="rId6"/>
                <a:stretch>
                  <a:fillRect l="-4396" r="-769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593149" y="3184123"/>
                <a:ext cx="65864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149" y="3184123"/>
                <a:ext cx="658642" cy="404726"/>
              </a:xfrm>
              <a:prstGeom prst="rect">
                <a:avLst/>
              </a:prstGeom>
              <a:blipFill>
                <a:blip r:embed="rId7"/>
                <a:stretch>
                  <a:fillRect l="-3704" r="-5556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436527" y="3175245"/>
                <a:ext cx="75802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256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6527" y="3175245"/>
                <a:ext cx="758028" cy="404726"/>
              </a:xfrm>
              <a:prstGeom prst="rect">
                <a:avLst/>
              </a:prstGeom>
              <a:blipFill>
                <a:blip r:embed="rId8"/>
                <a:stretch>
                  <a:fillRect l="-3226" r="-483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421080" y="2818025"/>
            <a:ext cx="4225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Generate the first few terms…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23426" y="3723547"/>
                <a:ext cx="422577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sequence will be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decreasing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since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426" y="3723547"/>
                <a:ext cx="4225771" cy="523220"/>
              </a:xfrm>
              <a:prstGeom prst="rect">
                <a:avLst/>
              </a:prstGeom>
              <a:blipFill>
                <a:blip r:embed="rId9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923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recognize whether a recurrence relationship generates an increasing, decreasing, or periodic sequence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504" y="2778033"/>
                <a:ext cx="37446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 sequence is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increasing</a:t>
                </a:r>
                <a:r>
                  <a:rPr lang="en-US" sz="1600" dirty="0">
                    <a:latin typeface="Comic Sans MS" panose="030F0702030302020204" pitchFamily="66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04" y="2778033"/>
                <a:ext cx="3744684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859" y="3679370"/>
                <a:ext cx="37446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 sequence is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decreasing</a:t>
                </a:r>
                <a:r>
                  <a:rPr lang="en-US" sz="1600" dirty="0">
                    <a:latin typeface="Comic Sans MS" panose="030F0702030302020204" pitchFamily="66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9" y="3679370"/>
                <a:ext cx="3744684" cy="584775"/>
              </a:xfrm>
              <a:prstGeom prst="rect">
                <a:avLst/>
              </a:prstGeom>
              <a:blipFill>
                <a:blip r:embed="rId3"/>
                <a:stretch>
                  <a:fillRect l="-814" t="-2105" b="-1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3213" y="4502331"/>
            <a:ext cx="3744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A sequence is </a:t>
            </a:r>
            <a:r>
              <a:rPr lang="en-US" sz="1600" u="sng" dirty="0">
                <a:latin typeface="Comic Sans MS" panose="030F0702030302020204" pitchFamily="66" charset="0"/>
              </a:rPr>
              <a:t>periodic</a:t>
            </a:r>
            <a:r>
              <a:rPr lang="en-US" sz="1600" dirty="0">
                <a:latin typeface="Comic Sans MS" panose="030F0702030302020204" pitchFamily="66" charset="0"/>
              </a:rPr>
              <a:t> if the terms repeat in a cycle</a:t>
            </a:r>
          </a:p>
          <a:p>
            <a:pPr algn="ctr"/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number of terms in the repeating pattern is known as the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period/order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of the sequence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05671" y="1539641"/>
                <a:ext cx="4225771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For the following relationship, state whether the sequence is increasing, decreasing, or periodic: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⁡(90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671" y="1539641"/>
                <a:ext cx="4225771" cy="1169551"/>
              </a:xfrm>
              <a:prstGeom prst="rect">
                <a:avLst/>
              </a:prstGeom>
              <a:blipFill>
                <a:blip r:embed="rId4"/>
                <a:stretch>
                  <a:fillRect t="-1047" b="-2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12810" y="3296192"/>
                <a:ext cx="5550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810" y="3296192"/>
                <a:ext cx="555088" cy="215444"/>
              </a:xfrm>
              <a:prstGeom prst="rect">
                <a:avLst/>
              </a:prstGeom>
              <a:blipFill>
                <a:blip r:embed="rId5"/>
                <a:stretch>
                  <a:fillRect l="-4396" r="-6593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82652" y="3297501"/>
                <a:ext cx="5592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652" y="3297501"/>
                <a:ext cx="559256" cy="215444"/>
              </a:xfrm>
              <a:prstGeom prst="rect">
                <a:avLst/>
              </a:prstGeom>
              <a:blipFill>
                <a:blip r:embed="rId6"/>
                <a:stretch>
                  <a:fillRect l="-4396" r="-7692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34611" y="3288625"/>
                <a:ext cx="6939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611" y="3288625"/>
                <a:ext cx="693908" cy="215444"/>
              </a:xfrm>
              <a:prstGeom prst="rect">
                <a:avLst/>
              </a:prstGeom>
              <a:blipFill>
                <a:blip r:embed="rId7"/>
                <a:stretch>
                  <a:fillRect l="-3509" r="-5263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08321" y="3288455"/>
                <a:ext cx="5592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321" y="3288455"/>
                <a:ext cx="559256" cy="215444"/>
              </a:xfrm>
              <a:prstGeom prst="rect">
                <a:avLst/>
              </a:prstGeom>
              <a:blipFill>
                <a:blip r:embed="rId8"/>
                <a:stretch>
                  <a:fillRect l="-4396" r="-769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421080" y="2818025"/>
            <a:ext cx="4225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Generate the first few terms…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23426" y="3723547"/>
            <a:ext cx="4225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sequence will be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periodic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with an order of 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24812" y="3293147"/>
                <a:ext cx="5592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812" y="3293147"/>
                <a:ext cx="559256" cy="215444"/>
              </a:xfrm>
              <a:prstGeom prst="rect">
                <a:avLst/>
              </a:prstGeom>
              <a:blipFill>
                <a:blip r:embed="rId9"/>
                <a:stretch>
                  <a:fillRect l="-4396" r="-7692" b="-13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215811" y="3292980"/>
                <a:ext cx="5592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5811" y="3292980"/>
                <a:ext cx="559256" cy="215444"/>
              </a:xfrm>
              <a:prstGeom prst="rect">
                <a:avLst/>
              </a:prstGeom>
              <a:blipFill>
                <a:blip r:embed="rId10"/>
                <a:stretch>
                  <a:fillRect l="-4396" r="-769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832766" y="3284101"/>
                <a:ext cx="69390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766" y="3284101"/>
                <a:ext cx="693908" cy="215444"/>
              </a:xfrm>
              <a:prstGeom prst="rect">
                <a:avLst/>
              </a:prstGeom>
              <a:blipFill>
                <a:blip r:embed="rId11"/>
                <a:stretch>
                  <a:fillRect l="-3509" r="-5263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584744" y="3275394"/>
                <a:ext cx="5592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4744" y="3275394"/>
                <a:ext cx="559256" cy="215444"/>
              </a:xfrm>
              <a:prstGeom prst="rect">
                <a:avLst/>
              </a:prstGeom>
              <a:blipFill>
                <a:blip r:embed="rId12"/>
                <a:stretch>
                  <a:fillRect l="-3261" r="-6522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3903254" y="3274422"/>
            <a:ext cx="2697843" cy="3102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598557" y="3271520"/>
            <a:ext cx="2545443" cy="3175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05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29" y="1497873"/>
            <a:ext cx="3622765" cy="46790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recognize whether a recurrence relationship generates an increasing, decreasing, or periodic sequence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3H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4504" y="2778033"/>
                <a:ext cx="37446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 sequence is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increasing</a:t>
                </a:r>
                <a:r>
                  <a:rPr lang="en-US" sz="1600" dirty="0">
                    <a:latin typeface="Comic Sans MS" panose="030F0702030302020204" pitchFamily="66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04" y="2778033"/>
                <a:ext cx="3744684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859" y="3679370"/>
                <a:ext cx="37446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A sequence is </a:t>
                </a:r>
                <a:r>
                  <a:rPr lang="en-US" sz="1600" u="sng" dirty="0">
                    <a:latin typeface="Comic Sans MS" panose="030F0702030302020204" pitchFamily="66" charset="0"/>
                  </a:rPr>
                  <a:t>decreasing</a:t>
                </a:r>
                <a:r>
                  <a:rPr lang="en-US" sz="1600" dirty="0">
                    <a:latin typeface="Comic Sans MS" panose="030F0702030302020204" pitchFamily="66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9" y="3679370"/>
                <a:ext cx="3744684" cy="584775"/>
              </a:xfrm>
              <a:prstGeom prst="rect">
                <a:avLst/>
              </a:prstGeom>
              <a:blipFill>
                <a:blip r:embed="rId3"/>
                <a:stretch>
                  <a:fillRect l="-814" t="-2105" b="-1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3213" y="4502331"/>
            <a:ext cx="3744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A sequence is </a:t>
            </a:r>
            <a:r>
              <a:rPr lang="en-US" sz="1600" u="sng" dirty="0">
                <a:latin typeface="Comic Sans MS" panose="030F0702030302020204" pitchFamily="66" charset="0"/>
              </a:rPr>
              <a:t>periodic</a:t>
            </a:r>
            <a:r>
              <a:rPr lang="en-US" sz="1600" dirty="0">
                <a:latin typeface="Comic Sans MS" panose="030F0702030302020204" pitchFamily="66" charset="0"/>
              </a:rPr>
              <a:t> if the terms repeat in a cycle</a:t>
            </a:r>
          </a:p>
          <a:p>
            <a:pPr algn="ctr"/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number of terms in the repeating pattern is known as the </a:t>
            </a:r>
            <a:r>
              <a:rPr lang="en-US" sz="16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period/order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of the sequence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79546" y="3586154"/>
            <a:ext cx="3453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Note that some sequences will not be any of these!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43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397FA-04DF-4F88-ACD0-5CB7C36C6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D09481-3557-4492-BC7A-F1D215F3B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7DA04-EB12-4865-BF60-6127EB8C55FB}">
  <ds:schemaRefs>
    <ds:schemaRef ds:uri="78db98b4-7c56-4667-9532-fea666d1edab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1074</TotalTime>
  <Words>741</Words>
  <Application>Microsoft Office PowerPoint</Application>
  <PresentationFormat>On-screen Show (4:3)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Pacifico</vt:lpstr>
      <vt:lpstr>Wingdings</vt:lpstr>
      <vt:lpstr>Office Theme</vt:lpstr>
      <vt:lpstr>PowerPoint Presentation</vt:lpstr>
      <vt:lpstr>Sequences and Series</vt:lpstr>
      <vt:lpstr>Sequences and Series</vt:lpstr>
      <vt:lpstr>Sequences and Series</vt:lpstr>
      <vt:lpstr>Sequences and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245</cp:revision>
  <dcterms:created xsi:type="dcterms:W3CDTF">2018-04-30T00:32:33Z</dcterms:created>
  <dcterms:modified xsi:type="dcterms:W3CDTF">2020-12-18T11:17:53Z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