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70" r:id="rId5"/>
    <p:sldId id="271" r:id="rId6"/>
    <p:sldId id="313" r:id="rId7"/>
    <p:sldId id="314" r:id="rId8"/>
    <p:sldId id="315" r:id="rId9"/>
    <p:sldId id="316" r:id="rId10"/>
    <p:sldId id="317" r:id="rId11"/>
    <p:sldId id="31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  <a:alpha val="40000"/>
              </a:schemeClr>
            </a:gs>
            <a:gs pos="7000">
              <a:schemeClr val="accent4">
                <a:lumMod val="20000"/>
                <a:lumOff val="80000"/>
                <a:alpha val="40000"/>
              </a:schemeClr>
            </a:gs>
            <a:gs pos="95000">
              <a:schemeClr val="accent4">
                <a:lumMod val="20000"/>
                <a:lumOff val="80000"/>
                <a:alpha val="40000"/>
              </a:schemeClr>
            </a:gs>
            <a:gs pos="100000">
              <a:schemeClr val="accent4">
                <a:lumMod val="60000"/>
                <a:lumOff val="40000"/>
                <a:alpha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3.png"/><Relationship Id="rId3" Type="http://schemas.openxmlformats.org/officeDocument/2006/relationships/image" Target="../media/image268.png"/><Relationship Id="rId7" Type="http://schemas.openxmlformats.org/officeDocument/2006/relationships/image" Target="../media/image272.png"/><Relationship Id="rId12" Type="http://schemas.openxmlformats.org/officeDocument/2006/relationships/image" Target="../media/image277.png"/><Relationship Id="rId2" Type="http://schemas.openxmlformats.org/officeDocument/2006/relationships/image" Target="../media/image2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1.png"/><Relationship Id="rId11" Type="http://schemas.openxmlformats.org/officeDocument/2006/relationships/image" Target="../media/image276.png"/><Relationship Id="rId5" Type="http://schemas.openxmlformats.org/officeDocument/2006/relationships/image" Target="../media/image270.png"/><Relationship Id="rId10" Type="http://schemas.openxmlformats.org/officeDocument/2006/relationships/image" Target="../media/image275.png"/><Relationship Id="rId4" Type="http://schemas.openxmlformats.org/officeDocument/2006/relationships/image" Target="../media/image269.png"/><Relationship Id="rId9" Type="http://schemas.openxmlformats.org/officeDocument/2006/relationships/image" Target="../media/image27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png"/><Relationship Id="rId3" Type="http://schemas.openxmlformats.org/officeDocument/2006/relationships/image" Target="../media/image279.png"/><Relationship Id="rId7" Type="http://schemas.openxmlformats.org/officeDocument/2006/relationships/image" Target="../media/image283.png"/><Relationship Id="rId2" Type="http://schemas.openxmlformats.org/officeDocument/2006/relationships/image" Target="../media/image1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2.png"/><Relationship Id="rId5" Type="http://schemas.openxmlformats.org/officeDocument/2006/relationships/image" Target="../media/image281.png"/><Relationship Id="rId4" Type="http://schemas.openxmlformats.org/officeDocument/2006/relationships/image" Target="../media/image28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1.png"/><Relationship Id="rId3" Type="http://schemas.openxmlformats.org/officeDocument/2006/relationships/image" Target="../media/image286.png"/><Relationship Id="rId7" Type="http://schemas.openxmlformats.org/officeDocument/2006/relationships/image" Target="../media/image290.png"/><Relationship Id="rId12" Type="http://schemas.openxmlformats.org/officeDocument/2006/relationships/image" Target="../media/image295.png"/><Relationship Id="rId2" Type="http://schemas.openxmlformats.org/officeDocument/2006/relationships/image" Target="../media/image16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9.png"/><Relationship Id="rId11" Type="http://schemas.openxmlformats.org/officeDocument/2006/relationships/image" Target="../media/image294.png"/><Relationship Id="rId5" Type="http://schemas.openxmlformats.org/officeDocument/2006/relationships/image" Target="../media/image288.png"/><Relationship Id="rId10" Type="http://schemas.openxmlformats.org/officeDocument/2006/relationships/image" Target="../media/image293.png"/><Relationship Id="rId4" Type="http://schemas.openxmlformats.org/officeDocument/2006/relationships/image" Target="../media/image287.png"/><Relationship Id="rId9" Type="http://schemas.openxmlformats.org/officeDocument/2006/relationships/image" Target="../media/image29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png"/><Relationship Id="rId3" Type="http://schemas.openxmlformats.org/officeDocument/2006/relationships/image" Target="../media/image297.png"/><Relationship Id="rId7" Type="http://schemas.openxmlformats.org/officeDocument/2006/relationships/image" Target="../media/image301.png"/><Relationship Id="rId2" Type="http://schemas.openxmlformats.org/officeDocument/2006/relationships/image" Target="../media/image1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5" Type="http://schemas.openxmlformats.org/officeDocument/2006/relationships/image" Target="../media/image299.png"/><Relationship Id="rId4" Type="http://schemas.openxmlformats.org/officeDocument/2006/relationships/image" Target="../media/image298.png"/><Relationship Id="rId9" Type="http://schemas.openxmlformats.org/officeDocument/2006/relationships/image" Target="../media/image1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png"/><Relationship Id="rId7" Type="http://schemas.openxmlformats.org/officeDocument/2006/relationships/image" Target="../media/image296.pn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5.png"/><Relationship Id="rId5" Type="http://schemas.openxmlformats.org/officeDocument/2006/relationships/image" Target="../media/image174.png"/><Relationship Id="rId4" Type="http://schemas.openxmlformats.org/officeDocument/2006/relationships/image" Target="../media/image17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3.png"/><Relationship Id="rId7" Type="http://schemas.openxmlformats.org/officeDocument/2006/relationships/image" Target="../media/image307.png"/><Relationship Id="rId2" Type="http://schemas.openxmlformats.org/officeDocument/2006/relationships/image" Target="../media/image3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6.png"/><Relationship Id="rId5" Type="http://schemas.openxmlformats.org/officeDocument/2006/relationships/image" Target="../media/image305.png"/><Relationship Id="rId4" Type="http://schemas.openxmlformats.org/officeDocument/2006/relationships/image" Target="../media/image30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34050" y="2314192"/>
            <a:ext cx="541526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Section </a:t>
            </a:r>
            <a:r>
              <a:rPr lang="en-US" sz="72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3</a:t>
            </a:r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cifico" panose="02000000000000000000" pitchFamily="2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211888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and be able to use the notation for sequences generated by recurrence relationships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 a recurrence relationship, each term is defined as a function of the current/previous term: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l="-336" t="-782" r="-1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403648" y="4221088"/>
            <a:ext cx="144016" cy="648072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5576" y="494116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next term…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267744" y="4221088"/>
            <a:ext cx="144016" cy="648072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63688" y="4941168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…is a function of the previous term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21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and be able to use the notation for sequences generated by recurrence relationships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first four terms of the following sequences: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04048" y="1484784"/>
                <a:ext cx="2420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m:rPr>
                          <m:nor/>
                        </m:rPr>
                        <a:rPr lang="en-US" dirty="0">
                          <a:latin typeface="Comic Sans MS" panose="030F0702030302020204" pitchFamily="66" charset="0"/>
                        </a:rPr>
                        <m:t>,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484784"/>
                <a:ext cx="2420791" cy="276999"/>
              </a:xfrm>
              <a:prstGeom prst="rect">
                <a:avLst/>
              </a:prstGeom>
              <a:blipFill>
                <a:blip r:embed="rId3"/>
                <a:stretch>
                  <a:fillRect l="-756" r="-1511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92080" y="256490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564904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96136" y="256490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564904"/>
                <a:ext cx="309380" cy="276999"/>
              </a:xfrm>
              <a:prstGeom prst="rect">
                <a:avLst/>
              </a:prstGeom>
              <a:blipFill>
                <a:blip r:embed="rId5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923928" y="1916832"/>
            <a:ext cx="4536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‘To get the next term, add 4 to the current term.’ ‘The first term is 7’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72200" y="256490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2564904"/>
                <a:ext cx="309380" cy="276999"/>
              </a:xfrm>
              <a:prstGeom prst="rect">
                <a:avLst/>
              </a:prstGeom>
              <a:blipFill>
                <a:blip r:embed="rId6"/>
                <a:stretch>
                  <a:fillRect l="-19608" r="-1764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948264" y="256490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2564904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9608" r="-1568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04048" y="3573016"/>
                <a:ext cx="2420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m:rPr>
                          <m:nor/>
                        </m:rPr>
                        <a:rPr lang="en-US" dirty="0">
                          <a:latin typeface="Comic Sans MS" panose="030F0702030302020204" pitchFamily="66" charset="0"/>
                        </a:rPr>
                        <m:t>,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573016"/>
                <a:ext cx="2420791" cy="276999"/>
              </a:xfrm>
              <a:prstGeom prst="rect">
                <a:avLst/>
              </a:prstGeom>
              <a:blipFill>
                <a:blip r:embed="rId8"/>
                <a:stretch>
                  <a:fillRect l="-756" r="-1763" b="-17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92080" y="465313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653136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3333" r="-30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68144" y="465313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653136"/>
                <a:ext cx="181139" cy="276999"/>
              </a:xfrm>
              <a:prstGeom prst="rect">
                <a:avLst/>
              </a:prstGeom>
              <a:blipFill>
                <a:blip r:embed="rId10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923928" y="4005064"/>
            <a:ext cx="4536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‘To get the next term, add 4 to the current term.’ ‘The first term is 5’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72200" y="465313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653136"/>
                <a:ext cx="309380" cy="276999"/>
              </a:xfrm>
              <a:prstGeom prst="rect">
                <a:avLst/>
              </a:prstGeom>
              <a:blipFill>
                <a:blip r:embed="rId11"/>
                <a:stretch>
                  <a:fillRect l="-17647" r="-1764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48264" y="4653136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653136"/>
                <a:ext cx="309380" cy="276999"/>
              </a:xfrm>
              <a:prstGeom prst="rect">
                <a:avLst/>
              </a:prstGeom>
              <a:blipFill>
                <a:blip r:embed="rId12"/>
                <a:stretch>
                  <a:fillRect l="-19608" r="-1568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779912" y="5373216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With recurrence relationships you need to know the relationship as well as a starting value!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4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and be able to use the notation for sequences generated by recurrence relationships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first five terms generated by the following sequence: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t="-782" r="-16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965576" y="1484784"/>
                <a:ext cx="2497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nor/>
                        </m:rPr>
                        <a:rPr lang="en-US" dirty="0">
                          <a:latin typeface="Comic Sans MS" panose="030F0702030302020204" pitchFamily="66" charset="0"/>
                        </a:rPr>
                        <m:t>,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576" y="1484784"/>
                <a:ext cx="2497735" cy="276999"/>
              </a:xfrm>
              <a:prstGeom prst="rect">
                <a:avLst/>
              </a:prstGeom>
              <a:blipFill>
                <a:blip r:embed="rId3"/>
                <a:stretch>
                  <a:fillRect l="-1956" r="-244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076056" y="256490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564904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80112" y="256490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564904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3923928" y="1916832"/>
            <a:ext cx="4536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‘To get the next term, multiply the current term by 2, and then add 3. The first term is 2’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012160" y="256490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2564904"/>
                <a:ext cx="309380" cy="276999"/>
              </a:xfrm>
              <a:prstGeom prst="rect">
                <a:avLst/>
              </a:prstGeom>
              <a:blipFill>
                <a:blip r:embed="rId6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588224" y="256490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564904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20000" r="-18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164288" y="2564904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2564904"/>
                <a:ext cx="309380" cy="276999"/>
              </a:xfrm>
              <a:prstGeom prst="rect">
                <a:avLst/>
              </a:prstGeom>
              <a:blipFill>
                <a:blip r:embed="rId8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54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and be able to use the notation for sequences generated by recurrence relationships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4679089"/>
              </a:xfrm>
              <a:blipFill>
                <a:blip r:embed="rId2"/>
                <a:stretch>
                  <a:fillRect l="-672" t="-782" r="-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11960" y="1484784"/>
                <a:ext cx="7316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484784"/>
                <a:ext cx="731611" cy="276999"/>
              </a:xfrm>
              <a:prstGeom prst="rect">
                <a:avLst/>
              </a:prstGeom>
              <a:blipFill>
                <a:blip r:embed="rId3"/>
                <a:stretch>
                  <a:fillRect l="-3333" r="-5833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11960" y="2286000"/>
                <a:ext cx="159194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286000"/>
                <a:ext cx="1591940" cy="276999"/>
              </a:xfrm>
              <a:prstGeom prst="rect">
                <a:avLst/>
              </a:prstGeom>
              <a:blipFill>
                <a:blip r:embed="rId4"/>
                <a:stretch>
                  <a:fillRect t="-2222" r="-766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11960" y="2852936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852936"/>
                <a:ext cx="1512168" cy="276999"/>
              </a:xfrm>
              <a:prstGeom prst="rect">
                <a:avLst/>
              </a:prstGeom>
              <a:blipFill>
                <a:blip r:embed="rId5"/>
                <a:stretch>
                  <a:fillRect t="-2222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27252" y="3403600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252" y="3403600"/>
                <a:ext cx="1512168" cy="276999"/>
              </a:xfrm>
              <a:prstGeom prst="rect">
                <a:avLst/>
              </a:prstGeom>
              <a:blipFill>
                <a:blip r:embed="rId6"/>
                <a:stretch>
                  <a:fillRect t="-2174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50060" y="4254500"/>
                <a:ext cx="159194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060" y="4254500"/>
                <a:ext cx="1591940" cy="276999"/>
              </a:xfrm>
              <a:prstGeom prst="rect">
                <a:avLst/>
              </a:prstGeom>
              <a:blipFill>
                <a:blip r:embed="rId7"/>
                <a:stretch>
                  <a:fillRect t="-2222" r="-1149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50060" y="4821436"/>
                <a:ext cx="208724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m:rPr>
                                  <m:nor/>
                                </m:rPr>
                                <a:rPr lang="en-US" dirty="0">
                                  <a:latin typeface="Comic Sans MS" panose="030F0702030302020204" pitchFamily="66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060" y="4821436"/>
                <a:ext cx="2087240" cy="276999"/>
              </a:xfrm>
              <a:prstGeom prst="rect">
                <a:avLst/>
              </a:prstGeom>
              <a:blipFill>
                <a:blip r:embed="rId8"/>
                <a:stretch>
                  <a:fillRect t="-2222" r="-292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92352" y="5397500"/>
                <a:ext cx="227354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+1−1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352" y="5397500"/>
                <a:ext cx="2273548" cy="276999"/>
              </a:xfrm>
              <a:prstGeom prst="rect">
                <a:avLst/>
              </a:prstGeom>
              <a:blipFill>
                <a:blip r:embed="rId9"/>
                <a:stretch>
                  <a:fillRect l="-1340" t="-2174" r="-2413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03452" y="5981700"/>
                <a:ext cx="163854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452" y="5981700"/>
                <a:ext cx="1638548" cy="276999"/>
              </a:xfrm>
              <a:prstGeom prst="rect">
                <a:avLst/>
              </a:prstGeom>
              <a:blipFill>
                <a:blip r:embed="rId10"/>
                <a:stretch>
                  <a:fillRect t="-2174" b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835028" y="1878732"/>
            <a:ext cx="4536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relationship to find the second term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0900" y="3759200"/>
            <a:ext cx="1562100" cy="3175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254500" y="2247900"/>
            <a:ext cx="1600200" cy="355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784228" y="3847232"/>
            <a:ext cx="4536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relationship to find the third term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267200" y="4241800"/>
            <a:ext cx="1600200" cy="355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24"/>
          <p:cNvSpPr>
            <a:spLocks/>
          </p:cNvSpPr>
          <p:nvPr/>
        </p:nvSpPr>
        <p:spPr bwMode="auto">
          <a:xfrm>
            <a:off x="5959624" y="2441724"/>
            <a:ext cx="161776" cy="555476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858024" y="2526432"/>
                <a:ext cx="15841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024" y="2526432"/>
                <a:ext cx="1584176" cy="338554"/>
              </a:xfrm>
              <a:prstGeom prst="rect">
                <a:avLst/>
              </a:prstGeom>
              <a:blipFill>
                <a:blip r:embed="rId11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24"/>
          <p:cNvSpPr>
            <a:spLocks/>
          </p:cNvSpPr>
          <p:nvPr/>
        </p:nvSpPr>
        <p:spPr bwMode="auto">
          <a:xfrm>
            <a:off x="5769124" y="3013224"/>
            <a:ext cx="161776" cy="555476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908824" y="3110632"/>
            <a:ext cx="987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24"/>
          <p:cNvSpPr>
            <a:spLocks/>
          </p:cNvSpPr>
          <p:nvPr/>
        </p:nvSpPr>
        <p:spPr bwMode="auto">
          <a:xfrm>
            <a:off x="6315224" y="4384824"/>
            <a:ext cx="161776" cy="555476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213624" y="4469532"/>
                <a:ext cx="15841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624" y="4469532"/>
                <a:ext cx="1584176" cy="338554"/>
              </a:xfrm>
              <a:prstGeom prst="rect">
                <a:avLst/>
              </a:prstGeom>
              <a:blipFill>
                <a:blip r:embed="rId12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24"/>
          <p:cNvSpPr>
            <a:spLocks/>
          </p:cNvSpPr>
          <p:nvPr/>
        </p:nvSpPr>
        <p:spPr bwMode="auto">
          <a:xfrm>
            <a:off x="6581924" y="4994424"/>
            <a:ext cx="161776" cy="555476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721624" y="5091832"/>
            <a:ext cx="1685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24"/>
          <p:cNvSpPr>
            <a:spLocks/>
          </p:cNvSpPr>
          <p:nvPr/>
        </p:nvSpPr>
        <p:spPr bwMode="auto">
          <a:xfrm>
            <a:off x="6569224" y="5578624"/>
            <a:ext cx="161776" cy="555476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708924" y="5676032"/>
            <a:ext cx="987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63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6" grpId="0" animBg="1"/>
      <p:bldP spid="6" grpId="1" animBg="1"/>
      <p:bldP spid="6" grpId="2" animBg="1"/>
      <p:bldP spid="6" grpId="3" animBg="1"/>
      <p:bldP spid="29" grpId="0" animBg="1"/>
      <p:bldP spid="29" grpId="1" animBg="1"/>
      <p:bldP spid="30" grpId="0"/>
      <p:bldP spid="31" grpId="0" animBg="1"/>
      <p:bldP spid="31" grpId="1" animBg="1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502992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and be able to use the notation for sequences generated by recurrence relationships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5029927"/>
              </a:xfrm>
              <a:blipFill>
                <a:blip r:embed="rId2"/>
                <a:stretch>
                  <a:fillRect l="-672" t="-727" r="-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1852" y="4991100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52" y="4991100"/>
                <a:ext cx="1512168" cy="276999"/>
              </a:xfrm>
              <a:prstGeom prst="rect">
                <a:avLst/>
              </a:prstGeom>
              <a:blipFill>
                <a:blip r:embed="rId3"/>
                <a:stretch>
                  <a:fillRect t="-2222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777752" y="5003800"/>
                <a:ext cx="163854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752" y="5003800"/>
                <a:ext cx="1638548" cy="276999"/>
              </a:xfrm>
              <a:prstGeom prst="rect">
                <a:avLst/>
              </a:prstGeom>
              <a:blipFill>
                <a:blip r:embed="rId4"/>
                <a:stretch>
                  <a:fillRect t="-2222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54252" y="1498600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252" y="1498600"/>
                <a:ext cx="1512168" cy="276999"/>
              </a:xfrm>
              <a:prstGeom prst="rect">
                <a:avLst/>
              </a:prstGeom>
              <a:blipFill>
                <a:blip r:embed="rId5"/>
                <a:stretch>
                  <a:fillRect t="-2222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305052" y="1968500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5052" y="1968500"/>
                <a:ext cx="1512168" cy="276999"/>
              </a:xfrm>
              <a:prstGeom prst="rect">
                <a:avLst/>
              </a:prstGeom>
              <a:blipFill>
                <a:blip r:embed="rId6"/>
                <a:stretch>
                  <a:fillRect t="-2222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482852" y="2463800"/>
                <a:ext cx="199414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852" y="2463800"/>
                <a:ext cx="1994148" cy="276999"/>
              </a:xfrm>
              <a:prstGeom prst="rect">
                <a:avLst/>
              </a:prstGeom>
              <a:blipFill>
                <a:blip r:embed="rId7"/>
                <a:stretch>
                  <a:fillRect l="-915" r="-2134" b="-3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559052" y="3022600"/>
                <a:ext cx="301014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so therefore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052" y="3022600"/>
                <a:ext cx="3010148" cy="276999"/>
              </a:xfrm>
              <a:prstGeom prst="rect">
                <a:avLst/>
              </a:prstGeom>
              <a:blipFill>
                <a:blip r:embed="rId8"/>
                <a:stretch>
                  <a:fillRect l="-2834" t="-26667" b="-5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24"/>
          <p:cNvSpPr>
            <a:spLocks/>
          </p:cNvSpPr>
          <p:nvPr/>
        </p:nvSpPr>
        <p:spPr bwMode="auto">
          <a:xfrm>
            <a:off x="5737192" y="1628502"/>
            <a:ext cx="132385" cy="481511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63681" y="1678072"/>
                <a:ext cx="16857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681" y="1678072"/>
                <a:ext cx="1685776" cy="338554"/>
              </a:xfrm>
              <a:prstGeom prst="rect">
                <a:avLst/>
              </a:prstGeom>
              <a:blipFill>
                <a:blip r:embed="rId9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24"/>
          <p:cNvSpPr>
            <a:spLocks/>
          </p:cNvSpPr>
          <p:nvPr/>
        </p:nvSpPr>
        <p:spPr bwMode="auto">
          <a:xfrm>
            <a:off x="6481775" y="2155371"/>
            <a:ext cx="132385" cy="481511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Arc 24"/>
          <p:cNvSpPr>
            <a:spLocks/>
          </p:cNvSpPr>
          <p:nvPr/>
        </p:nvSpPr>
        <p:spPr bwMode="auto">
          <a:xfrm>
            <a:off x="7505032" y="2725782"/>
            <a:ext cx="132385" cy="481511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351509" y="2170107"/>
            <a:ext cx="1685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74917" y="2649077"/>
            <a:ext cx="15036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answer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68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2" grpId="0"/>
      <p:bldP spid="43" grpId="0"/>
      <p:bldP spid="44" grpId="0"/>
      <p:bldP spid="11" grpId="0" animBg="1"/>
      <p:bldP spid="12" grpId="0"/>
      <p:bldP spid="13" grpId="0" animBg="1"/>
      <p:bldP spid="14" grpId="0" animBg="1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502992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and be able to use the notation for sequences generated by recurrence relationships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Find: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5029927"/>
              </a:xfrm>
              <a:blipFill>
                <a:blip r:embed="rId2"/>
                <a:stretch>
                  <a:fillRect l="-672" t="-727" r="-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840240" y="4839139"/>
                <a:ext cx="565155" cy="690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sup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0240" y="4839139"/>
                <a:ext cx="565155" cy="6908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810717" y="1455277"/>
            <a:ext cx="50981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are being asked to find the sum of the first 200 terms of this sequence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Remember that at this point we do not know whether it is arithmetic or geometric (or neither), so we should generate the first few terms and see what happens…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32450" y="3034937"/>
                <a:ext cx="884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450" y="3034937"/>
                <a:ext cx="884281" cy="276999"/>
              </a:xfrm>
              <a:prstGeom prst="rect">
                <a:avLst/>
              </a:prstGeom>
              <a:blipFill>
                <a:blip r:embed="rId4"/>
                <a:stretch>
                  <a:fillRect l="-3448" r="-5517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28096" y="3483428"/>
                <a:ext cx="7111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096" y="3483428"/>
                <a:ext cx="711156" cy="276999"/>
              </a:xfrm>
              <a:prstGeom prst="rect">
                <a:avLst/>
              </a:prstGeom>
              <a:blipFill>
                <a:blip r:embed="rId5"/>
                <a:stretch>
                  <a:fillRect l="-5128" r="-7692" b="-17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23743" y="3923211"/>
                <a:ext cx="8896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743" y="3923211"/>
                <a:ext cx="889603" cy="276999"/>
              </a:xfrm>
              <a:prstGeom prst="rect">
                <a:avLst/>
              </a:prstGeom>
              <a:blipFill>
                <a:blip r:embed="rId6"/>
                <a:stretch>
                  <a:fillRect l="-3425" r="-6164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19389" y="4362994"/>
                <a:ext cx="716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389" y="4362994"/>
                <a:ext cx="716478" cy="276999"/>
              </a:xfrm>
              <a:prstGeom prst="rect">
                <a:avLst/>
              </a:prstGeom>
              <a:blipFill>
                <a:blip r:embed="rId7"/>
                <a:stretch>
                  <a:fillRect l="-4274" r="-769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4"/>
          <p:cNvSpPr>
            <a:spLocks/>
          </p:cNvSpPr>
          <p:nvPr/>
        </p:nvSpPr>
        <p:spPr bwMode="auto">
          <a:xfrm>
            <a:off x="5075340" y="3204754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062641" y="3258678"/>
            <a:ext cx="2783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and then subtract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4"/>
          <p:cNvSpPr>
            <a:spLocks/>
          </p:cNvSpPr>
          <p:nvPr/>
        </p:nvSpPr>
        <p:spPr bwMode="auto">
          <a:xfrm>
            <a:off x="5105820" y="3635829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24"/>
          <p:cNvSpPr>
            <a:spLocks/>
          </p:cNvSpPr>
          <p:nvPr/>
        </p:nvSpPr>
        <p:spPr bwMode="auto">
          <a:xfrm>
            <a:off x="5118883" y="4101738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058287" y="3698461"/>
            <a:ext cx="2783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and then subtract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88767" y="4146953"/>
            <a:ext cx="2783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and then subtract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23632" y="4921289"/>
            <a:ext cx="515040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not geometric or arithmetic, so we cannot use their formulae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However, every pair of term sum to -1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200 terms, there will be 100 pairs, so the sum will be -100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39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" grpId="0"/>
      <p:bldP spid="21" grpId="0"/>
      <p:bldP spid="22" grpId="0"/>
      <p:bldP spid="23" grpId="0"/>
      <p:bldP spid="24" grpId="0" animBg="1"/>
      <p:bldP spid="25" grpId="0"/>
      <p:bldP spid="27" grpId="0" animBg="1"/>
      <p:bldP spid="29" grpId="0" animBg="1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Sequences and Series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0629" y="1497873"/>
                <a:ext cx="3622765" cy="502992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understand and be able to use the notation for sequences generated by recurrence relationships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… is defined by: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−1,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Find the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199</m:t>
                        </m:r>
                      </m:sub>
                    </m:sSub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629" y="1497873"/>
                <a:ext cx="3622765" cy="5029927"/>
              </a:xfrm>
              <a:blipFill>
                <a:blip r:embed="rId2"/>
                <a:stretch>
                  <a:fillRect l="-672" t="-727" r="-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3G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49867" y="1528354"/>
                <a:ext cx="884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867" y="1528354"/>
                <a:ext cx="884281" cy="276999"/>
              </a:xfrm>
              <a:prstGeom prst="rect">
                <a:avLst/>
              </a:prstGeom>
              <a:blipFill>
                <a:blip r:embed="rId3"/>
                <a:stretch>
                  <a:fillRect l="-3448" r="-5517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45513" y="1976845"/>
                <a:ext cx="7111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513" y="1976845"/>
                <a:ext cx="711156" cy="276999"/>
              </a:xfrm>
              <a:prstGeom prst="rect">
                <a:avLst/>
              </a:prstGeom>
              <a:blipFill>
                <a:blip r:embed="rId4"/>
                <a:stretch>
                  <a:fillRect l="-5128" r="-7692" b="-17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41160" y="2416628"/>
                <a:ext cx="8896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160" y="2416628"/>
                <a:ext cx="889603" cy="276999"/>
              </a:xfrm>
              <a:prstGeom prst="rect">
                <a:avLst/>
              </a:prstGeom>
              <a:blipFill>
                <a:blip r:embed="rId5"/>
                <a:stretch>
                  <a:fillRect l="-3425" r="-6164" b="-17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36806" y="2856411"/>
                <a:ext cx="716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806" y="2856411"/>
                <a:ext cx="716478" cy="276999"/>
              </a:xfrm>
              <a:prstGeom prst="rect">
                <a:avLst/>
              </a:prstGeom>
              <a:blipFill>
                <a:blip r:embed="rId6"/>
                <a:stretch>
                  <a:fillRect l="-4274" r="-769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4"/>
          <p:cNvSpPr>
            <a:spLocks/>
          </p:cNvSpPr>
          <p:nvPr/>
        </p:nvSpPr>
        <p:spPr bwMode="auto">
          <a:xfrm>
            <a:off x="5092757" y="1698171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080058" y="1752095"/>
            <a:ext cx="2783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and then subtract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4"/>
          <p:cNvSpPr>
            <a:spLocks/>
          </p:cNvSpPr>
          <p:nvPr/>
        </p:nvSpPr>
        <p:spPr bwMode="auto">
          <a:xfrm>
            <a:off x="5123237" y="2129246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24"/>
          <p:cNvSpPr>
            <a:spLocks/>
          </p:cNvSpPr>
          <p:nvPr/>
        </p:nvSpPr>
        <p:spPr bwMode="auto">
          <a:xfrm>
            <a:off x="5136300" y="2595155"/>
            <a:ext cx="149803" cy="435429"/>
          </a:xfrm>
          <a:custGeom>
            <a:avLst/>
            <a:gdLst>
              <a:gd name="T0" fmla="*/ 0 w 21600"/>
              <a:gd name="T1" fmla="*/ 0 h 43185"/>
              <a:gd name="T2" fmla="*/ 964935 w 21600"/>
              <a:gd name="T3" fmla="*/ 172952408 h 43185"/>
              <a:gd name="T4" fmla="*/ 0 w 21600"/>
              <a:gd name="T5" fmla="*/ 86506210 h 4318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</a:path>
              <a:path w="21600" h="4318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12"/>
                  <a:pt x="12418" y="42747"/>
                  <a:pt x="813" y="4318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075704" y="2191878"/>
            <a:ext cx="2783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and then subtract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06184" y="2640370"/>
            <a:ext cx="2783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and then subtract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594490" y="3388580"/>
                <a:ext cx="323451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Every ‘odd’ term is equal to -1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199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490" y="3388580"/>
                <a:ext cx="3234517" cy="738664"/>
              </a:xfrm>
              <a:prstGeom prst="rect">
                <a:avLst/>
              </a:prstGeom>
              <a:blipFill>
                <a:blip r:embed="rId7"/>
                <a:stretch>
                  <a:fillRect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142740" y="1547223"/>
            <a:ext cx="908231" cy="3175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147094" y="2439851"/>
            <a:ext cx="908231" cy="3175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7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/>
      <p:bldP spid="22" grpId="0"/>
      <p:bldP spid="23" grpId="0"/>
      <p:bldP spid="24" grpId="0" animBg="1"/>
      <p:bldP spid="25" grpId="0"/>
      <p:bldP spid="27" grpId="0" animBg="1"/>
      <p:bldP spid="29" grpId="0" animBg="1"/>
      <p:bldP spid="30" grpId="0"/>
      <p:bldP spid="31" grpId="0"/>
      <p:bldP spid="19" grpId="0" animBg="1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5397FA-04DF-4F88-ACD0-5CB7C36C6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D09481-3557-4492-BC7A-F1D215F3BE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17DA04-EB12-4865-BF60-6127EB8C55FB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</TotalTime>
  <Words>1209</Words>
  <Application>Microsoft Office PowerPoint</Application>
  <PresentationFormat>On-screen Show (4:3)</PresentationFormat>
  <Paragraphs>142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Pacifico</vt:lpstr>
      <vt:lpstr>Wingdings</vt:lpstr>
      <vt:lpstr>Office Theme</vt:lpstr>
      <vt:lpstr>PowerPoint Presentation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  <vt:lpstr>Sequences and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244</cp:revision>
  <dcterms:created xsi:type="dcterms:W3CDTF">2018-04-30T00:32:33Z</dcterms:created>
  <dcterms:modified xsi:type="dcterms:W3CDTF">2020-12-18T11:16:37Z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