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68" r:id="rId5"/>
    <p:sldId id="269" r:id="rId6"/>
    <p:sldId id="309" r:id="rId7"/>
    <p:sldId id="310" r:id="rId8"/>
    <p:sldId id="311" r:id="rId9"/>
    <p:sldId id="31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  <a:alpha val="40000"/>
              </a:schemeClr>
            </a:gs>
            <a:gs pos="7000">
              <a:schemeClr val="accent4">
                <a:lumMod val="20000"/>
                <a:lumOff val="80000"/>
                <a:alpha val="40000"/>
              </a:schemeClr>
            </a:gs>
            <a:gs pos="95000">
              <a:schemeClr val="accent4">
                <a:lumMod val="20000"/>
                <a:lumOff val="80000"/>
                <a:alpha val="40000"/>
              </a:schemeClr>
            </a:gs>
            <a:gs pos="100000">
              <a:schemeClr val="accent4">
                <a:lumMod val="60000"/>
                <a:lumOff val="40000"/>
                <a:alpha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5.png"/><Relationship Id="rId3" Type="http://schemas.openxmlformats.org/officeDocument/2006/relationships/image" Target="../media/image230.png"/><Relationship Id="rId7" Type="http://schemas.openxmlformats.org/officeDocument/2006/relationships/image" Target="../media/image234.png"/><Relationship Id="rId2" Type="http://schemas.openxmlformats.org/officeDocument/2006/relationships/image" Target="../media/image2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3.png"/><Relationship Id="rId11" Type="http://schemas.openxmlformats.org/officeDocument/2006/relationships/image" Target="../media/image238.png"/><Relationship Id="rId5" Type="http://schemas.openxmlformats.org/officeDocument/2006/relationships/image" Target="../media/image232.png"/><Relationship Id="rId10" Type="http://schemas.openxmlformats.org/officeDocument/2006/relationships/image" Target="../media/image237.png"/><Relationship Id="rId4" Type="http://schemas.openxmlformats.org/officeDocument/2006/relationships/image" Target="../media/image231.png"/><Relationship Id="rId9" Type="http://schemas.openxmlformats.org/officeDocument/2006/relationships/image" Target="../media/image23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9.png"/><Relationship Id="rId3" Type="http://schemas.openxmlformats.org/officeDocument/2006/relationships/image" Target="../media/image230.png"/><Relationship Id="rId7" Type="http://schemas.openxmlformats.org/officeDocument/2006/relationships/image" Target="../media/image234.png"/><Relationship Id="rId2" Type="http://schemas.openxmlformats.org/officeDocument/2006/relationships/image" Target="../media/image2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3.png"/><Relationship Id="rId11" Type="http://schemas.openxmlformats.org/officeDocument/2006/relationships/image" Target="../media/image241.png"/><Relationship Id="rId5" Type="http://schemas.openxmlformats.org/officeDocument/2006/relationships/image" Target="../media/image232.png"/><Relationship Id="rId10" Type="http://schemas.openxmlformats.org/officeDocument/2006/relationships/image" Target="../media/image237.png"/><Relationship Id="rId4" Type="http://schemas.openxmlformats.org/officeDocument/2006/relationships/image" Target="../media/image231.png"/><Relationship Id="rId9" Type="http://schemas.openxmlformats.org/officeDocument/2006/relationships/image" Target="../media/image24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4.png"/><Relationship Id="rId13" Type="http://schemas.openxmlformats.org/officeDocument/2006/relationships/image" Target="../media/image247.png"/><Relationship Id="rId3" Type="http://schemas.openxmlformats.org/officeDocument/2006/relationships/image" Target="../media/image229.png"/><Relationship Id="rId7" Type="http://schemas.openxmlformats.org/officeDocument/2006/relationships/image" Target="../media/image233.png"/><Relationship Id="rId12" Type="http://schemas.openxmlformats.org/officeDocument/2006/relationships/image" Target="../media/image246.png"/><Relationship Id="rId2" Type="http://schemas.openxmlformats.org/officeDocument/2006/relationships/image" Target="../media/image2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2.png"/><Relationship Id="rId11" Type="http://schemas.openxmlformats.org/officeDocument/2006/relationships/image" Target="../media/image245.png"/><Relationship Id="rId5" Type="http://schemas.openxmlformats.org/officeDocument/2006/relationships/image" Target="../media/image231.png"/><Relationship Id="rId10" Type="http://schemas.openxmlformats.org/officeDocument/2006/relationships/image" Target="../media/image244.png"/><Relationship Id="rId4" Type="http://schemas.openxmlformats.org/officeDocument/2006/relationships/image" Target="../media/image230.png"/><Relationship Id="rId9" Type="http://schemas.openxmlformats.org/officeDocument/2006/relationships/image" Target="../media/image243.png"/><Relationship Id="rId14" Type="http://schemas.openxmlformats.org/officeDocument/2006/relationships/image" Target="../media/image24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4.png"/><Relationship Id="rId13" Type="http://schemas.openxmlformats.org/officeDocument/2006/relationships/image" Target="../media/image253.png"/><Relationship Id="rId3" Type="http://schemas.openxmlformats.org/officeDocument/2006/relationships/image" Target="../media/image229.png"/><Relationship Id="rId7" Type="http://schemas.openxmlformats.org/officeDocument/2006/relationships/image" Target="../media/image233.png"/><Relationship Id="rId12" Type="http://schemas.openxmlformats.org/officeDocument/2006/relationships/image" Target="../media/image252.png"/><Relationship Id="rId2" Type="http://schemas.openxmlformats.org/officeDocument/2006/relationships/image" Target="../media/image2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2.png"/><Relationship Id="rId11" Type="http://schemas.openxmlformats.org/officeDocument/2006/relationships/image" Target="../media/image251.png"/><Relationship Id="rId5" Type="http://schemas.openxmlformats.org/officeDocument/2006/relationships/image" Target="../media/image231.png"/><Relationship Id="rId10" Type="http://schemas.openxmlformats.org/officeDocument/2006/relationships/image" Target="../media/image244.png"/><Relationship Id="rId4" Type="http://schemas.openxmlformats.org/officeDocument/2006/relationships/image" Target="../media/image230.png"/><Relationship Id="rId9" Type="http://schemas.openxmlformats.org/officeDocument/2006/relationships/image" Target="../media/image250.png"/><Relationship Id="rId14" Type="http://schemas.openxmlformats.org/officeDocument/2006/relationships/image" Target="../media/image25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4.png"/><Relationship Id="rId13" Type="http://schemas.openxmlformats.org/officeDocument/2006/relationships/image" Target="../media/image260.png"/><Relationship Id="rId18" Type="http://schemas.openxmlformats.org/officeDocument/2006/relationships/image" Target="../media/image265.png"/><Relationship Id="rId3" Type="http://schemas.openxmlformats.org/officeDocument/2006/relationships/image" Target="../media/image229.png"/><Relationship Id="rId7" Type="http://schemas.openxmlformats.org/officeDocument/2006/relationships/image" Target="../media/image233.png"/><Relationship Id="rId12" Type="http://schemas.openxmlformats.org/officeDocument/2006/relationships/image" Target="../media/image259.png"/><Relationship Id="rId17" Type="http://schemas.openxmlformats.org/officeDocument/2006/relationships/image" Target="../media/image264.png"/><Relationship Id="rId2" Type="http://schemas.openxmlformats.org/officeDocument/2006/relationships/image" Target="../media/image255.png"/><Relationship Id="rId16" Type="http://schemas.openxmlformats.org/officeDocument/2006/relationships/image" Target="../media/image2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2.png"/><Relationship Id="rId11" Type="http://schemas.openxmlformats.org/officeDocument/2006/relationships/image" Target="../media/image258.png"/><Relationship Id="rId5" Type="http://schemas.openxmlformats.org/officeDocument/2006/relationships/image" Target="../media/image231.png"/><Relationship Id="rId15" Type="http://schemas.openxmlformats.org/officeDocument/2006/relationships/image" Target="../media/image262.png"/><Relationship Id="rId10" Type="http://schemas.openxmlformats.org/officeDocument/2006/relationships/image" Target="../media/image257.png"/><Relationship Id="rId4" Type="http://schemas.openxmlformats.org/officeDocument/2006/relationships/image" Target="../media/image230.png"/><Relationship Id="rId9" Type="http://schemas.openxmlformats.org/officeDocument/2006/relationships/image" Target="../media/image256.png"/><Relationship Id="rId14" Type="http://schemas.openxmlformats.org/officeDocument/2006/relationships/image" Target="../media/image26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34050" y="2314192"/>
            <a:ext cx="541526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Section </a:t>
            </a:r>
            <a:r>
              <a:rPr lang="en-US" sz="7200" b="1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3</a:t>
            </a:r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727426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1484784"/>
            <a:ext cx="3622765" cy="46921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understand series questions where the Greek Sigma notation is used (for both arithmetic and Geometric series)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204" y="7640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4" y="7640"/>
                <a:ext cx="1203984" cy="276999"/>
              </a:xfrm>
              <a:prstGeom prst="rect">
                <a:avLst/>
              </a:prstGeom>
              <a:blipFill>
                <a:blip r:embed="rId2"/>
                <a:stretch>
                  <a:fillRect l="-2525" t="-4348" r="-1515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404664"/>
                <a:ext cx="1666071" cy="5866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4664"/>
                <a:ext cx="1666071" cy="5866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47664" y="0"/>
                <a:ext cx="1368152" cy="564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0"/>
                <a:ext cx="1368152" cy="5648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88024" y="0"/>
                <a:ext cx="2365263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0"/>
                <a:ext cx="2365263" cy="4725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233742" y="55612"/>
                <a:ext cx="19356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3742" y="55612"/>
                <a:ext cx="1935658" cy="276999"/>
              </a:xfrm>
              <a:prstGeom prst="rect">
                <a:avLst/>
              </a:prstGeom>
              <a:blipFill>
                <a:blip r:embed="rId6"/>
                <a:stretch>
                  <a:fillRect l="-315" t="-2174" r="-1577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651732" y="476672"/>
                <a:ext cx="1492268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1732" y="476672"/>
                <a:ext cx="1492268" cy="4725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51920" y="3140968"/>
                <a:ext cx="1601977" cy="10415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140968"/>
                <a:ext cx="1601977" cy="104156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H="1" flipV="1">
            <a:off x="4860032" y="4005064"/>
            <a:ext cx="504056" cy="1008112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419872" y="4293096"/>
            <a:ext cx="576064" cy="792088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211960" y="2492896"/>
            <a:ext cx="504056" cy="648072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572000" y="5085184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nth term formula for the series we are summing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547664" y="5157192"/>
                <a:ext cx="259228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is the value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we use to find the first term</a:t>
                </a:r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5157192"/>
                <a:ext cx="2592288" cy="923330"/>
              </a:xfrm>
              <a:prstGeom prst="rect">
                <a:avLst/>
              </a:prstGeom>
              <a:blipFill>
                <a:blip r:embed="rId9"/>
                <a:stretch>
                  <a:fillRect t="-3311" b="-105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067944" y="1772816"/>
                <a:ext cx="259228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is the value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we use to find the last term</a:t>
                </a:r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772816"/>
                <a:ext cx="2592288" cy="923330"/>
              </a:xfrm>
              <a:prstGeom prst="rect">
                <a:avLst/>
              </a:prstGeom>
              <a:blipFill>
                <a:blip r:embed="rId10"/>
                <a:stretch>
                  <a:fillRect l="-1878" t="-3311" r="-4460" b="-105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>
            <a:off x="2699792" y="3573016"/>
            <a:ext cx="1080120" cy="144016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79512" y="3212976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 Greek letter ‘capital sigma’ means ‘sum of’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508104" y="3501008"/>
                <a:ext cx="292669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1+1+3+5+7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3501008"/>
                <a:ext cx="2926699" cy="369332"/>
              </a:xfrm>
              <a:prstGeom prst="rect">
                <a:avLst/>
              </a:prstGeom>
              <a:blipFill>
                <a:blip r:embed="rId11"/>
                <a:stretch>
                  <a:fillRect l="-625" r="-2083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240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  <p:bldP spid="20" grpId="0"/>
      <p:bldP spid="21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1484784"/>
            <a:ext cx="3622765" cy="46921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understand series questions where the Greek Sigma notation is used (for both arithmetic and Geometric series)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204" y="7640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4" y="7640"/>
                <a:ext cx="1203984" cy="276999"/>
              </a:xfrm>
              <a:prstGeom prst="rect">
                <a:avLst/>
              </a:prstGeom>
              <a:blipFill>
                <a:blip r:embed="rId2"/>
                <a:stretch>
                  <a:fillRect l="-2525" t="-4348" r="-1515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404664"/>
                <a:ext cx="1666071" cy="5866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4664"/>
                <a:ext cx="1666071" cy="5866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47664" y="0"/>
                <a:ext cx="1368152" cy="564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0"/>
                <a:ext cx="1368152" cy="5648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88024" y="0"/>
                <a:ext cx="2365263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0"/>
                <a:ext cx="2365263" cy="4725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233742" y="55612"/>
                <a:ext cx="19356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3742" y="55612"/>
                <a:ext cx="1935658" cy="276999"/>
              </a:xfrm>
              <a:prstGeom prst="rect">
                <a:avLst/>
              </a:prstGeom>
              <a:blipFill>
                <a:blip r:embed="rId6"/>
                <a:stretch>
                  <a:fillRect l="-315" t="-2174" r="-1577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651732" y="476672"/>
                <a:ext cx="1492268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1732" y="476672"/>
                <a:ext cx="1492268" cy="4725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51920" y="3140968"/>
                <a:ext cx="1578253" cy="10381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=3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140968"/>
                <a:ext cx="1578253" cy="10381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H="1" flipV="1">
            <a:off x="4860032" y="4005064"/>
            <a:ext cx="504056" cy="1008112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419872" y="4293096"/>
            <a:ext cx="576064" cy="792088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211960" y="2492896"/>
            <a:ext cx="504056" cy="648072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572000" y="5085184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nth term formula for the series we are summing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259632" y="5157192"/>
                <a:ext cx="316835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is the value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we use to find the first term</a:t>
                </a:r>
              </a:p>
              <a:p>
                <a:pPr algn="ctr"/>
                <a:endParaRPr lang="en-US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It does not have to be 1!</a:t>
                </a:r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5157192"/>
                <a:ext cx="3168352" cy="1200329"/>
              </a:xfrm>
              <a:prstGeom prst="rect">
                <a:avLst/>
              </a:prstGeom>
              <a:blipFill>
                <a:blip r:embed="rId9"/>
                <a:stretch>
                  <a:fillRect l="-578" t="-2538" r="-385" b="-7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067944" y="1772816"/>
                <a:ext cx="259228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is the value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we use to find the last term</a:t>
                </a:r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772816"/>
                <a:ext cx="2592288" cy="923330"/>
              </a:xfrm>
              <a:prstGeom prst="rect">
                <a:avLst/>
              </a:prstGeom>
              <a:blipFill>
                <a:blip r:embed="rId10"/>
                <a:stretch>
                  <a:fillRect l="-1878" t="-3311" r="-4460" b="-105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>
            <a:off x="2699792" y="3573016"/>
            <a:ext cx="1080120" cy="144016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79512" y="3212976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 Greek letter ‘capital sigma’ means ‘sum of’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508104" y="3501008"/>
                <a:ext cx="318099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=40+80+160+320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3501008"/>
                <a:ext cx="3180999" cy="369332"/>
              </a:xfrm>
              <a:prstGeom prst="rect">
                <a:avLst/>
              </a:prstGeom>
              <a:blipFill>
                <a:blip r:embed="rId11"/>
                <a:stretch>
                  <a:fillRect l="-576" r="-2111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6299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  <p:bldP spid="20" grpId="0"/>
      <p:bldP spid="21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0629" y="1484784"/>
                <a:ext cx="3622765" cy="469217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understand series questions where the Greek Sigma notation is used (for both arithmetic and Geometric series)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Calculate the following: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=5+9+13+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…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+ 81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629" y="1484784"/>
                <a:ext cx="3622765" cy="4692178"/>
              </a:xfrm>
              <a:blipFill>
                <a:blip r:embed="rId2"/>
                <a:stretch>
                  <a:fillRect l="-168" t="-780" r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204" y="7640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4" y="7640"/>
                <a:ext cx="1203984" cy="276999"/>
              </a:xfrm>
              <a:prstGeom prst="rect">
                <a:avLst/>
              </a:prstGeom>
              <a:blipFill>
                <a:blip r:embed="rId3"/>
                <a:stretch>
                  <a:fillRect l="-2525" t="-4348" r="-1515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404664"/>
                <a:ext cx="1666071" cy="5866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4664"/>
                <a:ext cx="1666071" cy="5866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47664" y="0"/>
                <a:ext cx="1368152" cy="564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0"/>
                <a:ext cx="1368152" cy="5648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88024" y="0"/>
                <a:ext cx="2365263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0"/>
                <a:ext cx="2365263" cy="4725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233742" y="55612"/>
                <a:ext cx="19356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3742" y="55612"/>
                <a:ext cx="1935658" cy="276999"/>
              </a:xfrm>
              <a:prstGeom prst="rect">
                <a:avLst/>
              </a:prstGeom>
              <a:blipFill>
                <a:blip r:embed="rId7"/>
                <a:stretch>
                  <a:fillRect l="-315" t="-2174" r="-1577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651732" y="476672"/>
                <a:ext cx="1492268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1732" y="476672"/>
                <a:ext cx="1492268" cy="4725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267744" y="5877272"/>
                <a:ext cx="86409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5877272"/>
                <a:ext cx="864096" cy="246221"/>
              </a:xfrm>
              <a:prstGeom prst="rect">
                <a:avLst/>
              </a:prstGeom>
              <a:blipFill>
                <a:blip r:embed="rId9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27584" y="5877272"/>
                <a:ext cx="54700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877272"/>
                <a:ext cx="547008" cy="246221"/>
              </a:xfrm>
              <a:prstGeom prst="rect">
                <a:avLst/>
              </a:prstGeom>
              <a:blipFill>
                <a:blip r:embed="rId10"/>
                <a:stretch>
                  <a:fillRect l="-5618" r="-898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619672" y="5877272"/>
                <a:ext cx="55335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5877272"/>
                <a:ext cx="553357" cy="246221"/>
              </a:xfrm>
              <a:prstGeom prst="rect">
                <a:avLst/>
              </a:prstGeom>
              <a:blipFill>
                <a:blip r:embed="rId11"/>
                <a:stretch>
                  <a:fillRect l="-8889" r="-777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067944" y="2060848"/>
                <a:ext cx="2365263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060848"/>
                <a:ext cx="2365263" cy="4725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067944" y="2852936"/>
                <a:ext cx="297113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2(5)+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20−1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(4)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852936"/>
                <a:ext cx="2971134" cy="51860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067944" y="3789040"/>
                <a:ext cx="9721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=860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789040"/>
                <a:ext cx="972126" cy="276999"/>
              </a:xfrm>
              <a:prstGeom prst="rect">
                <a:avLst/>
              </a:prstGeom>
              <a:blipFill>
                <a:blip r:embed="rId14"/>
                <a:stretch>
                  <a:fillRect l="-5000" r="-5625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7164288" y="2564904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Arc 24"/>
          <p:cNvSpPr>
            <a:spLocks/>
          </p:cNvSpPr>
          <p:nvPr/>
        </p:nvSpPr>
        <p:spPr bwMode="auto">
          <a:xfrm>
            <a:off x="7092280" y="2348880"/>
            <a:ext cx="144016" cy="792088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" name="Arc 24"/>
          <p:cNvSpPr>
            <a:spLocks/>
          </p:cNvSpPr>
          <p:nvPr/>
        </p:nvSpPr>
        <p:spPr bwMode="auto">
          <a:xfrm>
            <a:off x="7092280" y="3140968"/>
            <a:ext cx="144016" cy="792088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236296" y="3284984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99992" y="1340768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Remember to consider whether the sequence is arithmetic or geometric…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07504" y="4509120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It can help to write a few terms of the sequence out first…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00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  <p:bldP spid="28" grpId="0"/>
      <p:bldP spid="29" grpId="0"/>
      <p:bldP spid="30" grpId="0"/>
      <p:bldP spid="31" grpId="0"/>
      <p:bldP spid="32" grpId="0" animBg="1"/>
      <p:bldP spid="33" grpId="0" animBg="1"/>
      <p:bldP spid="34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0629" y="1484784"/>
                <a:ext cx="3622765" cy="469217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understand series questions where the Greek Sigma notation is used (for both arithmetic and Geometric series)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value of: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(5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=5+15+45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629" y="1484784"/>
                <a:ext cx="3622765" cy="4692178"/>
              </a:xfrm>
              <a:blipFill>
                <a:blip r:embed="rId2"/>
                <a:stretch>
                  <a:fillRect l="-168" t="-780" r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204" y="7640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4" y="7640"/>
                <a:ext cx="1203984" cy="276999"/>
              </a:xfrm>
              <a:prstGeom prst="rect">
                <a:avLst/>
              </a:prstGeom>
              <a:blipFill>
                <a:blip r:embed="rId3"/>
                <a:stretch>
                  <a:fillRect l="-2525" t="-4348" r="-1515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404664"/>
                <a:ext cx="1666071" cy="5866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4664"/>
                <a:ext cx="1666071" cy="5866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47664" y="0"/>
                <a:ext cx="1368152" cy="564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0"/>
                <a:ext cx="1368152" cy="5648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88024" y="0"/>
                <a:ext cx="2365263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0"/>
                <a:ext cx="2365263" cy="4725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233742" y="55612"/>
                <a:ext cx="19356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3742" y="55612"/>
                <a:ext cx="1935658" cy="276999"/>
              </a:xfrm>
              <a:prstGeom prst="rect">
                <a:avLst/>
              </a:prstGeom>
              <a:blipFill>
                <a:blip r:embed="rId7"/>
                <a:stretch>
                  <a:fillRect l="-315" t="-2174" r="-1577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651732" y="476672"/>
                <a:ext cx="1492268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1732" y="476672"/>
                <a:ext cx="1492268" cy="4725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267744" y="5877272"/>
                <a:ext cx="86409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5877272"/>
                <a:ext cx="864096" cy="246221"/>
              </a:xfrm>
              <a:prstGeom prst="rect">
                <a:avLst/>
              </a:prstGeom>
              <a:blipFill>
                <a:blip r:embed="rId9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27584" y="5877272"/>
                <a:ext cx="54700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877272"/>
                <a:ext cx="547008" cy="246221"/>
              </a:xfrm>
              <a:prstGeom prst="rect">
                <a:avLst/>
              </a:prstGeom>
              <a:blipFill>
                <a:blip r:embed="rId10"/>
                <a:stretch>
                  <a:fillRect l="-5618" r="-898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619672" y="5877272"/>
                <a:ext cx="53046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5877272"/>
                <a:ext cx="530466" cy="246221"/>
              </a:xfrm>
              <a:prstGeom prst="rect">
                <a:avLst/>
              </a:prstGeom>
              <a:blipFill>
                <a:blip r:embed="rId11"/>
                <a:stretch>
                  <a:fillRect l="-5747" r="-689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107504" y="4509120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It can help to write a few terms of the sequence out first…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211960" y="1556792"/>
                <a:ext cx="1666071" cy="5866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556792"/>
                <a:ext cx="1666071" cy="5866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283968" y="2492896"/>
                <a:ext cx="1666071" cy="6043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(1−3)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492896"/>
                <a:ext cx="1666071" cy="60439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139952" y="3429000"/>
                <a:ext cx="1810087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=1328600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429000"/>
                <a:ext cx="1810087" cy="276999"/>
              </a:xfrm>
              <a:prstGeom prst="rect">
                <a:avLst/>
              </a:prstGeom>
              <a:blipFill>
                <a:blip r:embed="rId14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24"/>
          <p:cNvSpPr>
            <a:spLocks/>
          </p:cNvSpPr>
          <p:nvPr/>
        </p:nvSpPr>
        <p:spPr bwMode="auto">
          <a:xfrm>
            <a:off x="6084168" y="1916832"/>
            <a:ext cx="144016" cy="864096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228184" y="2132856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Arc 24"/>
          <p:cNvSpPr>
            <a:spLocks/>
          </p:cNvSpPr>
          <p:nvPr/>
        </p:nvSpPr>
        <p:spPr bwMode="auto">
          <a:xfrm>
            <a:off x="6084168" y="2780928"/>
            <a:ext cx="144016" cy="792088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156176" y="2996952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96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  <p:bldP spid="36" grpId="0"/>
      <p:bldP spid="24" grpId="0"/>
      <p:bldP spid="25" grpId="0"/>
      <p:bldP spid="37" grpId="0"/>
      <p:bldP spid="38" grpId="0" animBg="1"/>
      <p:bldP spid="39" grpId="0"/>
      <p:bldP spid="40" grpId="0" animBg="1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0629" y="1484784"/>
                <a:ext cx="3622765" cy="469217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understand series questions where the Greek Sigma notation is used (for both arithmetic and Geometric series)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value of: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=6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(5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629" y="1484784"/>
                <a:ext cx="3622765" cy="4692178"/>
              </a:xfrm>
              <a:blipFill>
                <a:blip r:embed="rId2"/>
                <a:stretch>
                  <a:fillRect l="-168" t="-780" r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204" y="7640"/>
                <a:ext cx="1203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4" y="7640"/>
                <a:ext cx="1203984" cy="276999"/>
              </a:xfrm>
              <a:prstGeom prst="rect">
                <a:avLst/>
              </a:prstGeom>
              <a:blipFill>
                <a:blip r:embed="rId3"/>
                <a:stretch>
                  <a:fillRect l="-2525" t="-4348" r="-1515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404664"/>
                <a:ext cx="1666071" cy="5866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4664"/>
                <a:ext cx="1666071" cy="5866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47664" y="0"/>
                <a:ext cx="1368152" cy="564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0"/>
                <a:ext cx="1368152" cy="5648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88024" y="0"/>
                <a:ext cx="2365263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0"/>
                <a:ext cx="2365263" cy="4725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233742" y="55612"/>
                <a:ext cx="19356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3742" y="55612"/>
                <a:ext cx="1935658" cy="276999"/>
              </a:xfrm>
              <a:prstGeom prst="rect">
                <a:avLst/>
              </a:prstGeom>
              <a:blipFill>
                <a:blip r:embed="rId7"/>
                <a:stretch>
                  <a:fillRect l="-315" t="-2174" r="-1577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651732" y="476672"/>
                <a:ext cx="1492268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1732" y="476672"/>
                <a:ext cx="1492268" cy="4725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107504" y="4509120"/>
            <a:ext cx="352839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sum of the 6</a:t>
            </a:r>
            <a:r>
              <a:rPr lang="en-US" sz="16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th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to the 15</a:t>
            </a:r>
            <a:r>
              <a:rPr lang="en-US" sz="16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th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terms will be equal to: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sum of the first 15 terms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sum of the first 5 terms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292080" y="1340768"/>
                <a:ext cx="1666071" cy="78290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15</m:t>
                          </m:r>
                        </m:sup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(5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1340768"/>
                <a:ext cx="1666071" cy="78290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211960" y="2276872"/>
                <a:ext cx="3744416" cy="78290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15</m:t>
                          </m:r>
                        </m:sup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(5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(5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276872"/>
                <a:ext cx="3744416" cy="78290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95936" y="3356992"/>
                <a:ext cx="1558568" cy="586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3356992"/>
                <a:ext cx="1558568" cy="5866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923928" y="4149080"/>
                <a:ext cx="1717971" cy="6088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15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149080"/>
                <a:ext cx="1717971" cy="60888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23928" y="5013176"/>
                <a:ext cx="16916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35872265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5013176"/>
                <a:ext cx="1691682" cy="276999"/>
              </a:xfrm>
              <a:prstGeom prst="rect">
                <a:avLst/>
              </a:prstGeom>
              <a:blipFill>
                <a:blip r:embed="rId13"/>
                <a:stretch>
                  <a:fillRect l="-2888" r="-3610"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236296" y="3356992"/>
                <a:ext cx="1558568" cy="586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3356992"/>
                <a:ext cx="1558568" cy="5866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164288" y="4149080"/>
                <a:ext cx="1532664" cy="6088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4149080"/>
                <a:ext cx="1532664" cy="60888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164288" y="5013176"/>
                <a:ext cx="9580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605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5013176"/>
                <a:ext cx="958019" cy="276999"/>
              </a:xfrm>
              <a:prstGeom prst="rect">
                <a:avLst/>
              </a:prstGeom>
              <a:blipFill>
                <a:blip r:embed="rId16"/>
                <a:stretch>
                  <a:fillRect l="-5096" r="-6369"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220072" y="5877272"/>
                <a:ext cx="19765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35872265−605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5877272"/>
                <a:ext cx="1976503" cy="276999"/>
              </a:xfrm>
              <a:prstGeom prst="rect">
                <a:avLst/>
              </a:prstGeom>
              <a:blipFill>
                <a:blip r:embed="rId17"/>
                <a:stretch>
                  <a:fillRect l="-615" r="-246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580112" y="6309320"/>
                <a:ext cx="13160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35871660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6309320"/>
                <a:ext cx="1316066" cy="276999"/>
              </a:xfrm>
              <a:prstGeom prst="rect">
                <a:avLst/>
              </a:prstGeom>
              <a:blipFill>
                <a:blip r:embed="rId18"/>
                <a:stretch>
                  <a:fillRect l="-1389" r="-4630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24"/>
          <p:cNvSpPr>
            <a:spLocks/>
          </p:cNvSpPr>
          <p:nvPr/>
        </p:nvSpPr>
        <p:spPr bwMode="auto">
          <a:xfrm>
            <a:off x="7740352" y="1844824"/>
            <a:ext cx="144016" cy="792088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7740352" y="1916832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Write as a subtraction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004048" y="5445224"/>
            <a:ext cx="2528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subtract…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79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2" grpId="0"/>
      <p:bldP spid="11" grpId="0"/>
      <p:bldP spid="31" grpId="0"/>
      <p:bldP spid="32" grpId="0"/>
      <p:bldP spid="33" grpId="0"/>
      <p:bldP spid="34" grpId="0"/>
      <p:bldP spid="35" grpId="0"/>
      <p:bldP spid="42" grpId="0"/>
      <p:bldP spid="43" grpId="0"/>
      <p:bldP spid="44" grpId="0" animBg="1"/>
      <p:bldP spid="45" grpId="0"/>
      <p:bldP spid="50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5397FA-04DF-4F88-ACD0-5CB7C36C63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D09481-3557-4492-BC7A-F1D215F3BE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17DA04-EB12-4865-BF60-6127EB8C55FB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1068</TotalTime>
  <Words>1256</Words>
  <Application>Microsoft Office PowerPoint</Application>
  <PresentationFormat>On-screen Show (4:3)</PresentationFormat>
  <Paragraphs>120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Comic Sans MS</vt:lpstr>
      <vt:lpstr>Pacifico</vt:lpstr>
      <vt:lpstr>Wingdings</vt:lpstr>
      <vt:lpstr>Office Theme</vt:lpstr>
      <vt:lpstr>PowerPoint Presentation</vt:lpstr>
      <vt:lpstr>Sequences and Series</vt:lpstr>
      <vt:lpstr>Sequences and Series</vt:lpstr>
      <vt:lpstr>Sequences and Series</vt:lpstr>
      <vt:lpstr>Sequences and Series</vt:lpstr>
      <vt:lpstr>Sequences and Series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243</cp:revision>
  <dcterms:created xsi:type="dcterms:W3CDTF">2018-04-30T00:32:33Z</dcterms:created>
  <dcterms:modified xsi:type="dcterms:W3CDTF">2020-12-18T11:11:10Z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