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20" r:id="rId5"/>
    <p:sldId id="774" r:id="rId6"/>
    <p:sldId id="775" r:id="rId7"/>
    <p:sldId id="776" r:id="rId8"/>
    <p:sldId id="777" r:id="rId9"/>
    <p:sldId id="778" r:id="rId10"/>
    <p:sldId id="7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9.png"/><Relationship Id="rId5" Type="http://schemas.openxmlformats.org/officeDocument/2006/relationships/image" Target="../media/image1.png"/><Relationship Id="rId4" Type="http://schemas.openxmlformats.org/officeDocument/2006/relationships/image" Target="../media/image118.png"/><Relationship Id="rId9" Type="http://schemas.openxmlformats.org/officeDocument/2006/relationships/image" Target="../media/image1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4.png"/><Relationship Id="rId5" Type="http://schemas.openxmlformats.org/officeDocument/2006/relationships/image" Target="../media/image1.png"/><Relationship Id="rId4" Type="http://schemas.openxmlformats.org/officeDocument/2006/relationships/image" Target="../media/image123.png"/><Relationship Id="rId9" Type="http://schemas.openxmlformats.org/officeDocument/2006/relationships/image" Target="../media/image1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Sigma notation (3.6)</a:t>
            </a:r>
          </a:p>
        </p:txBody>
      </p:sp>
    </p:spTree>
    <p:extLst>
      <p:ext uri="{BB962C8B-B14F-4D97-AF65-F5344CB8AC3E}">
        <p14:creationId xmlns:p14="http://schemas.microsoft.com/office/powerpoint/2010/main" val="311516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blipFill>
                  <a:blip r:embed="rId4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blipFill>
                  <a:blip r:embed="rId5"/>
                  <a:stretch>
                    <a:fillRect l="-4724" t="-11494" b="-310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blipFill>
                  <a:blip r:embed="rId6"/>
                  <a:stretch>
                    <a:fillRect l="-699" t="-11494" b="-310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blipFill>
                  <a:blip r:embed="rId7"/>
                  <a:stretch>
                    <a:fillRect t="-11494" b="-310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615248" y="247677"/>
            <a:ext cx="4576300" cy="189415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Which of the following is the correct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notation to sum the first 10 terms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of the following sequence: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7, 10, 13, 16, …?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99592" y="344447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5649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sup>
                        <m:e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blipFill>
                  <a:blip r:embed="rId4"/>
                  <a:stretch>
                    <a:fillRect t="-11494" b="-310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8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blipFill>
                  <a:blip r:embed="rId5"/>
                  <a:stretch>
                    <a:fillRect l="-4724" t="-11494" b="-310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blipFill>
                  <a:blip r:embed="rId6"/>
                  <a:stretch>
                    <a:fillRect t="-11494" b="-310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nary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blipFill>
                  <a:blip r:embed="rId7"/>
                  <a:stretch>
                    <a:fillRect t="-11494" b="-310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615248" y="247677"/>
            <a:ext cx="4576300" cy="189415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Which of the following is the correct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notation to sum the first 20 terms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of the following sequence: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7, 13, 19, 25, …?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61004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5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+14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5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l="-2358" t="-6061" r="-943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57936" y="4785781"/>
            <a:ext cx="2859918" cy="931245"/>
            <a:chOff x="3299" y="2602"/>
            <a:chExt cx="1957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99" y="2743"/>
                  <a:ext cx="1957" cy="4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99" y="2743"/>
                  <a:ext cx="1957" cy="411"/>
                </a:xfrm>
                <a:prstGeom prst="rect">
                  <a:avLst/>
                </a:prstGeom>
                <a:blipFill>
                  <a:blip r:embed="rId5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1" y="2751"/>
                  <a:ext cx="1795" cy="41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+14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1" y="2751"/>
                  <a:ext cx="1795" cy="411"/>
                </a:xfrm>
                <a:prstGeom prst="rect">
                  <a:avLst/>
                </a:prstGeom>
                <a:blipFill>
                  <a:blip r:embed="rId6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1"/>
                </a:xfrm>
                <a:prstGeom prst="rect">
                  <a:avLst/>
                </a:prstGeom>
                <a:blipFill>
                  <a:blip r:embed="rId7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Which of the following would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correctly work out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nary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1904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084" y="46583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91359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5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57936" y="4785781"/>
            <a:ext cx="2859918" cy="931245"/>
            <a:chOff x="3299" y="2602"/>
            <a:chExt cx="1957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99" y="2743"/>
                  <a:ext cx="1957" cy="3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99" y="2743"/>
                  <a:ext cx="1957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1" y="2751"/>
                  <a:ext cx="1795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1" y="2751"/>
                  <a:ext cx="1795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75"/>
                </a:xfrm>
                <a:prstGeom prst="rect">
                  <a:avLst/>
                </a:prstGeom>
                <a:blipFill>
                  <a:blip r:embed="rId7"/>
                  <a:stretch>
                    <a:fillRect b="-10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Which of the following would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correctly work out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alt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22490" y="352983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77200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Which of the following would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correctly work out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d>
                              <m:dPr>
                                <m:ctrlPr>
                                  <a:rPr lang="en-GB" alt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alt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grpSp>
        <p:nvGrpSpPr>
          <p:cNvPr id="19" name="Group 9">
            <a:extLst>
              <a:ext uri="{FF2B5EF4-FFF2-40B4-BE49-F238E27FC236}">
                <a16:creationId xmlns:a16="http://schemas.microsoft.com/office/drawing/2014/main" id="{016562FE-13C3-497C-8825-003A47D31102}"/>
              </a:ext>
            </a:extLst>
          </p:cNvPr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21" name="AutoShape 6">
              <a:extLst>
                <a:ext uri="{FF2B5EF4-FFF2-40B4-BE49-F238E27FC236}">
                  <a16:creationId xmlns:a16="http://schemas.microsoft.com/office/drawing/2014/main" id="{CA781024-BEEB-4995-944C-401A71E8F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8">
                  <a:extLst>
                    <a:ext uri="{FF2B5EF4-FFF2-40B4-BE49-F238E27FC236}">
                      <a16:creationId xmlns:a16="http://schemas.microsoft.com/office/drawing/2014/main" id="{BED7D10C-CE63-4D4D-8DFF-7D0CB8E56B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6" y="2652"/>
                  <a:ext cx="1733" cy="48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2" name="Text Box 8">
                  <a:extLst>
                    <a:ext uri="{FF2B5EF4-FFF2-40B4-BE49-F238E27FC236}">
                      <a16:creationId xmlns:a16="http://schemas.microsoft.com/office/drawing/2014/main" id="{BED7D10C-CE63-4D4D-8DFF-7D0CB8E56B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52"/>
                  <a:ext cx="1733" cy="481"/>
                </a:xfrm>
                <a:prstGeom prst="rect">
                  <a:avLst/>
                </a:prstGeom>
                <a:blipFill>
                  <a:blip r:embed="rId6"/>
                  <a:stretch>
                    <a:fillRect b="-88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10">
            <a:extLst>
              <a:ext uri="{FF2B5EF4-FFF2-40B4-BE49-F238E27FC236}">
                <a16:creationId xmlns:a16="http://schemas.microsoft.com/office/drawing/2014/main" id="{6F68A096-D972-4374-994F-5E17FE48868F}"/>
              </a:ext>
            </a:extLst>
          </p:cNvPr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24" name="AutoShape 11">
              <a:extLst>
                <a:ext uri="{FF2B5EF4-FFF2-40B4-BE49-F238E27FC236}">
                  <a16:creationId xmlns:a16="http://schemas.microsoft.com/office/drawing/2014/main" id="{DD71E4F7-FDFD-4D05-BB5F-DE740C3F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12">
                  <a:extLst>
                    <a:ext uri="{FF2B5EF4-FFF2-40B4-BE49-F238E27FC236}">
                      <a16:creationId xmlns:a16="http://schemas.microsoft.com/office/drawing/2014/main" id="{D10C0F6F-B7F9-4B52-A123-FB399199E83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35" y="2637"/>
                  <a:ext cx="1466" cy="59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den>
                          </m:f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5" name="Text Box 12">
                  <a:extLst>
                    <a:ext uri="{FF2B5EF4-FFF2-40B4-BE49-F238E27FC236}">
                      <a16:creationId xmlns:a16="http://schemas.microsoft.com/office/drawing/2014/main" id="{D10C0F6F-B7F9-4B52-A123-FB399199E8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35" y="2637"/>
                  <a:ext cx="1466" cy="594"/>
                </a:xfrm>
                <a:prstGeom prst="rect">
                  <a:avLst/>
                </a:prstGeom>
                <a:blipFill>
                  <a:blip r:embed="rId7"/>
                  <a:stretch>
                    <a:fillRect b="-629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13">
            <a:extLst>
              <a:ext uri="{FF2B5EF4-FFF2-40B4-BE49-F238E27FC236}">
                <a16:creationId xmlns:a16="http://schemas.microsoft.com/office/drawing/2014/main" id="{D043D25A-E01E-4435-8D7A-D56547900D46}"/>
              </a:ext>
            </a:extLst>
          </p:cNvPr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27" name="AutoShape 14">
              <a:extLst>
                <a:ext uri="{FF2B5EF4-FFF2-40B4-BE49-F238E27FC236}">
                  <a16:creationId xmlns:a16="http://schemas.microsoft.com/office/drawing/2014/main" id="{64111C2E-9A9F-43D7-A92E-3347D87B9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15">
                  <a:extLst>
                    <a:ext uri="{FF2B5EF4-FFF2-40B4-BE49-F238E27FC236}">
                      <a16:creationId xmlns:a16="http://schemas.microsoft.com/office/drawing/2014/main" id="{AF567F4A-DCE0-4A6F-B448-11844A1386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29" y="2642"/>
                  <a:ext cx="1661" cy="47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8" name="Text Box 15">
                  <a:extLst>
                    <a:ext uri="{FF2B5EF4-FFF2-40B4-BE49-F238E27FC236}">
                      <a16:creationId xmlns:a16="http://schemas.microsoft.com/office/drawing/2014/main" id="{AF567F4A-DCE0-4A6F-B448-11844A138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9" y="2642"/>
                  <a:ext cx="1661" cy="479"/>
                </a:xfrm>
                <a:prstGeom prst="rect">
                  <a:avLst/>
                </a:prstGeom>
                <a:blipFill>
                  <a:blip r:embed="rId8"/>
                  <a:stretch>
                    <a:fillRect b="-990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16">
            <a:extLst>
              <a:ext uri="{FF2B5EF4-FFF2-40B4-BE49-F238E27FC236}">
                <a16:creationId xmlns:a16="http://schemas.microsoft.com/office/drawing/2014/main" id="{9C5E36E9-FE17-49FA-AF28-BDF191073CF4}"/>
              </a:ext>
            </a:extLst>
          </p:cNvPr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" name="AutoShape 17">
              <a:extLst>
                <a:ext uri="{FF2B5EF4-FFF2-40B4-BE49-F238E27FC236}">
                  <a16:creationId xmlns:a16="http://schemas.microsoft.com/office/drawing/2014/main" id="{768D8FB8-39D2-405A-AFAC-20A5BDF88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 Box 18">
                  <a:extLst>
                    <a:ext uri="{FF2B5EF4-FFF2-40B4-BE49-F238E27FC236}">
                      <a16:creationId xmlns:a16="http://schemas.microsoft.com/office/drawing/2014/main" id="{994687F1-2318-4412-A02F-CF73D7DD5D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3" y="2651"/>
                  <a:ext cx="1532" cy="5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num>
                        <m:den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den>
                          </m:f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1" name="Text Box 18">
                  <a:extLst>
                    <a:ext uri="{FF2B5EF4-FFF2-40B4-BE49-F238E27FC236}">
                      <a16:creationId xmlns:a16="http://schemas.microsoft.com/office/drawing/2014/main" id="{994687F1-2318-4412-A02F-CF73D7DD5D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3" y="2651"/>
                  <a:ext cx="1532" cy="5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E88189D9-F66C-4758-B64B-FE12AD43F3C7}"/>
              </a:ext>
            </a:extLst>
          </p:cNvPr>
          <p:cNvSpPr/>
          <p:nvPr/>
        </p:nvSpPr>
        <p:spPr>
          <a:xfrm>
            <a:off x="4756728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1272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Which of the following would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correctly work out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  <m:e>
                        <m:sSup>
                          <m:sSup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×4</m:t>
                            </m:r>
                          </m:e>
                          <m:sup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907494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b="-2857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grpSp>
        <p:nvGrpSpPr>
          <p:cNvPr id="19" name="Group 9">
            <a:extLst>
              <a:ext uri="{FF2B5EF4-FFF2-40B4-BE49-F238E27FC236}">
                <a16:creationId xmlns:a16="http://schemas.microsoft.com/office/drawing/2014/main" id="{016562FE-13C3-497C-8825-003A47D31102}"/>
              </a:ext>
            </a:extLst>
          </p:cNvPr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21" name="AutoShape 6">
              <a:extLst>
                <a:ext uri="{FF2B5EF4-FFF2-40B4-BE49-F238E27FC236}">
                  <a16:creationId xmlns:a16="http://schemas.microsoft.com/office/drawing/2014/main" id="{CA781024-BEEB-4995-944C-401A71E8F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8">
                  <a:extLst>
                    <a:ext uri="{FF2B5EF4-FFF2-40B4-BE49-F238E27FC236}">
                      <a16:creationId xmlns:a16="http://schemas.microsoft.com/office/drawing/2014/main" id="{BED7D10C-CE63-4D4D-8DFF-7D0CB8E56B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6" y="2652"/>
                  <a:ext cx="1733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12(1−</m:t>
                          </m:r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1−4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2" name="Text Box 8">
                  <a:extLst>
                    <a:ext uri="{FF2B5EF4-FFF2-40B4-BE49-F238E27FC236}">
                      <a16:creationId xmlns:a16="http://schemas.microsoft.com/office/drawing/2014/main" id="{BED7D10C-CE63-4D4D-8DFF-7D0CB8E56B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52"/>
                  <a:ext cx="1733" cy="515"/>
                </a:xfrm>
                <a:prstGeom prst="rect">
                  <a:avLst/>
                </a:prstGeom>
                <a:blipFill>
                  <a:blip r:embed="rId6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10">
            <a:extLst>
              <a:ext uri="{FF2B5EF4-FFF2-40B4-BE49-F238E27FC236}">
                <a16:creationId xmlns:a16="http://schemas.microsoft.com/office/drawing/2014/main" id="{6F68A096-D972-4374-994F-5E17FE48868F}"/>
              </a:ext>
            </a:extLst>
          </p:cNvPr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24" name="AutoShape 11">
              <a:extLst>
                <a:ext uri="{FF2B5EF4-FFF2-40B4-BE49-F238E27FC236}">
                  <a16:creationId xmlns:a16="http://schemas.microsoft.com/office/drawing/2014/main" id="{DD71E4F7-FDFD-4D05-BB5F-DE740C3F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12">
                  <a:extLst>
                    <a:ext uri="{FF2B5EF4-FFF2-40B4-BE49-F238E27FC236}">
                      <a16:creationId xmlns:a16="http://schemas.microsoft.com/office/drawing/2014/main" id="{D10C0F6F-B7F9-4B52-A123-FB399199E83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35" y="2637"/>
                  <a:ext cx="1466" cy="51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192(1−</m:t>
                          </m:r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1−4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5" name="Text Box 12">
                  <a:extLst>
                    <a:ext uri="{FF2B5EF4-FFF2-40B4-BE49-F238E27FC236}">
                      <a16:creationId xmlns:a16="http://schemas.microsoft.com/office/drawing/2014/main" id="{D10C0F6F-B7F9-4B52-A123-FB399199E8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35" y="2637"/>
                  <a:ext cx="1466" cy="514"/>
                </a:xfrm>
                <a:prstGeom prst="rect">
                  <a:avLst/>
                </a:prstGeom>
                <a:blipFill>
                  <a:blip r:embed="rId7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13">
            <a:extLst>
              <a:ext uri="{FF2B5EF4-FFF2-40B4-BE49-F238E27FC236}">
                <a16:creationId xmlns:a16="http://schemas.microsoft.com/office/drawing/2014/main" id="{D043D25A-E01E-4435-8D7A-D56547900D46}"/>
              </a:ext>
            </a:extLst>
          </p:cNvPr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27" name="AutoShape 14">
              <a:extLst>
                <a:ext uri="{FF2B5EF4-FFF2-40B4-BE49-F238E27FC236}">
                  <a16:creationId xmlns:a16="http://schemas.microsoft.com/office/drawing/2014/main" id="{64111C2E-9A9F-43D7-A92E-3347D87B9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15">
                  <a:extLst>
                    <a:ext uri="{FF2B5EF4-FFF2-40B4-BE49-F238E27FC236}">
                      <a16:creationId xmlns:a16="http://schemas.microsoft.com/office/drawing/2014/main" id="{AF567F4A-DCE0-4A6F-B448-11844A1386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29" y="2642"/>
                  <a:ext cx="1661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12(1−</m:t>
                          </m:r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1−4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8" name="Text Box 15">
                  <a:extLst>
                    <a:ext uri="{FF2B5EF4-FFF2-40B4-BE49-F238E27FC236}">
                      <a16:creationId xmlns:a16="http://schemas.microsoft.com/office/drawing/2014/main" id="{AF567F4A-DCE0-4A6F-B448-11844A138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9" y="2642"/>
                  <a:ext cx="1661" cy="515"/>
                </a:xfrm>
                <a:prstGeom prst="rect">
                  <a:avLst/>
                </a:prstGeom>
                <a:blipFill>
                  <a:blip r:embed="rId8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16">
            <a:extLst>
              <a:ext uri="{FF2B5EF4-FFF2-40B4-BE49-F238E27FC236}">
                <a16:creationId xmlns:a16="http://schemas.microsoft.com/office/drawing/2014/main" id="{9C5E36E9-FE17-49FA-AF28-BDF191073CF4}"/>
              </a:ext>
            </a:extLst>
          </p:cNvPr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" name="AutoShape 17">
              <a:extLst>
                <a:ext uri="{FF2B5EF4-FFF2-40B4-BE49-F238E27FC236}">
                  <a16:creationId xmlns:a16="http://schemas.microsoft.com/office/drawing/2014/main" id="{768D8FB8-39D2-405A-AFAC-20A5BDF88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 Box 18">
                  <a:extLst>
                    <a:ext uri="{FF2B5EF4-FFF2-40B4-BE49-F238E27FC236}">
                      <a16:creationId xmlns:a16="http://schemas.microsoft.com/office/drawing/2014/main" id="{994687F1-2318-4412-A02F-CF73D7DD5D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3" y="2651"/>
                  <a:ext cx="1532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192(1−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1−4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1" name="Text Box 18">
                  <a:extLst>
                    <a:ext uri="{FF2B5EF4-FFF2-40B4-BE49-F238E27FC236}">
                      <a16:creationId xmlns:a16="http://schemas.microsoft.com/office/drawing/2014/main" id="{994687F1-2318-4412-A02F-CF73D7DD5D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3" y="2651"/>
                  <a:ext cx="1532" cy="515"/>
                </a:xfrm>
                <a:prstGeom prst="rect">
                  <a:avLst/>
                </a:prstGeom>
                <a:blipFill>
                  <a:blip r:embed="rId9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E88189D9-F66C-4758-B64B-FE12AD43F3C7}"/>
              </a:ext>
            </a:extLst>
          </p:cNvPr>
          <p:cNvSpPr/>
          <p:nvPr/>
        </p:nvSpPr>
        <p:spPr>
          <a:xfrm>
            <a:off x="811853" y="470283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11654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460</Words>
  <Application>Microsoft Office PowerPoint</Application>
  <PresentationFormat>On-screen Show (4:3)</PresentationFormat>
  <Paragraphs>49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Sigma notation (3.6)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27</cp:revision>
  <dcterms:created xsi:type="dcterms:W3CDTF">2020-04-22T14:47:14Z</dcterms:created>
  <dcterms:modified xsi:type="dcterms:W3CDTF">2020-12-31T06:55:23Z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