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1920" r:id="rId5"/>
    <p:sldId id="774" r:id="rId6"/>
    <p:sldId id="775" r:id="rId7"/>
    <p:sldId id="776" r:id="rId8"/>
    <p:sldId id="777" r:id="rId9"/>
    <p:sldId id="778" r:id="rId10"/>
    <p:sldId id="779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3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03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02.png"/><Relationship Id="rId5" Type="http://schemas.openxmlformats.org/officeDocument/2006/relationships/image" Target="../media/image101.png"/><Relationship Id="rId4" Type="http://schemas.openxmlformats.org/officeDocument/2006/relationships/image" Target="../media/image10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07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06.png"/><Relationship Id="rId5" Type="http://schemas.openxmlformats.org/officeDocument/2006/relationships/image" Target="../media/image105.png"/><Relationship Id="rId4" Type="http://schemas.openxmlformats.org/officeDocument/2006/relationships/image" Target="../media/image10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2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11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10.png"/><Relationship Id="rId5" Type="http://schemas.openxmlformats.org/officeDocument/2006/relationships/image" Target="../media/image109.png"/><Relationship Id="rId4" Type="http://schemas.openxmlformats.org/officeDocument/2006/relationships/image" Target="../media/image108.png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7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16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15.png"/><Relationship Id="rId5" Type="http://schemas.openxmlformats.org/officeDocument/2006/relationships/image" Target="../media/image114.png"/><Relationship Id="rId4" Type="http://schemas.openxmlformats.org/officeDocument/2006/relationships/image" Target="../media/image113.png"/><Relationship Id="rId9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2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19.png"/><Relationship Id="rId5" Type="http://schemas.openxmlformats.org/officeDocument/2006/relationships/image" Target="../media/image1.png"/><Relationship Id="rId4" Type="http://schemas.openxmlformats.org/officeDocument/2006/relationships/image" Target="../media/image118.png"/><Relationship Id="rId9" Type="http://schemas.openxmlformats.org/officeDocument/2006/relationships/image" Target="../media/image12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2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24.png"/><Relationship Id="rId5" Type="http://schemas.openxmlformats.org/officeDocument/2006/relationships/image" Target="../media/image1.png"/><Relationship Id="rId4" Type="http://schemas.openxmlformats.org/officeDocument/2006/relationships/image" Target="../media/image123.png"/><Relationship Id="rId9" Type="http://schemas.openxmlformats.org/officeDocument/2006/relationships/image" Target="../media/image1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EEC92-A3CC-4907-B769-49B87C7F2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2639609"/>
            <a:ext cx="8515350" cy="1325563"/>
          </a:xfrm>
        </p:spPr>
        <p:txBody>
          <a:bodyPr/>
          <a:lstStyle/>
          <a:p>
            <a:pPr algn="ctr"/>
            <a:r>
              <a:rPr lang="en-GB" b="1" dirty="0"/>
              <a:t>Sigma notation (3.6)</a:t>
            </a:r>
          </a:p>
        </p:txBody>
      </p:sp>
    </p:spTree>
    <p:extLst>
      <p:ext uri="{BB962C8B-B14F-4D97-AF65-F5344CB8AC3E}">
        <p14:creationId xmlns:p14="http://schemas.microsoft.com/office/powerpoint/2010/main" val="3115163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41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b) </a:t>
                  </a:r>
                  <a14:m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altLang="en-US" sz="2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altLang="en-US" sz="28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altLang="en-US" sz="28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  <m:sup>
                          <m:r>
                            <a:rPr lang="en-GB" alt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  <m:e>
                          <m:r>
                            <a:rPr lang="en-GB" altLang="en-US" sz="28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altLang="en-US" sz="2800" i="1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nary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410"/>
                </a:xfrm>
                <a:prstGeom prst="rect">
                  <a:avLst/>
                </a:prstGeom>
                <a:blipFill>
                  <a:blip r:embed="rId4"/>
                  <a:stretch>
                    <a:fillRect t="-12644" b="-2988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52" y="2765"/>
                  <a:ext cx="1591" cy="41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d)</a:t>
                  </a:r>
                  <a14:m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altLang="en-US" sz="2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altLang="en-US" sz="28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altLang="en-US" sz="28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altLang="en-US" sz="2800" i="1"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  <m:e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altLang="en-US" sz="28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altLang="en-US" sz="2800" i="1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nary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52" y="2765"/>
                  <a:ext cx="1591" cy="410"/>
                </a:xfrm>
                <a:prstGeom prst="rect">
                  <a:avLst/>
                </a:prstGeom>
                <a:blipFill>
                  <a:blip r:embed="rId5"/>
                  <a:stretch>
                    <a:fillRect l="-4724" t="-11494" b="-31034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41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a) </a:t>
                  </a:r>
                  <a14:m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alt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  <m:e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</m:e>
                      </m:nary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410"/>
                </a:xfrm>
                <a:prstGeom prst="rect">
                  <a:avLst/>
                </a:prstGeom>
                <a:blipFill>
                  <a:blip r:embed="rId6"/>
                  <a:stretch>
                    <a:fillRect l="-699" t="-11494" b="-31034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41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c) </a:t>
                  </a:r>
                  <a14:m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altLang="en-US" sz="2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altLang="en-US" sz="28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altLang="en-US" sz="28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  <m:sup>
                          <m:r>
                            <a:rPr lang="en-GB" altLang="en-US" sz="2800" i="1"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  <m:e>
                          <m:r>
                            <a:rPr lang="en-GB" altLang="en-US" sz="28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altLang="en-US" sz="2800" i="1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nary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410"/>
                </a:xfrm>
                <a:prstGeom prst="rect">
                  <a:avLst/>
                </a:prstGeom>
                <a:blipFill>
                  <a:blip r:embed="rId7"/>
                  <a:stretch>
                    <a:fillRect t="-11494" b="-31034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" name="AutoShape 20"/>
          <p:cNvSpPr>
            <a:spLocks noChangeArrowheads="1"/>
          </p:cNvSpPr>
          <p:nvPr/>
        </p:nvSpPr>
        <p:spPr bwMode="auto">
          <a:xfrm>
            <a:off x="615248" y="247677"/>
            <a:ext cx="4576300" cy="1894152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+mn-lt"/>
              </a:rPr>
              <a:t>Which of the following is the correct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+mn-lt"/>
              </a:rPr>
              <a:t>notation to sum the first 10 terms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+mn-lt"/>
              </a:rPr>
              <a:t>of the following sequence: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+mn-lt"/>
              </a:rPr>
              <a:t>7, 10, 13, 16, …?</a:t>
            </a:r>
            <a:endParaRPr lang="en-US" altLang="en-US" sz="2400" dirty="0">
              <a:latin typeface="+mn-lt"/>
            </a:endParaRPr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99592" y="3444471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</p:spTree>
    <p:extLst>
      <p:ext uri="{BB962C8B-B14F-4D97-AF65-F5344CB8AC3E}">
        <p14:creationId xmlns:p14="http://schemas.microsoft.com/office/powerpoint/2010/main" val="2564994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41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b) </a:t>
                  </a:r>
                  <a14:m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altLang="en-US" sz="2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altLang="en-US" sz="28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altLang="en-US" sz="28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  <m:sup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sup>
                        <m:e>
                          <m:r>
                            <a:rPr lang="en-GB" altLang="en-US" sz="28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altLang="en-US" sz="2800" i="1">
                              <a:latin typeface="Cambria Math" panose="02040503050406030204" pitchFamily="18" charset="0"/>
                            </a:rPr>
                            <m:t>+6</m:t>
                          </m:r>
                        </m:e>
                      </m:nary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410"/>
                </a:xfrm>
                <a:prstGeom prst="rect">
                  <a:avLst/>
                </a:prstGeom>
                <a:blipFill>
                  <a:blip r:embed="rId4"/>
                  <a:stretch>
                    <a:fillRect t="-11494" b="-31034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52" y="2765"/>
                  <a:ext cx="1591" cy="41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d)</a:t>
                  </a:r>
                  <a14:m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altLang="en-US" sz="2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altLang="en-US" sz="28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altLang="en-US" sz="28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altLang="en-US" sz="280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  <m:e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GB" altLang="en-US" sz="28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altLang="en-US" sz="2800" i="1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nary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52" y="2765"/>
                  <a:ext cx="1591" cy="410"/>
                </a:xfrm>
                <a:prstGeom prst="rect">
                  <a:avLst/>
                </a:prstGeom>
                <a:blipFill>
                  <a:blip r:embed="rId5"/>
                  <a:stretch>
                    <a:fillRect l="-4724" t="-11494" b="-31034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41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a) </a:t>
                  </a:r>
                  <a14:m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alt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sup>
                        <m:e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</m:e>
                      </m:nary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410"/>
                </a:xfrm>
                <a:prstGeom prst="rect">
                  <a:avLst/>
                </a:prstGeom>
                <a:blipFill>
                  <a:blip r:embed="rId6"/>
                  <a:stretch>
                    <a:fillRect t="-11494" b="-31034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41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c) </a:t>
                  </a:r>
                  <a14:m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altLang="en-US" sz="2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altLang="en-US" sz="28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altLang="en-US" sz="28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  <m:sup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sup>
                        <m:e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nary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410"/>
                </a:xfrm>
                <a:prstGeom prst="rect">
                  <a:avLst/>
                </a:prstGeom>
                <a:blipFill>
                  <a:blip r:embed="rId7"/>
                  <a:stretch>
                    <a:fillRect t="-11494" b="-31034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" name="AutoShape 20"/>
          <p:cNvSpPr>
            <a:spLocks noChangeArrowheads="1"/>
          </p:cNvSpPr>
          <p:nvPr/>
        </p:nvSpPr>
        <p:spPr bwMode="auto">
          <a:xfrm>
            <a:off x="615248" y="247677"/>
            <a:ext cx="4576300" cy="1894152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+mn-lt"/>
              </a:rPr>
              <a:t>Which of the following is the correct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+mn-lt"/>
              </a:rPr>
              <a:t>notation to sum the first 20 terms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+mn-lt"/>
              </a:rPr>
              <a:t>of the following sequence: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+mn-lt"/>
              </a:rPr>
              <a:t>7, 13, 19, 25, …?</a:t>
            </a:r>
            <a:endParaRPr lang="en-US" altLang="en-US" sz="2400" dirty="0">
              <a:latin typeface="+mn-lt"/>
            </a:endParaRPr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83702" y="4683565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</p:spTree>
    <p:extLst>
      <p:ext uri="{BB962C8B-B14F-4D97-AF65-F5344CB8AC3E}">
        <p14:creationId xmlns:p14="http://schemas.microsoft.com/office/powerpoint/2010/main" val="1610043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735"/>
                  <a:ext cx="1733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b)</a:t>
                  </a:r>
                  <a14:m>
                    <m:oMath xmlns:m="http://schemas.openxmlformats.org/officeDocument/2006/math">
                      <m:r>
                        <a:rPr lang="en-GB" altLang="en-US" sz="200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15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(2</m:t>
                      </m:r>
                      <m:d>
                        <m:d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+14</m:t>
                      </m:r>
                      <m:d>
                        <m:d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735"/>
                  <a:ext cx="1733" cy="309"/>
                </a:xfrm>
                <a:prstGeom prst="rect">
                  <a:avLst/>
                </a:prstGeom>
                <a:blipFill>
                  <a:blip r:embed="rId4"/>
                  <a:stretch>
                    <a:fillRect l="-2358" t="-6061" r="-943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57936" y="4785781"/>
            <a:ext cx="2859918" cy="931245"/>
            <a:chOff x="3299" y="2602"/>
            <a:chExt cx="1957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90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299" y="2743"/>
                  <a:ext cx="1957" cy="41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(2</m:t>
                      </m:r>
                      <m:d>
                        <m:d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+1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3</m:t>
                      </m:r>
                      <m:d>
                        <m:d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99" y="2743"/>
                  <a:ext cx="1957" cy="411"/>
                </a:xfrm>
                <a:prstGeom prst="rect">
                  <a:avLst/>
                </a:prstGeom>
                <a:blipFill>
                  <a:blip r:embed="rId5"/>
                  <a:stretch>
                    <a:fillRect b="-689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31" y="2751"/>
                  <a:ext cx="1795" cy="411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(2</m:t>
                      </m:r>
                      <m:d>
                        <m:d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</m:d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+14</m:t>
                      </m:r>
                      <m:d>
                        <m:d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31" y="2751"/>
                  <a:ext cx="1795" cy="411"/>
                </a:xfrm>
                <a:prstGeom prst="rect">
                  <a:avLst/>
                </a:prstGeom>
                <a:blipFill>
                  <a:blip r:embed="rId6"/>
                  <a:stretch>
                    <a:fillRect b="-689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411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(2</m:t>
                      </m:r>
                      <m:d>
                        <m:d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</m:d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+1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3</m:t>
                      </m:r>
                      <m:d>
                        <m:d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411"/>
                </a:xfrm>
                <a:prstGeom prst="rect">
                  <a:avLst/>
                </a:prstGeom>
                <a:blipFill>
                  <a:blip r:embed="rId7"/>
                  <a:stretch>
                    <a:fillRect b="-689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15248" y="247677"/>
                <a:ext cx="4576300" cy="1907494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Which of the following would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correctly work out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GB" altLang="en-US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GB" altLang="en-US" sz="2400" i="1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GB" altLang="en-US" sz="24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sup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altLang="en-US" sz="2400" i="1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GB" altLang="en-US" sz="2400" i="1">
                            <a:latin typeface="Cambria Math" panose="02040503050406030204" pitchFamily="18" charset="0"/>
                          </a:rPr>
                          <m:t>+3</m:t>
                        </m:r>
                      </m:e>
                    </m:nary>
                  </m:oMath>
                </a14:m>
                <a:r>
                  <a:rPr lang="en-US" altLang="en-US" sz="24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5248" y="247677"/>
                <a:ext cx="4576300" cy="1907494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b="-19048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796084" y="465835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3913596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735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</a:t>
                  </a:r>
                  <a14:m>
                    <m:oMath xmlns:m="http://schemas.openxmlformats.org/officeDocument/2006/math">
                      <m:r>
                        <a:rPr lang="en-GB" altLang="en-US" sz="240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735"/>
                  <a:ext cx="1733" cy="357"/>
                </a:xfrm>
                <a:prstGeom prst="rect">
                  <a:avLst/>
                </a:prstGeom>
                <a:blipFill>
                  <a:blip r:embed="rId4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57936" y="4785781"/>
            <a:ext cx="2859918" cy="931245"/>
            <a:chOff x="3299" y="2602"/>
            <a:chExt cx="1957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90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299" y="2743"/>
                  <a:ext cx="1957" cy="35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99" y="2743"/>
                  <a:ext cx="1957" cy="357"/>
                </a:xfrm>
                <a:prstGeom prst="rect">
                  <a:avLst/>
                </a:prstGeom>
                <a:blipFill>
                  <a:blip r:embed="rId5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31" y="2751"/>
                  <a:ext cx="1795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∞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31" y="2751"/>
                  <a:ext cx="1795" cy="357"/>
                </a:xfrm>
                <a:prstGeom prst="rect">
                  <a:avLst/>
                </a:prstGeom>
                <a:blipFill>
                  <a:blip r:embed="rId6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47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475"/>
                </a:xfrm>
                <a:prstGeom prst="rect">
                  <a:avLst/>
                </a:prstGeom>
                <a:blipFill>
                  <a:blip r:embed="rId7"/>
                  <a:stretch>
                    <a:fillRect b="-10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15248" y="247677"/>
                <a:ext cx="4576300" cy="1907494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Which of the following would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correctly work out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GB" altLang="en-US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GB" altLang="en-US" sz="2400" i="1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GB" altLang="en-US" sz="24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GB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  <m:e>
                        <m:sSup>
                          <m:sSupPr>
                            <m:ctrlP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alt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GB" alt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altLang="en-US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GB" altLang="en-US" sz="24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US" altLang="en-US" sz="24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5248" y="247677"/>
                <a:ext cx="4576300" cy="1907494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822490" y="3529835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1772005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15248" y="247677"/>
                <a:ext cx="4576300" cy="1907494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Which of the following would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correctly work out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GB" altLang="en-US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GB" altLang="en-US" sz="2400" i="1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GB" altLang="en-US" sz="24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  <m:sup>
                        <m:r>
                          <a:rPr lang="en-GB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  <m:e>
                        <m:sSup>
                          <m:sSupPr>
                            <m:ctrlP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GB" alt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</m:t>
                            </m:r>
                            <m:d>
                              <m:dPr>
                                <m:ctrlPr>
                                  <a:rPr lang="en-GB" alt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GB" alt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altLang="en-US" sz="2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altLang="en-US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US" altLang="en-US" sz="24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5248" y="247677"/>
                <a:ext cx="4576300" cy="1907494"/>
              </a:xfrm>
              <a:prstGeom prst="roundRect">
                <a:avLst>
                  <a:gd name="adj" fmla="val 16667"/>
                </a:avLst>
              </a:prstGeom>
              <a:blipFill>
                <a:blip r:embed="rId4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5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grpSp>
        <p:nvGrpSpPr>
          <p:cNvPr id="19" name="Group 9">
            <a:extLst>
              <a:ext uri="{FF2B5EF4-FFF2-40B4-BE49-F238E27FC236}">
                <a16:creationId xmlns:a16="http://schemas.microsoft.com/office/drawing/2014/main" id="{016562FE-13C3-497C-8825-003A47D31102}"/>
              </a:ext>
            </a:extLst>
          </p:cNvPr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21" name="AutoShape 6">
              <a:extLst>
                <a:ext uri="{FF2B5EF4-FFF2-40B4-BE49-F238E27FC236}">
                  <a16:creationId xmlns:a16="http://schemas.microsoft.com/office/drawing/2014/main" id="{CA781024-BEEB-4995-944C-401A71E8FC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 Box 8">
                  <a:extLst>
                    <a:ext uri="{FF2B5EF4-FFF2-40B4-BE49-F238E27FC236}">
                      <a16:creationId xmlns:a16="http://schemas.microsoft.com/office/drawing/2014/main" id="{BED7D10C-CE63-4D4D-8DFF-7D0CB8E56BD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206" y="2652"/>
                  <a:ext cx="1733" cy="481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0.5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1.5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2" name="Text Box 8">
                  <a:extLst>
                    <a:ext uri="{FF2B5EF4-FFF2-40B4-BE49-F238E27FC236}">
                      <a16:creationId xmlns:a16="http://schemas.microsoft.com/office/drawing/2014/main" id="{BED7D10C-CE63-4D4D-8DFF-7D0CB8E56BD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6" y="2652"/>
                  <a:ext cx="1733" cy="481"/>
                </a:xfrm>
                <a:prstGeom prst="rect">
                  <a:avLst/>
                </a:prstGeom>
                <a:blipFill>
                  <a:blip r:embed="rId6"/>
                  <a:stretch>
                    <a:fillRect b="-8824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3" name="Group 10">
            <a:extLst>
              <a:ext uri="{FF2B5EF4-FFF2-40B4-BE49-F238E27FC236}">
                <a16:creationId xmlns:a16="http://schemas.microsoft.com/office/drawing/2014/main" id="{6F68A096-D972-4374-994F-5E17FE48868F}"/>
              </a:ext>
            </a:extLst>
          </p:cNvPr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24" name="AutoShape 11">
              <a:extLst>
                <a:ext uri="{FF2B5EF4-FFF2-40B4-BE49-F238E27FC236}">
                  <a16:creationId xmlns:a16="http://schemas.microsoft.com/office/drawing/2014/main" id="{DD71E4F7-FDFD-4D05-BB5F-DE740C3F0A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 Box 12">
                  <a:extLst>
                    <a:ext uri="{FF2B5EF4-FFF2-40B4-BE49-F238E27FC236}">
                      <a16:creationId xmlns:a16="http://schemas.microsoft.com/office/drawing/2014/main" id="{D10C0F6F-B7F9-4B52-A123-FB399199E83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435" y="2637"/>
                  <a:ext cx="1466" cy="59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32</m:t>
                              </m:r>
                            </m:den>
                          </m:f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0.5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5" name="Text Box 12">
                  <a:extLst>
                    <a:ext uri="{FF2B5EF4-FFF2-40B4-BE49-F238E27FC236}">
                      <a16:creationId xmlns:a16="http://schemas.microsoft.com/office/drawing/2014/main" id="{D10C0F6F-B7F9-4B52-A123-FB399199E83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35" y="2637"/>
                  <a:ext cx="1466" cy="594"/>
                </a:xfrm>
                <a:prstGeom prst="rect">
                  <a:avLst/>
                </a:prstGeom>
                <a:blipFill>
                  <a:blip r:embed="rId7"/>
                  <a:stretch>
                    <a:fillRect b="-629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6" name="Group 13">
            <a:extLst>
              <a:ext uri="{FF2B5EF4-FFF2-40B4-BE49-F238E27FC236}">
                <a16:creationId xmlns:a16="http://schemas.microsoft.com/office/drawing/2014/main" id="{D043D25A-E01E-4435-8D7A-D56547900D46}"/>
              </a:ext>
            </a:extLst>
          </p:cNvPr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27" name="AutoShape 14">
              <a:extLst>
                <a:ext uri="{FF2B5EF4-FFF2-40B4-BE49-F238E27FC236}">
                  <a16:creationId xmlns:a16="http://schemas.microsoft.com/office/drawing/2014/main" id="{64111C2E-9A9F-43D7-A92E-3347D87B91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 Box 15">
                  <a:extLst>
                    <a:ext uri="{FF2B5EF4-FFF2-40B4-BE49-F238E27FC236}">
                      <a16:creationId xmlns:a16="http://schemas.microsoft.com/office/drawing/2014/main" id="{AF567F4A-DCE0-4A6F-B448-11844A13860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29" y="2642"/>
                  <a:ext cx="1661" cy="47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1.5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0.5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8" name="Text Box 15">
                  <a:extLst>
                    <a:ext uri="{FF2B5EF4-FFF2-40B4-BE49-F238E27FC236}">
                      <a16:creationId xmlns:a16="http://schemas.microsoft.com/office/drawing/2014/main" id="{AF567F4A-DCE0-4A6F-B448-11844A13860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9" y="2642"/>
                  <a:ext cx="1661" cy="479"/>
                </a:xfrm>
                <a:prstGeom prst="rect">
                  <a:avLst/>
                </a:prstGeom>
                <a:blipFill>
                  <a:blip r:embed="rId8"/>
                  <a:stretch>
                    <a:fillRect b="-990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9" name="Group 16">
            <a:extLst>
              <a:ext uri="{FF2B5EF4-FFF2-40B4-BE49-F238E27FC236}">
                <a16:creationId xmlns:a16="http://schemas.microsoft.com/office/drawing/2014/main" id="{9C5E36E9-FE17-49FA-AF28-BDF191073CF4}"/>
              </a:ext>
            </a:extLst>
          </p:cNvPr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" name="AutoShape 17">
              <a:extLst>
                <a:ext uri="{FF2B5EF4-FFF2-40B4-BE49-F238E27FC236}">
                  <a16:creationId xmlns:a16="http://schemas.microsoft.com/office/drawing/2014/main" id="{768D8FB8-39D2-405A-AFAC-20A5BDF886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 Box 18">
                  <a:extLst>
                    <a:ext uri="{FF2B5EF4-FFF2-40B4-BE49-F238E27FC236}">
                      <a16:creationId xmlns:a16="http://schemas.microsoft.com/office/drawing/2014/main" id="{994687F1-2318-4412-A02F-CF73D7DD5DE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93" y="2651"/>
                  <a:ext cx="1532" cy="58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0.5</m:t>
                          </m:r>
                        </m:num>
                        <m:den>
                          <m:f>
                            <m:f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32</m:t>
                              </m:r>
                            </m:den>
                          </m:f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1" name="Text Box 18">
                  <a:extLst>
                    <a:ext uri="{FF2B5EF4-FFF2-40B4-BE49-F238E27FC236}">
                      <a16:creationId xmlns:a16="http://schemas.microsoft.com/office/drawing/2014/main" id="{994687F1-2318-4412-A02F-CF73D7DD5DE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93" y="2651"/>
                  <a:ext cx="1532" cy="587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2" name="Oval 31">
            <a:extLst>
              <a:ext uri="{FF2B5EF4-FFF2-40B4-BE49-F238E27FC236}">
                <a16:creationId xmlns:a16="http://schemas.microsoft.com/office/drawing/2014/main" id="{E88189D9-F66C-4758-B64B-FE12AD43F3C7}"/>
              </a:ext>
            </a:extLst>
          </p:cNvPr>
          <p:cNvSpPr/>
          <p:nvPr/>
        </p:nvSpPr>
        <p:spPr>
          <a:xfrm>
            <a:off x="4756728" y="467581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1127238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15248" y="247677"/>
                <a:ext cx="4576300" cy="1907494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Which of the following would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correctly work out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GB" altLang="en-US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GB" altLang="en-US" sz="2400" i="1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GB" altLang="en-US" sz="24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en-GB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sup>
                      <m:e>
                        <m:sSup>
                          <m:sSupPr>
                            <m:ctrlP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GB" alt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×4</m:t>
                            </m:r>
                          </m:e>
                          <m:sup>
                            <m: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US" altLang="en-US" sz="24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5248" y="247677"/>
                <a:ext cx="4576300" cy="1907494"/>
              </a:xfrm>
              <a:prstGeom prst="roundRect">
                <a:avLst>
                  <a:gd name="adj" fmla="val 16667"/>
                </a:avLst>
              </a:prstGeom>
              <a:blipFill>
                <a:blip r:embed="rId4"/>
                <a:stretch>
                  <a:fillRect b="-28571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6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grpSp>
        <p:nvGrpSpPr>
          <p:cNvPr id="19" name="Group 9">
            <a:extLst>
              <a:ext uri="{FF2B5EF4-FFF2-40B4-BE49-F238E27FC236}">
                <a16:creationId xmlns:a16="http://schemas.microsoft.com/office/drawing/2014/main" id="{016562FE-13C3-497C-8825-003A47D31102}"/>
              </a:ext>
            </a:extLst>
          </p:cNvPr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21" name="AutoShape 6">
              <a:extLst>
                <a:ext uri="{FF2B5EF4-FFF2-40B4-BE49-F238E27FC236}">
                  <a16:creationId xmlns:a16="http://schemas.microsoft.com/office/drawing/2014/main" id="{CA781024-BEEB-4995-944C-401A71E8FC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 Box 8">
                  <a:extLst>
                    <a:ext uri="{FF2B5EF4-FFF2-40B4-BE49-F238E27FC236}">
                      <a16:creationId xmlns:a16="http://schemas.microsoft.com/office/drawing/2014/main" id="{BED7D10C-CE63-4D4D-8DFF-7D0CB8E56BD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206" y="2652"/>
                  <a:ext cx="1733" cy="51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12(1−</m:t>
                          </m:r>
                          <m:sSup>
                            <m:sSupPr>
                              <m:ctrlP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p>
                          </m:sSup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1−4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2" name="Text Box 8">
                  <a:extLst>
                    <a:ext uri="{FF2B5EF4-FFF2-40B4-BE49-F238E27FC236}">
                      <a16:creationId xmlns:a16="http://schemas.microsoft.com/office/drawing/2014/main" id="{BED7D10C-CE63-4D4D-8DFF-7D0CB8E56BD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6" y="2652"/>
                  <a:ext cx="1733" cy="515"/>
                </a:xfrm>
                <a:prstGeom prst="rect">
                  <a:avLst/>
                </a:prstGeom>
                <a:blipFill>
                  <a:blip r:embed="rId6"/>
                  <a:stretch>
                    <a:fillRect b="-825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3" name="Group 10">
            <a:extLst>
              <a:ext uri="{FF2B5EF4-FFF2-40B4-BE49-F238E27FC236}">
                <a16:creationId xmlns:a16="http://schemas.microsoft.com/office/drawing/2014/main" id="{6F68A096-D972-4374-994F-5E17FE48868F}"/>
              </a:ext>
            </a:extLst>
          </p:cNvPr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24" name="AutoShape 11">
              <a:extLst>
                <a:ext uri="{FF2B5EF4-FFF2-40B4-BE49-F238E27FC236}">
                  <a16:creationId xmlns:a16="http://schemas.microsoft.com/office/drawing/2014/main" id="{DD71E4F7-FDFD-4D05-BB5F-DE740C3F0A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 Box 12">
                  <a:extLst>
                    <a:ext uri="{FF2B5EF4-FFF2-40B4-BE49-F238E27FC236}">
                      <a16:creationId xmlns:a16="http://schemas.microsoft.com/office/drawing/2014/main" id="{D10C0F6F-B7F9-4B52-A123-FB399199E83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435" y="2637"/>
                  <a:ext cx="1466" cy="51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192(1−</m:t>
                          </m:r>
                          <m:sSup>
                            <m:sSupPr>
                              <m:ctrlP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1−4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5" name="Text Box 12">
                  <a:extLst>
                    <a:ext uri="{FF2B5EF4-FFF2-40B4-BE49-F238E27FC236}">
                      <a16:creationId xmlns:a16="http://schemas.microsoft.com/office/drawing/2014/main" id="{D10C0F6F-B7F9-4B52-A123-FB399199E83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35" y="2637"/>
                  <a:ext cx="1466" cy="514"/>
                </a:xfrm>
                <a:prstGeom prst="rect">
                  <a:avLst/>
                </a:prstGeom>
                <a:blipFill>
                  <a:blip r:embed="rId7"/>
                  <a:stretch>
                    <a:fillRect b="-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6" name="Group 13">
            <a:extLst>
              <a:ext uri="{FF2B5EF4-FFF2-40B4-BE49-F238E27FC236}">
                <a16:creationId xmlns:a16="http://schemas.microsoft.com/office/drawing/2014/main" id="{D043D25A-E01E-4435-8D7A-D56547900D46}"/>
              </a:ext>
            </a:extLst>
          </p:cNvPr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27" name="AutoShape 14">
              <a:extLst>
                <a:ext uri="{FF2B5EF4-FFF2-40B4-BE49-F238E27FC236}">
                  <a16:creationId xmlns:a16="http://schemas.microsoft.com/office/drawing/2014/main" id="{64111C2E-9A9F-43D7-A92E-3347D87B91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 Box 15">
                  <a:extLst>
                    <a:ext uri="{FF2B5EF4-FFF2-40B4-BE49-F238E27FC236}">
                      <a16:creationId xmlns:a16="http://schemas.microsoft.com/office/drawing/2014/main" id="{AF567F4A-DCE0-4A6F-B448-11844A13860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29" y="2642"/>
                  <a:ext cx="1661" cy="51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12(1−</m:t>
                          </m:r>
                          <m:sSup>
                            <m:sSupPr>
                              <m:ctrlP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p>
                          </m:sSup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1−4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8" name="Text Box 15">
                  <a:extLst>
                    <a:ext uri="{FF2B5EF4-FFF2-40B4-BE49-F238E27FC236}">
                      <a16:creationId xmlns:a16="http://schemas.microsoft.com/office/drawing/2014/main" id="{AF567F4A-DCE0-4A6F-B448-11844A13860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9" y="2642"/>
                  <a:ext cx="1661" cy="515"/>
                </a:xfrm>
                <a:prstGeom prst="rect">
                  <a:avLst/>
                </a:prstGeom>
                <a:blipFill>
                  <a:blip r:embed="rId8"/>
                  <a:stretch>
                    <a:fillRect b="-825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9" name="Group 16">
            <a:extLst>
              <a:ext uri="{FF2B5EF4-FFF2-40B4-BE49-F238E27FC236}">
                <a16:creationId xmlns:a16="http://schemas.microsoft.com/office/drawing/2014/main" id="{9C5E36E9-FE17-49FA-AF28-BDF191073CF4}"/>
              </a:ext>
            </a:extLst>
          </p:cNvPr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" name="AutoShape 17">
              <a:extLst>
                <a:ext uri="{FF2B5EF4-FFF2-40B4-BE49-F238E27FC236}">
                  <a16:creationId xmlns:a16="http://schemas.microsoft.com/office/drawing/2014/main" id="{768D8FB8-39D2-405A-AFAC-20A5BDF886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 Box 18">
                  <a:extLst>
                    <a:ext uri="{FF2B5EF4-FFF2-40B4-BE49-F238E27FC236}">
                      <a16:creationId xmlns:a16="http://schemas.microsoft.com/office/drawing/2014/main" id="{994687F1-2318-4412-A02F-CF73D7DD5DE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93" y="2651"/>
                  <a:ext cx="1532" cy="51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192(1−</m:t>
                          </m:r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p>
                          </m:s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1−4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1" name="Text Box 18">
                  <a:extLst>
                    <a:ext uri="{FF2B5EF4-FFF2-40B4-BE49-F238E27FC236}">
                      <a16:creationId xmlns:a16="http://schemas.microsoft.com/office/drawing/2014/main" id="{994687F1-2318-4412-A02F-CF73D7DD5DE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93" y="2651"/>
                  <a:ext cx="1532" cy="515"/>
                </a:xfrm>
                <a:prstGeom prst="rect">
                  <a:avLst/>
                </a:prstGeom>
                <a:blipFill>
                  <a:blip r:embed="rId9"/>
                  <a:stretch>
                    <a:fillRect b="-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2" name="Oval 31">
            <a:extLst>
              <a:ext uri="{FF2B5EF4-FFF2-40B4-BE49-F238E27FC236}">
                <a16:creationId xmlns:a16="http://schemas.microsoft.com/office/drawing/2014/main" id="{E88189D9-F66C-4758-B64B-FE12AD43F3C7}"/>
              </a:ext>
            </a:extLst>
          </p:cNvPr>
          <p:cNvSpPr/>
          <p:nvPr/>
        </p:nvSpPr>
        <p:spPr>
          <a:xfrm>
            <a:off x="811853" y="4702830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2116540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3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2FAF65A-81A3-4C89-B59E-F0BB18B983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D62C548-EC85-4982-8E15-586FF7A8A50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3D934D-53A1-4AEC-8FF3-FE1A30A483F8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</TotalTime>
  <Words>460</Words>
  <Application>Microsoft Office PowerPoint</Application>
  <PresentationFormat>On-screen Show (4:3)</PresentationFormat>
  <Paragraphs>49</Paragraphs>
  <Slides>7</Slides>
  <Notes>0</Notes>
  <HiddenSlides>0</HiddenSlides>
  <MMClips>6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Sigma notation (3.6)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27</cp:revision>
  <dcterms:created xsi:type="dcterms:W3CDTF">2020-04-22T14:47:14Z</dcterms:created>
  <dcterms:modified xsi:type="dcterms:W3CDTF">2020-12-31T06:55:23Z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