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266" r:id="rId5"/>
    <p:sldId id="267" r:id="rId6"/>
    <p:sldId id="302" r:id="rId7"/>
    <p:sldId id="303" r:id="rId8"/>
    <p:sldId id="304" r:id="rId9"/>
    <p:sldId id="305" r:id="rId10"/>
    <p:sldId id="306" r:id="rId11"/>
    <p:sldId id="307" r:id="rId12"/>
    <p:sldId id="30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  <a:alpha val="40000"/>
              </a:schemeClr>
            </a:gs>
            <a:gs pos="7000">
              <a:schemeClr val="accent4">
                <a:lumMod val="20000"/>
                <a:lumOff val="80000"/>
                <a:alpha val="40000"/>
              </a:schemeClr>
            </a:gs>
            <a:gs pos="95000">
              <a:schemeClr val="accent4">
                <a:lumMod val="20000"/>
                <a:lumOff val="80000"/>
                <a:alpha val="40000"/>
              </a:schemeClr>
            </a:gs>
            <a:gs pos="100000">
              <a:schemeClr val="accent4">
                <a:lumMod val="60000"/>
                <a:lumOff val="40000"/>
                <a:alpha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13" Type="http://schemas.openxmlformats.org/officeDocument/2006/relationships/image" Target="../media/image4.wmf"/><Relationship Id="rId18" Type="http://schemas.openxmlformats.org/officeDocument/2006/relationships/image" Target="../media/image178.png"/><Relationship Id="rId3" Type="http://schemas.openxmlformats.org/officeDocument/2006/relationships/image" Target="../media/image175.png"/><Relationship Id="rId21" Type="http://schemas.openxmlformats.org/officeDocument/2006/relationships/oleObject" Target="../embeddings/oleObject8.bin"/><Relationship Id="rId7" Type="http://schemas.openxmlformats.org/officeDocument/2006/relationships/image" Target="../media/image1.wmf"/><Relationship Id="rId12" Type="http://schemas.openxmlformats.org/officeDocument/2006/relationships/oleObject" Target="../embeddings/oleObject4.bin"/><Relationship Id="rId1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.bin"/><Relationship Id="rId20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3.wmf"/><Relationship Id="rId5" Type="http://schemas.openxmlformats.org/officeDocument/2006/relationships/image" Target="../media/image177.png"/><Relationship Id="rId15" Type="http://schemas.openxmlformats.org/officeDocument/2006/relationships/image" Target="../media/image5.wmf"/><Relationship Id="rId10" Type="http://schemas.openxmlformats.org/officeDocument/2006/relationships/oleObject" Target="../embeddings/oleObject3.bin"/><Relationship Id="rId19" Type="http://schemas.openxmlformats.org/officeDocument/2006/relationships/oleObject" Target="../embeddings/oleObject7.bin"/><Relationship Id="rId4" Type="http://schemas.openxmlformats.org/officeDocument/2006/relationships/image" Target="../media/image176.png"/><Relationship Id="rId9" Type="http://schemas.openxmlformats.org/officeDocument/2006/relationships/image" Target="../media/image2.wmf"/><Relationship Id="rId14" Type="http://schemas.openxmlformats.org/officeDocument/2006/relationships/oleObject" Target="../embeddings/oleObject5.bin"/><Relationship Id="rId22" Type="http://schemas.openxmlformats.org/officeDocument/2006/relationships/image" Target="../media/image8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3.png"/><Relationship Id="rId3" Type="http://schemas.openxmlformats.org/officeDocument/2006/relationships/image" Target="../media/image177.png"/><Relationship Id="rId7" Type="http://schemas.openxmlformats.org/officeDocument/2006/relationships/image" Target="../media/image182.png"/><Relationship Id="rId2" Type="http://schemas.openxmlformats.org/officeDocument/2006/relationships/image" Target="../media/image17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1.png"/><Relationship Id="rId5" Type="http://schemas.openxmlformats.org/officeDocument/2006/relationships/image" Target="../media/image180.png"/><Relationship Id="rId4" Type="http://schemas.openxmlformats.org/officeDocument/2006/relationships/image" Target="../media/image17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8.png"/><Relationship Id="rId3" Type="http://schemas.openxmlformats.org/officeDocument/2006/relationships/image" Target="../media/image176.png"/><Relationship Id="rId7" Type="http://schemas.openxmlformats.org/officeDocument/2006/relationships/image" Target="../media/image187.png"/><Relationship Id="rId2" Type="http://schemas.openxmlformats.org/officeDocument/2006/relationships/image" Target="../media/image18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6.png"/><Relationship Id="rId11" Type="http://schemas.openxmlformats.org/officeDocument/2006/relationships/image" Target="../media/image191.png"/><Relationship Id="rId5" Type="http://schemas.openxmlformats.org/officeDocument/2006/relationships/image" Target="../media/image185.png"/><Relationship Id="rId10" Type="http://schemas.openxmlformats.org/officeDocument/2006/relationships/image" Target="../media/image190.png"/><Relationship Id="rId4" Type="http://schemas.openxmlformats.org/officeDocument/2006/relationships/image" Target="../media/image177.png"/><Relationship Id="rId9" Type="http://schemas.openxmlformats.org/officeDocument/2006/relationships/image" Target="../media/image18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5.png"/><Relationship Id="rId3" Type="http://schemas.openxmlformats.org/officeDocument/2006/relationships/image" Target="../media/image177.png"/><Relationship Id="rId7" Type="http://schemas.openxmlformats.org/officeDocument/2006/relationships/image" Target="../media/image194.png"/><Relationship Id="rId12" Type="http://schemas.openxmlformats.org/officeDocument/2006/relationships/image" Target="../media/image199.png"/><Relationship Id="rId2" Type="http://schemas.openxmlformats.org/officeDocument/2006/relationships/image" Target="../media/image17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3.png"/><Relationship Id="rId11" Type="http://schemas.openxmlformats.org/officeDocument/2006/relationships/image" Target="../media/image198.png"/><Relationship Id="rId5" Type="http://schemas.openxmlformats.org/officeDocument/2006/relationships/image" Target="../media/image192.png"/><Relationship Id="rId10" Type="http://schemas.openxmlformats.org/officeDocument/2006/relationships/image" Target="../media/image197.png"/><Relationship Id="rId4" Type="http://schemas.openxmlformats.org/officeDocument/2006/relationships/image" Target="../media/image185.png"/><Relationship Id="rId9" Type="http://schemas.openxmlformats.org/officeDocument/2006/relationships/image" Target="../media/image19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2.png"/><Relationship Id="rId13" Type="http://schemas.openxmlformats.org/officeDocument/2006/relationships/image" Target="../media/image207.png"/><Relationship Id="rId3" Type="http://schemas.openxmlformats.org/officeDocument/2006/relationships/image" Target="../media/image177.png"/><Relationship Id="rId7" Type="http://schemas.openxmlformats.org/officeDocument/2006/relationships/image" Target="../media/image201.png"/><Relationship Id="rId12" Type="http://schemas.openxmlformats.org/officeDocument/2006/relationships/image" Target="../media/image206.png"/><Relationship Id="rId2" Type="http://schemas.openxmlformats.org/officeDocument/2006/relationships/image" Target="../media/image17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0.png"/><Relationship Id="rId11" Type="http://schemas.openxmlformats.org/officeDocument/2006/relationships/image" Target="../media/image205.png"/><Relationship Id="rId5" Type="http://schemas.openxmlformats.org/officeDocument/2006/relationships/image" Target="../media/image199.png"/><Relationship Id="rId10" Type="http://schemas.openxmlformats.org/officeDocument/2006/relationships/image" Target="../media/image204.png"/><Relationship Id="rId4" Type="http://schemas.openxmlformats.org/officeDocument/2006/relationships/image" Target="../media/image185.png"/><Relationship Id="rId9" Type="http://schemas.openxmlformats.org/officeDocument/2006/relationships/image" Target="../media/image203.png"/><Relationship Id="rId14" Type="http://schemas.openxmlformats.org/officeDocument/2006/relationships/image" Target="../media/image20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2.png"/><Relationship Id="rId3" Type="http://schemas.openxmlformats.org/officeDocument/2006/relationships/image" Target="../media/image176.png"/><Relationship Id="rId7" Type="http://schemas.openxmlformats.org/officeDocument/2006/relationships/image" Target="../media/image211.png"/><Relationship Id="rId2" Type="http://schemas.openxmlformats.org/officeDocument/2006/relationships/image" Target="../media/image20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0.png"/><Relationship Id="rId5" Type="http://schemas.openxmlformats.org/officeDocument/2006/relationships/image" Target="../media/image185.png"/><Relationship Id="rId4" Type="http://schemas.openxmlformats.org/officeDocument/2006/relationships/image" Target="../media/image177.png"/><Relationship Id="rId9" Type="http://schemas.openxmlformats.org/officeDocument/2006/relationships/image" Target="../media/image21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6.png"/><Relationship Id="rId13" Type="http://schemas.openxmlformats.org/officeDocument/2006/relationships/image" Target="../media/image221.png"/><Relationship Id="rId3" Type="http://schemas.openxmlformats.org/officeDocument/2006/relationships/image" Target="../media/image176.png"/><Relationship Id="rId7" Type="http://schemas.openxmlformats.org/officeDocument/2006/relationships/image" Target="../media/image215.png"/><Relationship Id="rId12" Type="http://schemas.openxmlformats.org/officeDocument/2006/relationships/image" Target="../media/image220.png"/><Relationship Id="rId2" Type="http://schemas.openxmlformats.org/officeDocument/2006/relationships/image" Target="../media/image20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4.png"/><Relationship Id="rId11" Type="http://schemas.openxmlformats.org/officeDocument/2006/relationships/image" Target="../media/image219.png"/><Relationship Id="rId5" Type="http://schemas.openxmlformats.org/officeDocument/2006/relationships/image" Target="../media/image185.png"/><Relationship Id="rId10" Type="http://schemas.openxmlformats.org/officeDocument/2006/relationships/image" Target="../media/image218.png"/><Relationship Id="rId4" Type="http://schemas.openxmlformats.org/officeDocument/2006/relationships/image" Target="../media/image177.png"/><Relationship Id="rId9" Type="http://schemas.openxmlformats.org/officeDocument/2006/relationships/image" Target="../media/image217.png"/><Relationship Id="rId14" Type="http://schemas.openxmlformats.org/officeDocument/2006/relationships/image" Target="../media/image22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3.png"/><Relationship Id="rId13" Type="http://schemas.openxmlformats.org/officeDocument/2006/relationships/image" Target="../media/image228.png"/><Relationship Id="rId3" Type="http://schemas.openxmlformats.org/officeDocument/2006/relationships/image" Target="../media/image176.png"/><Relationship Id="rId7" Type="http://schemas.openxmlformats.org/officeDocument/2006/relationships/image" Target="../media/image215.png"/><Relationship Id="rId12" Type="http://schemas.openxmlformats.org/officeDocument/2006/relationships/image" Target="../media/image227.png"/><Relationship Id="rId2" Type="http://schemas.openxmlformats.org/officeDocument/2006/relationships/image" Target="../media/image20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4.png"/><Relationship Id="rId11" Type="http://schemas.openxmlformats.org/officeDocument/2006/relationships/image" Target="../media/image226.png"/><Relationship Id="rId5" Type="http://schemas.openxmlformats.org/officeDocument/2006/relationships/image" Target="../media/image185.png"/><Relationship Id="rId10" Type="http://schemas.openxmlformats.org/officeDocument/2006/relationships/image" Target="../media/image225.png"/><Relationship Id="rId4" Type="http://schemas.openxmlformats.org/officeDocument/2006/relationships/image" Target="../media/image177.png"/><Relationship Id="rId9" Type="http://schemas.openxmlformats.org/officeDocument/2006/relationships/image" Target="../media/image2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34050" y="2314192"/>
            <a:ext cx="5415264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cifico" panose="02000000000000000000" pitchFamily="2" charset="0"/>
              </a:rPr>
              <a:t>Teachings for </a:t>
            </a:r>
          </a:p>
          <a:p>
            <a:pPr algn="ctr"/>
            <a:r>
              <a:rPr lang="en-US" sz="72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cifico" panose="02000000000000000000" pitchFamily="2" charset="0"/>
              </a:rPr>
              <a:t>Section </a:t>
            </a:r>
            <a:r>
              <a:rPr lang="en-US" sz="7200" b="1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cifico" panose="02000000000000000000" pitchFamily="2" charset="0"/>
              </a:rPr>
              <a:t>3</a:t>
            </a:r>
            <a:r>
              <a:rPr lang="en-US" sz="72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cifico" panose="02000000000000000000" pitchFamily="2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3446690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763688" y="2924944"/>
                <a:ext cx="1096710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2924944"/>
                <a:ext cx="1096710" cy="57823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629" y="1497873"/>
            <a:ext cx="3622765" cy="46790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calculate the sum to infinity of a Geometric Series, and understand when this is possible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7504" y="116632"/>
                <a:ext cx="12039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16632"/>
                <a:ext cx="1203984" cy="276999"/>
              </a:xfrm>
              <a:prstGeom prst="rect">
                <a:avLst/>
              </a:prstGeom>
              <a:blipFill>
                <a:blip r:embed="rId4"/>
                <a:stretch>
                  <a:fillRect l="-2538" t="-4348" r="-1523" b="-10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524328" y="116632"/>
                <a:ext cx="1558567" cy="5866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328" y="116632"/>
                <a:ext cx="1558567" cy="5866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3855891"/>
              </p:ext>
            </p:extLst>
          </p:nvPr>
        </p:nvGraphicFramePr>
        <p:xfrm>
          <a:off x="304800" y="3733800"/>
          <a:ext cx="2800350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06" name="Equation" r:id="rId6" imgW="1866090" imgH="393529" progId="Equation.DSMT4">
                  <p:embed/>
                </p:oleObj>
              </mc:Choice>
              <mc:Fallback>
                <p:oleObj name="Equation" r:id="rId6" imgW="1866090" imgH="393529" progId="Equation.DSMT4">
                  <p:embed/>
                  <p:pic>
                    <p:nvPicPr>
                      <p:cNvPr id="2970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733800"/>
                        <a:ext cx="2800350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4327232"/>
              </p:ext>
            </p:extLst>
          </p:nvPr>
        </p:nvGraphicFramePr>
        <p:xfrm>
          <a:off x="304800" y="4495800"/>
          <a:ext cx="2724150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07" name="Equation" r:id="rId8" imgW="1816100" imgH="203200" progId="Equation.DSMT4">
                  <p:embed/>
                </p:oleObj>
              </mc:Choice>
              <mc:Fallback>
                <p:oleObj name="Equation" r:id="rId8" imgW="1816100" imgH="203200" progId="Equation.DSMT4">
                  <p:embed/>
                  <p:pic>
                    <p:nvPicPr>
                      <p:cNvPr id="2970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495800"/>
                        <a:ext cx="2724150" cy="303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9176948"/>
              </p:ext>
            </p:extLst>
          </p:nvPr>
        </p:nvGraphicFramePr>
        <p:xfrm>
          <a:off x="304800" y="5029200"/>
          <a:ext cx="762000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08" name="Equation" r:id="rId10" imgW="508000" imgH="228600" progId="Equation.DSMT4">
                  <p:embed/>
                </p:oleObj>
              </mc:Choice>
              <mc:Fallback>
                <p:oleObj name="Equation" r:id="rId10" imgW="508000" imgH="228600" progId="Equation.DSMT4">
                  <p:embed/>
                  <p:pic>
                    <p:nvPicPr>
                      <p:cNvPr id="2970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029200"/>
                        <a:ext cx="762000" cy="34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3457616"/>
              </p:ext>
            </p:extLst>
          </p:nvPr>
        </p:nvGraphicFramePr>
        <p:xfrm>
          <a:off x="304800" y="5410200"/>
          <a:ext cx="895350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09" name="Equation" r:id="rId12" imgW="596900" imgH="228600" progId="Equation.DSMT4">
                  <p:embed/>
                </p:oleObj>
              </mc:Choice>
              <mc:Fallback>
                <p:oleObj name="Equation" r:id="rId12" imgW="596900" imgH="228600" progId="Equation.DSMT4">
                  <p:embed/>
                  <p:pic>
                    <p:nvPicPr>
                      <p:cNvPr id="2970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410200"/>
                        <a:ext cx="895350" cy="34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074657"/>
              </p:ext>
            </p:extLst>
          </p:nvPr>
        </p:nvGraphicFramePr>
        <p:xfrm>
          <a:off x="304800" y="5791200"/>
          <a:ext cx="1009650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10" name="Equation" r:id="rId14" imgW="672808" imgH="228501" progId="Equation.DSMT4">
                  <p:embed/>
                </p:oleObj>
              </mc:Choice>
              <mc:Fallback>
                <p:oleObj name="Equation" r:id="rId14" imgW="672808" imgH="228501" progId="Equation.DSMT4">
                  <p:embed/>
                  <p:pic>
                    <p:nvPicPr>
                      <p:cNvPr id="29707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791200"/>
                        <a:ext cx="1009650" cy="34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311773"/>
              </p:ext>
            </p:extLst>
          </p:nvPr>
        </p:nvGraphicFramePr>
        <p:xfrm>
          <a:off x="304800" y="6172200"/>
          <a:ext cx="1295400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11" name="Equation" r:id="rId16" imgW="863225" imgH="228501" progId="Equation.DSMT4">
                  <p:embed/>
                </p:oleObj>
              </mc:Choice>
              <mc:Fallback>
                <p:oleObj name="Equation" r:id="rId16" imgW="863225" imgH="228501" progId="Equation.DSMT4">
                  <p:embed/>
                  <p:pic>
                    <p:nvPicPr>
                      <p:cNvPr id="2970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6172200"/>
                        <a:ext cx="1295400" cy="34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Arc 13"/>
          <p:cNvSpPr>
            <a:spLocks/>
          </p:cNvSpPr>
          <p:nvPr/>
        </p:nvSpPr>
        <p:spPr bwMode="auto">
          <a:xfrm>
            <a:off x="3276600" y="3276600"/>
            <a:ext cx="228600" cy="838200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315774542 h 43185"/>
              <a:gd name="T4" fmla="*/ 0 w 21600"/>
              <a:gd name="T5" fmla="*/ 157942268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Arc 14"/>
          <p:cNvSpPr>
            <a:spLocks/>
          </p:cNvSpPr>
          <p:nvPr/>
        </p:nvSpPr>
        <p:spPr bwMode="auto">
          <a:xfrm>
            <a:off x="3276600" y="4114800"/>
            <a:ext cx="228600" cy="533400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81375410 h 43185"/>
              <a:gd name="T4" fmla="*/ 0 w 21600"/>
              <a:gd name="T5" fmla="*/ 40701897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3429000" y="3429000"/>
            <a:ext cx="1143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First 4 terms</a:t>
            </a: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3429000" y="4114800"/>
            <a:ext cx="1143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As Decimals</a:t>
            </a:r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1295400" y="5029200"/>
            <a:ext cx="1981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Sum of 1</a:t>
            </a:r>
            <a:r>
              <a:rPr lang="en-GB" altLang="en-US" sz="1600" baseline="30000">
                <a:solidFill>
                  <a:srgbClr val="FF0000"/>
                </a:solidFill>
                <a:latin typeface="Comic Sans MS" pitchFamily="66" charset="0"/>
              </a:rPr>
              <a:t>st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term</a:t>
            </a: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1524000" y="5410200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Sum of 1</a:t>
            </a:r>
            <a:r>
              <a:rPr lang="en-GB" altLang="en-US" sz="1600" baseline="30000">
                <a:solidFill>
                  <a:srgbClr val="FF0000"/>
                </a:solidFill>
                <a:latin typeface="Comic Sans MS" pitchFamily="66" charset="0"/>
              </a:rPr>
              <a:t>st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and 2</a:t>
            </a:r>
            <a:r>
              <a:rPr lang="en-GB" altLang="en-US" sz="1600" baseline="30000">
                <a:solidFill>
                  <a:srgbClr val="FF0000"/>
                </a:solidFill>
                <a:latin typeface="Comic Sans MS" pitchFamily="66" charset="0"/>
              </a:rPr>
              <a:t>nd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terms</a:t>
            </a:r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1600200" y="5791200"/>
            <a:ext cx="2514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Sum of 1</a:t>
            </a:r>
            <a:r>
              <a:rPr lang="en-GB" altLang="en-US" sz="1600" baseline="30000">
                <a:solidFill>
                  <a:srgbClr val="FF0000"/>
                </a:solidFill>
                <a:latin typeface="Comic Sans MS" pitchFamily="66" charset="0"/>
              </a:rPr>
              <a:t>st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to 3</a:t>
            </a:r>
            <a:r>
              <a:rPr lang="en-GB" altLang="en-US" sz="1600" baseline="30000">
                <a:solidFill>
                  <a:srgbClr val="FF0000"/>
                </a:solidFill>
                <a:latin typeface="Comic Sans MS" pitchFamily="66" charset="0"/>
              </a:rPr>
              <a:t>rd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terms</a:t>
            </a:r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1752600" y="6172200"/>
            <a:ext cx="2514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Sum of 1</a:t>
            </a:r>
            <a:r>
              <a:rPr lang="en-GB" altLang="en-US" sz="1600" baseline="30000">
                <a:solidFill>
                  <a:srgbClr val="FF0000"/>
                </a:solidFill>
                <a:latin typeface="Comic Sans MS" pitchFamily="66" charset="0"/>
              </a:rPr>
              <a:t>st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to 4</a:t>
            </a:r>
            <a:r>
              <a:rPr lang="en-GB" altLang="en-US" sz="1600" baseline="30000">
                <a:solidFill>
                  <a:srgbClr val="FF0000"/>
                </a:solidFill>
                <a:latin typeface="Comic Sans MS" pitchFamily="66" charset="0"/>
              </a:rPr>
              <a:t>th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terms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 Box 22"/>
              <p:cNvSpPr txBox="1">
                <a:spLocks noChangeArrowheads="1"/>
              </p:cNvSpPr>
              <p:nvPr/>
            </p:nvSpPr>
            <p:spPr bwMode="auto">
              <a:xfrm>
                <a:off x="5508104" y="2286000"/>
                <a:ext cx="2592288" cy="6568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altLang="en-US" dirty="0">
                    <a:latin typeface="Comic Sans MS" pitchFamily="66" charset="0"/>
                  </a:rPr>
                  <a:t>This sequence CONVERGES to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0.</m:t>
                    </m:r>
                    <m:acc>
                      <m:accPr>
                        <m:chr m:val="̇"/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acc>
                  </m:oMath>
                </a14:m>
                <a:endParaRPr lang="en-GB" altLang="en-US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2" name="Text 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08104" y="2286000"/>
                <a:ext cx="2592288" cy="656846"/>
              </a:xfrm>
              <a:prstGeom prst="rect">
                <a:avLst/>
              </a:prstGeom>
              <a:blipFill>
                <a:blip r:embed="rId18"/>
                <a:stretch>
                  <a:fillRect t="-3704" b="-1481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3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0861295"/>
              </p:ext>
            </p:extLst>
          </p:nvPr>
        </p:nvGraphicFramePr>
        <p:xfrm>
          <a:off x="6400800" y="3352800"/>
          <a:ext cx="752475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12" name="Equation" r:id="rId19" imgW="444307" imgH="393529" progId="Equation.DSMT4">
                  <p:embed/>
                </p:oleObj>
              </mc:Choice>
              <mc:Fallback>
                <p:oleObj name="Equation" r:id="rId19" imgW="444307" imgH="393529" progId="Equation.DSMT4">
                  <p:embed/>
                  <p:pic>
                    <p:nvPicPr>
                      <p:cNvPr id="2972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3352800"/>
                        <a:ext cx="752475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Line 25"/>
          <p:cNvSpPr>
            <a:spLocks noChangeShapeType="1"/>
          </p:cNvSpPr>
          <p:nvPr/>
        </p:nvSpPr>
        <p:spPr bwMode="auto">
          <a:xfrm>
            <a:off x="5562600" y="3657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" name="Text Box 26"/>
          <p:cNvSpPr txBox="1">
            <a:spLocks noChangeArrowheads="1"/>
          </p:cNvSpPr>
          <p:nvPr/>
        </p:nvSpPr>
        <p:spPr bwMode="auto">
          <a:xfrm>
            <a:off x="5562600" y="4267200"/>
            <a:ext cx="2590800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A Sequence will converge if the common ratio, r is between -1 and 1.</a:t>
            </a:r>
          </a:p>
        </p:txBody>
      </p:sp>
      <p:graphicFrame>
        <p:nvGraphicFramePr>
          <p:cNvPr id="26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4002795"/>
              </p:ext>
            </p:extLst>
          </p:nvPr>
        </p:nvGraphicFramePr>
        <p:xfrm>
          <a:off x="6248400" y="5562600"/>
          <a:ext cx="123190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13" name="Equation" r:id="rId21" imgW="609336" imgH="165028" progId="Equation.DSMT4">
                  <p:embed/>
                </p:oleObj>
              </mc:Choice>
              <mc:Fallback>
                <p:oleObj name="Equation" r:id="rId21" imgW="609336" imgH="165028" progId="Equation.DSMT4">
                  <p:embed/>
                  <p:pic>
                    <p:nvPicPr>
                      <p:cNvPr id="29723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5562600"/>
                        <a:ext cx="1231900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49928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4" grpId="0" animBg="1"/>
      <p:bldP spid="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629" y="1497873"/>
            <a:ext cx="3622765" cy="46790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calculate the sum to infinity of a Geometric Series, and understand when this is possible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7504" y="116632"/>
                <a:ext cx="12039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16632"/>
                <a:ext cx="1203984" cy="276999"/>
              </a:xfrm>
              <a:prstGeom prst="rect">
                <a:avLst/>
              </a:prstGeom>
              <a:blipFill>
                <a:blip r:embed="rId2"/>
                <a:stretch>
                  <a:fillRect l="-2538" t="-4348" r="-1523" b="-10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524328" y="116632"/>
                <a:ext cx="1558567" cy="5866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328" y="116632"/>
                <a:ext cx="1558567" cy="5866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33400" y="3124200"/>
                <a:ext cx="1583767" cy="6050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𝑎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1−</m:t>
                              </m:r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3124200"/>
                <a:ext cx="1583767" cy="60503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648200" y="1752600"/>
                <a:ext cx="43434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Think about what happens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𝑟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/>
                      </a:rPr>
                      <m:t>−1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&lt;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𝑟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&lt;1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and n increases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/>
                      </a:rPr>
                      <m:t>𝑛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→∞)</m:t>
                    </m:r>
                  </m:oMath>
                </a14:m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If we have a value like this which we keep increasing the power of, the value becomes increasingly small and tends towards 0…</a:t>
                </a:r>
              </a:p>
              <a:p>
                <a:pPr marL="285750" indent="-285750" algn="ctr">
                  <a:buFont typeface="Wingdings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For example, if r = 0.5 and we keep increasing n…</a:t>
                </a: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1752600"/>
                <a:ext cx="4343400" cy="1815882"/>
              </a:xfrm>
              <a:prstGeom prst="rect">
                <a:avLst/>
              </a:prstGeom>
              <a:blipFill>
                <a:blip r:embed="rId5"/>
                <a:stretch>
                  <a:fillRect l="-140" t="-673" r="-1404" b="-26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5864696" y="3717032"/>
            <a:ext cx="590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0.5</a:t>
            </a:r>
            <a:r>
              <a:rPr lang="en-US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626696" y="3717032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</a:t>
            </a:r>
            <a:endParaRPr lang="en-US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236296" y="3717032"/>
            <a:ext cx="52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0.5</a:t>
            </a:r>
            <a:endParaRPr lang="en-US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864696" y="4174232"/>
            <a:ext cx="61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0.5</a:t>
            </a:r>
            <a:r>
              <a:rPr lang="en-US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626696" y="4174232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</a:t>
            </a:r>
            <a:endParaRPr lang="en-US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236296" y="4174232"/>
            <a:ext cx="665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0.25</a:t>
            </a:r>
            <a:endParaRPr lang="en-US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864696" y="4631432"/>
            <a:ext cx="61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0.5</a:t>
            </a:r>
            <a:r>
              <a:rPr lang="en-US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626696" y="4631432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</a:t>
            </a:r>
            <a:endParaRPr lang="en-US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236296" y="4631432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0.125</a:t>
            </a:r>
            <a:endParaRPr lang="en-US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864696" y="5088632"/>
            <a:ext cx="61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0.5</a:t>
            </a:r>
            <a:r>
              <a:rPr lang="en-US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626696" y="5088632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</a:t>
            </a:r>
            <a:endParaRPr lang="en-US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236296" y="5088632"/>
            <a:ext cx="947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0.0625</a:t>
            </a:r>
            <a:endParaRPr lang="en-US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864696" y="5850632"/>
            <a:ext cx="688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0.5</a:t>
            </a:r>
            <a:r>
              <a:rPr lang="en-US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626696" y="5850632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</a:t>
            </a:r>
            <a:endParaRPr lang="en-US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236296" y="5850632"/>
            <a:ext cx="1244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0.00097…</a:t>
            </a:r>
            <a:endParaRPr lang="en-US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33400" y="4114800"/>
                <a:ext cx="1480918" cy="6050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𝑎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1−0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1−</m:t>
                              </m:r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4114800"/>
                <a:ext cx="1480918" cy="60503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33400" y="5105400"/>
                <a:ext cx="1350563" cy="548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1−</m:t>
                              </m:r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5105400"/>
                <a:ext cx="1350563" cy="54886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24"/>
          <p:cNvSpPr>
            <a:spLocks/>
          </p:cNvSpPr>
          <p:nvPr/>
        </p:nvSpPr>
        <p:spPr bwMode="auto">
          <a:xfrm>
            <a:off x="2133600" y="3505200"/>
            <a:ext cx="228600" cy="914400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172952408 h 43185"/>
              <a:gd name="T4" fmla="*/ 0 w 21600"/>
              <a:gd name="T5" fmla="*/ 86506210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8" name="Text Box 25"/>
          <p:cNvSpPr txBox="1">
            <a:spLocks noChangeArrowheads="1"/>
          </p:cNvSpPr>
          <p:nvPr/>
        </p:nvSpPr>
        <p:spPr bwMode="auto">
          <a:xfrm>
            <a:off x="2286000" y="3352800"/>
            <a:ext cx="228600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For the conditions stated to the right, </a:t>
            </a:r>
            <a:r>
              <a:rPr lang="en-GB" altLang="en-US" sz="1400" dirty="0" err="1">
                <a:solidFill>
                  <a:srgbClr val="FF0000"/>
                </a:solidFill>
                <a:latin typeface="Comic Sans MS" pitchFamily="66" charset="0"/>
              </a:rPr>
              <a:t>r</a:t>
            </a:r>
            <a:r>
              <a:rPr lang="en-GB" altLang="en-US" sz="1400" baseline="30000" dirty="0" err="1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 will tend towards 0 as the sequence continues to infinity</a:t>
            </a:r>
          </a:p>
        </p:txBody>
      </p:sp>
      <p:sp>
        <p:nvSpPr>
          <p:cNvPr id="49" name="Arc 24"/>
          <p:cNvSpPr>
            <a:spLocks/>
          </p:cNvSpPr>
          <p:nvPr/>
        </p:nvSpPr>
        <p:spPr bwMode="auto">
          <a:xfrm>
            <a:off x="2133600" y="4419600"/>
            <a:ext cx="228600" cy="914400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172952408 h 43185"/>
              <a:gd name="T4" fmla="*/ 0 w 21600"/>
              <a:gd name="T5" fmla="*/ 86506210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0" name="Text Box 25"/>
          <p:cNvSpPr txBox="1">
            <a:spLocks noChangeArrowheads="1"/>
          </p:cNvSpPr>
          <p:nvPr/>
        </p:nvSpPr>
        <p:spPr bwMode="auto">
          <a:xfrm>
            <a:off x="2286000" y="4724400"/>
            <a:ext cx="9906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51" name="Text Box 25"/>
          <p:cNvSpPr txBox="1">
            <a:spLocks noChangeArrowheads="1"/>
          </p:cNvSpPr>
          <p:nvPr/>
        </p:nvSpPr>
        <p:spPr bwMode="auto">
          <a:xfrm>
            <a:off x="533400" y="6172200"/>
            <a:ext cx="4038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This formula calculates the sum to infinity of a sequence, if -1 &lt; r &lt;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 Box 25"/>
              <p:cNvSpPr txBox="1">
                <a:spLocks noChangeArrowheads="1"/>
              </p:cNvSpPr>
              <p:nvPr/>
            </p:nvSpPr>
            <p:spPr bwMode="auto">
              <a:xfrm>
                <a:off x="5148064" y="6309320"/>
                <a:ext cx="3528392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  <a:extLst/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altLang="en-US" sz="1600" dirty="0">
                    <a:solidFill>
                      <a:srgbClr val="FF0000"/>
                    </a:solidFill>
                    <a:latin typeface="Comic Sans MS" pitchFamily="66" charset="0"/>
                  </a:rPr>
                  <a:t>So if </a:t>
                </a:r>
                <a14:m>
                  <m:oMath xmlns:m="http://schemas.openxmlformats.org/officeDocument/2006/math">
                    <m:r>
                      <a:rPr lang="en-US" alt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−1&lt;</m:t>
                    </m:r>
                    <m:r>
                      <a:rPr lang="en-US" alt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alt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&lt;1</m:t>
                    </m:r>
                  </m:oMath>
                </a14:m>
                <a:r>
                  <a:rPr lang="en-GB" altLang="en-US" sz="1600" dirty="0">
                    <a:solidFill>
                      <a:srgbClr val="FF0000"/>
                    </a:solidFill>
                    <a:latin typeface="Comic Sans MS" pitchFamily="66" charset="0"/>
                  </a:rPr>
                  <a:t>, as </a:t>
                </a:r>
                <a14:m>
                  <m:oMath xmlns:m="http://schemas.openxmlformats.org/officeDocument/2006/math">
                    <m:r>
                      <a:rPr lang="en-US" alt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→∞</m:t>
                    </m:r>
                  </m:oMath>
                </a14:m>
                <a:r>
                  <a:rPr lang="en-GB" altLang="en-US" sz="1600" dirty="0">
                    <a:solidFill>
                      <a:srgbClr val="FF0000"/>
                    </a:solidFill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alt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GB" altLang="en-US" sz="1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alt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GB" altLang="en-US" sz="16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2" name="Text 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48064" y="6309320"/>
                <a:ext cx="3528392" cy="338554"/>
              </a:xfrm>
              <a:prstGeom prst="rect">
                <a:avLst/>
              </a:prstGeom>
              <a:blipFill>
                <a:blip r:embed="rId8"/>
                <a:stretch>
                  <a:fillRect b="-18333"/>
                </a:stretch>
              </a:blipFill>
              <a:ln w="25400">
                <a:solidFill>
                  <a:schemeClr val="tx1"/>
                </a:solidFill>
              </a:ln>
              <a:effectLst/>
              <a:ex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2721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 animBg="1"/>
      <p:bldP spid="48" grpId="0"/>
      <p:bldP spid="49" grpId="0" animBg="1"/>
      <p:bldP spid="50" grpId="0"/>
      <p:bldP spid="51" grpId="0"/>
      <p:bldP spid="5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0629" y="1497873"/>
                <a:ext cx="3622765" cy="46790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calculate the sum to infinity of a Geometric Series, and understand when this is possible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For the following series: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16+8+4+2…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sum of the first 10 terms</a:t>
                </a: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sum to infinity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0629" y="1497873"/>
                <a:ext cx="3622765" cy="4679089"/>
              </a:xfrm>
              <a:blipFill>
                <a:blip r:embed="rId2"/>
                <a:stretch>
                  <a:fillRect l="-504" t="-782" r="-33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7504" y="116632"/>
                <a:ext cx="12039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16632"/>
                <a:ext cx="1203984" cy="276999"/>
              </a:xfrm>
              <a:prstGeom prst="rect">
                <a:avLst/>
              </a:prstGeom>
              <a:blipFill>
                <a:blip r:embed="rId3"/>
                <a:stretch>
                  <a:fillRect l="-2538" t="-4348" r="-1523" b="-10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524328" y="116632"/>
                <a:ext cx="1558567" cy="5866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328" y="116632"/>
                <a:ext cx="1558567" cy="5866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396908" y="786788"/>
                <a:ext cx="1333698" cy="564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6908" y="786788"/>
                <a:ext cx="1333698" cy="5648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211960" y="1484784"/>
                <a:ext cx="1387880" cy="521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1484784"/>
                <a:ext cx="1387880" cy="521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211960" y="2276872"/>
                <a:ext cx="1726627" cy="5377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0.5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(1−0.5)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2276872"/>
                <a:ext cx="1726627" cy="53777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211960" y="3140968"/>
                <a:ext cx="136159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=31.96875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3140968"/>
                <a:ext cx="1361591" cy="246221"/>
              </a:xfrm>
              <a:prstGeom prst="rect">
                <a:avLst/>
              </a:prstGeom>
              <a:blipFill>
                <a:blip r:embed="rId8"/>
                <a:stretch>
                  <a:fillRect l="-3139" r="-2691" b="-97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067944" y="3933056"/>
                <a:ext cx="1206549" cy="5124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3933056"/>
                <a:ext cx="1206549" cy="512448"/>
              </a:xfrm>
              <a:prstGeom prst="rect">
                <a:avLst/>
              </a:prstGeom>
              <a:blipFill>
                <a:blip r:embed="rId9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067944" y="4653136"/>
                <a:ext cx="1373581" cy="554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1−0.5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4653136"/>
                <a:ext cx="1373581" cy="55496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4067944" y="5517232"/>
                <a:ext cx="9730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32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5517232"/>
                <a:ext cx="973023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Arc 24"/>
          <p:cNvSpPr>
            <a:spLocks/>
          </p:cNvSpPr>
          <p:nvPr/>
        </p:nvSpPr>
        <p:spPr bwMode="auto">
          <a:xfrm>
            <a:off x="6084168" y="1772816"/>
            <a:ext cx="144016" cy="770384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172952408 h 43185"/>
              <a:gd name="T4" fmla="*/ 0 w 21600"/>
              <a:gd name="T5" fmla="*/ 86506210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0" name="Text Box 25"/>
          <p:cNvSpPr txBox="1">
            <a:spLocks noChangeArrowheads="1"/>
          </p:cNvSpPr>
          <p:nvPr/>
        </p:nvSpPr>
        <p:spPr bwMode="auto">
          <a:xfrm>
            <a:off x="6156176" y="1988840"/>
            <a:ext cx="142264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61" name="Arc 24"/>
          <p:cNvSpPr>
            <a:spLocks/>
          </p:cNvSpPr>
          <p:nvPr/>
        </p:nvSpPr>
        <p:spPr bwMode="auto">
          <a:xfrm>
            <a:off x="6012160" y="2564904"/>
            <a:ext cx="144016" cy="720080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172952408 h 43185"/>
              <a:gd name="T4" fmla="*/ 0 w 21600"/>
              <a:gd name="T5" fmla="*/ 86506210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2" name="Arc 24"/>
          <p:cNvSpPr>
            <a:spLocks/>
          </p:cNvSpPr>
          <p:nvPr/>
        </p:nvSpPr>
        <p:spPr bwMode="auto">
          <a:xfrm>
            <a:off x="5508104" y="4221088"/>
            <a:ext cx="144016" cy="720080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172952408 h 43185"/>
              <a:gd name="T4" fmla="*/ 0 w 21600"/>
              <a:gd name="T5" fmla="*/ 86506210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3" name="Arc 24"/>
          <p:cNvSpPr>
            <a:spLocks/>
          </p:cNvSpPr>
          <p:nvPr/>
        </p:nvSpPr>
        <p:spPr bwMode="auto">
          <a:xfrm>
            <a:off x="5436096" y="4941168"/>
            <a:ext cx="144016" cy="720080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172952408 h 43185"/>
              <a:gd name="T4" fmla="*/ 0 w 21600"/>
              <a:gd name="T5" fmla="*/ 86506210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4" name="Text Box 25"/>
          <p:cNvSpPr txBox="1">
            <a:spLocks noChangeArrowheads="1"/>
          </p:cNvSpPr>
          <p:nvPr/>
        </p:nvSpPr>
        <p:spPr bwMode="auto">
          <a:xfrm>
            <a:off x="6156176" y="2780928"/>
            <a:ext cx="100811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65" name="Text Box 25"/>
          <p:cNvSpPr txBox="1">
            <a:spLocks noChangeArrowheads="1"/>
          </p:cNvSpPr>
          <p:nvPr/>
        </p:nvSpPr>
        <p:spPr bwMode="auto">
          <a:xfrm>
            <a:off x="5652120" y="4365104"/>
            <a:ext cx="129614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68" name="Text Box 25"/>
          <p:cNvSpPr txBox="1">
            <a:spLocks noChangeArrowheads="1"/>
          </p:cNvSpPr>
          <p:nvPr/>
        </p:nvSpPr>
        <p:spPr bwMode="auto">
          <a:xfrm>
            <a:off x="5508104" y="5085184"/>
            <a:ext cx="100811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</p:spTree>
    <p:extLst>
      <p:ext uri="{BB962C8B-B14F-4D97-AF65-F5344CB8AC3E}">
        <p14:creationId xmlns:p14="http://schemas.microsoft.com/office/powerpoint/2010/main" val="2555370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4" grpId="0"/>
      <p:bldP spid="55" grpId="0"/>
      <p:bldP spid="56" grpId="0"/>
      <p:bldP spid="57" grpId="0"/>
      <p:bldP spid="58" grpId="0"/>
      <p:bldP spid="59" grpId="0" animBg="1"/>
      <p:bldP spid="60" grpId="0"/>
      <p:bldP spid="61" grpId="0" animBg="1"/>
      <p:bldP spid="62" grpId="0" animBg="1"/>
      <p:bldP spid="63" grpId="0" animBg="1"/>
      <p:bldP spid="64" grpId="0"/>
      <p:bldP spid="65" grpId="0"/>
      <p:bldP spid="6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629" y="1497873"/>
            <a:ext cx="3622765" cy="46790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calculate the sum to infinity of a Geometric Series, and understand when this is possible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fourth term of a geometric series is 1.08 and the seventh is 0.23328.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Show that the series is convergent</a:t>
            </a: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Calculate the sum to infinity of the series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7504" y="116632"/>
                <a:ext cx="12039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16632"/>
                <a:ext cx="1203984" cy="276999"/>
              </a:xfrm>
              <a:prstGeom prst="rect">
                <a:avLst/>
              </a:prstGeom>
              <a:blipFill>
                <a:blip r:embed="rId2"/>
                <a:stretch>
                  <a:fillRect l="-2538" t="-4348" r="-1523" b="-10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524328" y="116632"/>
                <a:ext cx="1558567" cy="5866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328" y="116632"/>
                <a:ext cx="1558567" cy="5866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396908" y="786788"/>
                <a:ext cx="1333698" cy="564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6908" y="786788"/>
                <a:ext cx="1333698" cy="5648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796136" y="1772816"/>
                <a:ext cx="12039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1772816"/>
                <a:ext cx="1203984" cy="276999"/>
              </a:xfrm>
              <a:prstGeom prst="rect">
                <a:avLst/>
              </a:prstGeom>
              <a:blipFill>
                <a:blip r:embed="rId5"/>
                <a:stretch>
                  <a:fillRect l="-2538" t="-4444" r="-1523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572000" y="2852936"/>
                <a:ext cx="114858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.08=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852936"/>
                <a:ext cx="1148583" cy="276999"/>
              </a:xfrm>
              <a:prstGeom prst="rect">
                <a:avLst/>
              </a:prstGeom>
              <a:blipFill>
                <a:blip r:embed="rId6"/>
                <a:stretch>
                  <a:fillRect l="-4255" t="-4444" r="-1596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660232" y="2852936"/>
                <a:ext cx="15333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.23328=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2" y="2852936"/>
                <a:ext cx="1533305" cy="276999"/>
              </a:xfrm>
              <a:prstGeom prst="rect">
                <a:avLst/>
              </a:prstGeom>
              <a:blipFill>
                <a:blip r:embed="rId7"/>
                <a:stretch>
                  <a:fillRect l="-3586" t="-4444" r="-1195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 flipH="1">
            <a:off x="5364088" y="2132856"/>
            <a:ext cx="792088" cy="57606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6588224" y="2132856"/>
            <a:ext cx="792088" cy="57606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499992" y="2132856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fourth term is 1.08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020272" y="2132856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seventh term is 0.23328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39952" y="2852936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1)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228184" y="2852936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2)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283968" y="4005064"/>
                <a:ext cx="1533305" cy="5557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0.23328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1.08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4005064"/>
                <a:ext cx="1533305" cy="55579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5868144" y="3429000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2) ÷ 1)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499992" y="4941168"/>
                <a:ext cx="121495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0.216=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4941168"/>
                <a:ext cx="1214950" cy="276999"/>
              </a:xfrm>
              <a:prstGeom prst="rect">
                <a:avLst/>
              </a:prstGeom>
              <a:blipFill>
                <a:blip r:embed="rId9"/>
                <a:stretch>
                  <a:fillRect l="-1005" t="-4444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572000" y="5589240"/>
                <a:ext cx="121495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0.6=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589240"/>
                <a:ext cx="1214950" cy="276999"/>
              </a:xfrm>
              <a:prstGeom prst="rect">
                <a:avLst/>
              </a:prstGeom>
              <a:blipFill>
                <a:blip r:embed="rId10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Arc 24"/>
          <p:cNvSpPr>
            <a:spLocks/>
          </p:cNvSpPr>
          <p:nvPr/>
        </p:nvSpPr>
        <p:spPr bwMode="auto">
          <a:xfrm>
            <a:off x="5940152" y="4365104"/>
            <a:ext cx="144016" cy="720080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172952408 h 43185"/>
              <a:gd name="T4" fmla="*/ 0 w 21600"/>
              <a:gd name="T5" fmla="*/ 86506210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8" name="Text Box 25"/>
          <p:cNvSpPr txBox="1">
            <a:spLocks noChangeArrowheads="1"/>
          </p:cNvSpPr>
          <p:nvPr/>
        </p:nvSpPr>
        <p:spPr bwMode="auto">
          <a:xfrm>
            <a:off x="6012160" y="4509120"/>
            <a:ext cx="100811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39" name="Arc 24"/>
          <p:cNvSpPr>
            <a:spLocks/>
          </p:cNvSpPr>
          <p:nvPr/>
        </p:nvSpPr>
        <p:spPr bwMode="auto">
          <a:xfrm>
            <a:off x="5868144" y="5085184"/>
            <a:ext cx="144016" cy="648072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172952408 h 43185"/>
              <a:gd name="T4" fmla="*/ 0 w 21600"/>
              <a:gd name="T5" fmla="*/ 86506210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" name="Text Box 25"/>
          <p:cNvSpPr txBox="1">
            <a:spLocks noChangeArrowheads="1"/>
          </p:cNvSpPr>
          <p:nvPr/>
        </p:nvSpPr>
        <p:spPr bwMode="auto">
          <a:xfrm>
            <a:off x="6012160" y="5229200"/>
            <a:ext cx="100811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Cube root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 Box 25"/>
              <p:cNvSpPr txBox="1">
                <a:spLocks noChangeArrowheads="1"/>
              </p:cNvSpPr>
              <p:nvPr/>
            </p:nvSpPr>
            <p:spPr bwMode="auto">
              <a:xfrm>
                <a:off x="5004048" y="6021288"/>
                <a:ext cx="3168352" cy="646331"/>
              </a:xfrm>
              <a:prstGeom prst="rect">
                <a:avLst/>
              </a:prstGeom>
              <a:noFill/>
              <a:ln w="25400">
                <a:noFill/>
              </a:ln>
              <a:effectLst/>
              <a:extLst/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altLang="en-US" dirty="0">
                    <a:solidFill>
                      <a:srgbClr val="FF0000"/>
                    </a:solidFill>
                    <a:latin typeface="Comic Sans MS" pitchFamily="66" charset="0"/>
                  </a:rPr>
                  <a:t>Since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−1&lt;</m:t>
                    </m:r>
                    <m:r>
                      <a:rPr lang="en-US" alt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alt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&lt;1</m:t>
                    </m:r>
                  </m:oMath>
                </a14:m>
                <a:r>
                  <a:rPr lang="en-GB" altLang="en-US" dirty="0">
                    <a:solidFill>
                      <a:srgbClr val="FF0000"/>
                    </a:solidFill>
                    <a:latin typeface="Comic Sans MS" pitchFamily="66" charset="0"/>
                  </a:rPr>
                  <a:t>, the series is convergent</a:t>
                </a:r>
              </a:p>
            </p:txBody>
          </p:sp>
        </mc:Choice>
        <mc:Fallback xmlns="">
          <p:sp>
            <p:nvSpPr>
              <p:cNvPr id="41" name="Text 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04048" y="6021288"/>
                <a:ext cx="3168352" cy="646331"/>
              </a:xfrm>
              <a:prstGeom prst="rect">
                <a:avLst/>
              </a:prstGeom>
              <a:blipFill>
                <a:blip r:embed="rId11"/>
                <a:stretch>
                  <a:fillRect t="-4717" b="-15094"/>
                </a:stretch>
              </a:blipFill>
              <a:ln w="25400">
                <a:noFill/>
              </a:ln>
              <a:effectLst/>
              <a:ex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547664" y="5517232"/>
                <a:ext cx="121495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=0.6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5517232"/>
                <a:ext cx="1214950" cy="276999"/>
              </a:xfrm>
              <a:prstGeom prst="rect">
                <a:avLst/>
              </a:prstGeom>
              <a:blipFill>
                <a:blip r:embed="rId12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6042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10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 animBg="1"/>
      <p:bldP spid="38" grpId="0"/>
      <p:bldP spid="39" grpId="0" animBg="1"/>
      <p:bldP spid="40" grpId="0"/>
      <p:bldP spid="41" grpId="0"/>
      <p:bldP spid="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629" y="1497873"/>
            <a:ext cx="3622765" cy="46790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calculate the sum to infinity of a Geometric Series, and understand when this is possible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fourth term of a geometric series is 1.08 and the seventh is 0.23328.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Show that the series is convergent</a:t>
            </a: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Calculate the sum to infinity of the series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7504" y="116632"/>
                <a:ext cx="12039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16632"/>
                <a:ext cx="1203984" cy="276999"/>
              </a:xfrm>
              <a:prstGeom prst="rect">
                <a:avLst/>
              </a:prstGeom>
              <a:blipFill>
                <a:blip r:embed="rId2"/>
                <a:stretch>
                  <a:fillRect l="-2538" t="-4348" r="-1523" b="-10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524328" y="116632"/>
                <a:ext cx="1558567" cy="5866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328" y="116632"/>
                <a:ext cx="1558567" cy="5866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396908" y="786788"/>
                <a:ext cx="1333698" cy="564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6908" y="786788"/>
                <a:ext cx="1333698" cy="5648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547664" y="5517232"/>
                <a:ext cx="121495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=0.6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5517232"/>
                <a:ext cx="1214950" cy="276999"/>
              </a:xfrm>
              <a:prstGeom prst="rect">
                <a:avLst/>
              </a:prstGeom>
              <a:blipFill>
                <a:blip r:embed="rId5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355976" y="2276872"/>
                <a:ext cx="114858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.08=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2276872"/>
                <a:ext cx="1148583" cy="276999"/>
              </a:xfrm>
              <a:prstGeom prst="rect">
                <a:avLst/>
              </a:prstGeom>
              <a:blipFill>
                <a:blip r:embed="rId6"/>
                <a:stretch>
                  <a:fillRect l="-4787" t="-4444" r="-1596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355976" y="2780928"/>
                <a:ext cx="15252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.08=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(0.6)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2780928"/>
                <a:ext cx="1525226" cy="276999"/>
              </a:xfrm>
              <a:prstGeom prst="rect">
                <a:avLst/>
              </a:prstGeom>
              <a:blipFill>
                <a:blip r:embed="rId7"/>
                <a:stretch>
                  <a:fillRect l="-3600" t="-4348" r="-1200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644008" y="3284984"/>
                <a:ext cx="688395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3284984"/>
                <a:ext cx="688395" cy="276999"/>
              </a:xfrm>
              <a:prstGeom prst="rect">
                <a:avLst/>
              </a:prstGeom>
              <a:blipFill>
                <a:blip r:embed="rId8"/>
                <a:stretch>
                  <a:fillRect l="-2655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427984" y="4077072"/>
                <a:ext cx="1333698" cy="564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4077072"/>
                <a:ext cx="1333698" cy="56489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427984" y="4797152"/>
                <a:ext cx="1524200" cy="61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1−0.6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4797152"/>
                <a:ext cx="1524200" cy="61831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427984" y="5661248"/>
                <a:ext cx="12484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12.5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5661248"/>
                <a:ext cx="1248483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24"/>
          <p:cNvSpPr>
            <a:spLocks/>
          </p:cNvSpPr>
          <p:nvPr/>
        </p:nvSpPr>
        <p:spPr bwMode="auto">
          <a:xfrm>
            <a:off x="6012160" y="4437112"/>
            <a:ext cx="144016" cy="720080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172952408 h 43185"/>
              <a:gd name="T4" fmla="*/ 0 w 21600"/>
              <a:gd name="T5" fmla="*/ 86506210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0" name="Text Box 25"/>
          <p:cNvSpPr txBox="1">
            <a:spLocks noChangeArrowheads="1"/>
          </p:cNvSpPr>
          <p:nvPr/>
        </p:nvSpPr>
        <p:spPr bwMode="auto">
          <a:xfrm>
            <a:off x="6084168" y="4581128"/>
            <a:ext cx="136815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51" name="Arc 24"/>
          <p:cNvSpPr>
            <a:spLocks/>
          </p:cNvSpPr>
          <p:nvPr/>
        </p:nvSpPr>
        <p:spPr bwMode="auto">
          <a:xfrm>
            <a:off x="5940152" y="5157192"/>
            <a:ext cx="144016" cy="720080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172952408 h 43185"/>
              <a:gd name="T4" fmla="*/ 0 w 21600"/>
              <a:gd name="T5" fmla="*/ 86506210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" name="Text Box 25"/>
          <p:cNvSpPr txBox="1">
            <a:spLocks noChangeArrowheads="1"/>
          </p:cNvSpPr>
          <p:nvPr/>
        </p:nvSpPr>
        <p:spPr bwMode="auto">
          <a:xfrm>
            <a:off x="6012160" y="5301208"/>
            <a:ext cx="100811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53" name="Arc 24"/>
          <p:cNvSpPr>
            <a:spLocks/>
          </p:cNvSpPr>
          <p:nvPr/>
        </p:nvSpPr>
        <p:spPr bwMode="auto">
          <a:xfrm>
            <a:off x="5940152" y="2420888"/>
            <a:ext cx="144016" cy="504056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172952408 h 43185"/>
              <a:gd name="T4" fmla="*/ 0 w 21600"/>
              <a:gd name="T5" fmla="*/ 86506210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4" name="Arc 24"/>
          <p:cNvSpPr>
            <a:spLocks/>
          </p:cNvSpPr>
          <p:nvPr/>
        </p:nvSpPr>
        <p:spPr bwMode="auto">
          <a:xfrm>
            <a:off x="5868144" y="2924944"/>
            <a:ext cx="144016" cy="504056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172952408 h 43185"/>
              <a:gd name="T4" fmla="*/ 0 w 21600"/>
              <a:gd name="T5" fmla="*/ 86506210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 Box 25"/>
              <p:cNvSpPr txBox="1">
                <a:spLocks noChangeArrowheads="1"/>
              </p:cNvSpPr>
              <p:nvPr/>
            </p:nvSpPr>
            <p:spPr bwMode="auto">
              <a:xfrm>
                <a:off x="4139952" y="1628800"/>
                <a:ext cx="4608512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600" dirty="0">
                    <a:solidFill>
                      <a:srgbClr val="FF0000"/>
                    </a:solidFill>
                    <a:latin typeface="Comic Sans MS" pitchFamily="66" charset="0"/>
                  </a:rPr>
                  <a:t>We need to calculate </a:t>
                </a:r>
                <a14:m>
                  <m:oMath xmlns:m="http://schemas.openxmlformats.org/officeDocument/2006/math">
                    <m:r>
                      <a:rPr lang="en-US" alt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altLang="en-US" sz="1600" dirty="0">
                    <a:solidFill>
                      <a:srgbClr val="FF0000"/>
                    </a:solidFill>
                    <a:latin typeface="Comic Sans MS" pitchFamily="66" charset="0"/>
                  </a:rPr>
                  <a:t>, and can use an equation from the previous part</a:t>
                </a:r>
                <a:endParaRPr lang="en-GB" altLang="en-US" sz="16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6" name="Text 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39952" y="1628800"/>
                <a:ext cx="4608512" cy="584775"/>
              </a:xfrm>
              <a:prstGeom prst="rect">
                <a:avLst/>
              </a:prstGeom>
              <a:blipFill>
                <a:blip r:embed="rId12"/>
                <a:stretch>
                  <a:fillRect t="-2083" b="-1354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 Box 25"/>
              <p:cNvSpPr txBox="1">
                <a:spLocks noChangeArrowheads="1"/>
              </p:cNvSpPr>
              <p:nvPr/>
            </p:nvSpPr>
            <p:spPr bwMode="auto">
              <a:xfrm>
                <a:off x="6012160" y="2492896"/>
                <a:ext cx="1008112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GB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endParaRPr lang="en-GB" alt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7" name="Text 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2160" y="2492896"/>
                <a:ext cx="1008112" cy="307777"/>
              </a:xfrm>
              <a:prstGeom prst="rect">
                <a:avLst/>
              </a:prstGeom>
              <a:blipFill>
                <a:blip r:embed="rId13"/>
                <a:stretch>
                  <a:fillRect t="-4000" b="-20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 Box 25"/>
              <p:cNvSpPr txBox="1">
                <a:spLocks noChangeArrowheads="1"/>
              </p:cNvSpPr>
              <p:nvPr/>
            </p:nvSpPr>
            <p:spPr bwMode="auto">
              <a:xfrm>
                <a:off x="5940152" y="3068960"/>
                <a:ext cx="1584176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Divide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(0.6)</m:t>
                        </m:r>
                      </m:e>
                      <m:sup>
                        <m:r>
                          <a:rPr lang="en-US" alt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alt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8" name="Text 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40152" y="3068960"/>
                <a:ext cx="1584176" cy="307777"/>
              </a:xfrm>
              <a:prstGeom prst="rect">
                <a:avLst/>
              </a:prstGeom>
              <a:blipFill>
                <a:blip r:embed="rId14"/>
                <a:stretch>
                  <a:fillRect t="-1961" b="-1960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3543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43" grpId="0"/>
      <p:bldP spid="44" grpId="0"/>
      <p:bldP spid="45" grpId="0"/>
      <p:bldP spid="47" grpId="0"/>
      <p:bldP spid="48" grpId="0"/>
      <p:bldP spid="49" grpId="0" animBg="1"/>
      <p:bldP spid="50" grpId="0"/>
      <p:bldP spid="51" grpId="0" animBg="1"/>
      <p:bldP spid="52" grpId="0"/>
      <p:bldP spid="53" grpId="0" animBg="1"/>
      <p:bldP spid="54" grpId="0" animBg="1"/>
      <p:bldP spid="56" grpId="0"/>
      <p:bldP spid="57" grpId="0"/>
      <p:bldP spid="5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0629" y="1497873"/>
                <a:ext cx="3622765" cy="46790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calculate the sum to infinity of a Geometric Series, and understand when this is possible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For a geometric series with first term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and common ratio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=15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=16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possible values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that all terms in the series are positive, find the value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0629" y="1497873"/>
                <a:ext cx="3622765" cy="4679089"/>
              </a:xfrm>
              <a:blipFill>
                <a:blip r:embed="rId2"/>
                <a:stretch>
                  <a:fillRect l="-504" t="-782" r="-33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7504" y="116632"/>
                <a:ext cx="12039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16632"/>
                <a:ext cx="1203984" cy="276999"/>
              </a:xfrm>
              <a:prstGeom prst="rect">
                <a:avLst/>
              </a:prstGeom>
              <a:blipFill>
                <a:blip r:embed="rId3"/>
                <a:stretch>
                  <a:fillRect l="-2538" t="-4348" r="-1523" b="-10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524328" y="116632"/>
                <a:ext cx="1558567" cy="5866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328" y="116632"/>
                <a:ext cx="1558567" cy="5866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396908" y="786788"/>
                <a:ext cx="1333698" cy="564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6908" y="786788"/>
                <a:ext cx="1333698" cy="5648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283968" y="1844824"/>
                <a:ext cx="1387880" cy="521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1844824"/>
                <a:ext cx="1387880" cy="521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283968" y="2636912"/>
                <a:ext cx="1387880" cy="53675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5=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2636912"/>
                <a:ext cx="1387880" cy="53675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139952" y="3717032"/>
                <a:ext cx="1296144" cy="5124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3717032"/>
                <a:ext cx="1296144" cy="512448"/>
              </a:xfrm>
              <a:prstGeom prst="rect">
                <a:avLst/>
              </a:prstGeom>
              <a:blipFill>
                <a:blip r:embed="rId8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150969" y="4382028"/>
                <a:ext cx="1296144" cy="5124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0969" y="4382028"/>
                <a:ext cx="1296144" cy="512448"/>
              </a:xfrm>
              <a:prstGeom prst="rect">
                <a:avLst/>
              </a:prstGeom>
              <a:blipFill>
                <a:blip r:embed="rId9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24"/>
          <p:cNvSpPr>
            <a:spLocks/>
          </p:cNvSpPr>
          <p:nvPr/>
        </p:nvSpPr>
        <p:spPr bwMode="auto">
          <a:xfrm>
            <a:off x="5796136" y="2204864"/>
            <a:ext cx="144016" cy="720080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172952408 h 43185"/>
              <a:gd name="T4" fmla="*/ 0 w 21600"/>
              <a:gd name="T5" fmla="*/ 86506210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" name="Text Box 25"/>
          <p:cNvSpPr txBox="1">
            <a:spLocks noChangeArrowheads="1"/>
          </p:cNvSpPr>
          <p:nvPr/>
        </p:nvSpPr>
        <p:spPr bwMode="auto">
          <a:xfrm>
            <a:off x="5940152" y="2276872"/>
            <a:ext cx="266429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Sub in values – the sum of the first 4 terms is 15</a:t>
            </a:r>
          </a:p>
        </p:txBody>
      </p:sp>
      <p:sp>
        <p:nvSpPr>
          <p:cNvPr id="33" name="Arc 24"/>
          <p:cNvSpPr>
            <a:spLocks/>
          </p:cNvSpPr>
          <p:nvPr/>
        </p:nvSpPr>
        <p:spPr bwMode="auto">
          <a:xfrm>
            <a:off x="5436096" y="4005064"/>
            <a:ext cx="144016" cy="720080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172952408 h 43185"/>
              <a:gd name="T4" fmla="*/ 0 w 21600"/>
              <a:gd name="T5" fmla="*/ 86506210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4" name="Text Box 25"/>
          <p:cNvSpPr txBox="1">
            <a:spLocks noChangeArrowheads="1"/>
          </p:cNvSpPr>
          <p:nvPr/>
        </p:nvSpPr>
        <p:spPr bwMode="auto">
          <a:xfrm>
            <a:off x="5508104" y="4149080"/>
            <a:ext cx="24482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Sub in values – the sum to infinity is 16</a:t>
            </a:r>
          </a:p>
        </p:txBody>
      </p:sp>
    </p:spTree>
    <p:extLst>
      <p:ext uri="{BB962C8B-B14F-4D97-AF65-F5344CB8AC3E}">
        <p14:creationId xmlns:p14="http://schemas.microsoft.com/office/powerpoint/2010/main" val="2593862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  <p:bldP spid="28" grpId="0"/>
      <p:bldP spid="30" grpId="0"/>
      <p:bldP spid="31" grpId="0" animBg="1"/>
      <p:bldP spid="32" grpId="0"/>
      <p:bldP spid="33" grpId="0" animBg="1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0629" y="1497873"/>
                <a:ext cx="3622765" cy="46790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calculate the sum to infinity of a Geometric Series, and understand when this is possible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For a geometric series with first term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and common ratio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=15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=16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possible values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that all terms in the series are positive, find the value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0629" y="1497873"/>
                <a:ext cx="3622765" cy="4679089"/>
              </a:xfrm>
              <a:blipFill>
                <a:blip r:embed="rId2"/>
                <a:stretch>
                  <a:fillRect l="-504" t="-782" r="-33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7504" y="116632"/>
                <a:ext cx="12039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16632"/>
                <a:ext cx="1203984" cy="276999"/>
              </a:xfrm>
              <a:prstGeom prst="rect">
                <a:avLst/>
              </a:prstGeom>
              <a:blipFill>
                <a:blip r:embed="rId3"/>
                <a:stretch>
                  <a:fillRect l="-2538" t="-4348" r="-1523" b="-10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524328" y="116632"/>
                <a:ext cx="1558567" cy="5866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328" y="116632"/>
                <a:ext cx="1558567" cy="5866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396908" y="786788"/>
                <a:ext cx="1333698" cy="564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6908" y="786788"/>
                <a:ext cx="1333698" cy="5648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5536" y="5589240"/>
                <a:ext cx="1387880" cy="53675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5=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5589240"/>
                <a:ext cx="1387880" cy="53675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990729" y="5622291"/>
                <a:ext cx="1296144" cy="5124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0729" y="5622291"/>
                <a:ext cx="1296144" cy="512448"/>
              </a:xfrm>
              <a:prstGeom prst="rect">
                <a:avLst/>
              </a:prstGeom>
              <a:blipFill>
                <a:blip r:embed="rId7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211960" y="1700808"/>
                <a:ext cx="1387880" cy="53675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5=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1700808"/>
                <a:ext cx="1387880" cy="53675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139952" y="2564904"/>
                <a:ext cx="1656184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5=16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2564904"/>
                <a:ext cx="1656184" cy="246221"/>
              </a:xfrm>
              <a:prstGeom prst="rect">
                <a:avLst/>
              </a:prstGeom>
              <a:blipFill>
                <a:blip r:embed="rId9"/>
                <a:stretch>
                  <a:fillRect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2123728" y="5589240"/>
            <a:ext cx="1080120" cy="57606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4716016" y="2564904"/>
            <a:ext cx="288032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4716016" y="1700808"/>
            <a:ext cx="144016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4860032" y="1988840"/>
            <a:ext cx="576064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923928" y="3068960"/>
                <a:ext cx="1728192" cy="46602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1−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3068960"/>
                <a:ext cx="1728192" cy="46602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139952" y="3717032"/>
                <a:ext cx="1008112" cy="46762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3717032"/>
                <a:ext cx="1008112" cy="46762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211960" y="4365104"/>
                <a:ext cx="1080120" cy="46762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=±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4365104"/>
                <a:ext cx="1080120" cy="46762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rc 24"/>
          <p:cNvSpPr>
            <a:spLocks/>
          </p:cNvSpPr>
          <p:nvPr/>
        </p:nvSpPr>
        <p:spPr bwMode="auto">
          <a:xfrm>
            <a:off x="5796136" y="1988840"/>
            <a:ext cx="144016" cy="720080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172952408 h 43185"/>
              <a:gd name="T4" fmla="*/ 0 w 21600"/>
              <a:gd name="T5" fmla="*/ 86506210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25"/>
              <p:cNvSpPr txBox="1">
                <a:spLocks noChangeArrowheads="1"/>
              </p:cNvSpPr>
              <p:nvPr/>
            </p:nvSpPr>
            <p:spPr bwMode="auto">
              <a:xfrm>
                <a:off x="5868144" y="1988840"/>
                <a:ext cx="2736304" cy="59490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It is possible to replace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alt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alt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</m:oMath>
                </a14:m>
                <a:r>
                  <a:rPr lang="en-GB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using the other relationship</a:t>
                </a:r>
              </a:p>
            </p:txBody>
          </p:sp>
        </mc:Choice>
        <mc:Fallback xmlns="">
          <p:sp>
            <p:nvSpPr>
              <p:cNvPr id="29" name="Text 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68144" y="1988840"/>
                <a:ext cx="2736304" cy="594906"/>
              </a:xfrm>
              <a:prstGeom prst="rect">
                <a:avLst/>
              </a:prstGeom>
              <a:blipFill>
                <a:blip r:embed="rId13"/>
                <a:stretch>
                  <a:fillRect b="-918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24"/>
          <p:cNvSpPr>
            <a:spLocks/>
          </p:cNvSpPr>
          <p:nvPr/>
        </p:nvSpPr>
        <p:spPr bwMode="auto">
          <a:xfrm>
            <a:off x="5724128" y="2708920"/>
            <a:ext cx="144016" cy="648072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172952408 h 43185"/>
              <a:gd name="T4" fmla="*/ 0 w 21600"/>
              <a:gd name="T5" fmla="*/ 86506210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" name="Arc 24"/>
          <p:cNvSpPr>
            <a:spLocks/>
          </p:cNvSpPr>
          <p:nvPr/>
        </p:nvSpPr>
        <p:spPr bwMode="auto">
          <a:xfrm>
            <a:off x="5436096" y="3356992"/>
            <a:ext cx="144016" cy="648072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172952408 h 43185"/>
              <a:gd name="T4" fmla="*/ 0 w 21600"/>
              <a:gd name="T5" fmla="*/ 86506210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7" name="Arc 24"/>
          <p:cNvSpPr>
            <a:spLocks/>
          </p:cNvSpPr>
          <p:nvPr/>
        </p:nvSpPr>
        <p:spPr bwMode="auto">
          <a:xfrm>
            <a:off x="5364088" y="4005064"/>
            <a:ext cx="144016" cy="648072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172952408 h 43185"/>
              <a:gd name="T4" fmla="*/ 0 w 21600"/>
              <a:gd name="T5" fmla="*/ 86506210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8" name="Text Box 25"/>
          <p:cNvSpPr txBox="1">
            <a:spLocks noChangeArrowheads="1"/>
          </p:cNvSpPr>
          <p:nvPr/>
        </p:nvSpPr>
        <p:spPr bwMode="auto">
          <a:xfrm>
            <a:off x="5796136" y="2852936"/>
            <a:ext cx="122413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Divide by 16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 Box 25"/>
              <p:cNvSpPr txBox="1">
                <a:spLocks noChangeArrowheads="1"/>
              </p:cNvSpPr>
              <p:nvPr/>
            </p:nvSpPr>
            <p:spPr bwMode="auto">
              <a:xfrm>
                <a:off x="5580112" y="3429000"/>
                <a:ext cx="1872208" cy="4013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Add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alt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GB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, subtract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en-US" alt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</m:oMath>
                </a14:m>
                <a:endParaRPr lang="en-GB" alt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9" name="Text 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80112" y="3429000"/>
                <a:ext cx="1872208" cy="401392"/>
              </a:xfrm>
              <a:prstGeom prst="rect">
                <a:avLst/>
              </a:prstGeom>
              <a:blipFill>
                <a:blip r:embed="rId14"/>
                <a:stretch>
                  <a:fillRect b="-307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 Box 25"/>
          <p:cNvSpPr txBox="1">
            <a:spLocks noChangeArrowheads="1"/>
          </p:cNvSpPr>
          <p:nvPr/>
        </p:nvSpPr>
        <p:spPr bwMode="auto">
          <a:xfrm>
            <a:off x="5436096" y="4221088"/>
            <a:ext cx="208823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Take the fourth root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564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7" grpId="0" animBg="1"/>
      <p:bldP spid="7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/>
      <p:bldP spid="23" grpId="0"/>
      <p:bldP spid="25" grpId="0"/>
      <p:bldP spid="27" grpId="0" animBg="1"/>
      <p:bldP spid="29" grpId="0"/>
      <p:bldP spid="35" grpId="0" animBg="1"/>
      <p:bldP spid="36" grpId="0" animBg="1"/>
      <p:bldP spid="37" grpId="0" animBg="1"/>
      <p:bldP spid="38" grpId="0"/>
      <p:bldP spid="39" grpId="0"/>
      <p:bldP spid="4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0629" y="1497873"/>
                <a:ext cx="3622765" cy="46790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calculate the sum to infinity of a Geometric Series, and understand when this is possible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For a geometric series with first term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and common ratio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=15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=16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possible values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that all terms in the series are positive, find the value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0629" y="1497873"/>
                <a:ext cx="3622765" cy="4679089"/>
              </a:xfrm>
              <a:blipFill>
                <a:blip r:embed="rId2"/>
                <a:stretch>
                  <a:fillRect l="-504" t="-782" r="-33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7504" y="116632"/>
                <a:ext cx="12039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16632"/>
                <a:ext cx="1203984" cy="276999"/>
              </a:xfrm>
              <a:prstGeom prst="rect">
                <a:avLst/>
              </a:prstGeom>
              <a:blipFill>
                <a:blip r:embed="rId3"/>
                <a:stretch>
                  <a:fillRect l="-2538" t="-4348" r="-1523" b="-10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524328" y="116632"/>
                <a:ext cx="1558567" cy="5866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328" y="116632"/>
                <a:ext cx="1558567" cy="5866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396908" y="786788"/>
                <a:ext cx="1333698" cy="564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6908" y="786788"/>
                <a:ext cx="1333698" cy="5648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5536" y="5589240"/>
                <a:ext cx="1387880" cy="53675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5=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5589240"/>
                <a:ext cx="1387880" cy="53675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990729" y="5622291"/>
                <a:ext cx="1296144" cy="5124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0729" y="5622291"/>
                <a:ext cx="1296144" cy="512448"/>
              </a:xfrm>
              <a:prstGeom prst="rect">
                <a:avLst/>
              </a:prstGeom>
              <a:blipFill>
                <a:blip r:embed="rId7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547664" y="4221088"/>
                <a:ext cx="1080120" cy="46762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=±</m:t>
                      </m:r>
                      <m:f>
                        <m:fPr>
                          <m:ctrlP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4221088"/>
                <a:ext cx="1080120" cy="46762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139952" y="1700808"/>
                <a:ext cx="1296144" cy="5124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1700808"/>
                <a:ext cx="1296144" cy="512448"/>
              </a:xfrm>
              <a:prstGeom prst="rect">
                <a:avLst/>
              </a:prstGeom>
              <a:blipFill>
                <a:blip r:embed="rId9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067944" y="2420888"/>
                <a:ext cx="1656184" cy="718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2420888"/>
                <a:ext cx="1656184" cy="718466"/>
              </a:xfrm>
              <a:prstGeom prst="rect">
                <a:avLst/>
              </a:prstGeom>
              <a:blipFill>
                <a:blip r:embed="rId10"/>
                <a:stretch>
                  <a:fillRect b="-16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211960" y="3284984"/>
                <a:ext cx="1008112" cy="5140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0.5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3284984"/>
                <a:ext cx="1008112" cy="514051"/>
              </a:xfrm>
              <a:prstGeom prst="rect">
                <a:avLst/>
              </a:prstGeom>
              <a:blipFill>
                <a:blip r:embed="rId11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211960" y="4005064"/>
                <a:ext cx="100811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4005064"/>
                <a:ext cx="1008112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Arc 24"/>
          <p:cNvSpPr>
            <a:spLocks/>
          </p:cNvSpPr>
          <p:nvPr/>
        </p:nvSpPr>
        <p:spPr bwMode="auto">
          <a:xfrm>
            <a:off x="5652120" y="2060848"/>
            <a:ext cx="144016" cy="648072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172952408 h 43185"/>
              <a:gd name="T4" fmla="*/ 0 w 21600"/>
              <a:gd name="T5" fmla="*/ 86506210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 Box 25"/>
              <p:cNvSpPr txBox="1">
                <a:spLocks noChangeArrowheads="1"/>
              </p:cNvSpPr>
              <p:nvPr/>
            </p:nvSpPr>
            <p:spPr bwMode="auto">
              <a:xfrm>
                <a:off x="5796136" y="2204864"/>
                <a:ext cx="2664296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Sub in the positive value of </a:t>
                </a:r>
                <a14:m>
                  <m:oMath xmlns:m="http://schemas.openxmlformats.org/officeDocument/2006/math">
                    <m:r>
                      <a:rPr lang="en-US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endParaRPr lang="en-GB" alt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2" name="Text 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96136" y="2204864"/>
                <a:ext cx="2664296" cy="307777"/>
              </a:xfrm>
              <a:prstGeom prst="rect">
                <a:avLst/>
              </a:prstGeom>
              <a:blipFill>
                <a:blip r:embed="rId13"/>
                <a:stretch>
                  <a:fillRect t="-4000" b="-20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Arc 24"/>
          <p:cNvSpPr>
            <a:spLocks/>
          </p:cNvSpPr>
          <p:nvPr/>
        </p:nvSpPr>
        <p:spPr bwMode="auto">
          <a:xfrm>
            <a:off x="5652120" y="2852936"/>
            <a:ext cx="144016" cy="648072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172952408 h 43185"/>
              <a:gd name="T4" fmla="*/ 0 w 21600"/>
              <a:gd name="T5" fmla="*/ 86506210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4" name="Arc 24"/>
          <p:cNvSpPr>
            <a:spLocks/>
          </p:cNvSpPr>
          <p:nvPr/>
        </p:nvSpPr>
        <p:spPr bwMode="auto">
          <a:xfrm>
            <a:off x="5292080" y="3573016"/>
            <a:ext cx="144016" cy="648072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172952408 h 43185"/>
              <a:gd name="T4" fmla="*/ 0 w 21600"/>
              <a:gd name="T5" fmla="*/ 86506210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5" name="Text Box 25"/>
          <p:cNvSpPr txBox="1">
            <a:spLocks noChangeArrowheads="1"/>
          </p:cNvSpPr>
          <p:nvPr/>
        </p:nvSpPr>
        <p:spPr bwMode="auto">
          <a:xfrm>
            <a:off x="5796136" y="2996952"/>
            <a:ext cx="208823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Calculate denominator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7" name="Text Box 25"/>
          <p:cNvSpPr txBox="1">
            <a:spLocks noChangeArrowheads="1"/>
          </p:cNvSpPr>
          <p:nvPr/>
        </p:nvSpPr>
        <p:spPr bwMode="auto">
          <a:xfrm>
            <a:off x="5364088" y="3717032"/>
            <a:ext cx="158417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Multiply by 0.5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692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  <p:bldP spid="41" grpId="0" animBg="1"/>
      <p:bldP spid="42" grpId="0"/>
      <p:bldP spid="43" grpId="0" animBg="1"/>
      <p:bldP spid="44" grpId="0" animBg="1"/>
      <p:bldP spid="45" grpId="0"/>
      <p:bldP spid="47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65397FA-04DF-4F88-ACD0-5CB7C36C63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CD09481-3557-4492-BC7A-F1D215F3BEF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517DA04-EB12-4865-BF60-6127EB8C55FB}">
  <ds:schemaRefs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1062</TotalTime>
  <Words>1670</Words>
  <Application>Microsoft Office PowerPoint</Application>
  <PresentationFormat>On-screen Show (4:3)</PresentationFormat>
  <Paragraphs>186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Comic Sans MS</vt:lpstr>
      <vt:lpstr>Pacifico</vt:lpstr>
      <vt:lpstr>Wingdings</vt:lpstr>
      <vt:lpstr>Office Theme</vt:lpstr>
      <vt:lpstr>Equation</vt:lpstr>
      <vt:lpstr>PowerPoint Presentation</vt:lpstr>
      <vt:lpstr>Sequences and Series</vt:lpstr>
      <vt:lpstr>Sequences and Series</vt:lpstr>
      <vt:lpstr>Sequences and Series</vt:lpstr>
      <vt:lpstr>Sequences and Series</vt:lpstr>
      <vt:lpstr>Sequences and Series</vt:lpstr>
      <vt:lpstr>Sequences and Series</vt:lpstr>
      <vt:lpstr>Sequences and Series</vt:lpstr>
      <vt:lpstr>Sequences and Series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Gareth Westwater</cp:lastModifiedBy>
  <cp:revision>242</cp:revision>
  <dcterms:created xsi:type="dcterms:W3CDTF">2018-04-30T00:32:33Z</dcterms:created>
  <dcterms:modified xsi:type="dcterms:W3CDTF">2020-12-18T11:05:37Z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