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66" r:id="rId5"/>
    <p:sldId id="267" r:id="rId6"/>
    <p:sldId id="302" r:id="rId7"/>
    <p:sldId id="303" r:id="rId8"/>
    <p:sldId id="304" r:id="rId9"/>
    <p:sldId id="305" r:id="rId10"/>
    <p:sldId id="306" r:id="rId11"/>
    <p:sldId id="307" r:id="rId12"/>
    <p:sldId id="30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  <a:alpha val="40000"/>
              </a:schemeClr>
            </a:gs>
            <a:gs pos="7000">
              <a:schemeClr val="accent4">
                <a:lumMod val="20000"/>
                <a:lumOff val="80000"/>
                <a:alpha val="40000"/>
              </a:schemeClr>
            </a:gs>
            <a:gs pos="95000">
              <a:schemeClr val="accent4">
                <a:lumMod val="20000"/>
                <a:lumOff val="80000"/>
                <a:alpha val="40000"/>
              </a:schemeClr>
            </a:gs>
            <a:gs pos="100000">
              <a:schemeClr val="accent4">
                <a:lumMod val="60000"/>
                <a:lumOff val="40000"/>
                <a:alpha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18" Type="http://schemas.openxmlformats.org/officeDocument/2006/relationships/image" Target="../media/image178.png"/><Relationship Id="rId3" Type="http://schemas.openxmlformats.org/officeDocument/2006/relationships/image" Target="../media/image175.png"/><Relationship Id="rId21" Type="http://schemas.openxmlformats.org/officeDocument/2006/relationships/oleObject" Target="../embeddings/oleObject8.bin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20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177.png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7.bin"/><Relationship Id="rId4" Type="http://schemas.openxmlformats.org/officeDocument/2006/relationships/image" Target="../media/image176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Relationship Id="rId22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png"/><Relationship Id="rId3" Type="http://schemas.openxmlformats.org/officeDocument/2006/relationships/image" Target="../media/image177.png"/><Relationship Id="rId7" Type="http://schemas.openxmlformats.org/officeDocument/2006/relationships/image" Target="../media/image182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1.png"/><Relationship Id="rId5" Type="http://schemas.openxmlformats.org/officeDocument/2006/relationships/image" Target="../media/image180.png"/><Relationship Id="rId4" Type="http://schemas.openxmlformats.org/officeDocument/2006/relationships/image" Target="../media/image17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3" Type="http://schemas.openxmlformats.org/officeDocument/2006/relationships/image" Target="../media/image176.png"/><Relationship Id="rId7" Type="http://schemas.openxmlformats.org/officeDocument/2006/relationships/image" Target="../media/image187.png"/><Relationship Id="rId2" Type="http://schemas.openxmlformats.org/officeDocument/2006/relationships/image" Target="../media/image1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6.png"/><Relationship Id="rId11" Type="http://schemas.openxmlformats.org/officeDocument/2006/relationships/image" Target="../media/image191.png"/><Relationship Id="rId5" Type="http://schemas.openxmlformats.org/officeDocument/2006/relationships/image" Target="../media/image185.png"/><Relationship Id="rId10" Type="http://schemas.openxmlformats.org/officeDocument/2006/relationships/image" Target="../media/image190.png"/><Relationship Id="rId4" Type="http://schemas.openxmlformats.org/officeDocument/2006/relationships/image" Target="../media/image177.png"/><Relationship Id="rId9" Type="http://schemas.openxmlformats.org/officeDocument/2006/relationships/image" Target="../media/image18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png"/><Relationship Id="rId3" Type="http://schemas.openxmlformats.org/officeDocument/2006/relationships/image" Target="../media/image177.png"/><Relationship Id="rId7" Type="http://schemas.openxmlformats.org/officeDocument/2006/relationships/image" Target="../media/image194.png"/><Relationship Id="rId12" Type="http://schemas.openxmlformats.org/officeDocument/2006/relationships/image" Target="../media/image199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3.png"/><Relationship Id="rId11" Type="http://schemas.openxmlformats.org/officeDocument/2006/relationships/image" Target="../media/image198.png"/><Relationship Id="rId5" Type="http://schemas.openxmlformats.org/officeDocument/2006/relationships/image" Target="../media/image192.png"/><Relationship Id="rId10" Type="http://schemas.openxmlformats.org/officeDocument/2006/relationships/image" Target="../media/image197.png"/><Relationship Id="rId4" Type="http://schemas.openxmlformats.org/officeDocument/2006/relationships/image" Target="../media/image185.png"/><Relationship Id="rId9" Type="http://schemas.openxmlformats.org/officeDocument/2006/relationships/image" Target="../media/image19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2.png"/><Relationship Id="rId13" Type="http://schemas.openxmlformats.org/officeDocument/2006/relationships/image" Target="../media/image207.png"/><Relationship Id="rId3" Type="http://schemas.openxmlformats.org/officeDocument/2006/relationships/image" Target="../media/image177.png"/><Relationship Id="rId7" Type="http://schemas.openxmlformats.org/officeDocument/2006/relationships/image" Target="../media/image201.png"/><Relationship Id="rId12" Type="http://schemas.openxmlformats.org/officeDocument/2006/relationships/image" Target="../media/image206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11" Type="http://schemas.openxmlformats.org/officeDocument/2006/relationships/image" Target="../media/image205.png"/><Relationship Id="rId5" Type="http://schemas.openxmlformats.org/officeDocument/2006/relationships/image" Target="../media/image199.png"/><Relationship Id="rId10" Type="http://schemas.openxmlformats.org/officeDocument/2006/relationships/image" Target="../media/image204.png"/><Relationship Id="rId4" Type="http://schemas.openxmlformats.org/officeDocument/2006/relationships/image" Target="../media/image185.png"/><Relationship Id="rId9" Type="http://schemas.openxmlformats.org/officeDocument/2006/relationships/image" Target="../media/image203.png"/><Relationship Id="rId14" Type="http://schemas.openxmlformats.org/officeDocument/2006/relationships/image" Target="../media/image20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3" Type="http://schemas.openxmlformats.org/officeDocument/2006/relationships/image" Target="../media/image176.png"/><Relationship Id="rId7" Type="http://schemas.openxmlformats.org/officeDocument/2006/relationships/image" Target="../media/image211.png"/><Relationship Id="rId2" Type="http://schemas.openxmlformats.org/officeDocument/2006/relationships/image" Target="../media/image2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5" Type="http://schemas.openxmlformats.org/officeDocument/2006/relationships/image" Target="../media/image185.png"/><Relationship Id="rId4" Type="http://schemas.openxmlformats.org/officeDocument/2006/relationships/image" Target="../media/image177.png"/><Relationship Id="rId9" Type="http://schemas.openxmlformats.org/officeDocument/2006/relationships/image" Target="../media/image2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6.png"/><Relationship Id="rId13" Type="http://schemas.openxmlformats.org/officeDocument/2006/relationships/image" Target="../media/image221.png"/><Relationship Id="rId3" Type="http://schemas.openxmlformats.org/officeDocument/2006/relationships/image" Target="../media/image176.png"/><Relationship Id="rId7" Type="http://schemas.openxmlformats.org/officeDocument/2006/relationships/image" Target="../media/image215.png"/><Relationship Id="rId12" Type="http://schemas.openxmlformats.org/officeDocument/2006/relationships/image" Target="../media/image220.png"/><Relationship Id="rId2" Type="http://schemas.openxmlformats.org/officeDocument/2006/relationships/image" Target="../media/image2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4.png"/><Relationship Id="rId11" Type="http://schemas.openxmlformats.org/officeDocument/2006/relationships/image" Target="../media/image219.png"/><Relationship Id="rId5" Type="http://schemas.openxmlformats.org/officeDocument/2006/relationships/image" Target="../media/image185.png"/><Relationship Id="rId10" Type="http://schemas.openxmlformats.org/officeDocument/2006/relationships/image" Target="../media/image218.png"/><Relationship Id="rId4" Type="http://schemas.openxmlformats.org/officeDocument/2006/relationships/image" Target="../media/image177.png"/><Relationship Id="rId9" Type="http://schemas.openxmlformats.org/officeDocument/2006/relationships/image" Target="../media/image217.png"/><Relationship Id="rId14" Type="http://schemas.openxmlformats.org/officeDocument/2006/relationships/image" Target="../media/image2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png"/><Relationship Id="rId13" Type="http://schemas.openxmlformats.org/officeDocument/2006/relationships/image" Target="../media/image228.png"/><Relationship Id="rId3" Type="http://schemas.openxmlformats.org/officeDocument/2006/relationships/image" Target="../media/image176.png"/><Relationship Id="rId7" Type="http://schemas.openxmlformats.org/officeDocument/2006/relationships/image" Target="../media/image215.png"/><Relationship Id="rId12" Type="http://schemas.openxmlformats.org/officeDocument/2006/relationships/image" Target="../media/image227.png"/><Relationship Id="rId2" Type="http://schemas.openxmlformats.org/officeDocument/2006/relationships/image" Target="../media/image2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4.png"/><Relationship Id="rId11" Type="http://schemas.openxmlformats.org/officeDocument/2006/relationships/image" Target="../media/image226.png"/><Relationship Id="rId5" Type="http://schemas.openxmlformats.org/officeDocument/2006/relationships/image" Target="../media/image185.png"/><Relationship Id="rId10" Type="http://schemas.openxmlformats.org/officeDocument/2006/relationships/image" Target="../media/image225.png"/><Relationship Id="rId4" Type="http://schemas.openxmlformats.org/officeDocument/2006/relationships/image" Target="../media/image177.png"/><Relationship Id="rId9" Type="http://schemas.openxmlformats.org/officeDocument/2006/relationships/image" Target="../media/image2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4050" y="2314192"/>
            <a:ext cx="54152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Section </a:t>
            </a:r>
            <a:r>
              <a:rPr lang="en-US" sz="72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3</a:t>
            </a:r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44669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763688" y="2924944"/>
                <a:ext cx="1096710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924944"/>
                <a:ext cx="1096710" cy="5782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sum to infinity of a Geometric Series, and understand when this is possible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4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855891"/>
              </p:ext>
            </p:extLst>
          </p:nvPr>
        </p:nvGraphicFramePr>
        <p:xfrm>
          <a:off x="304800" y="3733800"/>
          <a:ext cx="28003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6" name="Equation" r:id="rId6" imgW="1866090" imgH="393529" progId="Equation.DSMT4">
                  <p:embed/>
                </p:oleObj>
              </mc:Choice>
              <mc:Fallback>
                <p:oleObj name="Equation" r:id="rId6" imgW="1866090" imgH="393529" progId="Equation.DSMT4">
                  <p:embed/>
                  <p:pic>
                    <p:nvPicPr>
                      <p:cNvPr id="297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33800"/>
                        <a:ext cx="28003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327232"/>
              </p:ext>
            </p:extLst>
          </p:nvPr>
        </p:nvGraphicFramePr>
        <p:xfrm>
          <a:off x="304800" y="4495800"/>
          <a:ext cx="27241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7" name="Equation" r:id="rId8" imgW="1816100" imgH="203200" progId="Equation.DSMT4">
                  <p:embed/>
                </p:oleObj>
              </mc:Choice>
              <mc:Fallback>
                <p:oleObj name="Equation" r:id="rId8" imgW="1816100" imgH="203200" progId="Equation.DSMT4">
                  <p:embed/>
                  <p:pic>
                    <p:nvPicPr>
                      <p:cNvPr id="297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272415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176948"/>
              </p:ext>
            </p:extLst>
          </p:nvPr>
        </p:nvGraphicFramePr>
        <p:xfrm>
          <a:off x="304800" y="5029200"/>
          <a:ext cx="7620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8" name="Equation" r:id="rId10" imgW="508000" imgH="228600" progId="Equation.DSMT4">
                  <p:embed/>
                </p:oleObj>
              </mc:Choice>
              <mc:Fallback>
                <p:oleObj name="Equation" r:id="rId10" imgW="508000" imgH="228600" progId="Equation.DSMT4">
                  <p:embed/>
                  <p:pic>
                    <p:nvPicPr>
                      <p:cNvPr id="297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29200"/>
                        <a:ext cx="7620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457616"/>
              </p:ext>
            </p:extLst>
          </p:nvPr>
        </p:nvGraphicFramePr>
        <p:xfrm>
          <a:off x="304800" y="5410200"/>
          <a:ext cx="8953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9" name="Equation" r:id="rId12" imgW="596900" imgH="228600" progId="Equation.DSMT4">
                  <p:embed/>
                </p:oleObj>
              </mc:Choice>
              <mc:Fallback>
                <p:oleObj name="Equation" r:id="rId12" imgW="596900" imgH="228600" progId="Equation.DSMT4">
                  <p:embed/>
                  <p:pic>
                    <p:nvPicPr>
                      <p:cNvPr id="297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10200"/>
                        <a:ext cx="89535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74657"/>
              </p:ext>
            </p:extLst>
          </p:nvPr>
        </p:nvGraphicFramePr>
        <p:xfrm>
          <a:off x="304800" y="5791200"/>
          <a:ext cx="10096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0" name="Equation" r:id="rId14" imgW="672808" imgH="228501" progId="Equation.DSMT4">
                  <p:embed/>
                </p:oleObj>
              </mc:Choice>
              <mc:Fallback>
                <p:oleObj name="Equation" r:id="rId14" imgW="672808" imgH="228501" progId="Equation.DSMT4">
                  <p:embed/>
                  <p:pic>
                    <p:nvPicPr>
                      <p:cNvPr id="297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791200"/>
                        <a:ext cx="100965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11773"/>
              </p:ext>
            </p:extLst>
          </p:nvPr>
        </p:nvGraphicFramePr>
        <p:xfrm>
          <a:off x="304800" y="6172200"/>
          <a:ext cx="12954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1" name="Equation" r:id="rId16" imgW="863225" imgH="228501" progId="Equation.DSMT4">
                  <p:embed/>
                </p:oleObj>
              </mc:Choice>
              <mc:Fallback>
                <p:oleObj name="Equation" r:id="rId16" imgW="863225" imgH="228501" progId="Equation.DSMT4">
                  <p:embed/>
                  <p:pic>
                    <p:nvPicPr>
                      <p:cNvPr id="297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72200"/>
                        <a:ext cx="12954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rc 13"/>
          <p:cNvSpPr>
            <a:spLocks/>
          </p:cNvSpPr>
          <p:nvPr/>
        </p:nvSpPr>
        <p:spPr bwMode="auto">
          <a:xfrm>
            <a:off x="3276600" y="3276600"/>
            <a:ext cx="228600" cy="83820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315774542 h 43185"/>
              <a:gd name="T4" fmla="*/ 0 w 21600"/>
              <a:gd name="T5" fmla="*/ 157942268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Arc 14"/>
          <p:cNvSpPr>
            <a:spLocks/>
          </p:cNvSpPr>
          <p:nvPr/>
        </p:nvSpPr>
        <p:spPr bwMode="auto">
          <a:xfrm>
            <a:off x="3276600" y="4114800"/>
            <a:ext cx="228600" cy="53340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81375410 h 43185"/>
              <a:gd name="T4" fmla="*/ 0 w 21600"/>
              <a:gd name="T5" fmla="*/ 40701897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429000" y="3429000"/>
            <a:ext cx="1143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First 4 terms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429000" y="4114800"/>
            <a:ext cx="1143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As Decimals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295400" y="50292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Sum of 1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st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524000" y="54102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Sum of 1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st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and 2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600200" y="57912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Sum of 1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st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to 3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752600" y="61722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Sum of 1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st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to 4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5508104" y="2286000"/>
                <a:ext cx="2592288" cy="6568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dirty="0">
                    <a:latin typeface="Comic Sans MS" pitchFamily="66" charset="0"/>
                  </a:rPr>
                  <a:t>This sequence CONVERGES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0.</m:t>
                    </m:r>
                    <m:acc>
                      <m:accPr>
                        <m:chr m:val="̇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</m:oMath>
                </a14:m>
                <a:endParaRPr lang="en-GB" alt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104" y="2286000"/>
                <a:ext cx="2592288" cy="656846"/>
              </a:xfrm>
              <a:prstGeom prst="rect">
                <a:avLst/>
              </a:prstGeom>
              <a:blipFill>
                <a:blip r:embed="rId18"/>
                <a:stretch>
                  <a:fillRect t="-3704" b="-148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861295"/>
              </p:ext>
            </p:extLst>
          </p:nvPr>
        </p:nvGraphicFramePr>
        <p:xfrm>
          <a:off x="6400800" y="3352800"/>
          <a:ext cx="7524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2" name="Equation" r:id="rId19" imgW="444307" imgH="393529" progId="Equation.DSMT4">
                  <p:embed/>
                </p:oleObj>
              </mc:Choice>
              <mc:Fallback>
                <p:oleObj name="Equation" r:id="rId19" imgW="444307" imgH="393529" progId="Equation.DSMT4">
                  <p:embed/>
                  <p:pic>
                    <p:nvPicPr>
                      <p:cNvPr id="297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352800"/>
                        <a:ext cx="75247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5562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5562600" y="4267200"/>
            <a:ext cx="2590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 Sequence will converge if the common ratio, r is between -1 and 1.</a:t>
            </a:r>
          </a:p>
        </p:txBody>
      </p:sp>
      <p:graphicFrame>
        <p:nvGraphicFramePr>
          <p:cNvPr id="2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002795"/>
              </p:ext>
            </p:extLst>
          </p:nvPr>
        </p:nvGraphicFramePr>
        <p:xfrm>
          <a:off x="6248400" y="5562600"/>
          <a:ext cx="12319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3" name="Equation" r:id="rId21" imgW="609336" imgH="165028" progId="Equation.DSMT4">
                  <p:embed/>
                </p:oleObj>
              </mc:Choice>
              <mc:Fallback>
                <p:oleObj name="Equation" r:id="rId21" imgW="609336" imgH="165028" progId="Equation.DSMT4">
                  <p:embed/>
                  <p:pic>
                    <p:nvPicPr>
                      <p:cNvPr id="2972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12319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992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sum to infinity of a Geometric Series, and understand when this is possible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3400" y="3124200"/>
                <a:ext cx="1583767" cy="605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124200"/>
                <a:ext cx="1583767" cy="6050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48200" y="1752600"/>
                <a:ext cx="43434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what happens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</a:rPr>
                      <m:t>−1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&lt;1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n increases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→∞)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have a value like this which we keep increasing the power of, the value becomes increasingly small and tends towards 0…</a:t>
                </a:r>
              </a:p>
              <a:p>
                <a:pPr marL="285750" indent="-285750" algn="ctr">
                  <a:buFont typeface="Wingdings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example, if r = 0.5 and we keep increasing n…</a:t>
                </a: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752600"/>
                <a:ext cx="4343400" cy="1815882"/>
              </a:xfrm>
              <a:prstGeom prst="rect">
                <a:avLst/>
              </a:prstGeom>
              <a:blipFill>
                <a:blip r:embed="rId5"/>
                <a:stretch>
                  <a:fillRect l="-140" t="-673" r="-1404" b="-2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864696" y="3717032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0.5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26696" y="371703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endParaRPr lang="en-US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36296" y="3717032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0.5</a:t>
            </a:r>
            <a:endParaRPr lang="en-US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4696" y="4174232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0.5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26696" y="417423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endParaRPr lang="en-US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36296" y="4174232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0.25</a:t>
            </a:r>
            <a:endParaRPr lang="en-US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64696" y="4631432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0.5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26696" y="463143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endParaRPr lang="en-US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36296" y="4631432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0.125</a:t>
            </a:r>
            <a:endParaRPr lang="en-US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4696" y="5088632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0.5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26696" y="508863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endParaRPr lang="en-US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36296" y="5088632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0.0625</a:t>
            </a:r>
            <a:endParaRPr lang="en-US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4696" y="5850632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0.5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26696" y="585063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endParaRPr lang="en-US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36296" y="585063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0.00097…</a:t>
            </a:r>
            <a:endParaRPr lang="en-US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400" y="4114800"/>
                <a:ext cx="1480918" cy="605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1−0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14800"/>
                <a:ext cx="1480918" cy="6050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33400" y="5105400"/>
                <a:ext cx="1350563" cy="548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05400"/>
                <a:ext cx="1350563" cy="5488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24"/>
          <p:cNvSpPr>
            <a:spLocks/>
          </p:cNvSpPr>
          <p:nvPr/>
        </p:nvSpPr>
        <p:spPr bwMode="auto">
          <a:xfrm>
            <a:off x="2133600" y="3505200"/>
            <a:ext cx="228600" cy="91440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2286000" y="3352800"/>
            <a:ext cx="2286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For the conditions stated to the right, </a:t>
            </a:r>
            <a:r>
              <a:rPr lang="en-GB" altLang="en-US" sz="1400" dirty="0" err="1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GB" altLang="en-US" sz="1400" baseline="30000" dirty="0" err="1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 will tend towards 0 as the sequence continues to infinity</a:t>
            </a:r>
          </a:p>
        </p:txBody>
      </p:sp>
      <p:sp>
        <p:nvSpPr>
          <p:cNvPr id="49" name="Arc 24"/>
          <p:cNvSpPr>
            <a:spLocks/>
          </p:cNvSpPr>
          <p:nvPr/>
        </p:nvSpPr>
        <p:spPr bwMode="auto">
          <a:xfrm>
            <a:off x="2133600" y="4419600"/>
            <a:ext cx="228600" cy="91440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25"/>
          <p:cNvSpPr txBox="1">
            <a:spLocks noChangeArrowheads="1"/>
          </p:cNvSpPr>
          <p:nvPr/>
        </p:nvSpPr>
        <p:spPr bwMode="auto">
          <a:xfrm>
            <a:off x="2286000" y="4724400"/>
            <a:ext cx="990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533400" y="6172200"/>
            <a:ext cx="403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This formula calculates the sum to infinity of a sequence, if -1 &lt; r &lt;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25"/>
              <p:cNvSpPr txBox="1">
                <a:spLocks noChangeArrowheads="1"/>
              </p:cNvSpPr>
              <p:nvPr/>
            </p:nvSpPr>
            <p:spPr bwMode="auto">
              <a:xfrm>
                <a:off x="5148064" y="6309320"/>
                <a:ext cx="3528392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So if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−1&lt;</m:t>
                    </m:r>
                    <m:r>
                      <a:rPr lang="en-US" alt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GB" alt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, as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alt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alt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alt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8064" y="6309320"/>
                <a:ext cx="3528392" cy="338554"/>
              </a:xfrm>
              <a:prstGeom prst="rect">
                <a:avLst/>
              </a:prstGeom>
              <a:blipFill>
                <a:blip r:embed="rId8"/>
                <a:stretch>
                  <a:fillRect b="-18333"/>
                </a:stretch>
              </a:blip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72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sum to infinity of a Geometric Series, and understand when this is possible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the following series: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16+8+4+2…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sum of the first 10 terms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sum to infinity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l="-504" t="-782" r="-3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3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211960" y="1484784"/>
                <a:ext cx="1387880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484784"/>
                <a:ext cx="1387880" cy="521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11960" y="2276872"/>
                <a:ext cx="1726627" cy="5377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0.5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(1−0.5)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276872"/>
                <a:ext cx="1726627" cy="5377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211960" y="3140968"/>
                <a:ext cx="136159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=31.96875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140968"/>
                <a:ext cx="1361591" cy="246221"/>
              </a:xfrm>
              <a:prstGeom prst="rect">
                <a:avLst/>
              </a:prstGeom>
              <a:blipFill>
                <a:blip r:embed="rId8"/>
                <a:stretch>
                  <a:fillRect l="-3139" r="-2691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067944" y="3933056"/>
                <a:ext cx="1206549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933056"/>
                <a:ext cx="1206549" cy="512448"/>
              </a:xfrm>
              <a:prstGeom prst="rect">
                <a:avLst/>
              </a:prstGeom>
              <a:blipFill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067944" y="4653136"/>
                <a:ext cx="1373581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1−0.5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653136"/>
                <a:ext cx="1373581" cy="5549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067944" y="5517232"/>
                <a:ext cx="9730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517232"/>
                <a:ext cx="973023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24"/>
          <p:cNvSpPr>
            <a:spLocks/>
          </p:cNvSpPr>
          <p:nvPr/>
        </p:nvSpPr>
        <p:spPr bwMode="auto">
          <a:xfrm>
            <a:off x="6084168" y="1772816"/>
            <a:ext cx="144016" cy="770384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25"/>
          <p:cNvSpPr txBox="1">
            <a:spLocks noChangeArrowheads="1"/>
          </p:cNvSpPr>
          <p:nvPr/>
        </p:nvSpPr>
        <p:spPr bwMode="auto">
          <a:xfrm>
            <a:off x="6156176" y="1988840"/>
            <a:ext cx="14226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61" name="Arc 24"/>
          <p:cNvSpPr>
            <a:spLocks/>
          </p:cNvSpPr>
          <p:nvPr/>
        </p:nvSpPr>
        <p:spPr bwMode="auto">
          <a:xfrm>
            <a:off x="6012160" y="2564904"/>
            <a:ext cx="144016" cy="72008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Arc 24"/>
          <p:cNvSpPr>
            <a:spLocks/>
          </p:cNvSpPr>
          <p:nvPr/>
        </p:nvSpPr>
        <p:spPr bwMode="auto">
          <a:xfrm>
            <a:off x="5508104" y="4221088"/>
            <a:ext cx="144016" cy="72008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24"/>
          <p:cNvSpPr>
            <a:spLocks/>
          </p:cNvSpPr>
          <p:nvPr/>
        </p:nvSpPr>
        <p:spPr bwMode="auto">
          <a:xfrm>
            <a:off x="5436096" y="4941168"/>
            <a:ext cx="144016" cy="72008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6156176" y="2780928"/>
            <a:ext cx="10081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5" name="Text Box 25"/>
          <p:cNvSpPr txBox="1">
            <a:spLocks noChangeArrowheads="1"/>
          </p:cNvSpPr>
          <p:nvPr/>
        </p:nvSpPr>
        <p:spPr bwMode="auto">
          <a:xfrm>
            <a:off x="5652120" y="4365104"/>
            <a:ext cx="12961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5508104" y="5085184"/>
            <a:ext cx="10081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255537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8" grpId="0"/>
      <p:bldP spid="59" grpId="0" animBg="1"/>
      <p:bldP spid="60" grpId="0"/>
      <p:bldP spid="61" grpId="0" animBg="1"/>
      <p:bldP spid="62" grpId="0" animBg="1"/>
      <p:bldP spid="63" grpId="0" animBg="1"/>
      <p:bldP spid="64" grpId="0"/>
      <p:bldP spid="65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sum to infinity of a Geometric Series, and understand when this is possible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fourth term of a geometric series is 1.08 and the seventh is 0.23328.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Show that the series is convergent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Calculate the sum to infinity of the series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96136" y="1772816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72816"/>
                <a:ext cx="1203984" cy="276999"/>
              </a:xfrm>
              <a:prstGeom prst="rect">
                <a:avLst/>
              </a:prstGeom>
              <a:blipFill>
                <a:blip r:embed="rId5"/>
                <a:stretch>
                  <a:fillRect l="-2538" t="-4444" r="-1523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852936"/>
                <a:ext cx="11485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.08=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52936"/>
                <a:ext cx="1148583" cy="276999"/>
              </a:xfrm>
              <a:prstGeom prst="rect">
                <a:avLst/>
              </a:prstGeom>
              <a:blipFill>
                <a:blip r:embed="rId6"/>
                <a:stretch>
                  <a:fillRect l="-4255" t="-4444" r="-159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60232" y="2852936"/>
                <a:ext cx="15333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.23328=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852936"/>
                <a:ext cx="1533305" cy="276999"/>
              </a:xfrm>
              <a:prstGeom prst="rect">
                <a:avLst/>
              </a:prstGeom>
              <a:blipFill>
                <a:blip r:embed="rId7"/>
                <a:stretch>
                  <a:fillRect l="-3586" t="-4444" r="-119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5364088" y="2132856"/>
            <a:ext cx="792088" cy="57606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588224" y="2132856"/>
            <a:ext cx="792088" cy="57606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9992" y="213285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fourth term is 1.08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0272" y="213285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seventh term is 0.23328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9952" y="285293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28184" y="285293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83968" y="4005064"/>
                <a:ext cx="1533305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0.23328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1.08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005064"/>
                <a:ext cx="1533305" cy="5557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868144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2) ÷ 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992" y="4941168"/>
                <a:ext cx="12149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0.216=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941168"/>
                <a:ext cx="1214950" cy="276999"/>
              </a:xfrm>
              <a:prstGeom prst="rect">
                <a:avLst/>
              </a:prstGeom>
              <a:blipFill>
                <a:blip r:embed="rId9"/>
                <a:stretch>
                  <a:fillRect l="-1005" t="-444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72000" y="5589240"/>
                <a:ext cx="12149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0.6=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89240"/>
                <a:ext cx="1214950" cy="276999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24"/>
          <p:cNvSpPr>
            <a:spLocks/>
          </p:cNvSpPr>
          <p:nvPr/>
        </p:nvSpPr>
        <p:spPr bwMode="auto">
          <a:xfrm>
            <a:off x="5940152" y="4365104"/>
            <a:ext cx="144016" cy="72008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6012160" y="4509120"/>
            <a:ext cx="10081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9" name="Arc 24"/>
          <p:cNvSpPr>
            <a:spLocks/>
          </p:cNvSpPr>
          <p:nvPr/>
        </p:nvSpPr>
        <p:spPr bwMode="auto">
          <a:xfrm>
            <a:off x="5868144" y="5085184"/>
            <a:ext cx="144016" cy="648072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6012160" y="5229200"/>
            <a:ext cx="10081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Cube root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5"/>
              <p:cNvSpPr txBox="1">
                <a:spLocks noChangeArrowheads="1"/>
              </p:cNvSpPr>
              <p:nvPr/>
            </p:nvSpPr>
            <p:spPr bwMode="auto">
              <a:xfrm>
                <a:off x="5004048" y="6021288"/>
                <a:ext cx="3168352" cy="646331"/>
              </a:xfrm>
              <a:prstGeom prst="rect">
                <a:avLst/>
              </a:prstGeom>
              <a:noFill/>
              <a:ln w="25400">
                <a:noFill/>
              </a:ln>
              <a:effectLst/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dirty="0">
                    <a:solidFill>
                      <a:srgbClr val="FF0000"/>
                    </a:solidFill>
                    <a:latin typeface="Comic Sans MS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−1&lt;</m:t>
                    </m:r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GB" altLang="en-US" dirty="0">
                    <a:solidFill>
                      <a:srgbClr val="FF0000"/>
                    </a:solidFill>
                    <a:latin typeface="Comic Sans MS" pitchFamily="66" charset="0"/>
                  </a:rPr>
                  <a:t>, the series is convergent</a:t>
                </a:r>
              </a:p>
            </p:txBody>
          </p:sp>
        </mc:Choice>
        <mc:Fallback xmlns="">
          <p:sp>
            <p:nvSpPr>
              <p:cNvPr id="41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48" y="6021288"/>
                <a:ext cx="3168352" cy="646331"/>
              </a:xfrm>
              <a:prstGeom prst="rect">
                <a:avLst/>
              </a:prstGeom>
              <a:blipFill>
                <a:blip r:embed="rId11"/>
                <a:stretch>
                  <a:fillRect t="-4717" b="-15094"/>
                </a:stretch>
              </a:blipFill>
              <a:ln w="25400"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547664" y="5517232"/>
                <a:ext cx="12149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517232"/>
                <a:ext cx="1214950" cy="276999"/>
              </a:xfrm>
              <a:prstGeom prst="rect">
                <a:avLst/>
              </a:prstGeom>
              <a:blipFill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04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10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sum to infinity of a Geometric Series, and understand when this is possible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fourth term of a geometric series is 1.08 and the seventh is 0.23328.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Show that the series is convergent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Calculate the sum to infinity of the series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547664" y="5517232"/>
                <a:ext cx="12149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517232"/>
                <a:ext cx="1214950" cy="276999"/>
              </a:xfrm>
              <a:prstGeom prst="rect">
                <a:avLst/>
              </a:prstGeom>
              <a:blipFill>
                <a:blip r:embed="rId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55976" y="2276872"/>
                <a:ext cx="11485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.08=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276872"/>
                <a:ext cx="1148583" cy="276999"/>
              </a:xfrm>
              <a:prstGeom prst="rect">
                <a:avLst/>
              </a:prstGeom>
              <a:blipFill>
                <a:blip r:embed="rId6"/>
                <a:stretch>
                  <a:fillRect l="-4787" t="-4444" r="-159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55976" y="2780928"/>
                <a:ext cx="15252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.08=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(0.6)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780928"/>
                <a:ext cx="1525226" cy="276999"/>
              </a:xfrm>
              <a:prstGeom prst="rect">
                <a:avLst/>
              </a:prstGeom>
              <a:blipFill>
                <a:blip r:embed="rId7"/>
                <a:stretch>
                  <a:fillRect l="-3600" t="-4348" r="-120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44008" y="3284984"/>
                <a:ext cx="68839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284984"/>
                <a:ext cx="688395" cy="276999"/>
              </a:xfrm>
              <a:prstGeom prst="rect">
                <a:avLst/>
              </a:prstGeom>
              <a:blipFill>
                <a:blip r:embed="rId8"/>
                <a:stretch>
                  <a:fillRect l="-265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427984" y="4077072"/>
                <a:ext cx="1333698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077072"/>
                <a:ext cx="1333698" cy="5648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27984" y="4797152"/>
                <a:ext cx="1524200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1−0.6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797152"/>
                <a:ext cx="1524200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27984" y="5661248"/>
                <a:ext cx="12484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661248"/>
                <a:ext cx="1248483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24"/>
          <p:cNvSpPr>
            <a:spLocks/>
          </p:cNvSpPr>
          <p:nvPr/>
        </p:nvSpPr>
        <p:spPr bwMode="auto">
          <a:xfrm>
            <a:off x="6012160" y="4437112"/>
            <a:ext cx="144016" cy="72008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25"/>
          <p:cNvSpPr txBox="1">
            <a:spLocks noChangeArrowheads="1"/>
          </p:cNvSpPr>
          <p:nvPr/>
        </p:nvSpPr>
        <p:spPr bwMode="auto">
          <a:xfrm>
            <a:off x="6084168" y="4581128"/>
            <a:ext cx="13681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51" name="Arc 24"/>
          <p:cNvSpPr>
            <a:spLocks/>
          </p:cNvSpPr>
          <p:nvPr/>
        </p:nvSpPr>
        <p:spPr bwMode="auto">
          <a:xfrm>
            <a:off x="5940152" y="5157192"/>
            <a:ext cx="144016" cy="72008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6012160" y="5301208"/>
            <a:ext cx="10081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53" name="Arc 24"/>
          <p:cNvSpPr>
            <a:spLocks/>
          </p:cNvSpPr>
          <p:nvPr/>
        </p:nvSpPr>
        <p:spPr bwMode="auto">
          <a:xfrm>
            <a:off x="5940152" y="2420888"/>
            <a:ext cx="144016" cy="504056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Arc 24"/>
          <p:cNvSpPr>
            <a:spLocks/>
          </p:cNvSpPr>
          <p:nvPr/>
        </p:nvSpPr>
        <p:spPr bwMode="auto">
          <a:xfrm>
            <a:off x="5868144" y="2924944"/>
            <a:ext cx="144016" cy="504056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25"/>
              <p:cNvSpPr txBox="1">
                <a:spLocks noChangeArrowheads="1"/>
              </p:cNvSpPr>
              <p:nvPr/>
            </p:nvSpPr>
            <p:spPr bwMode="auto">
              <a:xfrm>
                <a:off x="4139952" y="1628800"/>
                <a:ext cx="4608512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We need to calculate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, and can use an equation from the previous part</a:t>
                </a:r>
                <a:endParaRPr lang="en-GB" alt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952" y="1628800"/>
                <a:ext cx="4608512" cy="584775"/>
              </a:xfrm>
              <a:prstGeom prst="rect">
                <a:avLst/>
              </a:prstGeom>
              <a:blipFill>
                <a:blip r:embed="rId12"/>
                <a:stretch>
                  <a:fillRect t="-2083" b="-135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25"/>
              <p:cNvSpPr txBox="1">
                <a:spLocks noChangeArrowheads="1"/>
              </p:cNvSpPr>
              <p:nvPr/>
            </p:nvSpPr>
            <p:spPr bwMode="auto">
              <a:xfrm>
                <a:off x="6012160" y="2492896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2160" y="2492896"/>
                <a:ext cx="1008112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25"/>
              <p:cNvSpPr txBox="1">
                <a:spLocks noChangeArrowheads="1"/>
              </p:cNvSpPr>
              <p:nvPr/>
            </p:nvSpPr>
            <p:spPr bwMode="auto">
              <a:xfrm>
                <a:off x="5940152" y="3068960"/>
                <a:ext cx="158417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(0.6)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0152" y="3068960"/>
                <a:ext cx="1584176" cy="307777"/>
              </a:xfrm>
              <a:prstGeom prst="rect">
                <a:avLst/>
              </a:prstGeom>
              <a:blipFill>
                <a:blip r:embed="rId14"/>
                <a:stretch>
                  <a:fillRect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35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3" grpId="0"/>
      <p:bldP spid="44" grpId="0"/>
      <p:bldP spid="45" grpId="0"/>
      <p:bldP spid="47" grpId="0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 animBg="1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sum to infinity of a Geometric Series, and understand when this is possible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a geometric series with first term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and common ratio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possible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all terms in the series are positive, 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l="-504" t="-782" r="-3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3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83968" y="1844824"/>
                <a:ext cx="1387880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844824"/>
                <a:ext cx="1387880" cy="521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83968" y="2636912"/>
                <a:ext cx="1387880" cy="5367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636912"/>
                <a:ext cx="1387880" cy="5367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39952" y="3717032"/>
                <a:ext cx="1296144" cy="51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717032"/>
                <a:ext cx="1296144" cy="512448"/>
              </a:xfrm>
              <a:prstGeom prst="rect">
                <a:avLst/>
              </a:prstGeom>
              <a:blipFill>
                <a:blip r:embed="rId8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50969" y="4382028"/>
                <a:ext cx="1296144" cy="51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969" y="4382028"/>
                <a:ext cx="1296144" cy="512448"/>
              </a:xfrm>
              <a:prstGeom prst="rect">
                <a:avLst/>
              </a:prstGeom>
              <a:blipFill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24"/>
          <p:cNvSpPr>
            <a:spLocks/>
          </p:cNvSpPr>
          <p:nvPr/>
        </p:nvSpPr>
        <p:spPr bwMode="auto">
          <a:xfrm>
            <a:off x="5796136" y="2204864"/>
            <a:ext cx="144016" cy="72008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5940152" y="2276872"/>
            <a:ext cx="26642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 – the sum of the first 4 terms is 15</a:t>
            </a:r>
          </a:p>
        </p:txBody>
      </p:sp>
      <p:sp>
        <p:nvSpPr>
          <p:cNvPr id="33" name="Arc 24"/>
          <p:cNvSpPr>
            <a:spLocks/>
          </p:cNvSpPr>
          <p:nvPr/>
        </p:nvSpPr>
        <p:spPr bwMode="auto">
          <a:xfrm>
            <a:off x="5436096" y="4005064"/>
            <a:ext cx="144016" cy="72008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5508104" y="4149080"/>
            <a:ext cx="244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 – the sum to infinity is 16</a:t>
            </a:r>
          </a:p>
        </p:txBody>
      </p:sp>
    </p:spTree>
    <p:extLst>
      <p:ext uri="{BB962C8B-B14F-4D97-AF65-F5344CB8AC3E}">
        <p14:creationId xmlns:p14="http://schemas.microsoft.com/office/powerpoint/2010/main" val="259386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30" grpId="0"/>
      <p:bldP spid="31" grpId="0" animBg="1"/>
      <p:bldP spid="32" grpId="0"/>
      <p:bldP spid="33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sum to infinity of a Geometric Series, and understand when this is possible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a geometric series with first term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and common ratio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possible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all terms in the series are positive, 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l="-504" t="-782" r="-3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3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5536" y="5589240"/>
                <a:ext cx="1387880" cy="5367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589240"/>
                <a:ext cx="1387880" cy="5367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90729" y="5622291"/>
                <a:ext cx="1296144" cy="51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729" y="5622291"/>
                <a:ext cx="1296144" cy="512448"/>
              </a:xfrm>
              <a:prstGeom prst="rect">
                <a:avLst/>
              </a:prstGeom>
              <a:blipFill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11960" y="1700808"/>
                <a:ext cx="1387880" cy="5367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700808"/>
                <a:ext cx="1387880" cy="5367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39952" y="2564904"/>
                <a:ext cx="165618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5=16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564904"/>
                <a:ext cx="1656184" cy="246221"/>
              </a:xfrm>
              <a:prstGeom prst="rect">
                <a:avLst/>
              </a:prstGeom>
              <a:blipFill>
                <a:blip r:embed="rId9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123728" y="5589240"/>
            <a:ext cx="1080120" cy="5760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716016" y="2564904"/>
            <a:ext cx="28803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716016" y="1700808"/>
            <a:ext cx="14401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860032" y="1988840"/>
            <a:ext cx="576064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23928" y="3068960"/>
                <a:ext cx="1728192" cy="4660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068960"/>
                <a:ext cx="1728192" cy="466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39952" y="3717032"/>
                <a:ext cx="1008112" cy="4676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717032"/>
                <a:ext cx="1008112" cy="4676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11960" y="4365104"/>
                <a:ext cx="1080120" cy="4676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365104"/>
                <a:ext cx="1080120" cy="4676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4"/>
          <p:cNvSpPr>
            <a:spLocks/>
          </p:cNvSpPr>
          <p:nvPr/>
        </p:nvSpPr>
        <p:spPr bwMode="auto">
          <a:xfrm>
            <a:off x="5796136" y="1988840"/>
            <a:ext cx="144016" cy="720080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5"/>
              <p:cNvSpPr txBox="1">
                <a:spLocks noChangeArrowheads="1"/>
              </p:cNvSpPr>
              <p:nvPr/>
            </p:nvSpPr>
            <p:spPr bwMode="auto">
              <a:xfrm>
                <a:off x="5868144" y="1988840"/>
                <a:ext cx="2736304" cy="5949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It is possible to replace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using the other relationship</a:t>
                </a:r>
              </a:p>
            </p:txBody>
          </p:sp>
        </mc:Choice>
        <mc:Fallback xmlns="">
          <p:sp>
            <p:nvSpPr>
              <p:cNvPr id="29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8144" y="1988840"/>
                <a:ext cx="2736304" cy="594906"/>
              </a:xfrm>
              <a:prstGeom prst="rect">
                <a:avLst/>
              </a:prstGeom>
              <a:blipFill>
                <a:blip r:embed="rId13"/>
                <a:stretch>
                  <a:fillRect b="-91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24"/>
          <p:cNvSpPr>
            <a:spLocks/>
          </p:cNvSpPr>
          <p:nvPr/>
        </p:nvSpPr>
        <p:spPr bwMode="auto">
          <a:xfrm>
            <a:off x="5724128" y="2708920"/>
            <a:ext cx="144016" cy="648072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24"/>
          <p:cNvSpPr>
            <a:spLocks/>
          </p:cNvSpPr>
          <p:nvPr/>
        </p:nvSpPr>
        <p:spPr bwMode="auto">
          <a:xfrm>
            <a:off x="5436096" y="3356992"/>
            <a:ext cx="144016" cy="648072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Arc 24"/>
          <p:cNvSpPr>
            <a:spLocks/>
          </p:cNvSpPr>
          <p:nvPr/>
        </p:nvSpPr>
        <p:spPr bwMode="auto">
          <a:xfrm>
            <a:off x="5364088" y="4005064"/>
            <a:ext cx="144016" cy="648072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5796136" y="2852936"/>
            <a:ext cx="12241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Divide by 16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25"/>
              <p:cNvSpPr txBox="1">
                <a:spLocks noChangeArrowheads="1"/>
              </p:cNvSpPr>
              <p:nvPr/>
            </p:nvSpPr>
            <p:spPr bwMode="auto">
              <a:xfrm>
                <a:off x="5580112" y="3429000"/>
                <a:ext cx="1872208" cy="4013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Add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subtract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0112" y="3429000"/>
                <a:ext cx="1872208" cy="401392"/>
              </a:xfrm>
              <a:prstGeom prst="rect">
                <a:avLst/>
              </a:prstGeom>
              <a:blipFill>
                <a:blip r:embed="rId14"/>
                <a:stretch>
                  <a:fillRect b="-307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5436096" y="4221088"/>
            <a:ext cx="20882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Take the fourth root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6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7" grpId="0" animBg="1"/>
      <p:bldP spid="7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5" grpId="0"/>
      <p:bldP spid="27" grpId="0" animBg="1"/>
      <p:bldP spid="29" grpId="0"/>
      <p:bldP spid="35" grpId="0" animBg="1"/>
      <p:bldP spid="36" grpId="0" animBg="1"/>
      <p:bldP spid="37" grpId="0" animBg="1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sum to infinity of a Geometric Series, and understand when this is possible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a geometric series with first term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and common ratio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possible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all terms in the series are positive, 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l="-504" t="-782" r="-3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3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908" y="786788"/>
                <a:ext cx="1333698" cy="5648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5536" y="5589240"/>
                <a:ext cx="1387880" cy="5367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589240"/>
                <a:ext cx="1387880" cy="5367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90729" y="5622291"/>
                <a:ext cx="1296144" cy="51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729" y="5622291"/>
                <a:ext cx="1296144" cy="512448"/>
              </a:xfrm>
              <a:prstGeom prst="rect">
                <a:avLst/>
              </a:prstGeom>
              <a:blipFill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47664" y="4221088"/>
                <a:ext cx="1080120" cy="4676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221088"/>
                <a:ext cx="1080120" cy="4676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39952" y="1700808"/>
                <a:ext cx="1296144" cy="51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700808"/>
                <a:ext cx="1296144" cy="512448"/>
              </a:xfrm>
              <a:prstGeom prst="rect">
                <a:avLst/>
              </a:prstGeom>
              <a:blipFill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7944" y="2420888"/>
                <a:ext cx="1656184" cy="718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420888"/>
                <a:ext cx="1656184" cy="718466"/>
              </a:xfrm>
              <a:prstGeom prst="rect">
                <a:avLst/>
              </a:prstGeom>
              <a:blipFill>
                <a:blip r:embed="rId10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11960" y="3284984"/>
                <a:ext cx="1008112" cy="514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284984"/>
                <a:ext cx="1008112" cy="514051"/>
              </a:xfrm>
              <a:prstGeom prst="rect">
                <a:avLst/>
              </a:prstGeom>
              <a:blipFill>
                <a:blip r:embed="rId11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11960" y="4005064"/>
                <a:ext cx="10081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005064"/>
                <a:ext cx="1008112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24"/>
          <p:cNvSpPr>
            <a:spLocks/>
          </p:cNvSpPr>
          <p:nvPr/>
        </p:nvSpPr>
        <p:spPr bwMode="auto">
          <a:xfrm>
            <a:off x="5652120" y="2060848"/>
            <a:ext cx="144016" cy="648072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25"/>
              <p:cNvSpPr txBox="1">
                <a:spLocks noChangeArrowheads="1"/>
              </p:cNvSpPr>
              <p:nvPr/>
            </p:nvSpPr>
            <p:spPr bwMode="auto">
              <a:xfrm>
                <a:off x="5796136" y="2204864"/>
                <a:ext cx="266429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the positive value of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6136" y="2204864"/>
                <a:ext cx="2664296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24"/>
          <p:cNvSpPr>
            <a:spLocks/>
          </p:cNvSpPr>
          <p:nvPr/>
        </p:nvSpPr>
        <p:spPr bwMode="auto">
          <a:xfrm>
            <a:off x="5652120" y="2852936"/>
            <a:ext cx="144016" cy="648072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Arc 24"/>
          <p:cNvSpPr>
            <a:spLocks/>
          </p:cNvSpPr>
          <p:nvPr/>
        </p:nvSpPr>
        <p:spPr bwMode="auto">
          <a:xfrm>
            <a:off x="5292080" y="3573016"/>
            <a:ext cx="144016" cy="648072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5796136" y="2996952"/>
            <a:ext cx="20882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Calculate denominator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5364088" y="3717032"/>
            <a:ext cx="15841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Multiply by 0.5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69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41" grpId="0" animBg="1"/>
      <p:bldP spid="42" grpId="0"/>
      <p:bldP spid="43" grpId="0" animBg="1"/>
      <p:bldP spid="44" grpId="0" animBg="1"/>
      <p:bldP spid="45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397FA-04DF-4F88-ACD0-5CB7C36C6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D09481-3557-4492-BC7A-F1D215F3B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7DA04-EB12-4865-BF60-6127EB8C55FB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</TotalTime>
  <Words>1670</Words>
  <Application>Microsoft Office PowerPoint</Application>
  <PresentationFormat>On-screen Show (4:3)</PresentationFormat>
  <Paragraphs>186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Comic Sans MS</vt:lpstr>
      <vt:lpstr>Pacifico</vt:lpstr>
      <vt:lpstr>Wingdings</vt:lpstr>
      <vt:lpstr>Office Theme</vt:lpstr>
      <vt:lpstr>Equation</vt:lpstr>
      <vt:lpstr>PowerPoint Presentation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242</cp:revision>
  <dcterms:created xsi:type="dcterms:W3CDTF">2018-04-30T00:32:33Z</dcterms:created>
  <dcterms:modified xsi:type="dcterms:W3CDTF">2020-12-18T11:05:37Z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