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4" r:id="rId5"/>
    <p:sldId id="293" r:id="rId6"/>
    <p:sldId id="294" r:id="rId7"/>
    <p:sldId id="295" r:id="rId8"/>
    <p:sldId id="297" r:id="rId9"/>
    <p:sldId id="298" r:id="rId10"/>
    <p:sldId id="299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20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5.wmf"/><Relationship Id="rId42" Type="http://schemas.openxmlformats.org/officeDocument/2006/relationships/image" Target="../media/image19.wmf"/><Relationship Id="rId47" Type="http://schemas.openxmlformats.org/officeDocument/2006/relationships/oleObject" Target="../embeddings/oleObject24.bin"/><Relationship Id="rId50" Type="http://schemas.openxmlformats.org/officeDocument/2006/relationships/image" Target="../media/image124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7.bin"/><Relationship Id="rId38" Type="http://schemas.openxmlformats.org/officeDocument/2006/relationships/image" Target="../media/image17.wmf"/><Relationship Id="rId46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19.bin"/><Relationship Id="rId40" Type="http://schemas.openxmlformats.org/officeDocument/2006/relationships/image" Target="../media/image18.wmf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6.wmf"/><Relationship Id="rId49" Type="http://schemas.openxmlformats.org/officeDocument/2006/relationships/image" Target="../media/image123.png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6.bin"/><Relationship Id="rId44" Type="http://schemas.openxmlformats.org/officeDocument/2006/relationships/image" Target="../media/image2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oleObject" Target="../embeddings/oleObject15.bin"/><Relationship Id="rId35" Type="http://schemas.openxmlformats.org/officeDocument/2006/relationships/oleObject" Target="../embeddings/oleObject18.bin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2.wmf"/><Relationship Id="rId8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3" Type="http://schemas.openxmlformats.org/officeDocument/2006/relationships/image" Target="../media/image124.png"/><Relationship Id="rId7" Type="http://schemas.openxmlformats.org/officeDocument/2006/relationships/image" Target="../media/image128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5" Type="http://schemas.openxmlformats.org/officeDocument/2006/relationships/image" Target="../media/image126.png"/><Relationship Id="rId10" Type="http://schemas.openxmlformats.org/officeDocument/2006/relationships/image" Target="../media/image131.png"/><Relationship Id="rId4" Type="http://schemas.openxmlformats.org/officeDocument/2006/relationships/image" Target="../media/image125.png"/><Relationship Id="rId9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124.png"/><Relationship Id="rId7" Type="http://schemas.openxmlformats.org/officeDocument/2006/relationships/image" Target="../media/image135.png"/><Relationship Id="rId12" Type="http://schemas.openxmlformats.org/officeDocument/2006/relationships/image" Target="../media/image92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91.png"/><Relationship Id="rId5" Type="http://schemas.openxmlformats.org/officeDocument/2006/relationships/image" Target="../media/image133.png"/><Relationship Id="rId10" Type="http://schemas.openxmlformats.org/officeDocument/2006/relationships/image" Target="../media/image90.png"/><Relationship Id="rId4" Type="http://schemas.openxmlformats.org/officeDocument/2006/relationships/image" Target="../media/image132.png"/><Relationship Id="rId9" Type="http://schemas.openxmlformats.org/officeDocument/2006/relationships/image" Target="../media/image8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139.png"/><Relationship Id="rId3" Type="http://schemas.openxmlformats.org/officeDocument/2006/relationships/image" Target="../media/image124.png"/><Relationship Id="rId7" Type="http://schemas.openxmlformats.org/officeDocument/2006/relationships/image" Target="../media/image135.png"/><Relationship Id="rId12" Type="http://schemas.openxmlformats.org/officeDocument/2006/relationships/image" Target="../media/image138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37.png"/><Relationship Id="rId5" Type="http://schemas.openxmlformats.org/officeDocument/2006/relationships/image" Target="../media/image133.png"/><Relationship Id="rId10" Type="http://schemas.openxmlformats.org/officeDocument/2006/relationships/image" Target="../media/image136.png"/><Relationship Id="rId4" Type="http://schemas.openxmlformats.org/officeDocument/2006/relationships/image" Target="../media/image132.png"/><Relationship Id="rId9" Type="http://schemas.openxmlformats.org/officeDocument/2006/relationships/image" Target="../media/image94.png"/><Relationship Id="rId14" Type="http://schemas.openxmlformats.org/officeDocument/2006/relationships/image" Target="../media/image1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124.png"/><Relationship Id="rId7" Type="http://schemas.openxmlformats.org/officeDocument/2006/relationships/image" Target="../media/image135.png"/><Relationship Id="rId12" Type="http://schemas.openxmlformats.org/officeDocument/2006/relationships/image" Target="../media/image145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44.png"/><Relationship Id="rId5" Type="http://schemas.openxmlformats.org/officeDocument/2006/relationships/image" Target="../media/image133.png"/><Relationship Id="rId10" Type="http://schemas.openxmlformats.org/officeDocument/2006/relationships/image" Target="../media/image143.png"/><Relationship Id="rId4" Type="http://schemas.openxmlformats.org/officeDocument/2006/relationships/image" Target="../media/image132.png"/><Relationship Id="rId9" Type="http://schemas.openxmlformats.org/officeDocument/2006/relationships/image" Target="../media/image1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image" Target="../media/image123.png"/><Relationship Id="rId7" Type="http://schemas.openxmlformats.org/officeDocument/2006/relationships/image" Target="../media/image134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11" Type="http://schemas.openxmlformats.org/officeDocument/2006/relationships/image" Target="../media/image149.png"/><Relationship Id="rId5" Type="http://schemas.openxmlformats.org/officeDocument/2006/relationships/image" Target="../media/image132.png"/><Relationship Id="rId10" Type="http://schemas.openxmlformats.org/officeDocument/2006/relationships/image" Target="../media/image148.png"/><Relationship Id="rId4" Type="http://schemas.openxmlformats.org/officeDocument/2006/relationships/image" Target="../media/image124.png"/><Relationship Id="rId9" Type="http://schemas.openxmlformats.org/officeDocument/2006/relationships/image" Target="../media/image1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13" Type="http://schemas.openxmlformats.org/officeDocument/2006/relationships/image" Target="../media/image159.png"/><Relationship Id="rId18" Type="http://schemas.openxmlformats.org/officeDocument/2006/relationships/image" Target="../media/image164.png"/><Relationship Id="rId3" Type="http://schemas.openxmlformats.org/officeDocument/2006/relationships/image" Target="../media/image124.png"/><Relationship Id="rId7" Type="http://schemas.openxmlformats.org/officeDocument/2006/relationships/image" Target="../media/image153.png"/><Relationship Id="rId12" Type="http://schemas.openxmlformats.org/officeDocument/2006/relationships/image" Target="../media/image158.png"/><Relationship Id="rId17" Type="http://schemas.openxmlformats.org/officeDocument/2006/relationships/image" Target="../media/image163.png"/><Relationship Id="rId2" Type="http://schemas.openxmlformats.org/officeDocument/2006/relationships/image" Target="../media/image123.png"/><Relationship Id="rId16" Type="http://schemas.openxmlformats.org/officeDocument/2006/relationships/image" Target="../media/image162.png"/><Relationship Id="rId20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5" Type="http://schemas.openxmlformats.org/officeDocument/2006/relationships/image" Target="../media/image161.png"/><Relationship Id="rId10" Type="http://schemas.openxmlformats.org/officeDocument/2006/relationships/image" Target="../media/image156.png"/><Relationship Id="rId19" Type="http://schemas.openxmlformats.org/officeDocument/2006/relationships/image" Target="../media/image165.png"/><Relationship Id="rId4" Type="http://schemas.openxmlformats.org/officeDocument/2006/relationships/image" Target="../media/image150.png"/><Relationship Id="rId9" Type="http://schemas.openxmlformats.org/officeDocument/2006/relationships/image" Target="../media/image155.png"/><Relationship Id="rId14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8928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771528" cy="4800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600" b="1" dirty="0">
                <a:latin typeface="Comic Sans MS" pitchFamily="66" charset="0"/>
              </a:rPr>
              <a:t>You need to be able to work out the sum of a Geometric Series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0516" name="Object 36"/>
          <p:cNvGraphicFramePr>
            <a:graphicFrameLocks noChangeAspect="1"/>
          </p:cNvGraphicFramePr>
          <p:nvPr/>
        </p:nvGraphicFramePr>
        <p:xfrm>
          <a:off x="1428750" y="2447925"/>
          <a:ext cx="685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" name="Equation" r:id="rId3" imgW="431613" imgH="228501" progId="Equation.DSMT4">
                  <p:embed/>
                </p:oleObj>
              </mc:Choice>
              <mc:Fallback>
                <p:oleObj name="Equation" r:id="rId3" imgW="431613" imgH="228501" progId="Equation.DSMT4">
                  <p:embed/>
                  <p:pic>
                    <p:nvPicPr>
                      <p:cNvPr id="205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2447925"/>
                        <a:ext cx="685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7" name="Object 37"/>
          <p:cNvGraphicFramePr>
            <a:graphicFrameLocks noChangeAspect="1"/>
          </p:cNvGraphicFramePr>
          <p:nvPr/>
        </p:nvGraphicFramePr>
        <p:xfrm>
          <a:off x="2190750" y="2524125"/>
          <a:ext cx="503238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" name="Equation" r:id="rId5" imgW="317225" imgH="152268" progId="Equation.DSMT4">
                  <p:embed/>
                </p:oleObj>
              </mc:Choice>
              <mc:Fallback>
                <p:oleObj name="Equation" r:id="rId5" imgW="317225" imgH="152268" progId="Equation.DSMT4">
                  <p:embed/>
                  <p:pic>
                    <p:nvPicPr>
                      <p:cNvPr id="2051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2524125"/>
                        <a:ext cx="503238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8" name="Object 38"/>
          <p:cNvGraphicFramePr>
            <a:graphicFrameLocks noChangeAspect="1"/>
          </p:cNvGraphicFramePr>
          <p:nvPr/>
        </p:nvGraphicFramePr>
        <p:xfrm>
          <a:off x="2724150" y="24384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" name="Equation" r:id="rId7" imgW="368140" imgH="203112" progId="Equation.DSMT4">
                  <p:embed/>
                </p:oleObj>
              </mc:Choice>
              <mc:Fallback>
                <p:oleObj name="Equation" r:id="rId7" imgW="368140" imgH="203112" progId="Equation.DSMT4">
                  <p:embed/>
                  <p:pic>
                    <p:nvPicPr>
                      <p:cNvPr id="205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24384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9" name="Object 39"/>
          <p:cNvGraphicFramePr>
            <a:graphicFrameLocks noChangeAspect="1"/>
          </p:cNvGraphicFramePr>
          <p:nvPr/>
        </p:nvGraphicFramePr>
        <p:xfrm>
          <a:off x="3333750" y="24384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" name="Equation" r:id="rId9" imgW="368140" imgH="203112" progId="Equation.DSMT4">
                  <p:embed/>
                </p:oleObj>
              </mc:Choice>
              <mc:Fallback>
                <p:oleObj name="Equation" r:id="rId9" imgW="368140" imgH="203112" progId="Equation.DSMT4">
                  <p:embed/>
                  <p:pic>
                    <p:nvPicPr>
                      <p:cNvPr id="205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24384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0" name="Object 40"/>
          <p:cNvGraphicFramePr>
            <a:graphicFrameLocks noChangeAspect="1"/>
          </p:cNvGraphicFramePr>
          <p:nvPr/>
        </p:nvGraphicFramePr>
        <p:xfrm>
          <a:off x="3943350" y="24384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" name="Equation" r:id="rId11" imgW="368140" imgH="203112" progId="Equation.DSMT4">
                  <p:embed/>
                </p:oleObj>
              </mc:Choice>
              <mc:Fallback>
                <p:oleObj name="Equation" r:id="rId11" imgW="368140" imgH="203112" progId="Equation.DSMT4">
                  <p:embed/>
                  <p:pic>
                    <p:nvPicPr>
                      <p:cNvPr id="205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24384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1" name="Object 41"/>
          <p:cNvGraphicFramePr>
            <a:graphicFrameLocks noChangeAspect="1"/>
          </p:cNvGraphicFramePr>
          <p:nvPr/>
        </p:nvGraphicFramePr>
        <p:xfrm>
          <a:off x="4629150" y="2514600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3" name="Equation" r:id="rId13" imgW="279279" imgH="152334" progId="Equation.DSMT4">
                  <p:embed/>
                </p:oleObj>
              </mc:Choice>
              <mc:Fallback>
                <p:oleObj name="Equation" r:id="rId13" imgW="279279" imgH="152334" progId="Equation.DSMT4">
                  <p:embed/>
                  <p:pic>
                    <p:nvPicPr>
                      <p:cNvPr id="2052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2514600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2" name="Object 42"/>
          <p:cNvGraphicFramePr>
            <a:graphicFrameLocks noChangeAspect="1"/>
          </p:cNvGraphicFramePr>
          <p:nvPr/>
        </p:nvGraphicFramePr>
        <p:xfrm>
          <a:off x="5162550" y="2514600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" name="Equation" r:id="rId15" imgW="279279" imgH="152334" progId="Equation.DSMT4">
                  <p:embed/>
                </p:oleObj>
              </mc:Choice>
              <mc:Fallback>
                <p:oleObj name="Equation" r:id="rId15" imgW="279279" imgH="152334" progId="Equation.DSMT4">
                  <p:embed/>
                  <p:pic>
                    <p:nvPicPr>
                      <p:cNvPr id="205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2514600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3" name="Object 43"/>
          <p:cNvGraphicFramePr>
            <a:graphicFrameLocks noChangeAspect="1"/>
          </p:cNvGraphicFramePr>
          <p:nvPr/>
        </p:nvGraphicFramePr>
        <p:xfrm>
          <a:off x="5695950" y="2438400"/>
          <a:ext cx="7683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" name="Equation" r:id="rId17" imgW="482391" imgH="203112" progId="Equation.DSMT4">
                  <p:embed/>
                </p:oleObj>
              </mc:Choice>
              <mc:Fallback>
                <p:oleObj name="Equation" r:id="rId17" imgW="482391" imgH="203112" progId="Equation.DSMT4">
                  <p:embed/>
                  <p:pic>
                    <p:nvPicPr>
                      <p:cNvPr id="205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2438400"/>
                        <a:ext cx="76835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4" name="Object 44"/>
          <p:cNvGraphicFramePr>
            <a:graphicFrameLocks noChangeAspect="1"/>
          </p:cNvGraphicFramePr>
          <p:nvPr/>
        </p:nvGraphicFramePr>
        <p:xfrm>
          <a:off x="6477000" y="2438400"/>
          <a:ext cx="7286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" name="Equation" r:id="rId19" imgW="457002" imgH="203112" progId="Equation.DSMT4">
                  <p:embed/>
                </p:oleObj>
              </mc:Choice>
              <mc:Fallback>
                <p:oleObj name="Equation" r:id="rId19" imgW="457002" imgH="203112" progId="Equation.DSMT4">
                  <p:embed/>
                  <p:pic>
                    <p:nvPicPr>
                      <p:cNvPr id="2052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438400"/>
                        <a:ext cx="7286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5" name="Object 45"/>
          <p:cNvGraphicFramePr>
            <a:graphicFrameLocks noChangeAspect="1"/>
          </p:cNvGraphicFramePr>
          <p:nvPr/>
        </p:nvGraphicFramePr>
        <p:xfrm>
          <a:off x="1295400" y="2971800"/>
          <a:ext cx="8667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7" name="Equation" r:id="rId21" imgW="545863" imgH="228501" progId="Equation.DSMT4">
                  <p:embed/>
                </p:oleObj>
              </mc:Choice>
              <mc:Fallback>
                <p:oleObj name="Equation" r:id="rId21" imgW="545863" imgH="228501" progId="Equation.DSMT4">
                  <p:embed/>
                  <p:pic>
                    <p:nvPicPr>
                      <p:cNvPr id="205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971800"/>
                        <a:ext cx="8667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7" name="Object 47"/>
          <p:cNvGraphicFramePr>
            <a:graphicFrameLocks noChangeAspect="1"/>
          </p:cNvGraphicFramePr>
          <p:nvPr/>
        </p:nvGraphicFramePr>
        <p:xfrm>
          <a:off x="2209800" y="29718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8" name="Equation" r:id="rId23" imgW="368140" imgH="203112" progId="Equation.DSMT4">
                  <p:embed/>
                </p:oleObj>
              </mc:Choice>
              <mc:Fallback>
                <p:oleObj name="Equation" r:id="rId23" imgW="368140" imgH="203112" progId="Equation.DSMT4">
                  <p:embed/>
                  <p:pic>
                    <p:nvPicPr>
                      <p:cNvPr id="20527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8" name="Object 48"/>
          <p:cNvGraphicFramePr>
            <a:graphicFrameLocks noChangeAspect="1"/>
          </p:cNvGraphicFramePr>
          <p:nvPr/>
        </p:nvGraphicFramePr>
        <p:xfrm>
          <a:off x="2819400" y="29718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" name="Equation" r:id="rId25" imgW="368140" imgH="203112" progId="Equation.DSMT4">
                  <p:embed/>
                </p:oleObj>
              </mc:Choice>
              <mc:Fallback>
                <p:oleObj name="Equation" r:id="rId25" imgW="368140" imgH="203112" progId="Equation.DSMT4">
                  <p:embed/>
                  <p:pic>
                    <p:nvPicPr>
                      <p:cNvPr id="20528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718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9" name="Object 49"/>
          <p:cNvGraphicFramePr>
            <a:graphicFrameLocks noChangeAspect="1"/>
          </p:cNvGraphicFramePr>
          <p:nvPr/>
        </p:nvGraphicFramePr>
        <p:xfrm>
          <a:off x="3429000" y="2971800"/>
          <a:ext cx="5842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0" name="Equation" r:id="rId27" imgW="368140" imgH="203112" progId="Equation.DSMT4">
                  <p:embed/>
                </p:oleObj>
              </mc:Choice>
              <mc:Fallback>
                <p:oleObj name="Equation" r:id="rId27" imgW="368140" imgH="203112" progId="Equation.DSMT4">
                  <p:embed/>
                  <p:pic>
                    <p:nvPicPr>
                      <p:cNvPr id="20529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1800"/>
                        <a:ext cx="5842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0" name="Object 50"/>
          <p:cNvGraphicFramePr>
            <a:graphicFrameLocks noChangeAspect="1"/>
          </p:cNvGraphicFramePr>
          <p:nvPr/>
        </p:nvGraphicFramePr>
        <p:xfrm>
          <a:off x="4648200" y="3048000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1" name="Equation" r:id="rId29" imgW="279279" imgH="152334" progId="Equation.DSMT4">
                  <p:embed/>
                </p:oleObj>
              </mc:Choice>
              <mc:Fallback>
                <p:oleObj name="Equation" r:id="rId29" imgW="279279" imgH="152334" progId="Equation.DSMT4">
                  <p:embed/>
                  <p:pic>
                    <p:nvPicPr>
                      <p:cNvPr id="2053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0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1" name="Object 51"/>
          <p:cNvGraphicFramePr>
            <a:graphicFrameLocks noChangeAspect="1"/>
          </p:cNvGraphicFramePr>
          <p:nvPr/>
        </p:nvGraphicFramePr>
        <p:xfrm>
          <a:off x="5181600" y="3048000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" name="Equation" r:id="rId30" imgW="279279" imgH="152334" progId="Equation.DSMT4">
                  <p:embed/>
                </p:oleObj>
              </mc:Choice>
              <mc:Fallback>
                <p:oleObj name="Equation" r:id="rId30" imgW="279279" imgH="152334" progId="Equation.DSMT4">
                  <p:embed/>
                  <p:pic>
                    <p:nvPicPr>
                      <p:cNvPr id="2053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048000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2" name="Object 52"/>
          <p:cNvGraphicFramePr>
            <a:graphicFrameLocks noChangeAspect="1"/>
          </p:cNvGraphicFramePr>
          <p:nvPr/>
        </p:nvGraphicFramePr>
        <p:xfrm>
          <a:off x="4038600" y="2971800"/>
          <a:ext cx="5857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3" name="Equation" r:id="rId31" imgW="368140" imgH="203112" progId="Equation.DSMT4">
                  <p:embed/>
                </p:oleObj>
              </mc:Choice>
              <mc:Fallback>
                <p:oleObj name="Equation" r:id="rId31" imgW="368140" imgH="203112" progId="Equation.DSMT4">
                  <p:embed/>
                  <p:pic>
                    <p:nvPicPr>
                      <p:cNvPr id="20532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71800"/>
                        <a:ext cx="5857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3" name="Object 53"/>
          <p:cNvGraphicFramePr>
            <a:graphicFrameLocks noChangeAspect="1"/>
          </p:cNvGraphicFramePr>
          <p:nvPr/>
        </p:nvGraphicFramePr>
        <p:xfrm>
          <a:off x="5715000" y="2971800"/>
          <a:ext cx="7286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4" name="Equation" r:id="rId33" imgW="457002" imgH="203112" progId="Equation.DSMT4">
                  <p:embed/>
                </p:oleObj>
              </mc:Choice>
              <mc:Fallback>
                <p:oleObj name="Equation" r:id="rId33" imgW="457002" imgH="203112" progId="Equation.DSMT4">
                  <p:embed/>
                  <p:pic>
                    <p:nvPicPr>
                      <p:cNvPr id="20533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71800"/>
                        <a:ext cx="7286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4" name="Object 54"/>
          <p:cNvGraphicFramePr>
            <a:graphicFrameLocks noChangeAspect="1"/>
          </p:cNvGraphicFramePr>
          <p:nvPr/>
        </p:nvGraphicFramePr>
        <p:xfrm>
          <a:off x="6477000" y="2971800"/>
          <a:ext cx="6080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5" name="Equation" r:id="rId35" imgW="380835" imgH="203112" progId="Equation.DSMT4">
                  <p:embed/>
                </p:oleObj>
              </mc:Choice>
              <mc:Fallback>
                <p:oleObj name="Equation" r:id="rId35" imgW="380835" imgH="203112" progId="Equation.DSMT4">
                  <p:embed/>
                  <p:pic>
                    <p:nvPicPr>
                      <p:cNvPr id="20534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971800"/>
                        <a:ext cx="6080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990600" y="2438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0536" name="Text Box 56"/>
          <p:cNvSpPr txBox="1">
            <a:spLocks noChangeArrowheads="1"/>
          </p:cNvSpPr>
          <p:nvPr/>
        </p:nvSpPr>
        <p:spPr bwMode="auto">
          <a:xfrm>
            <a:off x="990600" y="2971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graphicFrame>
        <p:nvGraphicFramePr>
          <p:cNvPr id="20537" name="Object 57"/>
          <p:cNvGraphicFramePr>
            <a:graphicFrameLocks noChangeAspect="1"/>
          </p:cNvGraphicFramePr>
          <p:nvPr/>
        </p:nvGraphicFramePr>
        <p:xfrm>
          <a:off x="914400" y="3581400"/>
          <a:ext cx="10302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6" name="Equation" r:id="rId37" imgW="647700" imgH="228600" progId="Equation.DSMT4">
                  <p:embed/>
                </p:oleObj>
              </mc:Choice>
              <mc:Fallback>
                <p:oleObj name="Equation" r:id="rId37" imgW="647700" imgH="228600" progId="Equation.DSMT4">
                  <p:embed/>
                  <p:pic>
                    <p:nvPicPr>
                      <p:cNvPr id="20537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81400"/>
                        <a:ext cx="10302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8" name="Object 58"/>
          <p:cNvGraphicFramePr>
            <a:graphicFrameLocks noChangeAspect="1"/>
          </p:cNvGraphicFramePr>
          <p:nvPr/>
        </p:nvGraphicFramePr>
        <p:xfrm>
          <a:off x="2057400" y="3581400"/>
          <a:ext cx="7270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7" name="Equation" r:id="rId39" imgW="457002" imgH="203112" progId="Equation.DSMT4">
                  <p:embed/>
                </p:oleObj>
              </mc:Choice>
              <mc:Fallback>
                <p:oleObj name="Equation" r:id="rId39" imgW="457002" imgH="203112" progId="Equation.DSMT4">
                  <p:embed/>
                  <p:pic>
                    <p:nvPicPr>
                      <p:cNvPr id="20538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81400"/>
                        <a:ext cx="7270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9" name="Line 59"/>
          <p:cNvSpPr>
            <a:spLocks noChangeShapeType="1"/>
          </p:cNvSpPr>
          <p:nvPr/>
        </p:nvSpPr>
        <p:spPr bwMode="auto">
          <a:xfrm flipV="1">
            <a:off x="24384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0" name="Line 60"/>
          <p:cNvSpPr>
            <a:spLocks noChangeShapeType="1"/>
          </p:cNvSpPr>
          <p:nvPr/>
        </p:nvSpPr>
        <p:spPr bwMode="auto">
          <a:xfrm flipV="1">
            <a:off x="19050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1" name="Line 61"/>
          <p:cNvSpPr>
            <a:spLocks noChangeShapeType="1"/>
          </p:cNvSpPr>
          <p:nvPr/>
        </p:nvSpPr>
        <p:spPr bwMode="auto">
          <a:xfrm flipV="1">
            <a:off x="24384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2" name="Line 62"/>
          <p:cNvSpPr>
            <a:spLocks noChangeShapeType="1"/>
          </p:cNvSpPr>
          <p:nvPr/>
        </p:nvSpPr>
        <p:spPr bwMode="auto">
          <a:xfrm flipV="1">
            <a:off x="29718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3" name="Line 63"/>
          <p:cNvSpPr>
            <a:spLocks noChangeShapeType="1"/>
          </p:cNvSpPr>
          <p:nvPr/>
        </p:nvSpPr>
        <p:spPr bwMode="auto">
          <a:xfrm flipV="1">
            <a:off x="30480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4" name="Line 64"/>
          <p:cNvSpPr>
            <a:spLocks noChangeShapeType="1"/>
          </p:cNvSpPr>
          <p:nvPr/>
        </p:nvSpPr>
        <p:spPr bwMode="auto">
          <a:xfrm flipV="1">
            <a:off x="35814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5" name="Line 65"/>
          <p:cNvSpPr>
            <a:spLocks noChangeShapeType="1"/>
          </p:cNvSpPr>
          <p:nvPr/>
        </p:nvSpPr>
        <p:spPr bwMode="auto">
          <a:xfrm flipV="1">
            <a:off x="41910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6" name="Line 66"/>
          <p:cNvSpPr>
            <a:spLocks noChangeShapeType="1"/>
          </p:cNvSpPr>
          <p:nvPr/>
        </p:nvSpPr>
        <p:spPr bwMode="auto">
          <a:xfrm flipV="1">
            <a:off x="36576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7" name="Line 67"/>
          <p:cNvSpPr>
            <a:spLocks noChangeShapeType="1"/>
          </p:cNvSpPr>
          <p:nvPr/>
        </p:nvSpPr>
        <p:spPr bwMode="auto">
          <a:xfrm flipV="1">
            <a:off x="42672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8" name="Line 68"/>
          <p:cNvSpPr>
            <a:spLocks noChangeShapeType="1"/>
          </p:cNvSpPr>
          <p:nvPr/>
        </p:nvSpPr>
        <p:spPr bwMode="auto">
          <a:xfrm flipV="1">
            <a:off x="60198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9" name="Line 69"/>
          <p:cNvSpPr>
            <a:spLocks noChangeShapeType="1"/>
          </p:cNvSpPr>
          <p:nvPr/>
        </p:nvSpPr>
        <p:spPr bwMode="auto">
          <a:xfrm flipV="1">
            <a:off x="6781800" y="24384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0" name="Line 70"/>
          <p:cNvSpPr>
            <a:spLocks noChangeShapeType="1"/>
          </p:cNvSpPr>
          <p:nvPr/>
        </p:nvSpPr>
        <p:spPr bwMode="auto">
          <a:xfrm flipV="1">
            <a:off x="6096000" y="2971800"/>
            <a:ext cx="304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0551" name="Object 71"/>
          <p:cNvGraphicFramePr>
            <a:graphicFrameLocks noChangeAspect="1"/>
          </p:cNvGraphicFramePr>
          <p:nvPr/>
        </p:nvGraphicFramePr>
        <p:xfrm>
          <a:off x="914400" y="4114800"/>
          <a:ext cx="10699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" name="Equation" r:id="rId41" imgW="672808" imgH="228501" progId="Equation.DSMT4">
                  <p:embed/>
                </p:oleObj>
              </mc:Choice>
              <mc:Fallback>
                <p:oleObj name="Equation" r:id="rId41" imgW="672808" imgH="228501" progId="Equation.DSMT4">
                  <p:embed/>
                  <p:pic>
                    <p:nvPicPr>
                      <p:cNvPr id="20551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10699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2" name="Object 72"/>
          <p:cNvGraphicFramePr>
            <a:graphicFrameLocks noChangeAspect="1"/>
          </p:cNvGraphicFramePr>
          <p:nvPr/>
        </p:nvGraphicFramePr>
        <p:xfrm>
          <a:off x="2057400" y="4114800"/>
          <a:ext cx="8683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9" name="Equation" r:id="rId43" imgW="545863" imgH="228501" progId="Equation.DSMT4">
                  <p:embed/>
                </p:oleObj>
              </mc:Choice>
              <mc:Fallback>
                <p:oleObj name="Equation" r:id="rId43" imgW="545863" imgH="228501" progId="Equation.DSMT4">
                  <p:embed/>
                  <p:pic>
                    <p:nvPicPr>
                      <p:cNvPr id="20552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14800"/>
                        <a:ext cx="86836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3" name="Object 73"/>
          <p:cNvGraphicFramePr>
            <a:graphicFrameLocks noChangeAspect="1"/>
          </p:cNvGraphicFramePr>
          <p:nvPr/>
        </p:nvGraphicFramePr>
        <p:xfrm>
          <a:off x="1447800" y="4800600"/>
          <a:ext cx="5048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0" name="Equation" r:id="rId45" imgW="317362" imgH="228501" progId="Equation.DSMT4">
                  <p:embed/>
                </p:oleObj>
              </mc:Choice>
              <mc:Fallback>
                <p:oleObj name="Equation" r:id="rId45" imgW="317362" imgH="228501" progId="Equation.DSMT4">
                  <p:embed/>
                  <p:pic>
                    <p:nvPicPr>
                      <p:cNvPr id="2055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00600"/>
                        <a:ext cx="50482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4" name="Object 74"/>
          <p:cNvGraphicFramePr>
            <a:graphicFrameLocks noChangeAspect="1"/>
          </p:cNvGraphicFramePr>
          <p:nvPr/>
        </p:nvGraphicFramePr>
        <p:xfrm>
          <a:off x="2057400" y="4648200"/>
          <a:ext cx="9096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1" name="Equation" r:id="rId47" imgW="571252" imgH="444307" progId="Equation.DSMT4">
                  <p:embed/>
                </p:oleObj>
              </mc:Choice>
              <mc:Fallback>
                <p:oleObj name="Equation" r:id="rId47" imgW="571252" imgH="444307" progId="Equation.DSMT4">
                  <p:embed/>
                  <p:pic>
                    <p:nvPicPr>
                      <p:cNvPr id="2055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8200"/>
                        <a:ext cx="90963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5" name="Rectangle 75"/>
          <p:cNvSpPr>
            <a:spLocks noChangeArrowheads="1"/>
          </p:cNvSpPr>
          <p:nvPr/>
        </p:nvSpPr>
        <p:spPr bwMode="auto">
          <a:xfrm>
            <a:off x="1371600" y="4572000"/>
            <a:ext cx="16764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6" name="Arc 76"/>
          <p:cNvSpPr>
            <a:spLocks/>
          </p:cNvSpPr>
          <p:nvPr/>
        </p:nvSpPr>
        <p:spPr bwMode="auto">
          <a:xfrm>
            <a:off x="7391400" y="2667000"/>
            <a:ext cx="228600" cy="53340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57" name="Arc 77"/>
          <p:cNvSpPr>
            <a:spLocks/>
          </p:cNvSpPr>
          <p:nvPr/>
        </p:nvSpPr>
        <p:spPr bwMode="auto">
          <a:xfrm>
            <a:off x="3048000" y="3733800"/>
            <a:ext cx="228600" cy="53340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58" name="Arc 78"/>
          <p:cNvSpPr>
            <a:spLocks/>
          </p:cNvSpPr>
          <p:nvPr/>
        </p:nvSpPr>
        <p:spPr bwMode="auto">
          <a:xfrm>
            <a:off x="3276600" y="4419600"/>
            <a:ext cx="228600" cy="53340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7620000" y="2667000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all terms by r</a:t>
            </a:r>
          </a:p>
        </p:txBody>
      </p:sp>
      <p:sp>
        <p:nvSpPr>
          <p:cNvPr id="20560" name="Text Box 80"/>
          <p:cNvSpPr txBox="1">
            <a:spLocks noChangeArrowheads="1"/>
          </p:cNvSpPr>
          <p:nvPr/>
        </p:nvSpPr>
        <p:spPr bwMode="auto">
          <a:xfrm>
            <a:off x="3352800" y="3733800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 both sides</a:t>
            </a:r>
          </a:p>
        </p:txBody>
      </p:sp>
      <p:sp>
        <p:nvSpPr>
          <p:cNvPr id="20561" name="Text Box 81"/>
          <p:cNvSpPr txBox="1">
            <a:spLocks noChangeArrowheads="1"/>
          </p:cNvSpPr>
          <p:nvPr/>
        </p:nvSpPr>
        <p:spPr bwMode="auto">
          <a:xfrm>
            <a:off x="0" y="3581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  -  2</a:t>
            </a:r>
          </a:p>
        </p:txBody>
      </p:sp>
      <p:sp>
        <p:nvSpPr>
          <p:cNvPr id="20562" name="Text Box 82"/>
          <p:cNvSpPr txBox="1">
            <a:spLocks noChangeArrowheads="1"/>
          </p:cNvSpPr>
          <p:nvPr/>
        </p:nvSpPr>
        <p:spPr bwMode="auto">
          <a:xfrm>
            <a:off x="3429000" y="4419600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(1 - r)</a:t>
            </a:r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49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508104" y="4221088"/>
            <a:ext cx="288032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You might be asked to prove this on your exam!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0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5" grpId="0"/>
      <p:bldP spid="20536" grpId="0"/>
      <p:bldP spid="20539" grpId="0" animBg="1"/>
      <p:bldP spid="20540" grpId="0" animBg="1"/>
      <p:bldP spid="20541" grpId="0" animBg="1"/>
      <p:bldP spid="20542" grpId="0" animBg="1"/>
      <p:bldP spid="20543" grpId="0" animBg="1"/>
      <p:bldP spid="20544" grpId="0" animBg="1"/>
      <p:bldP spid="20545" grpId="0" animBg="1"/>
      <p:bldP spid="20546" grpId="0" animBg="1"/>
      <p:bldP spid="20547" grpId="0" animBg="1"/>
      <p:bldP spid="20548" grpId="0" animBg="1"/>
      <p:bldP spid="20549" grpId="0" animBg="1"/>
      <p:bldP spid="20550" grpId="0" animBg="1"/>
      <p:bldP spid="20555" grpId="0" animBg="1"/>
      <p:bldP spid="20556" grpId="0" animBg="1"/>
      <p:bldP spid="20557" grpId="0" animBg="1"/>
      <p:bldP spid="20558" grpId="0" animBg="1"/>
      <p:bldP spid="20559" grpId="0"/>
      <p:bldP spid="20560" grpId="0"/>
      <p:bldP spid="20561" grpId="0"/>
      <p:bldP spid="20562" grpId="0"/>
      <p:bldP spid="57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sum of the following Geometric Series: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2+6+18+54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… (for 10 terms)</a:t>
                </a: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4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149080"/>
                <a:ext cx="616387" cy="276999"/>
              </a:xfrm>
              <a:prstGeom prst="rect">
                <a:avLst/>
              </a:prstGeom>
              <a:blipFill>
                <a:blip r:embed="rId5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blipFill>
                <a:blip r:embed="rId6"/>
                <a:stretch>
                  <a:fillRect l="-5102" r="-81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47664" y="4869160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869160"/>
                <a:ext cx="864096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27984" y="1628800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628800"/>
                <a:ext cx="1558567" cy="5866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27984" y="2564904"/>
                <a:ext cx="2024337" cy="604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(3)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(1−(3))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564904"/>
                <a:ext cx="2024337" cy="6049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27984" y="3501008"/>
                <a:ext cx="1228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=59048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501008"/>
                <a:ext cx="1228606" cy="276999"/>
              </a:xfrm>
              <a:prstGeom prst="rect">
                <a:avLst/>
              </a:prstGeom>
              <a:blipFill>
                <a:blip r:embed="rId10"/>
                <a:stretch>
                  <a:fillRect l="-3960" r="-445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76"/>
          <p:cNvSpPr>
            <a:spLocks/>
          </p:cNvSpPr>
          <p:nvPr/>
        </p:nvSpPr>
        <p:spPr bwMode="auto">
          <a:xfrm>
            <a:off x="6660232" y="1916832"/>
            <a:ext cx="144016" cy="965448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Text Box 79"/>
          <p:cNvSpPr txBox="1">
            <a:spLocks noChangeArrowheads="1"/>
          </p:cNvSpPr>
          <p:nvPr/>
        </p:nvSpPr>
        <p:spPr bwMode="auto">
          <a:xfrm>
            <a:off x="6732240" y="2204864"/>
            <a:ext cx="13826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67" name="Arc 76"/>
          <p:cNvSpPr>
            <a:spLocks/>
          </p:cNvSpPr>
          <p:nvPr/>
        </p:nvSpPr>
        <p:spPr bwMode="auto">
          <a:xfrm>
            <a:off x="6660232" y="2924944"/>
            <a:ext cx="144016" cy="72008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79"/>
          <p:cNvSpPr txBox="1">
            <a:spLocks noChangeArrowheads="1"/>
          </p:cNvSpPr>
          <p:nvPr/>
        </p:nvSpPr>
        <p:spPr bwMode="auto">
          <a:xfrm>
            <a:off x="6804248" y="3068960"/>
            <a:ext cx="9361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42874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sum of the following Geometric Series: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1024−512+256−128+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……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4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blipFill>
                <a:blip r:embed="rId5"/>
                <a:stretch>
                  <a:fillRect l="-3049" r="-54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107504" y="5373216"/>
            <a:ext cx="388843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Since we do not know how many terms there are, we will need to calculate this first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We can use the nth term formula to do this…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32040" y="155679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556792"/>
                <a:ext cx="1203984" cy="276999"/>
              </a:xfrm>
              <a:prstGeom prst="rect">
                <a:avLst/>
              </a:prstGeom>
              <a:blipFill>
                <a:blip r:embed="rId8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76056" y="1988840"/>
                <a:ext cx="1979644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=1024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988840"/>
                <a:ext cx="1979644" cy="6764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16016" y="2852936"/>
                <a:ext cx="1812932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852936"/>
                <a:ext cx="1812932" cy="6764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67944" y="3717032"/>
                <a:ext cx="2835905" cy="67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17032"/>
                <a:ext cx="2835905" cy="6764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67944" y="4581128"/>
                <a:ext cx="322819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81128"/>
                <a:ext cx="3228191" cy="6223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4427984" y="5445224"/>
            <a:ext cx="44644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What is the problem here?</a:t>
            </a:r>
          </a:p>
          <a:p>
            <a:pPr algn="ctr" eaLnBrk="1" hangingPunct="1"/>
            <a:endParaRPr lang="en-US" alt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US" altLang="en-US" sz="1400" u="sng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We cannot calculate the log of a negative value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, so we need to find a way around this…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76"/>
          <p:cNvSpPr>
            <a:spLocks/>
          </p:cNvSpPr>
          <p:nvPr/>
        </p:nvSpPr>
        <p:spPr bwMode="auto">
          <a:xfrm>
            <a:off x="7164288" y="1700808"/>
            <a:ext cx="144016" cy="648072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164288" y="1844824"/>
            <a:ext cx="15121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3" name="Arc 76"/>
          <p:cNvSpPr>
            <a:spLocks/>
          </p:cNvSpPr>
          <p:nvPr/>
        </p:nvSpPr>
        <p:spPr bwMode="auto">
          <a:xfrm>
            <a:off x="6876256" y="2492896"/>
            <a:ext cx="144016" cy="648072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76"/>
          <p:cNvSpPr>
            <a:spLocks/>
          </p:cNvSpPr>
          <p:nvPr/>
        </p:nvSpPr>
        <p:spPr bwMode="auto">
          <a:xfrm>
            <a:off x="7020272" y="3284984"/>
            <a:ext cx="144016" cy="648072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76"/>
          <p:cNvSpPr>
            <a:spLocks/>
          </p:cNvSpPr>
          <p:nvPr/>
        </p:nvSpPr>
        <p:spPr bwMode="auto">
          <a:xfrm>
            <a:off x="7380312" y="4077072"/>
            <a:ext cx="144016" cy="648072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9"/>
          <p:cNvSpPr txBox="1">
            <a:spLocks noChangeArrowheads="1"/>
          </p:cNvSpPr>
          <p:nvPr/>
        </p:nvSpPr>
        <p:spPr bwMode="auto">
          <a:xfrm>
            <a:off x="6948264" y="2636912"/>
            <a:ext cx="15121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1024</a:t>
            </a:r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7020272" y="3356992"/>
            <a:ext cx="1512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</a:p>
        </p:txBody>
      </p:sp>
      <p:sp>
        <p:nvSpPr>
          <p:cNvPr id="28" name="Text Box 79"/>
          <p:cNvSpPr txBox="1">
            <a:spLocks noChangeArrowheads="1"/>
          </p:cNvSpPr>
          <p:nvPr/>
        </p:nvSpPr>
        <p:spPr bwMode="auto">
          <a:xfrm>
            <a:off x="7452320" y="4077072"/>
            <a:ext cx="13681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</p:spTree>
    <p:extLst>
      <p:ext uri="{BB962C8B-B14F-4D97-AF65-F5344CB8AC3E}">
        <p14:creationId xmlns:p14="http://schemas.microsoft.com/office/powerpoint/2010/main" val="251497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7" grpId="0"/>
      <p:bldP spid="18" grpId="0"/>
      <p:bldP spid="19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sum of the following Geometric Series: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1024−512+256−128+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……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4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blipFill>
                <a:blip r:embed="rId5"/>
                <a:stretch>
                  <a:fillRect l="-3049" r="-54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63"/>
              <p:cNvSpPr txBox="1">
                <a:spLocks noChangeArrowheads="1"/>
              </p:cNvSpPr>
              <p:nvPr/>
            </p:nvSpPr>
            <p:spPr bwMode="auto">
              <a:xfrm>
                <a:off x="3923928" y="1412776"/>
                <a:ext cx="5112568" cy="1493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problem is that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negative</a:t>
                </a:r>
              </a:p>
              <a:p>
                <a:pPr algn="ctr" eaLnBrk="1" hangingPunct="1"/>
                <a:endParaRPr lang="en-US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 eaLnBrk="1" hangingPunct="1">
                  <a:buFont typeface="Wingdings" panose="05000000000000000000" pitchFamily="2" charset="2"/>
                  <a:buChar char="à"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If we used the positive value for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though, it would not affect the number of terms</a:t>
                </a:r>
              </a:p>
              <a:p>
                <a:pPr marL="285750" indent="-285750" algn="ctr" eaLnBrk="1" hangingPunct="1">
                  <a:buFont typeface="Wingdings" panose="05000000000000000000" pitchFamily="2" charset="2"/>
                  <a:buChar char="à"/>
                </a:pPr>
                <a:endParaRPr lang="en-US" altLang="en-US" sz="1400" dirty="0">
                  <a:solidFill>
                    <a:srgbClr val="FF0000"/>
                  </a:solidFill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285750" indent="-285750" algn="ctr" eaLnBrk="1" hangingPunct="1">
                  <a:buFont typeface="Wingdings" panose="05000000000000000000" pitchFamily="2" charset="2"/>
                  <a:buChar char="à"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So we can find the number of terms using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3928" y="1412776"/>
                <a:ext cx="5112568" cy="1493294"/>
              </a:xfrm>
              <a:prstGeom prst="rect">
                <a:avLst/>
              </a:prstGeom>
              <a:blipFill>
                <a:blip r:embed="rId8"/>
                <a:stretch>
                  <a:fillRect t="-816" r="-47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39952" y="3140968"/>
                <a:ext cx="9337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140968"/>
                <a:ext cx="933782" cy="215444"/>
              </a:xfrm>
              <a:prstGeom prst="rect">
                <a:avLst/>
              </a:prstGeom>
              <a:blipFill>
                <a:blip r:embed="rId9"/>
                <a:stretch>
                  <a:fillRect l="-1961" r="-1307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39952" y="3429000"/>
                <a:ext cx="1607878" cy="526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=1024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429000"/>
                <a:ext cx="1607878" cy="5261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51920" y="4077072"/>
                <a:ext cx="1512168" cy="526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1024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077072"/>
                <a:ext cx="1512168" cy="5261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91880" y="4797152"/>
                <a:ext cx="2039725" cy="526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797152"/>
                <a:ext cx="2039725" cy="52610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91880" y="5517232"/>
                <a:ext cx="234211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517232"/>
                <a:ext cx="2342116" cy="484043"/>
              </a:xfrm>
              <a:prstGeom prst="rect">
                <a:avLst/>
              </a:prstGeom>
              <a:blipFill>
                <a:blip r:embed="rId13"/>
                <a:stretch>
                  <a:fillRect l="-2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76"/>
          <p:cNvSpPr>
            <a:spLocks/>
          </p:cNvSpPr>
          <p:nvPr/>
        </p:nvSpPr>
        <p:spPr bwMode="auto">
          <a:xfrm>
            <a:off x="5724128" y="3212976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9"/>
              <p:cNvSpPr txBox="1">
                <a:spLocks noChangeArrowheads="1"/>
              </p:cNvSpPr>
              <p:nvPr/>
            </p:nvSpPr>
            <p:spPr bwMode="auto">
              <a:xfrm>
                <a:off x="5796136" y="3140968"/>
                <a:ext cx="2376264" cy="396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values, using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6136" y="3140968"/>
                <a:ext cx="2376264" cy="396519"/>
              </a:xfrm>
              <a:prstGeom prst="rect">
                <a:avLst/>
              </a:prstGeom>
              <a:blipFill>
                <a:blip r:embed="rId14"/>
                <a:stretch>
                  <a:fillRect b="-46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79"/>
          <p:cNvSpPr txBox="1">
            <a:spLocks noChangeArrowheads="1"/>
          </p:cNvSpPr>
          <p:nvPr/>
        </p:nvSpPr>
        <p:spPr bwMode="auto">
          <a:xfrm>
            <a:off x="5796136" y="3933056"/>
            <a:ext cx="15121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Divide by 1024</a:t>
            </a:r>
          </a:p>
        </p:txBody>
      </p:sp>
      <p:sp>
        <p:nvSpPr>
          <p:cNvPr id="43" name="Arc 76"/>
          <p:cNvSpPr>
            <a:spLocks/>
          </p:cNvSpPr>
          <p:nvPr/>
        </p:nvSpPr>
        <p:spPr bwMode="auto">
          <a:xfrm>
            <a:off x="5724128" y="3861048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76"/>
          <p:cNvSpPr>
            <a:spLocks/>
          </p:cNvSpPr>
          <p:nvPr/>
        </p:nvSpPr>
        <p:spPr bwMode="auto">
          <a:xfrm>
            <a:off x="5724128" y="4581128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Arc 76"/>
          <p:cNvSpPr>
            <a:spLocks/>
          </p:cNvSpPr>
          <p:nvPr/>
        </p:nvSpPr>
        <p:spPr bwMode="auto">
          <a:xfrm>
            <a:off x="5868144" y="5229200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79"/>
          <p:cNvSpPr txBox="1">
            <a:spLocks noChangeArrowheads="1"/>
          </p:cNvSpPr>
          <p:nvPr/>
        </p:nvSpPr>
        <p:spPr bwMode="auto">
          <a:xfrm>
            <a:off x="5724128" y="4653136"/>
            <a:ext cx="2376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</a:p>
        </p:txBody>
      </p:sp>
      <p:sp>
        <p:nvSpPr>
          <p:cNvPr id="47" name="Text Box 79"/>
          <p:cNvSpPr txBox="1">
            <a:spLocks noChangeArrowheads="1"/>
          </p:cNvSpPr>
          <p:nvPr/>
        </p:nvSpPr>
        <p:spPr bwMode="auto">
          <a:xfrm>
            <a:off x="5940152" y="5301208"/>
            <a:ext cx="17918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</p:spTree>
    <p:extLst>
      <p:ext uri="{BB962C8B-B14F-4D97-AF65-F5344CB8AC3E}">
        <p14:creationId xmlns:p14="http://schemas.microsoft.com/office/powerpoint/2010/main" val="418757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40" grpId="0"/>
      <p:bldP spid="43" grpId="0" animBg="1"/>
      <p:bldP spid="44" grpId="0" animBg="1"/>
      <p:bldP spid="45" grpId="0" animBg="1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sum of the following Geometric Series: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1024−512+256−128+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……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4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blipFill>
                <a:blip r:embed="rId5"/>
                <a:stretch>
                  <a:fillRect l="-3049" r="-54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11960" y="1484784"/>
                <a:ext cx="234211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1024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84784"/>
                <a:ext cx="2342116" cy="484043"/>
              </a:xfrm>
              <a:prstGeom prst="rect">
                <a:avLst/>
              </a:prstGeom>
              <a:blipFill>
                <a:blip r:embed="rId8"/>
                <a:stretch>
                  <a:fillRect l="-2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76"/>
          <p:cNvSpPr>
            <a:spLocks/>
          </p:cNvSpPr>
          <p:nvPr/>
        </p:nvSpPr>
        <p:spPr bwMode="auto">
          <a:xfrm>
            <a:off x="6588224" y="1772816"/>
            <a:ext cx="144016" cy="57606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79"/>
              <p:cNvSpPr txBox="1">
                <a:spLocks noChangeArrowheads="1"/>
              </p:cNvSpPr>
              <p:nvPr/>
            </p:nvSpPr>
            <p:spPr bwMode="auto">
              <a:xfrm>
                <a:off x="6660232" y="1844824"/>
                <a:ext cx="2020730" cy="4147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both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0232" y="1844824"/>
                <a:ext cx="2020730" cy="414729"/>
              </a:xfrm>
              <a:prstGeom prst="rect">
                <a:avLst/>
              </a:prstGeom>
              <a:blipFill>
                <a:blip r:embed="rId9"/>
                <a:stretch>
                  <a:fillRect b="-14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32040" y="2276872"/>
                <a:ext cx="8927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276872"/>
                <a:ext cx="892745" cy="215444"/>
              </a:xfrm>
              <a:prstGeom prst="rect">
                <a:avLst/>
              </a:prstGeom>
              <a:blipFill>
                <a:blip r:embed="rId10"/>
                <a:stretch>
                  <a:fillRect l="-4082" r="-340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32040" y="2852936"/>
                <a:ext cx="5789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852936"/>
                <a:ext cx="578941" cy="215444"/>
              </a:xfrm>
              <a:prstGeom prst="rect">
                <a:avLst/>
              </a:prstGeom>
              <a:blipFill>
                <a:blip r:embed="rId11"/>
                <a:stretch>
                  <a:fillRect l="-6316" r="-421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76"/>
          <p:cNvSpPr>
            <a:spLocks/>
          </p:cNvSpPr>
          <p:nvPr/>
        </p:nvSpPr>
        <p:spPr bwMode="auto">
          <a:xfrm>
            <a:off x="5868144" y="2420888"/>
            <a:ext cx="144016" cy="57606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5940152" y="2564904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664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013176"/>
                <a:ext cx="864096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63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5" grpId="0" animBg="1"/>
      <p:bldP spid="47" grpId="0"/>
      <p:bldP spid="24" grpId="0"/>
      <p:bldP spid="25" grpId="0"/>
      <p:bldP spid="26" grpId="0" animBg="1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47664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013176"/>
                <a:ext cx="864096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sum of the following Geometric Series: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1024−512+256−128+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……</a:t>
                </a:r>
                <a14:m>
                  <m:oMath xmlns:m="http://schemas.openxmlformats.org/officeDocument/2006/math">
                    <m:r>
                      <a:rPr lang="en-US" altLang="en-US" sz="1600" b="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5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1001108" cy="276999"/>
              </a:xfrm>
              <a:prstGeom prst="rect">
                <a:avLst/>
              </a:prstGeom>
              <a:blipFill>
                <a:blip r:embed="rId6"/>
                <a:stretch>
                  <a:fillRect l="-3049" r="-54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365104"/>
                <a:ext cx="808170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95936" y="1556792"/>
                <a:ext cx="1387880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556792"/>
                <a:ext cx="1387880" cy="521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95936" y="2276872"/>
                <a:ext cx="2457276" cy="11417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(1024)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276872"/>
                <a:ext cx="2457276" cy="11417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3645024"/>
                <a:ext cx="8646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=683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645024"/>
                <a:ext cx="864660" cy="246221"/>
              </a:xfrm>
              <a:prstGeom prst="rect">
                <a:avLst/>
              </a:prstGeom>
              <a:blipFill>
                <a:blip r:embed="rId10"/>
                <a:stretch>
                  <a:fillRect l="-5674" r="-425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76"/>
          <p:cNvSpPr>
            <a:spLocks/>
          </p:cNvSpPr>
          <p:nvPr/>
        </p:nvSpPr>
        <p:spPr bwMode="auto">
          <a:xfrm>
            <a:off x="6588224" y="1844824"/>
            <a:ext cx="144016" cy="93610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9"/>
              <p:cNvSpPr txBox="1">
                <a:spLocks noChangeArrowheads="1"/>
              </p:cNvSpPr>
              <p:nvPr/>
            </p:nvSpPr>
            <p:spPr bwMode="auto">
              <a:xfrm>
                <a:off x="6660232" y="1844824"/>
                <a:ext cx="238077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values (we </a:t>
                </a:r>
                <a:r>
                  <a:rPr lang="en-US" altLang="en-US" sz="1400" u="sng" dirty="0">
                    <a:solidFill>
                      <a:srgbClr val="FF0000"/>
                    </a:solidFill>
                    <a:latin typeface="Comic Sans MS" pitchFamily="66" charset="0"/>
                  </a:rPr>
                  <a:t>must</a:t>
                </a: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use the negative value of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this time, as it will affect the sum of the terms)</a:t>
                </a:r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0232" y="1844824"/>
                <a:ext cx="2380770" cy="954107"/>
              </a:xfrm>
              <a:prstGeom prst="rect">
                <a:avLst/>
              </a:prstGeom>
              <a:blipFill>
                <a:blip r:embed="rId11"/>
                <a:stretch>
                  <a:fillRect l="-769" t="-1282" r="-2821" b="-57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76"/>
          <p:cNvSpPr>
            <a:spLocks/>
          </p:cNvSpPr>
          <p:nvPr/>
        </p:nvSpPr>
        <p:spPr bwMode="auto">
          <a:xfrm>
            <a:off x="6588224" y="2852936"/>
            <a:ext cx="144016" cy="93610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Text Box 79"/>
          <p:cNvSpPr txBox="1">
            <a:spLocks noChangeArrowheads="1"/>
          </p:cNvSpPr>
          <p:nvPr/>
        </p:nvSpPr>
        <p:spPr bwMode="auto">
          <a:xfrm>
            <a:off x="6732240" y="3212976"/>
            <a:ext cx="9361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/>
      <p:bldP spid="23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6632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38" t="-4348" r="-1523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16632"/>
                <a:ext cx="1558567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en-GB" altLang="en-US" sz="1600" b="1" dirty="0">
                    <a:latin typeface="Comic Sans MS" pitchFamily="66" charset="0"/>
                  </a:rPr>
                  <a:t>You need to be able to work out the sum of a Geometric Series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Find the least value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 such that the sum of the following series exceeds 2,000,000:</a:t>
                </a:r>
              </a:p>
              <a:p>
                <a:pPr marL="0" indent="0" algn="ctr">
                  <a:buFontTx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1+2+4+8…</m:t>
                      </m:r>
                    </m:oMath>
                  </m:oMathPara>
                </a14:m>
                <a:endParaRPr lang="en-US" alt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771528" cy="4800600"/>
              </a:xfrm>
              <a:prstGeom prst="rect">
                <a:avLst/>
              </a:prstGeom>
              <a:blipFill>
                <a:blip r:embed="rId4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13176"/>
                <a:ext cx="864096" cy="276999"/>
              </a:xfrm>
              <a:prstGeom prst="rect">
                <a:avLst/>
              </a:prstGeom>
              <a:blipFill>
                <a:blip r:embed="rId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4005064"/>
                <a:ext cx="6163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005064"/>
                <a:ext cx="616386" cy="276999"/>
              </a:xfrm>
              <a:prstGeom prst="rect">
                <a:avLst/>
              </a:prstGeom>
              <a:blipFill>
                <a:blip r:embed="rId6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09120"/>
                <a:ext cx="596574" cy="276999"/>
              </a:xfrm>
              <a:prstGeom prst="rect">
                <a:avLst/>
              </a:prstGeom>
              <a:blipFill>
                <a:blip r:embed="rId7"/>
                <a:stretch>
                  <a:fillRect l="-5102" r="-81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03648" y="5517232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&gt;2000000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517232"/>
                <a:ext cx="1728192" cy="276999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1340768"/>
                <a:ext cx="1387880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0768"/>
                <a:ext cx="1387880" cy="521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95936" y="2060848"/>
                <a:ext cx="2316596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000000=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(1−2)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060848"/>
                <a:ext cx="2316596" cy="521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95936" y="2780928"/>
                <a:ext cx="2032864" cy="4762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000000=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780928"/>
                <a:ext cx="2032864" cy="47628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1920" y="3501008"/>
                <a:ext cx="20164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000000=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501008"/>
                <a:ext cx="2016449" cy="246221"/>
              </a:xfrm>
              <a:prstGeom prst="rect">
                <a:avLst/>
              </a:prstGeom>
              <a:blipFill>
                <a:blip r:embed="rId12"/>
                <a:stretch>
                  <a:fillRect l="-30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4077072"/>
                <a:ext cx="1333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=2000001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77072"/>
                <a:ext cx="1333763" cy="246221"/>
              </a:xfrm>
              <a:prstGeom prst="rect">
                <a:avLst/>
              </a:prstGeom>
              <a:blipFill>
                <a:blip r:embed="rId13"/>
                <a:stretch>
                  <a:fillRect l="-2740" r="-228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67944" y="4581128"/>
                <a:ext cx="234974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2000001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81128"/>
                <a:ext cx="2349747" cy="246221"/>
              </a:xfrm>
              <a:prstGeom prst="rect">
                <a:avLst/>
              </a:prstGeom>
              <a:blipFill>
                <a:blip r:embed="rId14"/>
                <a:stretch>
                  <a:fillRect l="-103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67944" y="5085184"/>
                <a:ext cx="234974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𝑛𝑙𝑜𝑔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2000001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085184"/>
                <a:ext cx="2349747" cy="246221"/>
              </a:xfrm>
              <a:prstGeom prst="rect">
                <a:avLst/>
              </a:prstGeom>
              <a:blipFill>
                <a:blip r:embed="rId15"/>
                <a:stretch>
                  <a:fillRect l="-103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72000" y="5517232"/>
                <a:ext cx="1944216" cy="5211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2000001</m:t>
                              </m:r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17232"/>
                <a:ext cx="1944216" cy="52110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16016" y="6237312"/>
                <a:ext cx="792088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6237312"/>
                <a:ext cx="792088" cy="246221"/>
              </a:xfrm>
              <a:prstGeom prst="rect">
                <a:avLst/>
              </a:prstGeom>
              <a:blipFill>
                <a:blip r:embed="rId17"/>
                <a:stretch>
                  <a:fillRect l="-5385" r="-615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76"/>
          <p:cNvSpPr>
            <a:spLocks/>
          </p:cNvSpPr>
          <p:nvPr/>
        </p:nvSpPr>
        <p:spPr bwMode="auto">
          <a:xfrm>
            <a:off x="6444208" y="1628800"/>
            <a:ext cx="144016" cy="72008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6444208" y="1844824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76"/>
          <p:cNvSpPr>
            <a:spLocks/>
          </p:cNvSpPr>
          <p:nvPr/>
        </p:nvSpPr>
        <p:spPr bwMode="auto">
          <a:xfrm>
            <a:off x="6372200" y="2348880"/>
            <a:ext cx="144016" cy="720080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76"/>
          <p:cNvSpPr>
            <a:spLocks/>
          </p:cNvSpPr>
          <p:nvPr/>
        </p:nvSpPr>
        <p:spPr bwMode="auto">
          <a:xfrm>
            <a:off x="6156176" y="3068960"/>
            <a:ext cx="144016" cy="57606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76"/>
          <p:cNvSpPr>
            <a:spLocks/>
          </p:cNvSpPr>
          <p:nvPr/>
        </p:nvSpPr>
        <p:spPr bwMode="auto">
          <a:xfrm>
            <a:off x="6012160" y="3645024"/>
            <a:ext cx="144016" cy="576064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76"/>
          <p:cNvSpPr>
            <a:spLocks/>
          </p:cNvSpPr>
          <p:nvPr/>
        </p:nvSpPr>
        <p:spPr bwMode="auto">
          <a:xfrm>
            <a:off x="6372200" y="4221088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76"/>
          <p:cNvSpPr>
            <a:spLocks/>
          </p:cNvSpPr>
          <p:nvPr/>
        </p:nvSpPr>
        <p:spPr bwMode="auto">
          <a:xfrm>
            <a:off x="6444208" y="4725144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76"/>
          <p:cNvSpPr>
            <a:spLocks/>
          </p:cNvSpPr>
          <p:nvPr/>
        </p:nvSpPr>
        <p:spPr bwMode="auto">
          <a:xfrm>
            <a:off x="6444208" y="5301208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76"/>
          <p:cNvSpPr>
            <a:spLocks/>
          </p:cNvSpPr>
          <p:nvPr/>
        </p:nvSpPr>
        <p:spPr bwMode="auto">
          <a:xfrm>
            <a:off x="6444208" y="5877272"/>
            <a:ext cx="144016" cy="504056"/>
          </a:xfrm>
          <a:custGeom>
            <a:avLst/>
            <a:gdLst>
              <a:gd name="T0" fmla="*/ 0 w 21600"/>
              <a:gd name="T1" fmla="*/ 0 h 43175"/>
              <a:gd name="T2" fmla="*/ 1219761 w 21600"/>
              <a:gd name="T3" fmla="*/ 81413111 h 43175"/>
              <a:gd name="T4" fmla="*/ 0 w 21600"/>
              <a:gd name="T5" fmla="*/ 40730066 h 431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</a:path>
              <a:path w="21600" h="431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29"/>
                  <a:pt x="12545" y="42626"/>
                  <a:pt x="1029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79"/>
          <p:cNvSpPr txBox="1">
            <a:spLocks noChangeArrowheads="1"/>
          </p:cNvSpPr>
          <p:nvPr/>
        </p:nvSpPr>
        <p:spPr bwMode="auto">
          <a:xfrm>
            <a:off x="6372200" y="2420888"/>
            <a:ext cx="1584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79"/>
          <p:cNvSpPr txBox="1">
            <a:spLocks noChangeArrowheads="1"/>
          </p:cNvSpPr>
          <p:nvPr/>
        </p:nvSpPr>
        <p:spPr bwMode="auto">
          <a:xfrm>
            <a:off x="6156176" y="3212976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by -1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9"/>
              <p:cNvSpPr txBox="1">
                <a:spLocks noChangeArrowheads="1"/>
              </p:cNvSpPr>
              <p:nvPr/>
            </p:nvSpPr>
            <p:spPr bwMode="auto">
              <a:xfrm>
                <a:off x="5868144" y="3717032"/>
                <a:ext cx="25922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Add 2000000, Add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144" y="3717032"/>
                <a:ext cx="2592288" cy="307777"/>
              </a:xfrm>
              <a:prstGeom prst="rect">
                <a:avLst/>
              </a:prstGeom>
              <a:blipFill>
                <a:blip r:embed="rId18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79"/>
          <p:cNvSpPr txBox="1">
            <a:spLocks noChangeArrowheads="1"/>
          </p:cNvSpPr>
          <p:nvPr/>
        </p:nvSpPr>
        <p:spPr bwMode="auto">
          <a:xfrm>
            <a:off x="6372200" y="4293096"/>
            <a:ext cx="23042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Take logs of both sides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 Box 79"/>
          <p:cNvSpPr txBox="1">
            <a:spLocks noChangeArrowheads="1"/>
          </p:cNvSpPr>
          <p:nvPr/>
        </p:nvSpPr>
        <p:spPr bwMode="auto">
          <a:xfrm>
            <a:off x="6444208" y="4797152"/>
            <a:ext cx="19807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9"/>
              <p:cNvSpPr txBox="1">
                <a:spLocks noChangeArrowheads="1"/>
              </p:cNvSpPr>
              <p:nvPr/>
            </p:nvSpPr>
            <p:spPr bwMode="auto">
              <a:xfrm>
                <a:off x="6516216" y="5373216"/>
                <a:ext cx="15841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216" y="5373216"/>
                <a:ext cx="1584176" cy="307777"/>
              </a:xfrm>
              <a:prstGeom prst="rect">
                <a:avLst/>
              </a:prstGeom>
              <a:blipFill>
                <a:blip r:embed="rId19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79"/>
          <p:cNvSpPr txBox="1">
            <a:spLocks noChangeArrowheads="1"/>
          </p:cNvSpPr>
          <p:nvPr/>
        </p:nvSpPr>
        <p:spPr bwMode="auto">
          <a:xfrm>
            <a:off x="6588224" y="5949280"/>
            <a:ext cx="9361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9"/>
              <p:cNvSpPr txBox="1">
                <a:spLocks noChangeArrowheads="1"/>
              </p:cNvSpPr>
              <p:nvPr/>
            </p:nvSpPr>
            <p:spPr bwMode="auto">
              <a:xfrm>
                <a:off x="107504" y="6093296"/>
                <a:ext cx="4032448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 smallest value of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will cause the sum of the sequence to exceed 2000000 is 21</a:t>
                </a:r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6093296"/>
                <a:ext cx="4032448" cy="523220"/>
              </a:xfrm>
              <a:prstGeom prst="rect">
                <a:avLst/>
              </a:prstGeom>
              <a:blipFill>
                <a:blip r:embed="rId20"/>
                <a:stretch>
                  <a:fillRect t="-2353" r="-30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5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http://schemas.microsoft.com/office/2006/metadata/properties"/>
    <ds:schemaRef ds:uri="http://purl.org/dc/terms/"/>
    <ds:schemaRef ds:uri="http://schemas.microsoft.com/office/2006/documentManagement/types"/>
    <ds:schemaRef ds:uri="00eee050-7eda-4a68-8825-514e694f5f09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1312</Words>
  <Application>Microsoft Office PowerPoint</Application>
  <PresentationFormat>On-screen Show (4:3)</PresentationFormat>
  <Paragraphs>150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Equation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241</cp:revision>
  <dcterms:created xsi:type="dcterms:W3CDTF">2018-04-30T00:32:33Z</dcterms:created>
  <dcterms:modified xsi:type="dcterms:W3CDTF">2020-12-18T10:56:00Z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