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3"/>
  </p:notesMasterIdLst>
  <p:sldIdLst>
    <p:sldId id="262" r:id="rId5"/>
    <p:sldId id="286" r:id="rId6"/>
    <p:sldId id="287" r:id="rId7"/>
    <p:sldId id="288" r:id="rId8"/>
    <p:sldId id="289" r:id="rId9"/>
    <p:sldId id="290" r:id="rId10"/>
    <p:sldId id="291" r:id="rId11"/>
    <p:sldId id="292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14" autoAdjust="0"/>
    <p:restoredTop sz="94660"/>
  </p:normalViewPr>
  <p:slideViewPr>
    <p:cSldViewPr snapToGrid="0">
      <p:cViewPr varScale="1">
        <p:scale>
          <a:sx n="66" d="100"/>
          <a:sy n="66" d="100"/>
        </p:scale>
        <p:origin x="120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Relationship Id="rId9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402095-0A9F-4450-853C-1E417FC6D87B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9C520B-0B46-4152-9368-257B61061A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040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252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5002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96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549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435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134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497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840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7076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353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199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60000"/>
                <a:lumOff val="40000"/>
                <a:alpha val="40000"/>
              </a:schemeClr>
            </a:gs>
            <a:gs pos="7000">
              <a:schemeClr val="accent4">
                <a:lumMod val="20000"/>
                <a:lumOff val="80000"/>
                <a:alpha val="40000"/>
              </a:schemeClr>
            </a:gs>
            <a:gs pos="95000">
              <a:schemeClr val="accent4">
                <a:lumMod val="20000"/>
                <a:lumOff val="80000"/>
                <a:alpha val="40000"/>
              </a:schemeClr>
            </a:gs>
            <a:gs pos="100000">
              <a:schemeClr val="accent4">
                <a:lumMod val="60000"/>
                <a:lumOff val="40000"/>
                <a:alpha val="4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24E3E-551F-43C6-831F-FF63395BF3B9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495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8.wmf"/><Relationship Id="rId3" Type="http://schemas.openxmlformats.org/officeDocument/2006/relationships/oleObject" Target="../embeddings/oleObject1.bin"/><Relationship Id="rId21" Type="http://schemas.openxmlformats.org/officeDocument/2006/relationships/image" Target="../media/image58.png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7.wmf"/><Relationship Id="rId20" Type="http://schemas.openxmlformats.org/officeDocument/2006/relationships/image" Target="../media/image9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4.wmf"/><Relationship Id="rId19" Type="http://schemas.openxmlformats.org/officeDocument/2006/relationships/oleObject" Target="../embeddings/oleObject9.bin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13" Type="http://schemas.openxmlformats.org/officeDocument/2006/relationships/oleObject" Target="../embeddings/oleObject15.bin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12" Type="http://schemas.openxmlformats.org/officeDocument/2006/relationships/image" Target="../media/image1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wmf"/><Relationship Id="rId11" Type="http://schemas.openxmlformats.org/officeDocument/2006/relationships/oleObject" Target="../embeddings/oleObject14.bin"/><Relationship Id="rId5" Type="http://schemas.openxmlformats.org/officeDocument/2006/relationships/oleObject" Target="../embeddings/oleObject11.bin"/><Relationship Id="rId15" Type="http://schemas.openxmlformats.org/officeDocument/2006/relationships/image" Target="../media/image58.png"/><Relationship Id="rId10" Type="http://schemas.openxmlformats.org/officeDocument/2006/relationships/image" Target="../media/image13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13.bin"/><Relationship Id="rId14" Type="http://schemas.openxmlformats.org/officeDocument/2006/relationships/image" Target="../media/image15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8.png"/><Relationship Id="rId4" Type="http://schemas.openxmlformats.org/officeDocument/2006/relationships/image" Target="../media/image16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0.png"/><Relationship Id="rId13" Type="http://schemas.openxmlformats.org/officeDocument/2006/relationships/image" Target="../media/image85.png"/><Relationship Id="rId3" Type="http://schemas.openxmlformats.org/officeDocument/2006/relationships/image" Target="../media/image58.png"/><Relationship Id="rId7" Type="http://schemas.openxmlformats.org/officeDocument/2006/relationships/image" Target="../media/image79.png"/><Relationship Id="rId12" Type="http://schemas.openxmlformats.org/officeDocument/2006/relationships/image" Target="../media/image84.png"/><Relationship Id="rId2" Type="http://schemas.openxmlformats.org/officeDocument/2006/relationships/image" Target="../media/image7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8.png"/><Relationship Id="rId11" Type="http://schemas.openxmlformats.org/officeDocument/2006/relationships/image" Target="../media/image83.png"/><Relationship Id="rId5" Type="http://schemas.openxmlformats.org/officeDocument/2006/relationships/image" Target="../media/image77.png"/><Relationship Id="rId10" Type="http://schemas.openxmlformats.org/officeDocument/2006/relationships/image" Target="../media/image82.png"/><Relationship Id="rId4" Type="http://schemas.openxmlformats.org/officeDocument/2006/relationships/image" Target="../media/image76.png"/><Relationship Id="rId9" Type="http://schemas.openxmlformats.org/officeDocument/2006/relationships/image" Target="../media/image81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7.png"/><Relationship Id="rId3" Type="http://schemas.openxmlformats.org/officeDocument/2006/relationships/image" Target="../media/image58.png"/><Relationship Id="rId7" Type="http://schemas.openxmlformats.org/officeDocument/2006/relationships/image" Target="../media/image85.png"/><Relationship Id="rId2" Type="http://schemas.openxmlformats.org/officeDocument/2006/relationships/image" Target="../media/image7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4.png"/><Relationship Id="rId5" Type="http://schemas.openxmlformats.org/officeDocument/2006/relationships/image" Target="../media/image83.png"/><Relationship Id="rId4" Type="http://schemas.openxmlformats.org/officeDocument/2006/relationships/image" Target="../media/image8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934050" y="2314192"/>
            <a:ext cx="5415264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1" cap="none" spc="0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Pacifico" panose="02000000000000000000" pitchFamily="2" charset="0"/>
              </a:rPr>
              <a:t>Teachings for </a:t>
            </a:r>
          </a:p>
          <a:p>
            <a:pPr algn="ctr"/>
            <a:r>
              <a:rPr lang="en-US" sz="7200" b="1" cap="none" spc="0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Pacifico" panose="02000000000000000000" pitchFamily="2" charset="0"/>
              </a:rPr>
              <a:t>Section </a:t>
            </a:r>
            <a:r>
              <a:rPr lang="en-US" sz="7200" b="1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Pacifico" panose="02000000000000000000" pitchFamily="2" charset="0"/>
              </a:rPr>
              <a:t>3</a:t>
            </a:r>
            <a:r>
              <a:rPr lang="en-US" sz="7200" b="1" cap="none" spc="0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Pacifico" panose="02000000000000000000" pitchFamily="2" charset="0"/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18574443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477964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Geometric sequences are formed by multiplying a starting value by a common ratio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a,       </a:t>
            </a:r>
            <a:r>
              <a:rPr lang="en-GB" altLang="en-US" sz="1600" dirty="0" err="1">
                <a:latin typeface="Comic Sans MS" pitchFamily="66" charset="0"/>
              </a:rPr>
              <a:t>ar</a:t>
            </a:r>
            <a:r>
              <a:rPr lang="en-GB" altLang="en-US" sz="1600" dirty="0">
                <a:latin typeface="Comic Sans MS" pitchFamily="66" charset="0"/>
              </a:rPr>
              <a:t>,       ar</a:t>
            </a:r>
            <a:r>
              <a:rPr lang="en-GB" altLang="en-US" sz="1600" baseline="30000" dirty="0">
                <a:latin typeface="Comic Sans MS" pitchFamily="66" charset="0"/>
              </a:rPr>
              <a:t>2</a:t>
            </a:r>
            <a:r>
              <a:rPr lang="en-GB" altLang="en-US" sz="1600" dirty="0">
                <a:latin typeface="Comic Sans MS" pitchFamily="66" charset="0"/>
              </a:rPr>
              <a:t>,       ar</a:t>
            </a:r>
            <a:r>
              <a:rPr lang="en-GB" altLang="en-US" sz="1600" baseline="30000" dirty="0">
                <a:latin typeface="Comic Sans MS" pitchFamily="66" charset="0"/>
              </a:rPr>
              <a:t>3</a:t>
            </a:r>
            <a:r>
              <a:rPr lang="en-GB" altLang="en-US" sz="1600" dirty="0">
                <a:latin typeface="Comic Sans MS" pitchFamily="66" charset="0"/>
              </a:rPr>
              <a:t>,       …,        ar</a:t>
            </a:r>
            <a:r>
              <a:rPr lang="en-GB" altLang="en-US" sz="1600" baseline="30000" dirty="0">
                <a:latin typeface="Comic Sans MS" pitchFamily="66" charset="0"/>
              </a:rPr>
              <a:t>n-1</a:t>
            </a: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5867400" y="1600200"/>
            <a:ext cx="2514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b="1" u="sng">
                <a:latin typeface="Comic Sans MS" pitchFamily="66" charset="0"/>
              </a:rPr>
              <a:t>Example Questions</a:t>
            </a:r>
          </a:p>
        </p:txBody>
      </p:sp>
      <p:sp>
        <p:nvSpPr>
          <p:cNvPr id="11284" name="Text Box 20"/>
          <p:cNvSpPr txBox="1">
            <a:spLocks noChangeArrowheads="1"/>
          </p:cNvSpPr>
          <p:nvPr/>
        </p:nvSpPr>
        <p:spPr bwMode="auto">
          <a:xfrm>
            <a:off x="235595" y="3203451"/>
            <a:ext cx="8382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GB" altLang="en-US" sz="1400" baseline="30000">
                <a:solidFill>
                  <a:srgbClr val="FF0000"/>
                </a:solidFill>
                <a:latin typeface="Comic Sans MS" pitchFamily="66" charset="0"/>
              </a:rPr>
              <a:t>st</a:t>
            </a: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 Term</a:t>
            </a:r>
          </a:p>
        </p:txBody>
      </p:sp>
      <p:sp>
        <p:nvSpPr>
          <p:cNvPr id="11289" name="Text Box 25"/>
          <p:cNvSpPr txBox="1">
            <a:spLocks noChangeArrowheads="1"/>
          </p:cNvSpPr>
          <p:nvPr/>
        </p:nvSpPr>
        <p:spPr bwMode="auto">
          <a:xfrm>
            <a:off x="880120" y="3212976"/>
            <a:ext cx="8382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altLang="en-US" sz="1400" baseline="30000">
                <a:solidFill>
                  <a:srgbClr val="FF0000"/>
                </a:solidFill>
                <a:latin typeface="Comic Sans MS" pitchFamily="66" charset="0"/>
              </a:rPr>
              <a:t>nd</a:t>
            </a: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  Term</a:t>
            </a:r>
          </a:p>
        </p:txBody>
      </p:sp>
      <p:sp>
        <p:nvSpPr>
          <p:cNvPr id="11290" name="Text Box 26"/>
          <p:cNvSpPr txBox="1">
            <a:spLocks noChangeArrowheads="1"/>
          </p:cNvSpPr>
          <p:nvPr/>
        </p:nvSpPr>
        <p:spPr bwMode="auto">
          <a:xfrm>
            <a:off x="1565920" y="3212976"/>
            <a:ext cx="8382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3</a:t>
            </a:r>
            <a:r>
              <a:rPr lang="en-GB" altLang="en-US" sz="1400" baseline="30000">
                <a:solidFill>
                  <a:srgbClr val="FF0000"/>
                </a:solidFill>
                <a:latin typeface="Comic Sans MS" pitchFamily="66" charset="0"/>
              </a:rPr>
              <a:t>rd</a:t>
            </a: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  Term</a:t>
            </a:r>
          </a:p>
        </p:txBody>
      </p:sp>
      <p:sp>
        <p:nvSpPr>
          <p:cNvPr id="11291" name="Text Box 27"/>
          <p:cNvSpPr txBox="1">
            <a:spLocks noChangeArrowheads="1"/>
          </p:cNvSpPr>
          <p:nvPr/>
        </p:nvSpPr>
        <p:spPr bwMode="auto">
          <a:xfrm>
            <a:off x="2327920" y="3212976"/>
            <a:ext cx="8382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4</a:t>
            </a:r>
            <a:r>
              <a:rPr lang="en-GB" altLang="en-US" sz="1400" baseline="30000">
                <a:solidFill>
                  <a:srgbClr val="FF0000"/>
                </a:solidFill>
                <a:latin typeface="Comic Sans MS" pitchFamily="66" charset="0"/>
              </a:rPr>
              <a:t>th</a:t>
            </a: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  Term</a:t>
            </a:r>
          </a:p>
        </p:txBody>
      </p:sp>
      <p:sp>
        <p:nvSpPr>
          <p:cNvPr id="11292" name="Text Box 28"/>
          <p:cNvSpPr txBox="1">
            <a:spLocks noChangeArrowheads="1"/>
          </p:cNvSpPr>
          <p:nvPr/>
        </p:nvSpPr>
        <p:spPr bwMode="auto">
          <a:xfrm>
            <a:off x="3851920" y="3212976"/>
            <a:ext cx="8382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n</a:t>
            </a:r>
            <a:r>
              <a:rPr lang="en-GB" altLang="en-US" sz="1400" baseline="30000">
                <a:solidFill>
                  <a:srgbClr val="FF0000"/>
                </a:solidFill>
                <a:latin typeface="Comic Sans MS" pitchFamily="66" charset="0"/>
              </a:rPr>
              <a:t>th</a:t>
            </a: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 Term</a:t>
            </a:r>
          </a:p>
        </p:txBody>
      </p:sp>
      <p:sp>
        <p:nvSpPr>
          <p:cNvPr id="11294" name="Line 30"/>
          <p:cNvSpPr>
            <a:spLocks noChangeShapeType="1"/>
          </p:cNvSpPr>
          <p:nvPr/>
        </p:nvSpPr>
        <p:spPr bwMode="auto">
          <a:xfrm flipV="1">
            <a:off x="651520" y="2831976"/>
            <a:ext cx="0" cy="304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95" name="Line 31"/>
          <p:cNvSpPr>
            <a:spLocks noChangeShapeType="1"/>
          </p:cNvSpPr>
          <p:nvPr/>
        </p:nvSpPr>
        <p:spPr bwMode="auto">
          <a:xfrm flipV="1">
            <a:off x="1337320" y="2831976"/>
            <a:ext cx="0" cy="304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96" name="Line 32"/>
          <p:cNvSpPr>
            <a:spLocks noChangeShapeType="1"/>
          </p:cNvSpPr>
          <p:nvPr/>
        </p:nvSpPr>
        <p:spPr bwMode="auto">
          <a:xfrm flipV="1">
            <a:off x="2023120" y="2831976"/>
            <a:ext cx="0" cy="304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98" name="Line 34"/>
          <p:cNvSpPr>
            <a:spLocks noChangeShapeType="1"/>
          </p:cNvSpPr>
          <p:nvPr/>
        </p:nvSpPr>
        <p:spPr bwMode="auto">
          <a:xfrm flipV="1">
            <a:off x="2785120" y="2831976"/>
            <a:ext cx="0" cy="304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99" name="Line 35"/>
          <p:cNvSpPr>
            <a:spLocks noChangeShapeType="1"/>
          </p:cNvSpPr>
          <p:nvPr/>
        </p:nvSpPr>
        <p:spPr bwMode="auto">
          <a:xfrm flipV="1">
            <a:off x="4232920" y="2831976"/>
            <a:ext cx="0" cy="304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00" name="Text Box 36"/>
          <p:cNvSpPr txBox="1">
            <a:spLocks noChangeArrowheads="1"/>
          </p:cNvSpPr>
          <p:nvPr/>
        </p:nvSpPr>
        <p:spPr bwMode="auto">
          <a:xfrm>
            <a:off x="5181600" y="1981200"/>
            <a:ext cx="37338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latin typeface="Comic Sans MS" pitchFamily="66" charset="0"/>
              </a:rPr>
              <a:t>Find the nth and 10</a:t>
            </a:r>
            <a:r>
              <a:rPr lang="en-GB" altLang="en-US" sz="1400" baseline="30000">
                <a:latin typeface="Comic Sans MS" pitchFamily="66" charset="0"/>
              </a:rPr>
              <a:t>th</a:t>
            </a:r>
            <a:r>
              <a:rPr lang="en-GB" altLang="en-US" sz="1400">
                <a:latin typeface="Comic Sans MS" pitchFamily="66" charset="0"/>
              </a:rPr>
              <a:t> terms of the following sequences…</a:t>
            </a:r>
          </a:p>
        </p:txBody>
      </p:sp>
      <p:sp>
        <p:nvSpPr>
          <p:cNvPr id="11301" name="Text Box 37"/>
          <p:cNvSpPr txBox="1">
            <a:spLocks noChangeArrowheads="1"/>
          </p:cNvSpPr>
          <p:nvPr/>
        </p:nvSpPr>
        <p:spPr bwMode="auto">
          <a:xfrm>
            <a:off x="5562600" y="26670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latin typeface="Comic Sans MS" pitchFamily="66" charset="0"/>
              </a:rPr>
              <a:t>a)</a:t>
            </a:r>
          </a:p>
        </p:txBody>
      </p:sp>
      <p:sp>
        <p:nvSpPr>
          <p:cNvPr id="11302" name="Text Box 38"/>
          <p:cNvSpPr txBox="1">
            <a:spLocks noChangeArrowheads="1"/>
          </p:cNvSpPr>
          <p:nvPr/>
        </p:nvSpPr>
        <p:spPr bwMode="auto">
          <a:xfrm>
            <a:off x="5943600" y="2667000"/>
            <a:ext cx="2286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latin typeface="Comic Sans MS" pitchFamily="66" charset="0"/>
              </a:rPr>
              <a:t>3, 6, 12, 24…</a:t>
            </a:r>
          </a:p>
        </p:txBody>
      </p:sp>
      <p:sp>
        <p:nvSpPr>
          <p:cNvPr id="11303" name="Text Box 39"/>
          <p:cNvSpPr txBox="1">
            <a:spLocks noChangeArrowheads="1"/>
          </p:cNvSpPr>
          <p:nvPr/>
        </p:nvSpPr>
        <p:spPr bwMode="auto">
          <a:xfrm>
            <a:off x="5638800" y="3048000"/>
            <a:ext cx="1143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First Term</a:t>
            </a:r>
          </a:p>
        </p:txBody>
      </p:sp>
      <p:sp>
        <p:nvSpPr>
          <p:cNvPr id="11304" name="Text Box 40"/>
          <p:cNvSpPr txBox="1">
            <a:spLocks noChangeArrowheads="1"/>
          </p:cNvSpPr>
          <p:nvPr/>
        </p:nvSpPr>
        <p:spPr bwMode="auto">
          <a:xfrm>
            <a:off x="5638800" y="3429000"/>
            <a:ext cx="1371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Common Ratio</a:t>
            </a:r>
          </a:p>
        </p:txBody>
      </p:sp>
      <p:sp>
        <p:nvSpPr>
          <p:cNvPr id="11305" name="Text Box 41"/>
          <p:cNvSpPr txBox="1">
            <a:spLocks noChangeArrowheads="1"/>
          </p:cNvSpPr>
          <p:nvPr/>
        </p:nvSpPr>
        <p:spPr bwMode="auto">
          <a:xfrm>
            <a:off x="6629400" y="3048000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= 3</a:t>
            </a:r>
          </a:p>
        </p:txBody>
      </p:sp>
      <p:sp>
        <p:nvSpPr>
          <p:cNvPr id="11306" name="Text Box 42"/>
          <p:cNvSpPr txBox="1">
            <a:spLocks noChangeArrowheads="1"/>
          </p:cNvSpPr>
          <p:nvPr/>
        </p:nvSpPr>
        <p:spPr bwMode="auto">
          <a:xfrm>
            <a:off x="6858000" y="3429000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= 2</a:t>
            </a:r>
          </a:p>
        </p:txBody>
      </p:sp>
      <p:sp>
        <p:nvSpPr>
          <p:cNvPr id="11307" name="Text Box 43"/>
          <p:cNvSpPr txBox="1">
            <a:spLocks noChangeArrowheads="1"/>
          </p:cNvSpPr>
          <p:nvPr/>
        </p:nvSpPr>
        <p:spPr bwMode="auto">
          <a:xfrm>
            <a:off x="5638800" y="3810000"/>
            <a:ext cx="1371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Nth Term</a:t>
            </a:r>
          </a:p>
        </p:txBody>
      </p:sp>
      <p:sp>
        <p:nvSpPr>
          <p:cNvPr id="11308" name="Text Box 44"/>
          <p:cNvSpPr txBox="1">
            <a:spLocks noChangeArrowheads="1"/>
          </p:cNvSpPr>
          <p:nvPr/>
        </p:nvSpPr>
        <p:spPr bwMode="auto">
          <a:xfrm>
            <a:off x="6629400" y="3810000"/>
            <a:ext cx="1066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= 3 x 2</a:t>
            </a:r>
            <a:r>
              <a:rPr lang="en-GB" altLang="en-US" sz="1400" baseline="30000">
                <a:solidFill>
                  <a:srgbClr val="FF0000"/>
                </a:solidFill>
                <a:latin typeface="Comic Sans MS" pitchFamily="66" charset="0"/>
              </a:rPr>
              <a:t>n-1</a:t>
            </a:r>
          </a:p>
        </p:txBody>
      </p:sp>
      <p:sp>
        <p:nvSpPr>
          <p:cNvPr id="11309" name="Text Box 45"/>
          <p:cNvSpPr txBox="1">
            <a:spLocks noChangeArrowheads="1"/>
          </p:cNvSpPr>
          <p:nvPr/>
        </p:nvSpPr>
        <p:spPr bwMode="auto">
          <a:xfrm>
            <a:off x="5638800" y="4648200"/>
            <a:ext cx="1371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10th Term</a:t>
            </a:r>
          </a:p>
        </p:txBody>
      </p:sp>
      <p:sp>
        <p:nvSpPr>
          <p:cNvPr id="11310" name="Text Box 46"/>
          <p:cNvSpPr txBox="1">
            <a:spLocks noChangeArrowheads="1"/>
          </p:cNvSpPr>
          <p:nvPr/>
        </p:nvSpPr>
        <p:spPr bwMode="auto">
          <a:xfrm>
            <a:off x="6629400" y="4648200"/>
            <a:ext cx="1066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= 3 x 2</a:t>
            </a:r>
            <a:r>
              <a:rPr lang="en-GB" altLang="en-US" sz="1400" baseline="30000">
                <a:solidFill>
                  <a:srgbClr val="FF0000"/>
                </a:solidFill>
                <a:latin typeface="Comic Sans MS" pitchFamily="66" charset="0"/>
              </a:rPr>
              <a:t>9</a:t>
            </a:r>
          </a:p>
        </p:txBody>
      </p:sp>
      <p:sp>
        <p:nvSpPr>
          <p:cNvPr id="11311" name="Text Box 47"/>
          <p:cNvSpPr txBox="1">
            <a:spLocks noChangeArrowheads="1"/>
          </p:cNvSpPr>
          <p:nvPr/>
        </p:nvSpPr>
        <p:spPr bwMode="auto">
          <a:xfrm>
            <a:off x="6629400" y="5029200"/>
            <a:ext cx="1066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= 1536</a:t>
            </a:r>
            <a:endParaRPr lang="en-GB" altLang="en-US" sz="1400" baseline="30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Sequences and Series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3C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79512" y="116632"/>
                <a:ext cx="12039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116632"/>
                <a:ext cx="1203984" cy="276999"/>
              </a:xfrm>
              <a:prstGeom prst="rect">
                <a:avLst/>
              </a:prstGeom>
              <a:blipFill>
                <a:blip r:embed="rId2"/>
                <a:stretch>
                  <a:fillRect l="-2525" t="-4348" r="-1515" b="-108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81150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1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1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1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1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1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1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1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1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1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1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1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1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1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11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11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11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11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11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11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11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2" grpId="0"/>
      <p:bldP spid="11284" grpId="0"/>
      <p:bldP spid="11289" grpId="0"/>
      <p:bldP spid="11290" grpId="0"/>
      <p:bldP spid="11291" grpId="0"/>
      <p:bldP spid="11292" grpId="0"/>
      <p:bldP spid="11294" grpId="0" animBg="1"/>
      <p:bldP spid="11295" grpId="0" animBg="1"/>
      <p:bldP spid="11296" grpId="0" animBg="1"/>
      <p:bldP spid="11298" grpId="0" animBg="1"/>
      <p:bldP spid="11299" grpId="0" animBg="1"/>
      <p:bldP spid="11300" grpId="0"/>
      <p:bldP spid="11301" grpId="0"/>
      <p:bldP spid="11302" grpId="0"/>
      <p:bldP spid="11303" grpId="0"/>
      <p:bldP spid="11304" grpId="0"/>
      <p:bldP spid="11305" grpId="0"/>
      <p:bldP spid="11306" grpId="0"/>
      <p:bldP spid="11307" grpId="0"/>
      <p:bldP spid="11308" grpId="0"/>
      <p:bldP spid="11309" grpId="0"/>
      <p:bldP spid="11310" grpId="0"/>
      <p:bldP spid="11311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5867400" y="1600200"/>
            <a:ext cx="2514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b="1" u="sng">
                <a:latin typeface="Comic Sans MS" pitchFamily="66" charset="0"/>
              </a:rPr>
              <a:t>Example Questions</a:t>
            </a:r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5181600" y="1981200"/>
            <a:ext cx="37338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latin typeface="Comic Sans MS" pitchFamily="66" charset="0"/>
              </a:rPr>
              <a:t>Find the nth and 10</a:t>
            </a:r>
            <a:r>
              <a:rPr lang="en-GB" altLang="en-US" sz="1400" baseline="30000">
                <a:latin typeface="Comic Sans MS" pitchFamily="66" charset="0"/>
              </a:rPr>
              <a:t>th</a:t>
            </a:r>
            <a:r>
              <a:rPr lang="en-GB" altLang="en-US" sz="1400">
                <a:latin typeface="Comic Sans MS" pitchFamily="66" charset="0"/>
              </a:rPr>
              <a:t> terms of the following sequences…</a:t>
            </a:r>
          </a:p>
        </p:txBody>
      </p:sp>
      <p:sp>
        <p:nvSpPr>
          <p:cNvPr id="12306" name="Text Box 18"/>
          <p:cNvSpPr txBox="1">
            <a:spLocks noChangeArrowheads="1"/>
          </p:cNvSpPr>
          <p:nvPr/>
        </p:nvSpPr>
        <p:spPr bwMode="auto">
          <a:xfrm>
            <a:off x="5562600" y="26670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latin typeface="Comic Sans MS" pitchFamily="66" charset="0"/>
              </a:rPr>
              <a:t>b)</a:t>
            </a:r>
          </a:p>
        </p:txBody>
      </p:sp>
      <p:sp>
        <p:nvSpPr>
          <p:cNvPr id="12307" name="Text Box 19"/>
          <p:cNvSpPr txBox="1">
            <a:spLocks noChangeArrowheads="1"/>
          </p:cNvSpPr>
          <p:nvPr/>
        </p:nvSpPr>
        <p:spPr bwMode="auto">
          <a:xfrm>
            <a:off x="5943600" y="2667000"/>
            <a:ext cx="2286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latin typeface="Comic Sans MS" pitchFamily="66" charset="0"/>
              </a:rPr>
              <a:t>40, -20, 10, -5…</a:t>
            </a:r>
          </a:p>
        </p:txBody>
      </p:sp>
      <p:sp>
        <p:nvSpPr>
          <p:cNvPr id="12308" name="Text Box 20"/>
          <p:cNvSpPr txBox="1">
            <a:spLocks noChangeArrowheads="1"/>
          </p:cNvSpPr>
          <p:nvPr/>
        </p:nvSpPr>
        <p:spPr bwMode="auto">
          <a:xfrm>
            <a:off x="5638800" y="3048000"/>
            <a:ext cx="1143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First Term</a:t>
            </a:r>
          </a:p>
        </p:txBody>
      </p:sp>
      <p:sp>
        <p:nvSpPr>
          <p:cNvPr id="12309" name="Text Box 21"/>
          <p:cNvSpPr txBox="1">
            <a:spLocks noChangeArrowheads="1"/>
          </p:cNvSpPr>
          <p:nvPr/>
        </p:nvSpPr>
        <p:spPr bwMode="auto">
          <a:xfrm>
            <a:off x="5638800" y="3429000"/>
            <a:ext cx="1371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Common Ratio</a:t>
            </a:r>
          </a:p>
        </p:txBody>
      </p:sp>
      <p:sp>
        <p:nvSpPr>
          <p:cNvPr id="12310" name="Text Box 22"/>
          <p:cNvSpPr txBox="1">
            <a:spLocks noChangeArrowheads="1"/>
          </p:cNvSpPr>
          <p:nvPr/>
        </p:nvSpPr>
        <p:spPr bwMode="auto">
          <a:xfrm>
            <a:off x="6629400" y="3048000"/>
            <a:ext cx="685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= 40</a:t>
            </a:r>
          </a:p>
        </p:txBody>
      </p:sp>
      <p:sp>
        <p:nvSpPr>
          <p:cNvPr id="12311" name="Text Box 23"/>
          <p:cNvSpPr txBox="1">
            <a:spLocks noChangeArrowheads="1"/>
          </p:cNvSpPr>
          <p:nvPr/>
        </p:nvSpPr>
        <p:spPr bwMode="auto">
          <a:xfrm>
            <a:off x="6858000" y="3429000"/>
            <a:ext cx="762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= -0.5</a:t>
            </a:r>
          </a:p>
        </p:txBody>
      </p:sp>
      <p:sp>
        <p:nvSpPr>
          <p:cNvPr id="12312" name="Text Box 24"/>
          <p:cNvSpPr txBox="1">
            <a:spLocks noChangeArrowheads="1"/>
          </p:cNvSpPr>
          <p:nvPr/>
        </p:nvSpPr>
        <p:spPr bwMode="auto">
          <a:xfrm>
            <a:off x="5638800" y="3810000"/>
            <a:ext cx="1371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Nth Term</a:t>
            </a:r>
          </a:p>
        </p:txBody>
      </p:sp>
      <p:sp>
        <p:nvSpPr>
          <p:cNvPr id="12313" name="Text Box 25"/>
          <p:cNvSpPr txBox="1">
            <a:spLocks noChangeArrowheads="1"/>
          </p:cNvSpPr>
          <p:nvPr/>
        </p:nvSpPr>
        <p:spPr bwMode="auto">
          <a:xfrm>
            <a:off x="6629400" y="3810000"/>
            <a:ext cx="152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= 40 x (-0.5)</a:t>
            </a:r>
            <a:r>
              <a:rPr lang="en-GB" altLang="en-US" sz="1400" baseline="30000">
                <a:solidFill>
                  <a:srgbClr val="FF0000"/>
                </a:solidFill>
                <a:latin typeface="Comic Sans MS" pitchFamily="66" charset="0"/>
              </a:rPr>
              <a:t>n-1</a:t>
            </a:r>
          </a:p>
        </p:txBody>
      </p:sp>
      <p:sp>
        <p:nvSpPr>
          <p:cNvPr id="12314" name="Text Box 26"/>
          <p:cNvSpPr txBox="1">
            <a:spLocks noChangeArrowheads="1"/>
          </p:cNvSpPr>
          <p:nvPr/>
        </p:nvSpPr>
        <p:spPr bwMode="auto">
          <a:xfrm>
            <a:off x="5638800" y="4648200"/>
            <a:ext cx="1371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10th Term</a:t>
            </a:r>
          </a:p>
        </p:txBody>
      </p:sp>
      <p:sp>
        <p:nvSpPr>
          <p:cNvPr id="12315" name="Text Box 27"/>
          <p:cNvSpPr txBox="1">
            <a:spLocks noChangeArrowheads="1"/>
          </p:cNvSpPr>
          <p:nvPr/>
        </p:nvSpPr>
        <p:spPr bwMode="auto">
          <a:xfrm>
            <a:off x="6629400" y="4648200"/>
            <a:ext cx="1295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= 40 x (-0.5)</a:t>
            </a:r>
            <a:r>
              <a:rPr lang="en-GB" altLang="en-US" sz="1400" baseline="30000">
                <a:solidFill>
                  <a:srgbClr val="FF0000"/>
                </a:solidFill>
                <a:latin typeface="Comic Sans MS" pitchFamily="66" charset="0"/>
              </a:rPr>
              <a:t>9</a:t>
            </a:r>
          </a:p>
        </p:txBody>
      </p:sp>
      <p:sp>
        <p:nvSpPr>
          <p:cNvPr id="12316" name="Text Box 28"/>
          <p:cNvSpPr txBox="1">
            <a:spLocks noChangeArrowheads="1"/>
          </p:cNvSpPr>
          <p:nvPr/>
        </p:nvSpPr>
        <p:spPr bwMode="auto">
          <a:xfrm>
            <a:off x="6629400" y="5029200"/>
            <a:ext cx="1066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= -</a:t>
            </a:r>
            <a:r>
              <a:rPr lang="en-GB" altLang="en-US" sz="1400" baseline="30000">
                <a:solidFill>
                  <a:srgbClr val="FF0000"/>
                </a:solidFill>
                <a:latin typeface="Comic Sans MS" pitchFamily="66" charset="0"/>
              </a:rPr>
              <a:t>5</a:t>
            </a: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altLang="en-US" sz="1400" baseline="-25000">
                <a:solidFill>
                  <a:srgbClr val="FF0000"/>
                </a:solidFill>
                <a:latin typeface="Comic Sans MS" pitchFamily="66" charset="0"/>
              </a:rPr>
              <a:t>64</a:t>
            </a:r>
          </a:p>
        </p:txBody>
      </p:sp>
      <p:sp>
        <p:nvSpPr>
          <p:cNvPr id="35" name="Rectangle 3"/>
          <p:cNvSpPr txBox="1">
            <a:spLocks noChangeArrowheads="1"/>
          </p:cNvSpPr>
          <p:nvPr/>
        </p:nvSpPr>
        <p:spPr>
          <a:xfrm>
            <a:off x="152400" y="1600200"/>
            <a:ext cx="477964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600" b="1">
                <a:latin typeface="Comic Sans MS" panose="030F0702030302020204" pitchFamily="66" charset="0"/>
              </a:rPr>
              <a:t>Geometric sequences are formed by multiplying a starting value by a common ratio</a:t>
            </a:r>
            <a:endParaRPr lang="en-US" sz="1600">
              <a:latin typeface="Comic Sans MS" panose="030F0702030302020204" pitchFamily="66" charset="0"/>
            </a:endParaRPr>
          </a:p>
          <a:p>
            <a:pPr marL="0" indent="0" algn="ctr">
              <a:buFontTx/>
              <a:buNone/>
            </a:pPr>
            <a:endParaRPr lang="en-GB" altLang="en-US" sz="1600">
              <a:latin typeface="Comic Sans MS" pitchFamily="66" charset="0"/>
            </a:endParaRPr>
          </a:p>
          <a:p>
            <a:pPr marL="0" indent="0" algn="ctr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a,       ar,       ar</a:t>
            </a:r>
            <a:r>
              <a:rPr lang="en-GB" altLang="en-US" sz="1600" baseline="30000">
                <a:latin typeface="Comic Sans MS" pitchFamily="66" charset="0"/>
              </a:rPr>
              <a:t>2</a:t>
            </a:r>
            <a:r>
              <a:rPr lang="en-GB" altLang="en-US" sz="1600">
                <a:latin typeface="Comic Sans MS" pitchFamily="66" charset="0"/>
              </a:rPr>
              <a:t>,       ar</a:t>
            </a:r>
            <a:r>
              <a:rPr lang="en-GB" altLang="en-US" sz="1600" baseline="30000">
                <a:latin typeface="Comic Sans MS" pitchFamily="66" charset="0"/>
              </a:rPr>
              <a:t>3</a:t>
            </a:r>
            <a:r>
              <a:rPr lang="en-GB" altLang="en-US" sz="1600">
                <a:latin typeface="Comic Sans MS" pitchFamily="66" charset="0"/>
              </a:rPr>
              <a:t>,       …,        ar</a:t>
            </a:r>
            <a:r>
              <a:rPr lang="en-GB" altLang="en-US" sz="1600" baseline="30000">
                <a:latin typeface="Comic Sans MS" pitchFamily="66" charset="0"/>
              </a:rPr>
              <a:t>n-1</a:t>
            </a:r>
            <a:endParaRPr lang="en-GB" altLang="en-US" sz="1600" baseline="30000" dirty="0">
              <a:latin typeface="Comic Sans MS" pitchFamily="66" charset="0"/>
            </a:endParaRPr>
          </a:p>
        </p:txBody>
      </p:sp>
      <p:sp>
        <p:nvSpPr>
          <p:cNvPr id="36" name="Text Box 20"/>
          <p:cNvSpPr txBox="1">
            <a:spLocks noChangeArrowheads="1"/>
          </p:cNvSpPr>
          <p:nvPr/>
        </p:nvSpPr>
        <p:spPr bwMode="auto">
          <a:xfrm>
            <a:off x="235595" y="3203451"/>
            <a:ext cx="8382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GB" altLang="en-US" sz="1400" baseline="30000">
                <a:solidFill>
                  <a:srgbClr val="FF0000"/>
                </a:solidFill>
                <a:latin typeface="Comic Sans MS" pitchFamily="66" charset="0"/>
              </a:rPr>
              <a:t>st</a:t>
            </a: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 Term</a:t>
            </a:r>
          </a:p>
        </p:txBody>
      </p:sp>
      <p:sp>
        <p:nvSpPr>
          <p:cNvPr id="37" name="Text Box 25"/>
          <p:cNvSpPr txBox="1">
            <a:spLocks noChangeArrowheads="1"/>
          </p:cNvSpPr>
          <p:nvPr/>
        </p:nvSpPr>
        <p:spPr bwMode="auto">
          <a:xfrm>
            <a:off x="880120" y="3212976"/>
            <a:ext cx="8382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altLang="en-US" sz="1400" baseline="30000">
                <a:solidFill>
                  <a:srgbClr val="FF0000"/>
                </a:solidFill>
                <a:latin typeface="Comic Sans MS" pitchFamily="66" charset="0"/>
              </a:rPr>
              <a:t>nd</a:t>
            </a: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  Term</a:t>
            </a:r>
          </a:p>
        </p:txBody>
      </p:sp>
      <p:sp>
        <p:nvSpPr>
          <p:cNvPr id="38" name="Text Box 26"/>
          <p:cNvSpPr txBox="1">
            <a:spLocks noChangeArrowheads="1"/>
          </p:cNvSpPr>
          <p:nvPr/>
        </p:nvSpPr>
        <p:spPr bwMode="auto">
          <a:xfrm>
            <a:off x="1565920" y="3212976"/>
            <a:ext cx="8382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3</a:t>
            </a:r>
            <a:r>
              <a:rPr lang="en-GB" altLang="en-US" sz="1400" baseline="30000">
                <a:solidFill>
                  <a:srgbClr val="FF0000"/>
                </a:solidFill>
                <a:latin typeface="Comic Sans MS" pitchFamily="66" charset="0"/>
              </a:rPr>
              <a:t>rd</a:t>
            </a: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  Term</a:t>
            </a:r>
          </a:p>
        </p:txBody>
      </p:sp>
      <p:sp>
        <p:nvSpPr>
          <p:cNvPr id="39" name="Text Box 27"/>
          <p:cNvSpPr txBox="1">
            <a:spLocks noChangeArrowheads="1"/>
          </p:cNvSpPr>
          <p:nvPr/>
        </p:nvSpPr>
        <p:spPr bwMode="auto">
          <a:xfrm>
            <a:off x="2327920" y="3212976"/>
            <a:ext cx="8382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4</a:t>
            </a:r>
            <a:r>
              <a:rPr lang="en-GB" altLang="en-US" sz="1400" baseline="30000">
                <a:solidFill>
                  <a:srgbClr val="FF0000"/>
                </a:solidFill>
                <a:latin typeface="Comic Sans MS" pitchFamily="66" charset="0"/>
              </a:rPr>
              <a:t>th</a:t>
            </a: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  Term</a:t>
            </a:r>
          </a:p>
        </p:txBody>
      </p:sp>
      <p:sp>
        <p:nvSpPr>
          <p:cNvPr id="40" name="Text Box 28"/>
          <p:cNvSpPr txBox="1">
            <a:spLocks noChangeArrowheads="1"/>
          </p:cNvSpPr>
          <p:nvPr/>
        </p:nvSpPr>
        <p:spPr bwMode="auto">
          <a:xfrm>
            <a:off x="3851920" y="3212976"/>
            <a:ext cx="8382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n</a:t>
            </a:r>
            <a:r>
              <a:rPr lang="en-GB" altLang="en-US" sz="1400" baseline="30000">
                <a:solidFill>
                  <a:srgbClr val="FF0000"/>
                </a:solidFill>
                <a:latin typeface="Comic Sans MS" pitchFamily="66" charset="0"/>
              </a:rPr>
              <a:t>th</a:t>
            </a: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 Term</a:t>
            </a:r>
          </a:p>
        </p:txBody>
      </p:sp>
      <p:sp>
        <p:nvSpPr>
          <p:cNvPr id="41" name="Line 30"/>
          <p:cNvSpPr>
            <a:spLocks noChangeShapeType="1"/>
          </p:cNvSpPr>
          <p:nvPr/>
        </p:nvSpPr>
        <p:spPr bwMode="auto">
          <a:xfrm flipV="1">
            <a:off x="651520" y="2831976"/>
            <a:ext cx="0" cy="304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2" name="Line 31"/>
          <p:cNvSpPr>
            <a:spLocks noChangeShapeType="1"/>
          </p:cNvSpPr>
          <p:nvPr/>
        </p:nvSpPr>
        <p:spPr bwMode="auto">
          <a:xfrm flipV="1">
            <a:off x="1337320" y="2831976"/>
            <a:ext cx="0" cy="304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3" name="Line 32"/>
          <p:cNvSpPr>
            <a:spLocks noChangeShapeType="1"/>
          </p:cNvSpPr>
          <p:nvPr/>
        </p:nvSpPr>
        <p:spPr bwMode="auto">
          <a:xfrm flipV="1">
            <a:off x="2023120" y="2831976"/>
            <a:ext cx="0" cy="304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4" name="Line 34"/>
          <p:cNvSpPr>
            <a:spLocks noChangeShapeType="1"/>
          </p:cNvSpPr>
          <p:nvPr/>
        </p:nvSpPr>
        <p:spPr bwMode="auto">
          <a:xfrm flipV="1">
            <a:off x="2785120" y="2831976"/>
            <a:ext cx="0" cy="304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5" name="Line 35"/>
          <p:cNvSpPr>
            <a:spLocks noChangeShapeType="1"/>
          </p:cNvSpPr>
          <p:nvPr/>
        </p:nvSpPr>
        <p:spPr bwMode="auto">
          <a:xfrm flipV="1">
            <a:off x="4232920" y="2831976"/>
            <a:ext cx="0" cy="304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6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Sequences and Series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3C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179512" y="116632"/>
                <a:ext cx="12039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116632"/>
                <a:ext cx="1203984" cy="276999"/>
              </a:xfrm>
              <a:prstGeom prst="rect">
                <a:avLst/>
              </a:prstGeom>
              <a:blipFill>
                <a:blip r:embed="rId2"/>
                <a:stretch>
                  <a:fillRect l="-2525" t="-4348" r="-1515" b="-108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7926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2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2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2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2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2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2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2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2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2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2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06" grpId="0"/>
      <p:bldP spid="12307" grpId="0"/>
      <p:bldP spid="12308" grpId="0"/>
      <p:bldP spid="12309" grpId="0"/>
      <p:bldP spid="12310" grpId="0"/>
      <p:bldP spid="12311" grpId="0"/>
      <p:bldP spid="12312" grpId="0"/>
      <p:bldP spid="12313" grpId="0"/>
      <p:bldP spid="12314" grpId="0"/>
      <p:bldP spid="12315" grpId="0"/>
      <p:bldP spid="123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5867400" y="1600200"/>
            <a:ext cx="2514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b="1" u="sng">
                <a:latin typeface="Comic Sans MS" pitchFamily="66" charset="0"/>
              </a:rPr>
              <a:t>Example Questions</a:t>
            </a:r>
          </a:p>
        </p:txBody>
      </p:sp>
      <p:sp>
        <p:nvSpPr>
          <p:cNvPr id="13329" name="Text Box 17"/>
          <p:cNvSpPr txBox="1">
            <a:spLocks noChangeArrowheads="1"/>
          </p:cNvSpPr>
          <p:nvPr/>
        </p:nvSpPr>
        <p:spPr bwMode="auto">
          <a:xfrm>
            <a:off x="5181600" y="1981200"/>
            <a:ext cx="3733800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latin typeface="Comic Sans MS" pitchFamily="66" charset="0"/>
              </a:rPr>
              <a:t>The second term of a Geometric sequence is 4, and the 4</a:t>
            </a:r>
            <a:r>
              <a:rPr lang="en-GB" altLang="en-US" sz="1400" baseline="30000">
                <a:latin typeface="Comic Sans MS" pitchFamily="66" charset="0"/>
              </a:rPr>
              <a:t>th</a:t>
            </a:r>
            <a:r>
              <a:rPr lang="en-GB" altLang="en-US" sz="1400">
                <a:latin typeface="Comic Sans MS" pitchFamily="66" charset="0"/>
              </a:rPr>
              <a:t> term is 8. Find the values of the common ratio and the first term</a:t>
            </a:r>
          </a:p>
        </p:txBody>
      </p:sp>
      <p:sp>
        <p:nvSpPr>
          <p:cNvPr id="13341" name="Text Box 29"/>
          <p:cNvSpPr txBox="1">
            <a:spLocks noChangeArrowheads="1"/>
          </p:cNvSpPr>
          <p:nvPr/>
        </p:nvSpPr>
        <p:spPr bwMode="auto">
          <a:xfrm>
            <a:off x="5391150" y="3124200"/>
            <a:ext cx="1219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latin typeface="Comic Sans MS" pitchFamily="66" charset="0"/>
              </a:rPr>
              <a:t>4</a:t>
            </a:r>
            <a:r>
              <a:rPr lang="en-GB" altLang="en-US" sz="1400" baseline="30000">
                <a:latin typeface="Comic Sans MS" pitchFamily="66" charset="0"/>
              </a:rPr>
              <a:t>th</a:t>
            </a:r>
            <a:r>
              <a:rPr lang="en-GB" altLang="en-US" sz="1400">
                <a:latin typeface="Comic Sans MS" pitchFamily="66" charset="0"/>
              </a:rPr>
              <a:t> Term </a:t>
            </a:r>
            <a:r>
              <a:rPr lang="en-GB" altLang="en-US" sz="1400">
                <a:latin typeface="Comic Sans MS" pitchFamily="66" charset="0"/>
                <a:sym typeface="Wingdings" pitchFamily="2" charset="2"/>
              </a:rPr>
              <a:t></a:t>
            </a:r>
            <a:endParaRPr lang="en-GB" altLang="en-US" sz="1400">
              <a:latin typeface="Comic Sans MS" pitchFamily="66" charset="0"/>
            </a:endParaRPr>
          </a:p>
        </p:txBody>
      </p:sp>
      <p:sp>
        <p:nvSpPr>
          <p:cNvPr id="13344" name="Text Box 32"/>
          <p:cNvSpPr txBox="1">
            <a:spLocks noChangeArrowheads="1"/>
          </p:cNvSpPr>
          <p:nvPr/>
        </p:nvSpPr>
        <p:spPr bwMode="auto">
          <a:xfrm>
            <a:off x="5391150" y="2743200"/>
            <a:ext cx="1219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latin typeface="Comic Sans MS" pitchFamily="66" charset="0"/>
              </a:rPr>
              <a:t>2</a:t>
            </a:r>
            <a:r>
              <a:rPr lang="en-GB" altLang="en-US" sz="1400" baseline="30000">
                <a:latin typeface="Comic Sans MS" pitchFamily="66" charset="0"/>
              </a:rPr>
              <a:t>nd</a:t>
            </a:r>
            <a:r>
              <a:rPr lang="en-GB" altLang="en-US" sz="1400">
                <a:latin typeface="Comic Sans MS" pitchFamily="66" charset="0"/>
              </a:rPr>
              <a:t> Term </a:t>
            </a:r>
            <a:r>
              <a:rPr lang="en-GB" altLang="en-US" sz="1400">
                <a:latin typeface="Comic Sans MS" pitchFamily="66" charset="0"/>
                <a:sym typeface="Wingdings" pitchFamily="2" charset="2"/>
              </a:rPr>
              <a:t></a:t>
            </a:r>
            <a:endParaRPr lang="en-GB" altLang="en-US" sz="1400">
              <a:latin typeface="Comic Sans MS" pitchFamily="66" charset="0"/>
            </a:endParaRPr>
          </a:p>
        </p:txBody>
      </p:sp>
      <p:sp>
        <p:nvSpPr>
          <p:cNvPr id="13347" name="Text Box 35"/>
          <p:cNvSpPr txBox="1">
            <a:spLocks noChangeArrowheads="1"/>
          </p:cNvSpPr>
          <p:nvPr/>
        </p:nvSpPr>
        <p:spPr bwMode="auto">
          <a:xfrm>
            <a:off x="5010150" y="2743200"/>
            <a:ext cx="3079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1600" b="1">
                <a:solidFill>
                  <a:srgbClr val="FF000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13348" name="Text Box 36"/>
          <p:cNvSpPr txBox="1">
            <a:spLocks noChangeArrowheads="1"/>
          </p:cNvSpPr>
          <p:nvPr/>
        </p:nvSpPr>
        <p:spPr bwMode="auto">
          <a:xfrm>
            <a:off x="5010150" y="3124200"/>
            <a:ext cx="3079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1600" b="1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13349" name="Text Box 37"/>
          <p:cNvSpPr txBox="1">
            <a:spLocks noChangeArrowheads="1"/>
          </p:cNvSpPr>
          <p:nvPr/>
        </p:nvSpPr>
        <p:spPr bwMode="auto">
          <a:xfrm>
            <a:off x="5029200" y="3581400"/>
            <a:ext cx="1143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1600" b="1">
                <a:solidFill>
                  <a:srgbClr val="FF0000"/>
                </a:solidFill>
                <a:latin typeface="Comic Sans MS" pitchFamily="66" charset="0"/>
              </a:rPr>
              <a:t>2 ÷ 1 </a:t>
            </a:r>
            <a:r>
              <a:rPr lang="en-GB" altLang="en-US" sz="1600" b="1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</a:t>
            </a:r>
            <a:endParaRPr lang="en-GB" altLang="en-US" sz="1600" b="1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3354" name="Line 42"/>
          <p:cNvSpPr>
            <a:spLocks noChangeShapeType="1"/>
          </p:cNvSpPr>
          <p:nvPr/>
        </p:nvSpPr>
        <p:spPr bwMode="auto">
          <a:xfrm>
            <a:off x="5105400" y="4343400"/>
            <a:ext cx="3810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13361" name="Object 49"/>
          <p:cNvGraphicFramePr>
            <a:graphicFrameLocks noChangeAspect="1"/>
          </p:cNvGraphicFramePr>
          <p:nvPr/>
        </p:nvGraphicFramePr>
        <p:xfrm>
          <a:off x="6610350" y="2743200"/>
          <a:ext cx="762000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39" name="Equation" r:id="rId3" imgW="418918" imgH="177723" progId="Equation.DSMT4">
                  <p:embed/>
                </p:oleObj>
              </mc:Choice>
              <mc:Fallback>
                <p:oleObj name="Equation" r:id="rId3" imgW="418918" imgH="177723" progId="Equation.DSMT4">
                  <p:embed/>
                  <p:pic>
                    <p:nvPicPr>
                      <p:cNvPr id="13361" name="Object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10350" y="2743200"/>
                        <a:ext cx="762000" cy="323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62" name="Object 50"/>
          <p:cNvGraphicFramePr>
            <a:graphicFrameLocks noChangeAspect="1"/>
          </p:cNvGraphicFramePr>
          <p:nvPr/>
        </p:nvGraphicFramePr>
        <p:xfrm>
          <a:off x="6610350" y="3048000"/>
          <a:ext cx="854075" cy="36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40" name="Equation" r:id="rId5" imgW="469696" imgH="203112" progId="Equation.DSMT4">
                  <p:embed/>
                </p:oleObj>
              </mc:Choice>
              <mc:Fallback>
                <p:oleObj name="Equation" r:id="rId5" imgW="469696" imgH="203112" progId="Equation.DSMT4">
                  <p:embed/>
                  <p:pic>
                    <p:nvPicPr>
                      <p:cNvPr id="13362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10350" y="3048000"/>
                        <a:ext cx="854075" cy="369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63" name="Object 51"/>
          <p:cNvGraphicFramePr>
            <a:graphicFrameLocks noChangeAspect="1"/>
          </p:cNvGraphicFramePr>
          <p:nvPr/>
        </p:nvGraphicFramePr>
        <p:xfrm>
          <a:off x="6705600" y="3505200"/>
          <a:ext cx="738188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41" name="Equation" r:id="rId7" imgW="406224" imgH="190417" progId="Equation.DSMT4">
                  <p:embed/>
                </p:oleObj>
              </mc:Choice>
              <mc:Fallback>
                <p:oleObj name="Equation" r:id="rId7" imgW="406224" imgH="190417" progId="Equation.DSMT4">
                  <p:embed/>
                  <p:pic>
                    <p:nvPicPr>
                      <p:cNvPr id="13363" name="Object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3505200"/>
                        <a:ext cx="738188" cy="346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64" name="Object 52"/>
          <p:cNvGraphicFramePr>
            <a:graphicFrameLocks noChangeAspect="1"/>
          </p:cNvGraphicFramePr>
          <p:nvPr/>
        </p:nvGraphicFramePr>
        <p:xfrm>
          <a:off x="6705600" y="3886200"/>
          <a:ext cx="830263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42" name="Equation" r:id="rId9" imgW="457002" imgH="215806" progId="Equation.DSMT4">
                  <p:embed/>
                </p:oleObj>
              </mc:Choice>
              <mc:Fallback>
                <p:oleObj name="Equation" r:id="rId9" imgW="457002" imgH="215806" progId="Equation.DSMT4">
                  <p:embed/>
                  <p:pic>
                    <p:nvPicPr>
                      <p:cNvPr id="13364" name="Object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3886200"/>
                        <a:ext cx="830263" cy="392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65" name="Object 53"/>
          <p:cNvGraphicFramePr>
            <a:graphicFrameLocks noChangeAspect="1"/>
          </p:cNvGraphicFramePr>
          <p:nvPr/>
        </p:nvGraphicFramePr>
        <p:xfrm>
          <a:off x="6705600" y="4419600"/>
          <a:ext cx="762000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43" name="Equation" r:id="rId11" imgW="418918" imgH="177723" progId="Equation.DSMT4">
                  <p:embed/>
                </p:oleObj>
              </mc:Choice>
              <mc:Fallback>
                <p:oleObj name="Equation" r:id="rId11" imgW="418918" imgH="177723" progId="Equation.DSMT4">
                  <p:embed/>
                  <p:pic>
                    <p:nvPicPr>
                      <p:cNvPr id="13365" name="Object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4419600"/>
                        <a:ext cx="762000" cy="323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66" name="Object 54"/>
          <p:cNvGraphicFramePr>
            <a:graphicFrameLocks noChangeAspect="1"/>
          </p:cNvGraphicFramePr>
          <p:nvPr/>
        </p:nvGraphicFramePr>
        <p:xfrm>
          <a:off x="6477000" y="4724400"/>
          <a:ext cx="992188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44" name="Equation" r:id="rId13" imgW="545626" imgH="215713" progId="Equation.DSMT4">
                  <p:embed/>
                </p:oleObj>
              </mc:Choice>
              <mc:Fallback>
                <p:oleObj name="Equation" r:id="rId13" imgW="545626" imgH="215713" progId="Equation.DSMT4">
                  <p:embed/>
                  <p:pic>
                    <p:nvPicPr>
                      <p:cNvPr id="13366" name="Object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4724400"/>
                        <a:ext cx="992188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67" name="Object 55"/>
          <p:cNvGraphicFramePr>
            <a:graphicFrameLocks noChangeAspect="1"/>
          </p:cNvGraphicFramePr>
          <p:nvPr/>
        </p:nvGraphicFramePr>
        <p:xfrm>
          <a:off x="6858000" y="5105400"/>
          <a:ext cx="900113" cy="763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45" name="Equation" r:id="rId15" imgW="495085" imgH="418918" progId="Equation.DSMT4">
                  <p:embed/>
                </p:oleObj>
              </mc:Choice>
              <mc:Fallback>
                <p:oleObj name="Equation" r:id="rId15" imgW="495085" imgH="418918" progId="Equation.DSMT4">
                  <p:embed/>
                  <p:pic>
                    <p:nvPicPr>
                      <p:cNvPr id="13367" name="Object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0" y="5105400"/>
                        <a:ext cx="900113" cy="763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68" name="Object 56"/>
          <p:cNvGraphicFramePr>
            <a:graphicFrameLocks noChangeAspect="1"/>
          </p:cNvGraphicFramePr>
          <p:nvPr/>
        </p:nvGraphicFramePr>
        <p:xfrm>
          <a:off x="6858000" y="5867400"/>
          <a:ext cx="1038225" cy="785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46" name="Equation" r:id="rId17" imgW="571252" imgH="431613" progId="Equation.DSMT4">
                  <p:embed/>
                </p:oleObj>
              </mc:Choice>
              <mc:Fallback>
                <p:oleObj name="Equation" r:id="rId17" imgW="571252" imgH="431613" progId="Equation.DSMT4">
                  <p:embed/>
                  <p:pic>
                    <p:nvPicPr>
                      <p:cNvPr id="13368" name="Object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0" y="5867400"/>
                        <a:ext cx="1038225" cy="785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69" name="Object 57"/>
          <p:cNvGraphicFramePr>
            <a:graphicFrameLocks noChangeAspect="1"/>
          </p:cNvGraphicFramePr>
          <p:nvPr/>
        </p:nvGraphicFramePr>
        <p:xfrm>
          <a:off x="8229600" y="6096000"/>
          <a:ext cx="784225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47" name="Equation" r:id="rId19" imgW="431613" imgH="215806" progId="Equation.DSMT4">
                  <p:embed/>
                </p:oleObj>
              </mc:Choice>
              <mc:Fallback>
                <p:oleObj name="Equation" r:id="rId19" imgW="431613" imgH="215806" progId="Equation.DSMT4">
                  <p:embed/>
                  <p:pic>
                    <p:nvPicPr>
                      <p:cNvPr id="13369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29600" y="6096000"/>
                        <a:ext cx="784225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70" name="Arc 58"/>
          <p:cNvSpPr>
            <a:spLocks/>
          </p:cNvSpPr>
          <p:nvPr/>
        </p:nvSpPr>
        <p:spPr bwMode="auto">
          <a:xfrm>
            <a:off x="7696200" y="3733800"/>
            <a:ext cx="228600" cy="381000"/>
          </a:xfrm>
          <a:custGeom>
            <a:avLst/>
            <a:gdLst>
              <a:gd name="T0" fmla="*/ 187811 w 21762"/>
              <a:gd name="T1" fmla="*/ 0 h 43200"/>
              <a:gd name="T2" fmla="*/ 0 w 21762"/>
              <a:gd name="T3" fmla="*/ 29634471 h 43200"/>
              <a:gd name="T4" fmla="*/ 187811 w 21762"/>
              <a:gd name="T5" fmla="*/ 1481758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762" h="43200" fill="none" extrusionOk="0">
                <a:moveTo>
                  <a:pt x="161" y="0"/>
                </a:moveTo>
                <a:cubicBezTo>
                  <a:pt x="12091" y="0"/>
                  <a:pt x="21762" y="9670"/>
                  <a:pt x="21762" y="21600"/>
                </a:cubicBezTo>
                <a:cubicBezTo>
                  <a:pt x="21762" y="33529"/>
                  <a:pt x="12091" y="43200"/>
                  <a:pt x="162" y="43200"/>
                </a:cubicBezTo>
                <a:cubicBezTo>
                  <a:pt x="107" y="43200"/>
                  <a:pt x="53" y="43199"/>
                  <a:pt x="-1" y="43199"/>
                </a:cubicBezTo>
              </a:path>
              <a:path w="21762" h="43200" stroke="0" extrusionOk="0">
                <a:moveTo>
                  <a:pt x="161" y="0"/>
                </a:moveTo>
                <a:cubicBezTo>
                  <a:pt x="12091" y="0"/>
                  <a:pt x="21762" y="9670"/>
                  <a:pt x="21762" y="21600"/>
                </a:cubicBezTo>
                <a:cubicBezTo>
                  <a:pt x="21762" y="33529"/>
                  <a:pt x="12091" y="43200"/>
                  <a:pt x="162" y="43200"/>
                </a:cubicBezTo>
                <a:cubicBezTo>
                  <a:pt x="107" y="43200"/>
                  <a:pt x="53" y="43199"/>
                  <a:pt x="-1" y="43199"/>
                </a:cubicBezTo>
                <a:lnTo>
                  <a:pt x="162" y="21600"/>
                </a:lnTo>
                <a:lnTo>
                  <a:pt x="16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3372" name="Arc 60"/>
          <p:cNvSpPr>
            <a:spLocks/>
          </p:cNvSpPr>
          <p:nvPr/>
        </p:nvSpPr>
        <p:spPr bwMode="auto">
          <a:xfrm>
            <a:off x="7620000" y="4572000"/>
            <a:ext cx="228600" cy="381000"/>
          </a:xfrm>
          <a:custGeom>
            <a:avLst/>
            <a:gdLst>
              <a:gd name="T0" fmla="*/ 187811 w 21762"/>
              <a:gd name="T1" fmla="*/ 0 h 43200"/>
              <a:gd name="T2" fmla="*/ 0 w 21762"/>
              <a:gd name="T3" fmla="*/ 29634471 h 43200"/>
              <a:gd name="T4" fmla="*/ 187811 w 21762"/>
              <a:gd name="T5" fmla="*/ 1481758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762" h="43200" fill="none" extrusionOk="0">
                <a:moveTo>
                  <a:pt x="161" y="0"/>
                </a:moveTo>
                <a:cubicBezTo>
                  <a:pt x="12091" y="0"/>
                  <a:pt x="21762" y="9670"/>
                  <a:pt x="21762" y="21600"/>
                </a:cubicBezTo>
                <a:cubicBezTo>
                  <a:pt x="21762" y="33529"/>
                  <a:pt x="12091" y="43200"/>
                  <a:pt x="162" y="43200"/>
                </a:cubicBezTo>
                <a:cubicBezTo>
                  <a:pt x="107" y="43200"/>
                  <a:pt x="53" y="43199"/>
                  <a:pt x="-1" y="43199"/>
                </a:cubicBezTo>
              </a:path>
              <a:path w="21762" h="43200" stroke="0" extrusionOk="0">
                <a:moveTo>
                  <a:pt x="161" y="0"/>
                </a:moveTo>
                <a:cubicBezTo>
                  <a:pt x="12091" y="0"/>
                  <a:pt x="21762" y="9670"/>
                  <a:pt x="21762" y="21600"/>
                </a:cubicBezTo>
                <a:cubicBezTo>
                  <a:pt x="21762" y="33529"/>
                  <a:pt x="12091" y="43200"/>
                  <a:pt x="162" y="43200"/>
                </a:cubicBezTo>
                <a:cubicBezTo>
                  <a:pt x="107" y="43200"/>
                  <a:pt x="53" y="43199"/>
                  <a:pt x="-1" y="43199"/>
                </a:cubicBezTo>
                <a:lnTo>
                  <a:pt x="162" y="21600"/>
                </a:lnTo>
                <a:lnTo>
                  <a:pt x="16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3373" name="Arc 61"/>
          <p:cNvSpPr>
            <a:spLocks/>
          </p:cNvSpPr>
          <p:nvPr/>
        </p:nvSpPr>
        <p:spPr bwMode="auto">
          <a:xfrm>
            <a:off x="7772400" y="4953000"/>
            <a:ext cx="228600" cy="533400"/>
          </a:xfrm>
          <a:custGeom>
            <a:avLst/>
            <a:gdLst>
              <a:gd name="T0" fmla="*/ 187811 w 21762"/>
              <a:gd name="T1" fmla="*/ 0 h 43200"/>
              <a:gd name="T2" fmla="*/ 0 w 21762"/>
              <a:gd name="T3" fmla="*/ 81317077 h 43200"/>
              <a:gd name="T4" fmla="*/ 187811 w 21762"/>
              <a:gd name="T5" fmla="*/ 40659452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762" h="43200" fill="none" extrusionOk="0">
                <a:moveTo>
                  <a:pt x="161" y="0"/>
                </a:moveTo>
                <a:cubicBezTo>
                  <a:pt x="12091" y="0"/>
                  <a:pt x="21762" y="9670"/>
                  <a:pt x="21762" y="21600"/>
                </a:cubicBezTo>
                <a:cubicBezTo>
                  <a:pt x="21762" y="33529"/>
                  <a:pt x="12091" y="43200"/>
                  <a:pt x="162" y="43200"/>
                </a:cubicBezTo>
                <a:cubicBezTo>
                  <a:pt x="107" y="43200"/>
                  <a:pt x="53" y="43199"/>
                  <a:pt x="-1" y="43199"/>
                </a:cubicBezTo>
              </a:path>
              <a:path w="21762" h="43200" stroke="0" extrusionOk="0">
                <a:moveTo>
                  <a:pt x="161" y="0"/>
                </a:moveTo>
                <a:cubicBezTo>
                  <a:pt x="12091" y="0"/>
                  <a:pt x="21762" y="9670"/>
                  <a:pt x="21762" y="21600"/>
                </a:cubicBezTo>
                <a:cubicBezTo>
                  <a:pt x="21762" y="33529"/>
                  <a:pt x="12091" y="43200"/>
                  <a:pt x="162" y="43200"/>
                </a:cubicBezTo>
                <a:cubicBezTo>
                  <a:pt x="107" y="43200"/>
                  <a:pt x="53" y="43199"/>
                  <a:pt x="-1" y="43199"/>
                </a:cubicBezTo>
                <a:lnTo>
                  <a:pt x="162" y="21600"/>
                </a:lnTo>
                <a:lnTo>
                  <a:pt x="16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3374" name="Arc 62"/>
          <p:cNvSpPr>
            <a:spLocks/>
          </p:cNvSpPr>
          <p:nvPr/>
        </p:nvSpPr>
        <p:spPr bwMode="auto">
          <a:xfrm>
            <a:off x="7924800" y="5486400"/>
            <a:ext cx="228600" cy="762000"/>
          </a:xfrm>
          <a:custGeom>
            <a:avLst/>
            <a:gdLst>
              <a:gd name="T0" fmla="*/ 187811 w 21762"/>
              <a:gd name="T1" fmla="*/ 0 h 43200"/>
              <a:gd name="T2" fmla="*/ 0 w 21762"/>
              <a:gd name="T3" fmla="*/ 237075768 h 43200"/>
              <a:gd name="T4" fmla="*/ 187811 w 21762"/>
              <a:gd name="T5" fmla="*/ 118540689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762" h="43200" fill="none" extrusionOk="0">
                <a:moveTo>
                  <a:pt x="161" y="0"/>
                </a:moveTo>
                <a:cubicBezTo>
                  <a:pt x="12091" y="0"/>
                  <a:pt x="21762" y="9670"/>
                  <a:pt x="21762" y="21600"/>
                </a:cubicBezTo>
                <a:cubicBezTo>
                  <a:pt x="21762" y="33529"/>
                  <a:pt x="12091" y="43200"/>
                  <a:pt x="162" y="43200"/>
                </a:cubicBezTo>
                <a:cubicBezTo>
                  <a:pt x="107" y="43200"/>
                  <a:pt x="53" y="43199"/>
                  <a:pt x="-1" y="43199"/>
                </a:cubicBezTo>
              </a:path>
              <a:path w="21762" h="43200" stroke="0" extrusionOk="0">
                <a:moveTo>
                  <a:pt x="161" y="0"/>
                </a:moveTo>
                <a:cubicBezTo>
                  <a:pt x="12091" y="0"/>
                  <a:pt x="21762" y="9670"/>
                  <a:pt x="21762" y="21600"/>
                </a:cubicBezTo>
                <a:cubicBezTo>
                  <a:pt x="21762" y="33529"/>
                  <a:pt x="12091" y="43200"/>
                  <a:pt x="162" y="43200"/>
                </a:cubicBezTo>
                <a:cubicBezTo>
                  <a:pt x="107" y="43200"/>
                  <a:pt x="53" y="43199"/>
                  <a:pt x="-1" y="43199"/>
                </a:cubicBezTo>
                <a:lnTo>
                  <a:pt x="162" y="21600"/>
                </a:lnTo>
                <a:lnTo>
                  <a:pt x="16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3375" name="Text Box 63"/>
          <p:cNvSpPr txBox="1">
            <a:spLocks noChangeArrowheads="1"/>
          </p:cNvSpPr>
          <p:nvPr/>
        </p:nvSpPr>
        <p:spPr bwMode="auto">
          <a:xfrm>
            <a:off x="7848600" y="3657600"/>
            <a:ext cx="9144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Square root</a:t>
            </a:r>
          </a:p>
        </p:txBody>
      </p:sp>
      <p:sp>
        <p:nvSpPr>
          <p:cNvPr id="13376" name="Text Box 64"/>
          <p:cNvSpPr txBox="1">
            <a:spLocks noChangeArrowheads="1"/>
          </p:cNvSpPr>
          <p:nvPr/>
        </p:nvSpPr>
        <p:spPr bwMode="auto">
          <a:xfrm>
            <a:off x="7696200" y="4572000"/>
            <a:ext cx="1295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Sub r into 1</a:t>
            </a:r>
          </a:p>
        </p:txBody>
      </p:sp>
      <p:sp>
        <p:nvSpPr>
          <p:cNvPr id="13377" name="Text Box 65"/>
          <p:cNvSpPr txBox="1">
            <a:spLocks noChangeArrowheads="1"/>
          </p:cNvSpPr>
          <p:nvPr/>
        </p:nvSpPr>
        <p:spPr bwMode="auto">
          <a:xfrm>
            <a:off x="7924800" y="4876800"/>
            <a:ext cx="10668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Divide by √2</a:t>
            </a:r>
          </a:p>
        </p:txBody>
      </p:sp>
      <p:sp>
        <p:nvSpPr>
          <p:cNvPr id="13378" name="Text Box 66"/>
          <p:cNvSpPr txBox="1">
            <a:spLocks noChangeArrowheads="1"/>
          </p:cNvSpPr>
          <p:nvPr/>
        </p:nvSpPr>
        <p:spPr bwMode="auto">
          <a:xfrm>
            <a:off x="8077200" y="5638800"/>
            <a:ext cx="1219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Rationalise</a:t>
            </a:r>
          </a:p>
        </p:txBody>
      </p:sp>
      <p:sp>
        <p:nvSpPr>
          <p:cNvPr id="45" name="Rectangle 3"/>
          <p:cNvSpPr txBox="1">
            <a:spLocks noChangeArrowheads="1"/>
          </p:cNvSpPr>
          <p:nvPr/>
        </p:nvSpPr>
        <p:spPr>
          <a:xfrm>
            <a:off x="152400" y="1600200"/>
            <a:ext cx="477964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600" b="1">
                <a:latin typeface="Comic Sans MS" panose="030F0702030302020204" pitchFamily="66" charset="0"/>
              </a:rPr>
              <a:t>Geometric sequences are formed by multiplying a starting value by a common ratio</a:t>
            </a:r>
            <a:endParaRPr lang="en-US" sz="1600">
              <a:latin typeface="Comic Sans MS" panose="030F0702030302020204" pitchFamily="66" charset="0"/>
            </a:endParaRPr>
          </a:p>
          <a:p>
            <a:pPr marL="0" indent="0" algn="ctr">
              <a:buFontTx/>
              <a:buNone/>
            </a:pPr>
            <a:endParaRPr lang="en-GB" altLang="en-US" sz="1600">
              <a:latin typeface="Comic Sans MS" pitchFamily="66" charset="0"/>
            </a:endParaRPr>
          </a:p>
          <a:p>
            <a:pPr marL="0" indent="0" algn="ctr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a,       ar,       ar</a:t>
            </a:r>
            <a:r>
              <a:rPr lang="en-GB" altLang="en-US" sz="1600" baseline="30000">
                <a:latin typeface="Comic Sans MS" pitchFamily="66" charset="0"/>
              </a:rPr>
              <a:t>2</a:t>
            </a:r>
            <a:r>
              <a:rPr lang="en-GB" altLang="en-US" sz="1600">
                <a:latin typeface="Comic Sans MS" pitchFamily="66" charset="0"/>
              </a:rPr>
              <a:t>,       ar</a:t>
            </a:r>
            <a:r>
              <a:rPr lang="en-GB" altLang="en-US" sz="1600" baseline="30000">
                <a:latin typeface="Comic Sans MS" pitchFamily="66" charset="0"/>
              </a:rPr>
              <a:t>3</a:t>
            </a:r>
            <a:r>
              <a:rPr lang="en-GB" altLang="en-US" sz="1600">
                <a:latin typeface="Comic Sans MS" pitchFamily="66" charset="0"/>
              </a:rPr>
              <a:t>,       …,        ar</a:t>
            </a:r>
            <a:r>
              <a:rPr lang="en-GB" altLang="en-US" sz="1600" baseline="30000">
                <a:latin typeface="Comic Sans MS" pitchFamily="66" charset="0"/>
              </a:rPr>
              <a:t>n-1</a:t>
            </a:r>
            <a:endParaRPr lang="en-GB" altLang="en-US" sz="1600" baseline="30000" dirty="0">
              <a:latin typeface="Comic Sans MS" pitchFamily="66" charset="0"/>
            </a:endParaRPr>
          </a:p>
        </p:txBody>
      </p:sp>
      <p:sp>
        <p:nvSpPr>
          <p:cNvPr id="46" name="Text Box 20"/>
          <p:cNvSpPr txBox="1">
            <a:spLocks noChangeArrowheads="1"/>
          </p:cNvSpPr>
          <p:nvPr/>
        </p:nvSpPr>
        <p:spPr bwMode="auto">
          <a:xfrm>
            <a:off x="235595" y="3203451"/>
            <a:ext cx="8382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GB" altLang="en-US" sz="1400" baseline="30000">
                <a:solidFill>
                  <a:srgbClr val="FF0000"/>
                </a:solidFill>
                <a:latin typeface="Comic Sans MS" pitchFamily="66" charset="0"/>
              </a:rPr>
              <a:t>st</a:t>
            </a: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 Term</a:t>
            </a:r>
          </a:p>
        </p:txBody>
      </p:sp>
      <p:sp>
        <p:nvSpPr>
          <p:cNvPr id="47" name="Text Box 25"/>
          <p:cNvSpPr txBox="1">
            <a:spLocks noChangeArrowheads="1"/>
          </p:cNvSpPr>
          <p:nvPr/>
        </p:nvSpPr>
        <p:spPr bwMode="auto">
          <a:xfrm>
            <a:off x="880120" y="3212976"/>
            <a:ext cx="8382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altLang="en-US" sz="1400" baseline="30000">
                <a:solidFill>
                  <a:srgbClr val="FF0000"/>
                </a:solidFill>
                <a:latin typeface="Comic Sans MS" pitchFamily="66" charset="0"/>
              </a:rPr>
              <a:t>nd</a:t>
            </a: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  Term</a:t>
            </a:r>
          </a:p>
        </p:txBody>
      </p:sp>
      <p:sp>
        <p:nvSpPr>
          <p:cNvPr id="48" name="Text Box 26"/>
          <p:cNvSpPr txBox="1">
            <a:spLocks noChangeArrowheads="1"/>
          </p:cNvSpPr>
          <p:nvPr/>
        </p:nvSpPr>
        <p:spPr bwMode="auto">
          <a:xfrm>
            <a:off x="1565920" y="3212976"/>
            <a:ext cx="8382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3</a:t>
            </a:r>
            <a:r>
              <a:rPr lang="en-GB" altLang="en-US" sz="1400" baseline="30000">
                <a:solidFill>
                  <a:srgbClr val="FF0000"/>
                </a:solidFill>
                <a:latin typeface="Comic Sans MS" pitchFamily="66" charset="0"/>
              </a:rPr>
              <a:t>rd</a:t>
            </a: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  Term</a:t>
            </a:r>
          </a:p>
        </p:txBody>
      </p:sp>
      <p:sp>
        <p:nvSpPr>
          <p:cNvPr id="49" name="Text Box 27"/>
          <p:cNvSpPr txBox="1">
            <a:spLocks noChangeArrowheads="1"/>
          </p:cNvSpPr>
          <p:nvPr/>
        </p:nvSpPr>
        <p:spPr bwMode="auto">
          <a:xfrm>
            <a:off x="2327920" y="3212976"/>
            <a:ext cx="8382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4</a:t>
            </a:r>
            <a:r>
              <a:rPr lang="en-GB" altLang="en-US" sz="1400" baseline="30000">
                <a:solidFill>
                  <a:srgbClr val="FF0000"/>
                </a:solidFill>
                <a:latin typeface="Comic Sans MS" pitchFamily="66" charset="0"/>
              </a:rPr>
              <a:t>th</a:t>
            </a: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  Term</a:t>
            </a:r>
          </a:p>
        </p:txBody>
      </p:sp>
      <p:sp>
        <p:nvSpPr>
          <p:cNvPr id="50" name="Text Box 28"/>
          <p:cNvSpPr txBox="1">
            <a:spLocks noChangeArrowheads="1"/>
          </p:cNvSpPr>
          <p:nvPr/>
        </p:nvSpPr>
        <p:spPr bwMode="auto">
          <a:xfrm>
            <a:off x="3851920" y="3212976"/>
            <a:ext cx="8382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n</a:t>
            </a:r>
            <a:r>
              <a:rPr lang="en-GB" altLang="en-US" sz="1400" baseline="30000">
                <a:solidFill>
                  <a:srgbClr val="FF0000"/>
                </a:solidFill>
                <a:latin typeface="Comic Sans MS" pitchFamily="66" charset="0"/>
              </a:rPr>
              <a:t>th</a:t>
            </a: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 Term</a:t>
            </a:r>
          </a:p>
        </p:txBody>
      </p:sp>
      <p:sp>
        <p:nvSpPr>
          <p:cNvPr id="51" name="Line 30"/>
          <p:cNvSpPr>
            <a:spLocks noChangeShapeType="1"/>
          </p:cNvSpPr>
          <p:nvPr/>
        </p:nvSpPr>
        <p:spPr bwMode="auto">
          <a:xfrm flipV="1">
            <a:off x="651520" y="2831976"/>
            <a:ext cx="0" cy="304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2" name="Line 31"/>
          <p:cNvSpPr>
            <a:spLocks noChangeShapeType="1"/>
          </p:cNvSpPr>
          <p:nvPr/>
        </p:nvSpPr>
        <p:spPr bwMode="auto">
          <a:xfrm flipV="1">
            <a:off x="1337320" y="2831976"/>
            <a:ext cx="0" cy="304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3" name="Line 32"/>
          <p:cNvSpPr>
            <a:spLocks noChangeShapeType="1"/>
          </p:cNvSpPr>
          <p:nvPr/>
        </p:nvSpPr>
        <p:spPr bwMode="auto">
          <a:xfrm flipV="1">
            <a:off x="2023120" y="2831976"/>
            <a:ext cx="0" cy="304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4" name="Line 34"/>
          <p:cNvSpPr>
            <a:spLocks noChangeShapeType="1"/>
          </p:cNvSpPr>
          <p:nvPr/>
        </p:nvSpPr>
        <p:spPr bwMode="auto">
          <a:xfrm flipV="1">
            <a:off x="2785120" y="2831976"/>
            <a:ext cx="0" cy="304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5" name="Line 35"/>
          <p:cNvSpPr>
            <a:spLocks noChangeShapeType="1"/>
          </p:cNvSpPr>
          <p:nvPr/>
        </p:nvSpPr>
        <p:spPr bwMode="auto">
          <a:xfrm flipV="1">
            <a:off x="4232920" y="2831976"/>
            <a:ext cx="0" cy="304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6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Sequences and Series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3C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179512" y="116632"/>
                <a:ext cx="12039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116632"/>
                <a:ext cx="1203984" cy="276999"/>
              </a:xfrm>
              <a:prstGeom prst="rect">
                <a:avLst/>
              </a:prstGeom>
              <a:blipFill>
                <a:blip r:embed="rId21"/>
                <a:stretch>
                  <a:fillRect l="-2525" t="-4348" r="-1515" b="-108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32281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3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3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3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3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3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7" dur="500"/>
                                        <p:tgtEl>
                                          <p:spTgt spid="13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3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3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3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3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3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3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3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13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13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13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13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9" grpId="0"/>
      <p:bldP spid="13341" grpId="0"/>
      <p:bldP spid="13344" grpId="0"/>
      <p:bldP spid="13347" grpId="0"/>
      <p:bldP spid="13348" grpId="0"/>
      <p:bldP spid="13349" grpId="0"/>
      <p:bldP spid="13354" grpId="0" animBg="1"/>
      <p:bldP spid="13370" grpId="0" animBg="1"/>
      <p:bldP spid="13372" grpId="0" animBg="1"/>
      <p:bldP spid="13373" grpId="0" animBg="1"/>
      <p:bldP spid="13374" grpId="0" animBg="1"/>
      <p:bldP spid="13375" grpId="0"/>
      <p:bldP spid="13376" grpId="0"/>
      <p:bldP spid="13377" grpId="0"/>
      <p:bldP spid="1337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Text Box 5"/>
          <p:cNvSpPr txBox="1">
            <a:spLocks noChangeArrowheads="1"/>
          </p:cNvSpPr>
          <p:nvPr/>
        </p:nvSpPr>
        <p:spPr bwMode="auto">
          <a:xfrm>
            <a:off x="5867400" y="1600200"/>
            <a:ext cx="2514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b="1" u="sng">
                <a:latin typeface="Comic Sans MS" pitchFamily="66" charset="0"/>
              </a:rPr>
              <a:t>Example Questions</a:t>
            </a:r>
          </a:p>
        </p:txBody>
      </p:sp>
      <p:sp>
        <p:nvSpPr>
          <p:cNvPr id="11280" name="Text Box 17"/>
          <p:cNvSpPr txBox="1">
            <a:spLocks noChangeArrowheads="1"/>
          </p:cNvSpPr>
          <p:nvPr/>
        </p:nvSpPr>
        <p:spPr bwMode="auto">
          <a:xfrm>
            <a:off x="5029200" y="1981200"/>
            <a:ext cx="3962400" cy="95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latin typeface="Comic Sans MS" pitchFamily="66" charset="0"/>
              </a:rPr>
              <a:t>The numbers 3, x, and (x + 6) form the first three terms of a positive geometric sequence. Calculate the 15</a:t>
            </a:r>
            <a:r>
              <a:rPr lang="en-GB" altLang="en-US" sz="1400" baseline="30000">
                <a:latin typeface="Comic Sans MS" pitchFamily="66" charset="0"/>
              </a:rPr>
              <a:t>th</a:t>
            </a:r>
            <a:r>
              <a:rPr lang="en-GB" altLang="en-US" sz="1400">
                <a:latin typeface="Comic Sans MS" pitchFamily="66" charset="0"/>
              </a:rPr>
              <a:t> term of the sequence</a:t>
            </a:r>
          </a:p>
        </p:txBody>
      </p:sp>
      <p:graphicFrame>
        <p:nvGraphicFramePr>
          <p:cNvPr id="14378" name="Object 42"/>
          <p:cNvGraphicFramePr>
            <a:graphicFrameLocks noChangeAspect="1"/>
          </p:cNvGraphicFramePr>
          <p:nvPr/>
        </p:nvGraphicFramePr>
        <p:xfrm>
          <a:off x="5181600" y="3048000"/>
          <a:ext cx="838200" cy="69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8" name="Equation" r:id="rId3" imgW="520474" imgH="431613" progId="Equation.DSMT4">
                  <p:embed/>
                </p:oleObj>
              </mc:Choice>
              <mc:Fallback>
                <p:oleObj name="Equation" r:id="rId3" imgW="520474" imgH="431613" progId="Equation.DSMT4">
                  <p:embed/>
                  <p:pic>
                    <p:nvPicPr>
                      <p:cNvPr id="14378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3048000"/>
                        <a:ext cx="838200" cy="695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79" name="Object 43"/>
          <p:cNvGraphicFramePr>
            <a:graphicFrameLocks noChangeAspect="1"/>
          </p:cNvGraphicFramePr>
          <p:nvPr/>
        </p:nvGraphicFramePr>
        <p:xfrm>
          <a:off x="6553200" y="3048000"/>
          <a:ext cx="981075" cy="633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9" name="Equation" r:id="rId5" imgW="609336" imgH="393529" progId="Equation.DSMT4">
                  <p:embed/>
                </p:oleObj>
              </mc:Choice>
              <mc:Fallback>
                <p:oleObj name="Equation" r:id="rId5" imgW="609336" imgH="393529" progId="Equation.DSMT4">
                  <p:embed/>
                  <p:pic>
                    <p:nvPicPr>
                      <p:cNvPr id="14379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3048000"/>
                        <a:ext cx="981075" cy="633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80" name="Line 44"/>
          <p:cNvSpPr>
            <a:spLocks noChangeShapeType="1"/>
          </p:cNvSpPr>
          <p:nvPr/>
        </p:nvSpPr>
        <p:spPr bwMode="auto">
          <a:xfrm>
            <a:off x="6096000" y="33528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14381" name="Object 45"/>
          <p:cNvGraphicFramePr>
            <a:graphicFrameLocks noChangeAspect="1"/>
          </p:cNvGraphicFramePr>
          <p:nvPr/>
        </p:nvGraphicFramePr>
        <p:xfrm>
          <a:off x="6324600" y="3962400"/>
          <a:ext cx="1227138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0" name="Equation" r:id="rId7" imgW="761669" imgH="203112" progId="Equation.DSMT4">
                  <p:embed/>
                </p:oleObj>
              </mc:Choice>
              <mc:Fallback>
                <p:oleObj name="Equation" r:id="rId7" imgW="761669" imgH="203112" progId="Equation.DSMT4">
                  <p:embed/>
                  <p:pic>
                    <p:nvPicPr>
                      <p:cNvPr id="14381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3962400"/>
                        <a:ext cx="1227138" cy="327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82" name="Object 46"/>
          <p:cNvGraphicFramePr>
            <a:graphicFrameLocks noChangeAspect="1"/>
          </p:cNvGraphicFramePr>
          <p:nvPr/>
        </p:nvGraphicFramePr>
        <p:xfrm>
          <a:off x="6019800" y="4572000"/>
          <a:ext cx="1555750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1" name="Equation" r:id="rId9" imgW="965200" imgH="203200" progId="Equation.DSMT4">
                  <p:embed/>
                </p:oleObj>
              </mc:Choice>
              <mc:Fallback>
                <p:oleObj name="Equation" r:id="rId9" imgW="965200" imgH="203200" progId="Equation.DSMT4">
                  <p:embed/>
                  <p:pic>
                    <p:nvPicPr>
                      <p:cNvPr id="14382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4572000"/>
                        <a:ext cx="1555750" cy="327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83" name="Object 47"/>
          <p:cNvGraphicFramePr>
            <a:graphicFrameLocks noChangeAspect="1"/>
          </p:cNvGraphicFramePr>
          <p:nvPr/>
        </p:nvGraphicFramePr>
        <p:xfrm>
          <a:off x="5867400" y="5181600"/>
          <a:ext cx="1700213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2" name="Equation" r:id="rId11" imgW="1054100" imgH="203200" progId="Equation.DSMT4">
                  <p:embed/>
                </p:oleObj>
              </mc:Choice>
              <mc:Fallback>
                <p:oleObj name="Equation" r:id="rId11" imgW="1054100" imgH="203200" progId="Equation.DSMT4">
                  <p:embed/>
                  <p:pic>
                    <p:nvPicPr>
                      <p:cNvPr id="14383" name="Object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5181600"/>
                        <a:ext cx="1700213" cy="327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84" name="Object 48"/>
          <p:cNvGraphicFramePr>
            <a:graphicFrameLocks noChangeAspect="1"/>
          </p:cNvGraphicFramePr>
          <p:nvPr/>
        </p:nvGraphicFramePr>
        <p:xfrm>
          <a:off x="6934200" y="5791200"/>
          <a:ext cx="573088" cy="28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3" name="Equation" r:id="rId13" imgW="355138" imgH="177569" progId="Equation.DSMT4">
                  <p:embed/>
                </p:oleObj>
              </mc:Choice>
              <mc:Fallback>
                <p:oleObj name="Equation" r:id="rId13" imgW="355138" imgH="177569" progId="Equation.DSMT4">
                  <p:embed/>
                  <p:pic>
                    <p:nvPicPr>
                      <p:cNvPr id="14384" name="Objec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200" y="5791200"/>
                        <a:ext cx="573088" cy="285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85" name="Arc 49"/>
          <p:cNvSpPr>
            <a:spLocks/>
          </p:cNvSpPr>
          <p:nvPr/>
        </p:nvSpPr>
        <p:spPr bwMode="auto">
          <a:xfrm>
            <a:off x="7696200" y="4114800"/>
            <a:ext cx="304800" cy="609600"/>
          </a:xfrm>
          <a:custGeom>
            <a:avLst/>
            <a:gdLst>
              <a:gd name="T0" fmla="*/ 0 w 21600"/>
              <a:gd name="T1" fmla="*/ 0 h 43192"/>
              <a:gd name="T2" fmla="*/ 1680210 w 21600"/>
              <a:gd name="T3" fmla="*/ 121430635 h 43192"/>
              <a:gd name="T4" fmla="*/ 0 w 21600"/>
              <a:gd name="T5" fmla="*/ 60726474 h 4319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2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96"/>
                  <a:pt x="12289" y="42867"/>
                  <a:pt x="597" y="43191"/>
                </a:cubicBezTo>
              </a:path>
              <a:path w="21600" h="43192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96"/>
                  <a:pt x="12289" y="42867"/>
                  <a:pt x="597" y="43191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386" name="Arc 50"/>
          <p:cNvSpPr>
            <a:spLocks/>
          </p:cNvSpPr>
          <p:nvPr/>
        </p:nvSpPr>
        <p:spPr bwMode="auto">
          <a:xfrm>
            <a:off x="7696200" y="4724400"/>
            <a:ext cx="304800" cy="609600"/>
          </a:xfrm>
          <a:custGeom>
            <a:avLst/>
            <a:gdLst>
              <a:gd name="T0" fmla="*/ 0 w 21600"/>
              <a:gd name="T1" fmla="*/ 0 h 43192"/>
              <a:gd name="T2" fmla="*/ 1680210 w 21600"/>
              <a:gd name="T3" fmla="*/ 121430635 h 43192"/>
              <a:gd name="T4" fmla="*/ 0 w 21600"/>
              <a:gd name="T5" fmla="*/ 60726474 h 4319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2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96"/>
                  <a:pt x="12289" y="42867"/>
                  <a:pt x="597" y="43191"/>
                </a:cubicBezTo>
              </a:path>
              <a:path w="21600" h="43192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96"/>
                  <a:pt x="12289" y="42867"/>
                  <a:pt x="597" y="43191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387" name="Arc 51"/>
          <p:cNvSpPr>
            <a:spLocks/>
          </p:cNvSpPr>
          <p:nvPr/>
        </p:nvSpPr>
        <p:spPr bwMode="auto">
          <a:xfrm>
            <a:off x="7696200" y="5334000"/>
            <a:ext cx="304800" cy="609600"/>
          </a:xfrm>
          <a:custGeom>
            <a:avLst/>
            <a:gdLst>
              <a:gd name="T0" fmla="*/ 0 w 21600"/>
              <a:gd name="T1" fmla="*/ 0 h 43192"/>
              <a:gd name="T2" fmla="*/ 1680210 w 21600"/>
              <a:gd name="T3" fmla="*/ 121430635 h 43192"/>
              <a:gd name="T4" fmla="*/ 0 w 21600"/>
              <a:gd name="T5" fmla="*/ 60726474 h 4319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2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96"/>
                  <a:pt x="12289" y="42867"/>
                  <a:pt x="597" y="43191"/>
                </a:cubicBezTo>
              </a:path>
              <a:path w="21600" h="43192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96"/>
                  <a:pt x="12289" y="42867"/>
                  <a:pt x="597" y="43191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388" name="Arc 52"/>
          <p:cNvSpPr>
            <a:spLocks/>
          </p:cNvSpPr>
          <p:nvPr/>
        </p:nvSpPr>
        <p:spPr bwMode="auto">
          <a:xfrm>
            <a:off x="7696200" y="3352800"/>
            <a:ext cx="304800" cy="762000"/>
          </a:xfrm>
          <a:custGeom>
            <a:avLst/>
            <a:gdLst>
              <a:gd name="T0" fmla="*/ 0 w 21600"/>
              <a:gd name="T1" fmla="*/ 0 h 43192"/>
              <a:gd name="T2" fmla="*/ 1680210 w 21600"/>
              <a:gd name="T3" fmla="*/ 237169201 h 43192"/>
              <a:gd name="T4" fmla="*/ 0 w 21600"/>
              <a:gd name="T5" fmla="*/ 118606697 h 4319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2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96"/>
                  <a:pt x="12289" y="42867"/>
                  <a:pt x="597" y="43191"/>
                </a:cubicBezTo>
              </a:path>
              <a:path w="21600" h="43192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96"/>
                  <a:pt x="12289" y="42867"/>
                  <a:pt x="597" y="43191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389" name="Text Box 53"/>
          <p:cNvSpPr txBox="1">
            <a:spLocks noChangeArrowheads="1"/>
          </p:cNvSpPr>
          <p:nvPr/>
        </p:nvSpPr>
        <p:spPr bwMode="auto">
          <a:xfrm>
            <a:off x="7924800" y="3352800"/>
            <a:ext cx="1219200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Cross Multiply by 3 and x</a:t>
            </a:r>
          </a:p>
        </p:txBody>
      </p:sp>
      <p:sp>
        <p:nvSpPr>
          <p:cNvPr id="14390" name="Text Box 54"/>
          <p:cNvSpPr txBox="1">
            <a:spLocks noChangeArrowheads="1"/>
          </p:cNvSpPr>
          <p:nvPr/>
        </p:nvSpPr>
        <p:spPr bwMode="auto">
          <a:xfrm>
            <a:off x="7924800" y="4191000"/>
            <a:ext cx="10668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Set equal to 0</a:t>
            </a:r>
          </a:p>
        </p:txBody>
      </p:sp>
      <p:sp>
        <p:nvSpPr>
          <p:cNvPr id="14391" name="Text Box 55"/>
          <p:cNvSpPr txBox="1">
            <a:spLocks noChangeArrowheads="1"/>
          </p:cNvSpPr>
          <p:nvPr/>
        </p:nvSpPr>
        <p:spPr bwMode="auto">
          <a:xfrm>
            <a:off x="7924800" y="4800600"/>
            <a:ext cx="1066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Factorise</a:t>
            </a:r>
          </a:p>
        </p:txBody>
      </p:sp>
      <p:sp>
        <p:nvSpPr>
          <p:cNvPr id="14392" name="Text Box 56"/>
          <p:cNvSpPr txBox="1">
            <a:spLocks noChangeArrowheads="1"/>
          </p:cNvSpPr>
          <p:nvPr/>
        </p:nvSpPr>
        <p:spPr bwMode="auto">
          <a:xfrm>
            <a:off x="7924800" y="5410200"/>
            <a:ext cx="12192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x has to be positive</a:t>
            </a:r>
          </a:p>
        </p:txBody>
      </p:sp>
      <p:sp>
        <p:nvSpPr>
          <p:cNvPr id="37" name="Rectangle 3"/>
          <p:cNvSpPr txBox="1">
            <a:spLocks noChangeArrowheads="1"/>
          </p:cNvSpPr>
          <p:nvPr/>
        </p:nvSpPr>
        <p:spPr>
          <a:xfrm>
            <a:off x="152400" y="1600200"/>
            <a:ext cx="477964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600" b="1">
                <a:latin typeface="Comic Sans MS" panose="030F0702030302020204" pitchFamily="66" charset="0"/>
              </a:rPr>
              <a:t>Geometric sequences are formed by multiplying a starting value by a common ratio</a:t>
            </a:r>
            <a:endParaRPr lang="en-US" sz="1600">
              <a:latin typeface="Comic Sans MS" panose="030F0702030302020204" pitchFamily="66" charset="0"/>
            </a:endParaRPr>
          </a:p>
          <a:p>
            <a:pPr marL="0" indent="0" algn="ctr">
              <a:buFontTx/>
              <a:buNone/>
            </a:pPr>
            <a:endParaRPr lang="en-GB" altLang="en-US" sz="1600">
              <a:latin typeface="Comic Sans MS" pitchFamily="66" charset="0"/>
            </a:endParaRPr>
          </a:p>
          <a:p>
            <a:pPr marL="0" indent="0" algn="ctr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a,       ar,       ar</a:t>
            </a:r>
            <a:r>
              <a:rPr lang="en-GB" altLang="en-US" sz="1600" baseline="30000">
                <a:latin typeface="Comic Sans MS" pitchFamily="66" charset="0"/>
              </a:rPr>
              <a:t>2</a:t>
            </a:r>
            <a:r>
              <a:rPr lang="en-GB" altLang="en-US" sz="1600">
                <a:latin typeface="Comic Sans MS" pitchFamily="66" charset="0"/>
              </a:rPr>
              <a:t>,       ar</a:t>
            </a:r>
            <a:r>
              <a:rPr lang="en-GB" altLang="en-US" sz="1600" baseline="30000">
                <a:latin typeface="Comic Sans MS" pitchFamily="66" charset="0"/>
              </a:rPr>
              <a:t>3</a:t>
            </a:r>
            <a:r>
              <a:rPr lang="en-GB" altLang="en-US" sz="1600">
                <a:latin typeface="Comic Sans MS" pitchFamily="66" charset="0"/>
              </a:rPr>
              <a:t>,       …,        ar</a:t>
            </a:r>
            <a:r>
              <a:rPr lang="en-GB" altLang="en-US" sz="1600" baseline="30000">
                <a:latin typeface="Comic Sans MS" pitchFamily="66" charset="0"/>
              </a:rPr>
              <a:t>n-1</a:t>
            </a:r>
            <a:endParaRPr lang="en-GB" altLang="en-US" sz="1600" baseline="30000" dirty="0">
              <a:latin typeface="Comic Sans MS" pitchFamily="66" charset="0"/>
            </a:endParaRPr>
          </a:p>
        </p:txBody>
      </p:sp>
      <p:sp>
        <p:nvSpPr>
          <p:cNvPr id="38" name="Text Box 20"/>
          <p:cNvSpPr txBox="1">
            <a:spLocks noChangeArrowheads="1"/>
          </p:cNvSpPr>
          <p:nvPr/>
        </p:nvSpPr>
        <p:spPr bwMode="auto">
          <a:xfrm>
            <a:off x="235595" y="3203451"/>
            <a:ext cx="8382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GB" altLang="en-US" sz="1400" baseline="30000">
                <a:solidFill>
                  <a:srgbClr val="FF0000"/>
                </a:solidFill>
                <a:latin typeface="Comic Sans MS" pitchFamily="66" charset="0"/>
              </a:rPr>
              <a:t>st</a:t>
            </a: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 Term</a:t>
            </a:r>
          </a:p>
        </p:txBody>
      </p:sp>
      <p:sp>
        <p:nvSpPr>
          <p:cNvPr id="39" name="Text Box 25"/>
          <p:cNvSpPr txBox="1">
            <a:spLocks noChangeArrowheads="1"/>
          </p:cNvSpPr>
          <p:nvPr/>
        </p:nvSpPr>
        <p:spPr bwMode="auto">
          <a:xfrm>
            <a:off x="880120" y="3212976"/>
            <a:ext cx="8382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altLang="en-US" sz="1400" baseline="30000">
                <a:solidFill>
                  <a:srgbClr val="FF0000"/>
                </a:solidFill>
                <a:latin typeface="Comic Sans MS" pitchFamily="66" charset="0"/>
              </a:rPr>
              <a:t>nd</a:t>
            </a: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  Term</a:t>
            </a:r>
          </a:p>
        </p:txBody>
      </p:sp>
      <p:sp>
        <p:nvSpPr>
          <p:cNvPr id="40" name="Text Box 26"/>
          <p:cNvSpPr txBox="1">
            <a:spLocks noChangeArrowheads="1"/>
          </p:cNvSpPr>
          <p:nvPr/>
        </p:nvSpPr>
        <p:spPr bwMode="auto">
          <a:xfrm>
            <a:off x="1565920" y="3212976"/>
            <a:ext cx="8382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3</a:t>
            </a:r>
            <a:r>
              <a:rPr lang="en-GB" altLang="en-US" sz="1400" baseline="30000">
                <a:solidFill>
                  <a:srgbClr val="FF0000"/>
                </a:solidFill>
                <a:latin typeface="Comic Sans MS" pitchFamily="66" charset="0"/>
              </a:rPr>
              <a:t>rd</a:t>
            </a: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  Term</a:t>
            </a:r>
          </a:p>
        </p:txBody>
      </p:sp>
      <p:sp>
        <p:nvSpPr>
          <p:cNvPr id="41" name="Text Box 27"/>
          <p:cNvSpPr txBox="1">
            <a:spLocks noChangeArrowheads="1"/>
          </p:cNvSpPr>
          <p:nvPr/>
        </p:nvSpPr>
        <p:spPr bwMode="auto">
          <a:xfrm>
            <a:off x="2327920" y="3212976"/>
            <a:ext cx="8382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4</a:t>
            </a:r>
            <a:r>
              <a:rPr lang="en-GB" altLang="en-US" sz="1400" baseline="30000">
                <a:solidFill>
                  <a:srgbClr val="FF0000"/>
                </a:solidFill>
                <a:latin typeface="Comic Sans MS" pitchFamily="66" charset="0"/>
              </a:rPr>
              <a:t>th</a:t>
            </a: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  Term</a:t>
            </a:r>
          </a:p>
        </p:txBody>
      </p:sp>
      <p:sp>
        <p:nvSpPr>
          <p:cNvPr id="42" name="Text Box 28"/>
          <p:cNvSpPr txBox="1">
            <a:spLocks noChangeArrowheads="1"/>
          </p:cNvSpPr>
          <p:nvPr/>
        </p:nvSpPr>
        <p:spPr bwMode="auto">
          <a:xfrm>
            <a:off x="3851920" y="3212976"/>
            <a:ext cx="8382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n</a:t>
            </a:r>
            <a:r>
              <a:rPr lang="en-GB" altLang="en-US" sz="1400" baseline="30000">
                <a:solidFill>
                  <a:srgbClr val="FF0000"/>
                </a:solidFill>
                <a:latin typeface="Comic Sans MS" pitchFamily="66" charset="0"/>
              </a:rPr>
              <a:t>th</a:t>
            </a: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 Term</a:t>
            </a:r>
          </a:p>
        </p:txBody>
      </p:sp>
      <p:sp>
        <p:nvSpPr>
          <p:cNvPr id="43" name="Line 30"/>
          <p:cNvSpPr>
            <a:spLocks noChangeShapeType="1"/>
          </p:cNvSpPr>
          <p:nvPr/>
        </p:nvSpPr>
        <p:spPr bwMode="auto">
          <a:xfrm flipV="1">
            <a:off x="651520" y="2831976"/>
            <a:ext cx="0" cy="304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4" name="Line 31"/>
          <p:cNvSpPr>
            <a:spLocks noChangeShapeType="1"/>
          </p:cNvSpPr>
          <p:nvPr/>
        </p:nvSpPr>
        <p:spPr bwMode="auto">
          <a:xfrm flipV="1">
            <a:off x="1337320" y="2831976"/>
            <a:ext cx="0" cy="304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5" name="Line 32"/>
          <p:cNvSpPr>
            <a:spLocks noChangeShapeType="1"/>
          </p:cNvSpPr>
          <p:nvPr/>
        </p:nvSpPr>
        <p:spPr bwMode="auto">
          <a:xfrm flipV="1">
            <a:off x="2023120" y="2831976"/>
            <a:ext cx="0" cy="304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6" name="Line 34"/>
          <p:cNvSpPr>
            <a:spLocks noChangeShapeType="1"/>
          </p:cNvSpPr>
          <p:nvPr/>
        </p:nvSpPr>
        <p:spPr bwMode="auto">
          <a:xfrm flipV="1">
            <a:off x="2785120" y="2831976"/>
            <a:ext cx="0" cy="304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7" name="Line 35"/>
          <p:cNvSpPr>
            <a:spLocks noChangeShapeType="1"/>
          </p:cNvSpPr>
          <p:nvPr/>
        </p:nvSpPr>
        <p:spPr bwMode="auto">
          <a:xfrm flipV="1">
            <a:off x="4232920" y="2831976"/>
            <a:ext cx="0" cy="304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8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Sequences and Series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3C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179512" y="116632"/>
                <a:ext cx="12039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116632"/>
                <a:ext cx="1203984" cy="276999"/>
              </a:xfrm>
              <a:prstGeom prst="rect">
                <a:avLst/>
              </a:prstGeom>
              <a:blipFill>
                <a:blip r:embed="rId15"/>
                <a:stretch>
                  <a:fillRect l="-2525" t="-4348" r="-1515" b="-108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06813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4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4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4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4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4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4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4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80" grpId="0" animBg="1"/>
      <p:bldP spid="14385" grpId="0" animBg="1"/>
      <p:bldP spid="14386" grpId="0" animBg="1"/>
      <p:bldP spid="14387" grpId="0" animBg="1"/>
      <p:bldP spid="14388" grpId="0" animBg="1"/>
      <p:bldP spid="14389" grpId="0"/>
      <p:bldP spid="14390" grpId="0"/>
      <p:bldP spid="14391" grpId="0"/>
      <p:bldP spid="1439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5867400" y="1600200"/>
            <a:ext cx="2514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b="1" u="sng">
                <a:latin typeface="Comic Sans MS" pitchFamily="66" charset="0"/>
              </a:rPr>
              <a:t>Example Questions</a:t>
            </a:r>
          </a:p>
        </p:txBody>
      </p:sp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5029200" y="1981200"/>
            <a:ext cx="3962400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latin typeface="Comic Sans MS" pitchFamily="66" charset="0"/>
              </a:rPr>
              <a:t>The numbers 3, x, and (x + 6) form the first three terms of a positive geometric sequence. Calculate the 15</a:t>
            </a:r>
            <a:r>
              <a:rPr lang="en-GB" altLang="en-US" sz="1400" baseline="30000">
                <a:latin typeface="Comic Sans MS" pitchFamily="66" charset="0"/>
              </a:rPr>
              <a:t>th</a:t>
            </a:r>
            <a:r>
              <a:rPr lang="en-GB" altLang="en-US" sz="1400">
                <a:latin typeface="Comic Sans MS" pitchFamily="66" charset="0"/>
              </a:rPr>
              <a:t> term of the sequence</a:t>
            </a:r>
          </a:p>
        </p:txBody>
      </p:sp>
      <p:graphicFrame>
        <p:nvGraphicFramePr>
          <p:cNvPr id="16405" name="Object 21"/>
          <p:cNvGraphicFramePr>
            <a:graphicFrameLocks noChangeAspect="1"/>
          </p:cNvGraphicFramePr>
          <p:nvPr/>
        </p:nvGraphicFramePr>
        <p:xfrm>
          <a:off x="5257800" y="2971800"/>
          <a:ext cx="1924050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7" name="Equation" r:id="rId3" imgW="1193800" imgH="203200" progId="Equation.DSMT4">
                  <p:embed/>
                </p:oleObj>
              </mc:Choice>
              <mc:Fallback>
                <p:oleObj name="Equation" r:id="rId3" imgW="1193800" imgH="203200" progId="Equation.DSMT4">
                  <p:embed/>
                  <p:pic>
                    <p:nvPicPr>
                      <p:cNvPr id="16405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2971800"/>
                        <a:ext cx="1924050" cy="327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413" name="Text Box 29"/>
          <p:cNvSpPr txBox="1">
            <a:spLocks noChangeArrowheads="1"/>
          </p:cNvSpPr>
          <p:nvPr/>
        </p:nvSpPr>
        <p:spPr bwMode="auto">
          <a:xfrm>
            <a:off x="5181600" y="3352800"/>
            <a:ext cx="1371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First term = 3</a:t>
            </a:r>
          </a:p>
        </p:txBody>
      </p:sp>
      <p:sp>
        <p:nvSpPr>
          <p:cNvPr id="16417" name="Text Box 33"/>
          <p:cNvSpPr txBox="1">
            <a:spLocks noChangeArrowheads="1"/>
          </p:cNvSpPr>
          <p:nvPr/>
        </p:nvSpPr>
        <p:spPr bwMode="auto">
          <a:xfrm>
            <a:off x="5181600" y="3810000"/>
            <a:ext cx="167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Common Ratio = 2</a:t>
            </a:r>
          </a:p>
        </p:txBody>
      </p:sp>
      <p:sp>
        <p:nvSpPr>
          <p:cNvPr id="16418" name="Text Box 34"/>
          <p:cNvSpPr txBox="1">
            <a:spLocks noChangeArrowheads="1"/>
          </p:cNvSpPr>
          <p:nvPr/>
        </p:nvSpPr>
        <p:spPr bwMode="auto">
          <a:xfrm>
            <a:off x="5181600" y="4267200"/>
            <a:ext cx="1905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Nth term = 3 x 2</a:t>
            </a:r>
            <a:r>
              <a:rPr lang="en-GB" altLang="en-US" sz="1400" baseline="30000">
                <a:solidFill>
                  <a:srgbClr val="FF0000"/>
                </a:solidFill>
                <a:latin typeface="Comic Sans MS" pitchFamily="66" charset="0"/>
              </a:rPr>
              <a:t>n-1</a:t>
            </a:r>
          </a:p>
        </p:txBody>
      </p:sp>
      <p:sp>
        <p:nvSpPr>
          <p:cNvPr id="16419" name="Text Box 35"/>
          <p:cNvSpPr txBox="1">
            <a:spLocks noChangeArrowheads="1"/>
          </p:cNvSpPr>
          <p:nvPr/>
        </p:nvSpPr>
        <p:spPr bwMode="auto">
          <a:xfrm>
            <a:off x="5181600" y="4800600"/>
            <a:ext cx="1905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15</a:t>
            </a:r>
            <a:r>
              <a:rPr lang="en-GB" altLang="en-US" sz="1400" baseline="30000">
                <a:solidFill>
                  <a:srgbClr val="FF0000"/>
                </a:solidFill>
                <a:latin typeface="Comic Sans MS" pitchFamily="66" charset="0"/>
              </a:rPr>
              <a:t>th</a:t>
            </a: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 Term = 3 x 2</a:t>
            </a:r>
            <a:r>
              <a:rPr lang="en-GB" altLang="en-US" sz="1400" baseline="30000">
                <a:solidFill>
                  <a:srgbClr val="FF0000"/>
                </a:solidFill>
                <a:latin typeface="Comic Sans MS" pitchFamily="66" charset="0"/>
              </a:rPr>
              <a:t>14</a:t>
            </a:r>
          </a:p>
        </p:txBody>
      </p:sp>
      <p:sp>
        <p:nvSpPr>
          <p:cNvPr id="16420" name="Text Box 36"/>
          <p:cNvSpPr txBox="1">
            <a:spLocks noChangeArrowheads="1"/>
          </p:cNvSpPr>
          <p:nvPr/>
        </p:nvSpPr>
        <p:spPr bwMode="auto">
          <a:xfrm>
            <a:off x="5181600" y="5257800"/>
            <a:ext cx="1905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15</a:t>
            </a:r>
            <a:r>
              <a:rPr lang="en-GB" altLang="en-US" sz="1400" baseline="30000" dirty="0">
                <a:solidFill>
                  <a:srgbClr val="FF0000"/>
                </a:solidFill>
                <a:latin typeface="Comic Sans MS" pitchFamily="66" charset="0"/>
              </a:rPr>
              <a:t>th</a:t>
            </a: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 Term = 49,152</a:t>
            </a:r>
            <a:endParaRPr lang="en-GB" altLang="en-US" sz="1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8" name="Rectangle 3"/>
          <p:cNvSpPr txBox="1">
            <a:spLocks noChangeArrowheads="1"/>
          </p:cNvSpPr>
          <p:nvPr/>
        </p:nvSpPr>
        <p:spPr>
          <a:xfrm>
            <a:off x="152400" y="1600200"/>
            <a:ext cx="477964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600" b="1">
                <a:latin typeface="Comic Sans MS" panose="030F0702030302020204" pitchFamily="66" charset="0"/>
              </a:rPr>
              <a:t>Geometric sequences are formed by multiplying a starting value by a common ratio</a:t>
            </a:r>
            <a:endParaRPr lang="en-US" sz="1600">
              <a:latin typeface="Comic Sans MS" panose="030F0702030302020204" pitchFamily="66" charset="0"/>
            </a:endParaRPr>
          </a:p>
          <a:p>
            <a:pPr marL="0" indent="0" algn="ctr">
              <a:buFontTx/>
              <a:buNone/>
            </a:pPr>
            <a:endParaRPr lang="en-GB" altLang="en-US" sz="1600">
              <a:latin typeface="Comic Sans MS" pitchFamily="66" charset="0"/>
            </a:endParaRPr>
          </a:p>
          <a:p>
            <a:pPr marL="0" indent="0" algn="ctr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a,       ar,       ar</a:t>
            </a:r>
            <a:r>
              <a:rPr lang="en-GB" altLang="en-US" sz="1600" baseline="30000">
                <a:latin typeface="Comic Sans MS" pitchFamily="66" charset="0"/>
              </a:rPr>
              <a:t>2</a:t>
            </a:r>
            <a:r>
              <a:rPr lang="en-GB" altLang="en-US" sz="1600">
                <a:latin typeface="Comic Sans MS" pitchFamily="66" charset="0"/>
              </a:rPr>
              <a:t>,       ar</a:t>
            </a:r>
            <a:r>
              <a:rPr lang="en-GB" altLang="en-US" sz="1600" baseline="30000">
                <a:latin typeface="Comic Sans MS" pitchFamily="66" charset="0"/>
              </a:rPr>
              <a:t>3</a:t>
            </a:r>
            <a:r>
              <a:rPr lang="en-GB" altLang="en-US" sz="1600">
                <a:latin typeface="Comic Sans MS" pitchFamily="66" charset="0"/>
              </a:rPr>
              <a:t>,       …,        ar</a:t>
            </a:r>
            <a:r>
              <a:rPr lang="en-GB" altLang="en-US" sz="1600" baseline="30000">
                <a:latin typeface="Comic Sans MS" pitchFamily="66" charset="0"/>
              </a:rPr>
              <a:t>n-1</a:t>
            </a:r>
            <a:endParaRPr lang="en-GB" altLang="en-US" sz="1600" baseline="30000" dirty="0">
              <a:latin typeface="Comic Sans MS" pitchFamily="66" charset="0"/>
            </a:endParaRPr>
          </a:p>
        </p:txBody>
      </p:sp>
      <p:sp>
        <p:nvSpPr>
          <p:cNvPr id="29" name="Text Box 20"/>
          <p:cNvSpPr txBox="1">
            <a:spLocks noChangeArrowheads="1"/>
          </p:cNvSpPr>
          <p:nvPr/>
        </p:nvSpPr>
        <p:spPr bwMode="auto">
          <a:xfrm>
            <a:off x="235595" y="3203451"/>
            <a:ext cx="8382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GB" altLang="en-US" sz="1400" baseline="30000">
                <a:solidFill>
                  <a:srgbClr val="FF0000"/>
                </a:solidFill>
                <a:latin typeface="Comic Sans MS" pitchFamily="66" charset="0"/>
              </a:rPr>
              <a:t>st</a:t>
            </a: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 Term</a:t>
            </a:r>
          </a:p>
        </p:txBody>
      </p:sp>
      <p:sp>
        <p:nvSpPr>
          <p:cNvPr id="30" name="Text Box 25"/>
          <p:cNvSpPr txBox="1">
            <a:spLocks noChangeArrowheads="1"/>
          </p:cNvSpPr>
          <p:nvPr/>
        </p:nvSpPr>
        <p:spPr bwMode="auto">
          <a:xfrm>
            <a:off x="880120" y="3212976"/>
            <a:ext cx="8382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altLang="en-US" sz="1400" baseline="30000">
                <a:solidFill>
                  <a:srgbClr val="FF0000"/>
                </a:solidFill>
                <a:latin typeface="Comic Sans MS" pitchFamily="66" charset="0"/>
              </a:rPr>
              <a:t>nd</a:t>
            </a: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  Term</a:t>
            </a:r>
          </a:p>
        </p:txBody>
      </p:sp>
      <p:sp>
        <p:nvSpPr>
          <p:cNvPr id="31" name="Text Box 26"/>
          <p:cNvSpPr txBox="1">
            <a:spLocks noChangeArrowheads="1"/>
          </p:cNvSpPr>
          <p:nvPr/>
        </p:nvSpPr>
        <p:spPr bwMode="auto">
          <a:xfrm>
            <a:off x="1565920" y="3212976"/>
            <a:ext cx="8382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3</a:t>
            </a:r>
            <a:r>
              <a:rPr lang="en-GB" altLang="en-US" sz="1400" baseline="30000">
                <a:solidFill>
                  <a:srgbClr val="FF0000"/>
                </a:solidFill>
                <a:latin typeface="Comic Sans MS" pitchFamily="66" charset="0"/>
              </a:rPr>
              <a:t>rd</a:t>
            </a: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  Term</a:t>
            </a:r>
          </a:p>
        </p:txBody>
      </p:sp>
      <p:sp>
        <p:nvSpPr>
          <p:cNvPr id="32" name="Text Box 27"/>
          <p:cNvSpPr txBox="1">
            <a:spLocks noChangeArrowheads="1"/>
          </p:cNvSpPr>
          <p:nvPr/>
        </p:nvSpPr>
        <p:spPr bwMode="auto">
          <a:xfrm>
            <a:off x="2327920" y="3212976"/>
            <a:ext cx="8382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4</a:t>
            </a:r>
            <a:r>
              <a:rPr lang="en-GB" altLang="en-US" sz="1400" baseline="30000">
                <a:solidFill>
                  <a:srgbClr val="FF0000"/>
                </a:solidFill>
                <a:latin typeface="Comic Sans MS" pitchFamily="66" charset="0"/>
              </a:rPr>
              <a:t>th</a:t>
            </a: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  Term</a:t>
            </a:r>
          </a:p>
        </p:txBody>
      </p:sp>
      <p:sp>
        <p:nvSpPr>
          <p:cNvPr id="33" name="Text Box 28"/>
          <p:cNvSpPr txBox="1">
            <a:spLocks noChangeArrowheads="1"/>
          </p:cNvSpPr>
          <p:nvPr/>
        </p:nvSpPr>
        <p:spPr bwMode="auto">
          <a:xfrm>
            <a:off x="3851920" y="3212976"/>
            <a:ext cx="8382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n</a:t>
            </a:r>
            <a:r>
              <a:rPr lang="en-GB" altLang="en-US" sz="1400" baseline="30000">
                <a:solidFill>
                  <a:srgbClr val="FF0000"/>
                </a:solidFill>
                <a:latin typeface="Comic Sans MS" pitchFamily="66" charset="0"/>
              </a:rPr>
              <a:t>th</a:t>
            </a: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 Term</a:t>
            </a:r>
          </a:p>
        </p:txBody>
      </p:sp>
      <p:sp>
        <p:nvSpPr>
          <p:cNvPr id="34" name="Line 30"/>
          <p:cNvSpPr>
            <a:spLocks noChangeShapeType="1"/>
          </p:cNvSpPr>
          <p:nvPr/>
        </p:nvSpPr>
        <p:spPr bwMode="auto">
          <a:xfrm flipV="1">
            <a:off x="651520" y="2831976"/>
            <a:ext cx="0" cy="304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5" name="Line 31"/>
          <p:cNvSpPr>
            <a:spLocks noChangeShapeType="1"/>
          </p:cNvSpPr>
          <p:nvPr/>
        </p:nvSpPr>
        <p:spPr bwMode="auto">
          <a:xfrm flipV="1">
            <a:off x="1337320" y="2831976"/>
            <a:ext cx="0" cy="304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6" name="Line 32"/>
          <p:cNvSpPr>
            <a:spLocks noChangeShapeType="1"/>
          </p:cNvSpPr>
          <p:nvPr/>
        </p:nvSpPr>
        <p:spPr bwMode="auto">
          <a:xfrm flipV="1">
            <a:off x="2023120" y="2831976"/>
            <a:ext cx="0" cy="304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7" name="Line 34"/>
          <p:cNvSpPr>
            <a:spLocks noChangeShapeType="1"/>
          </p:cNvSpPr>
          <p:nvPr/>
        </p:nvSpPr>
        <p:spPr bwMode="auto">
          <a:xfrm flipV="1">
            <a:off x="2785120" y="2831976"/>
            <a:ext cx="0" cy="304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8" name="Line 35"/>
          <p:cNvSpPr>
            <a:spLocks noChangeShapeType="1"/>
          </p:cNvSpPr>
          <p:nvPr/>
        </p:nvSpPr>
        <p:spPr bwMode="auto">
          <a:xfrm flipV="1">
            <a:off x="4232920" y="2831976"/>
            <a:ext cx="0" cy="304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9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Sequences and Series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3C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179512" y="116632"/>
                <a:ext cx="12039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116632"/>
                <a:ext cx="1203984" cy="276999"/>
              </a:xfrm>
              <a:prstGeom prst="rect">
                <a:avLst/>
              </a:prstGeom>
              <a:blipFill>
                <a:blip r:embed="rId5"/>
                <a:stretch>
                  <a:fillRect l="-2525" t="-4348" r="-1515" b="-108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10449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6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13" grpId="0"/>
      <p:bldP spid="16417" grpId="0"/>
      <p:bldP spid="16418" grpId="0"/>
      <p:bldP spid="16419" grpId="0"/>
      <p:bldP spid="164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3"/>
              <p:cNvSpPr txBox="1">
                <a:spLocks noChangeArrowheads="1"/>
              </p:cNvSpPr>
              <p:nvPr/>
            </p:nvSpPr>
            <p:spPr>
              <a:xfrm>
                <a:off x="152400" y="1600200"/>
                <a:ext cx="3627512" cy="452596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Font typeface="Arial" panose="020B0604020202020204" pitchFamily="34" charset="0"/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Geometric sequences are formed by multiplying a starting value by a common ratio</a:t>
                </a:r>
              </a:p>
              <a:p>
                <a:pPr marL="0" indent="0" algn="ctr">
                  <a:buFont typeface="Arial" panose="020B0604020202020204" pitchFamily="34" charset="0"/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Font typeface="Arial" panose="020B0604020202020204" pitchFamily="34" charset="0"/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What is the first term to exceed 1 million in the sequence:</a:t>
                </a:r>
              </a:p>
              <a:p>
                <a:pPr marL="0" indent="0" algn="ctr">
                  <a:buFont typeface="Arial" panose="020B0604020202020204" pitchFamily="34" charset="0"/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Font typeface="Arial" panose="020B0604020202020204" pitchFamily="34" charset="0"/>
                  <a:buNone/>
                </a:pP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3, 6, 12, 24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…</a:t>
                </a:r>
              </a:p>
            </p:txBody>
          </p:sp>
        </mc:Choice>
        <mc:Fallback xmlns="">
          <p:sp>
            <p:nvSpPr>
              <p:cNvPr id="28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1600200"/>
                <a:ext cx="3627512" cy="4525963"/>
              </a:xfrm>
              <a:prstGeom prst="rect">
                <a:avLst/>
              </a:prstGeom>
              <a:blipFill>
                <a:blip r:embed="rId2"/>
                <a:stretch>
                  <a:fillRect t="-809" r="-15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Sequences and Series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3C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79512" y="116632"/>
                <a:ext cx="12039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116632"/>
                <a:ext cx="1203984" cy="276999"/>
              </a:xfrm>
              <a:prstGeom prst="rect">
                <a:avLst/>
              </a:prstGeom>
              <a:blipFill>
                <a:blip r:embed="rId3"/>
                <a:stretch>
                  <a:fillRect l="-2525" t="-4348" r="-1515" b="-108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652120" y="1412776"/>
                <a:ext cx="12039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2120" y="1412776"/>
                <a:ext cx="1203984" cy="276999"/>
              </a:xfrm>
              <a:prstGeom prst="rect">
                <a:avLst/>
              </a:prstGeom>
              <a:blipFill>
                <a:blip r:embed="rId4"/>
                <a:stretch>
                  <a:fillRect l="-2525" t="-4444" r="-1515"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5004048" y="1988840"/>
                <a:ext cx="211718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000000=3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4048" y="1988840"/>
                <a:ext cx="2117183" cy="276999"/>
              </a:xfrm>
              <a:prstGeom prst="rect">
                <a:avLst/>
              </a:prstGeom>
              <a:blipFill>
                <a:blip r:embed="rId5"/>
                <a:stretch>
                  <a:fillRect l="-2305" t="-4348" r="-576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004048" y="2492896"/>
                <a:ext cx="1721240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1000000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4048" y="2492896"/>
                <a:ext cx="1721240" cy="51860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355976" y="3140968"/>
                <a:ext cx="2897332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𝑙𝑜𝑔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1000000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𝑙𝑜𝑔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3140968"/>
                <a:ext cx="2897332" cy="62235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4355976" y="4005064"/>
                <a:ext cx="3289618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𝑙𝑜𝑔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1000000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−1)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𝑙𝑜𝑔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4005064"/>
                <a:ext cx="3289618" cy="62235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4355976" y="4797152"/>
                <a:ext cx="2448272" cy="75668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𝑙𝑜𝑔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1000000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𝑙𝑜𝑔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d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4797152"/>
                <a:ext cx="2448272" cy="75668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3923928" y="5733256"/>
                <a:ext cx="2520280" cy="75668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𝑙𝑜𝑔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1000000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𝑙𝑜𝑔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d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+1=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28" y="5733256"/>
                <a:ext cx="2520280" cy="75668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Arc 58"/>
          <p:cNvSpPr>
            <a:spLocks/>
          </p:cNvSpPr>
          <p:nvPr/>
        </p:nvSpPr>
        <p:spPr bwMode="auto">
          <a:xfrm>
            <a:off x="7236296" y="1556792"/>
            <a:ext cx="144016" cy="576064"/>
          </a:xfrm>
          <a:custGeom>
            <a:avLst/>
            <a:gdLst>
              <a:gd name="T0" fmla="*/ 187811 w 21762"/>
              <a:gd name="T1" fmla="*/ 0 h 43200"/>
              <a:gd name="T2" fmla="*/ 0 w 21762"/>
              <a:gd name="T3" fmla="*/ 29634471 h 43200"/>
              <a:gd name="T4" fmla="*/ 187811 w 21762"/>
              <a:gd name="T5" fmla="*/ 1481758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762" h="43200" fill="none" extrusionOk="0">
                <a:moveTo>
                  <a:pt x="161" y="0"/>
                </a:moveTo>
                <a:cubicBezTo>
                  <a:pt x="12091" y="0"/>
                  <a:pt x="21762" y="9670"/>
                  <a:pt x="21762" y="21600"/>
                </a:cubicBezTo>
                <a:cubicBezTo>
                  <a:pt x="21762" y="33529"/>
                  <a:pt x="12091" y="43200"/>
                  <a:pt x="162" y="43200"/>
                </a:cubicBezTo>
                <a:cubicBezTo>
                  <a:pt x="107" y="43200"/>
                  <a:pt x="53" y="43199"/>
                  <a:pt x="-1" y="43199"/>
                </a:cubicBezTo>
              </a:path>
              <a:path w="21762" h="43200" stroke="0" extrusionOk="0">
                <a:moveTo>
                  <a:pt x="161" y="0"/>
                </a:moveTo>
                <a:cubicBezTo>
                  <a:pt x="12091" y="0"/>
                  <a:pt x="21762" y="9670"/>
                  <a:pt x="21762" y="21600"/>
                </a:cubicBezTo>
                <a:cubicBezTo>
                  <a:pt x="21762" y="33529"/>
                  <a:pt x="12091" y="43200"/>
                  <a:pt x="162" y="43200"/>
                </a:cubicBezTo>
                <a:cubicBezTo>
                  <a:pt x="107" y="43200"/>
                  <a:pt x="53" y="43199"/>
                  <a:pt x="-1" y="43199"/>
                </a:cubicBezTo>
                <a:lnTo>
                  <a:pt x="162" y="21600"/>
                </a:lnTo>
                <a:lnTo>
                  <a:pt x="16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5" name="Text Box 63"/>
          <p:cNvSpPr txBox="1">
            <a:spLocks noChangeArrowheads="1"/>
          </p:cNvSpPr>
          <p:nvPr/>
        </p:nvSpPr>
        <p:spPr bwMode="auto">
          <a:xfrm>
            <a:off x="7308304" y="1628800"/>
            <a:ext cx="136815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</a:p>
        </p:txBody>
      </p:sp>
      <p:sp>
        <p:nvSpPr>
          <p:cNvPr id="46" name="Arc 58"/>
          <p:cNvSpPr>
            <a:spLocks/>
          </p:cNvSpPr>
          <p:nvPr/>
        </p:nvSpPr>
        <p:spPr bwMode="auto">
          <a:xfrm>
            <a:off x="7164288" y="2132856"/>
            <a:ext cx="144016" cy="576064"/>
          </a:xfrm>
          <a:custGeom>
            <a:avLst/>
            <a:gdLst>
              <a:gd name="T0" fmla="*/ 187811 w 21762"/>
              <a:gd name="T1" fmla="*/ 0 h 43200"/>
              <a:gd name="T2" fmla="*/ 0 w 21762"/>
              <a:gd name="T3" fmla="*/ 29634471 h 43200"/>
              <a:gd name="T4" fmla="*/ 187811 w 21762"/>
              <a:gd name="T5" fmla="*/ 1481758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762" h="43200" fill="none" extrusionOk="0">
                <a:moveTo>
                  <a:pt x="161" y="0"/>
                </a:moveTo>
                <a:cubicBezTo>
                  <a:pt x="12091" y="0"/>
                  <a:pt x="21762" y="9670"/>
                  <a:pt x="21762" y="21600"/>
                </a:cubicBezTo>
                <a:cubicBezTo>
                  <a:pt x="21762" y="33529"/>
                  <a:pt x="12091" y="43200"/>
                  <a:pt x="162" y="43200"/>
                </a:cubicBezTo>
                <a:cubicBezTo>
                  <a:pt x="107" y="43200"/>
                  <a:pt x="53" y="43199"/>
                  <a:pt x="-1" y="43199"/>
                </a:cubicBezTo>
              </a:path>
              <a:path w="21762" h="43200" stroke="0" extrusionOk="0">
                <a:moveTo>
                  <a:pt x="161" y="0"/>
                </a:moveTo>
                <a:cubicBezTo>
                  <a:pt x="12091" y="0"/>
                  <a:pt x="21762" y="9670"/>
                  <a:pt x="21762" y="21600"/>
                </a:cubicBezTo>
                <a:cubicBezTo>
                  <a:pt x="21762" y="33529"/>
                  <a:pt x="12091" y="43200"/>
                  <a:pt x="162" y="43200"/>
                </a:cubicBezTo>
                <a:cubicBezTo>
                  <a:pt x="107" y="43200"/>
                  <a:pt x="53" y="43199"/>
                  <a:pt x="-1" y="43199"/>
                </a:cubicBezTo>
                <a:lnTo>
                  <a:pt x="162" y="21600"/>
                </a:lnTo>
                <a:lnTo>
                  <a:pt x="16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7" name="Arc 58"/>
          <p:cNvSpPr>
            <a:spLocks/>
          </p:cNvSpPr>
          <p:nvPr/>
        </p:nvSpPr>
        <p:spPr bwMode="auto">
          <a:xfrm>
            <a:off x="7308304" y="2780928"/>
            <a:ext cx="144016" cy="648072"/>
          </a:xfrm>
          <a:custGeom>
            <a:avLst/>
            <a:gdLst>
              <a:gd name="T0" fmla="*/ 187811 w 21762"/>
              <a:gd name="T1" fmla="*/ 0 h 43200"/>
              <a:gd name="T2" fmla="*/ 0 w 21762"/>
              <a:gd name="T3" fmla="*/ 29634471 h 43200"/>
              <a:gd name="T4" fmla="*/ 187811 w 21762"/>
              <a:gd name="T5" fmla="*/ 1481758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762" h="43200" fill="none" extrusionOk="0">
                <a:moveTo>
                  <a:pt x="161" y="0"/>
                </a:moveTo>
                <a:cubicBezTo>
                  <a:pt x="12091" y="0"/>
                  <a:pt x="21762" y="9670"/>
                  <a:pt x="21762" y="21600"/>
                </a:cubicBezTo>
                <a:cubicBezTo>
                  <a:pt x="21762" y="33529"/>
                  <a:pt x="12091" y="43200"/>
                  <a:pt x="162" y="43200"/>
                </a:cubicBezTo>
                <a:cubicBezTo>
                  <a:pt x="107" y="43200"/>
                  <a:pt x="53" y="43199"/>
                  <a:pt x="-1" y="43199"/>
                </a:cubicBezTo>
              </a:path>
              <a:path w="21762" h="43200" stroke="0" extrusionOk="0">
                <a:moveTo>
                  <a:pt x="161" y="0"/>
                </a:moveTo>
                <a:cubicBezTo>
                  <a:pt x="12091" y="0"/>
                  <a:pt x="21762" y="9670"/>
                  <a:pt x="21762" y="21600"/>
                </a:cubicBezTo>
                <a:cubicBezTo>
                  <a:pt x="21762" y="33529"/>
                  <a:pt x="12091" y="43200"/>
                  <a:pt x="162" y="43200"/>
                </a:cubicBezTo>
                <a:cubicBezTo>
                  <a:pt x="107" y="43200"/>
                  <a:pt x="53" y="43199"/>
                  <a:pt x="-1" y="43199"/>
                </a:cubicBezTo>
                <a:lnTo>
                  <a:pt x="162" y="21600"/>
                </a:lnTo>
                <a:lnTo>
                  <a:pt x="16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8" name="Arc 58"/>
          <p:cNvSpPr>
            <a:spLocks/>
          </p:cNvSpPr>
          <p:nvPr/>
        </p:nvSpPr>
        <p:spPr bwMode="auto">
          <a:xfrm>
            <a:off x="7668344" y="3501008"/>
            <a:ext cx="144016" cy="792088"/>
          </a:xfrm>
          <a:custGeom>
            <a:avLst/>
            <a:gdLst>
              <a:gd name="T0" fmla="*/ 187811 w 21762"/>
              <a:gd name="T1" fmla="*/ 0 h 43200"/>
              <a:gd name="T2" fmla="*/ 0 w 21762"/>
              <a:gd name="T3" fmla="*/ 29634471 h 43200"/>
              <a:gd name="T4" fmla="*/ 187811 w 21762"/>
              <a:gd name="T5" fmla="*/ 1481758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762" h="43200" fill="none" extrusionOk="0">
                <a:moveTo>
                  <a:pt x="161" y="0"/>
                </a:moveTo>
                <a:cubicBezTo>
                  <a:pt x="12091" y="0"/>
                  <a:pt x="21762" y="9670"/>
                  <a:pt x="21762" y="21600"/>
                </a:cubicBezTo>
                <a:cubicBezTo>
                  <a:pt x="21762" y="33529"/>
                  <a:pt x="12091" y="43200"/>
                  <a:pt x="162" y="43200"/>
                </a:cubicBezTo>
                <a:cubicBezTo>
                  <a:pt x="107" y="43200"/>
                  <a:pt x="53" y="43199"/>
                  <a:pt x="-1" y="43199"/>
                </a:cubicBezTo>
              </a:path>
              <a:path w="21762" h="43200" stroke="0" extrusionOk="0">
                <a:moveTo>
                  <a:pt x="161" y="0"/>
                </a:moveTo>
                <a:cubicBezTo>
                  <a:pt x="12091" y="0"/>
                  <a:pt x="21762" y="9670"/>
                  <a:pt x="21762" y="21600"/>
                </a:cubicBezTo>
                <a:cubicBezTo>
                  <a:pt x="21762" y="33529"/>
                  <a:pt x="12091" y="43200"/>
                  <a:pt x="162" y="43200"/>
                </a:cubicBezTo>
                <a:cubicBezTo>
                  <a:pt x="107" y="43200"/>
                  <a:pt x="53" y="43199"/>
                  <a:pt x="-1" y="43199"/>
                </a:cubicBezTo>
                <a:lnTo>
                  <a:pt x="162" y="21600"/>
                </a:lnTo>
                <a:lnTo>
                  <a:pt x="16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9" name="Arc 58"/>
          <p:cNvSpPr>
            <a:spLocks/>
          </p:cNvSpPr>
          <p:nvPr/>
        </p:nvSpPr>
        <p:spPr bwMode="auto">
          <a:xfrm>
            <a:off x="7668344" y="4365104"/>
            <a:ext cx="144016" cy="792088"/>
          </a:xfrm>
          <a:custGeom>
            <a:avLst/>
            <a:gdLst>
              <a:gd name="T0" fmla="*/ 187811 w 21762"/>
              <a:gd name="T1" fmla="*/ 0 h 43200"/>
              <a:gd name="T2" fmla="*/ 0 w 21762"/>
              <a:gd name="T3" fmla="*/ 29634471 h 43200"/>
              <a:gd name="T4" fmla="*/ 187811 w 21762"/>
              <a:gd name="T5" fmla="*/ 1481758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762" h="43200" fill="none" extrusionOk="0">
                <a:moveTo>
                  <a:pt x="161" y="0"/>
                </a:moveTo>
                <a:cubicBezTo>
                  <a:pt x="12091" y="0"/>
                  <a:pt x="21762" y="9670"/>
                  <a:pt x="21762" y="21600"/>
                </a:cubicBezTo>
                <a:cubicBezTo>
                  <a:pt x="21762" y="33529"/>
                  <a:pt x="12091" y="43200"/>
                  <a:pt x="162" y="43200"/>
                </a:cubicBezTo>
                <a:cubicBezTo>
                  <a:pt x="107" y="43200"/>
                  <a:pt x="53" y="43199"/>
                  <a:pt x="-1" y="43199"/>
                </a:cubicBezTo>
              </a:path>
              <a:path w="21762" h="43200" stroke="0" extrusionOk="0">
                <a:moveTo>
                  <a:pt x="161" y="0"/>
                </a:moveTo>
                <a:cubicBezTo>
                  <a:pt x="12091" y="0"/>
                  <a:pt x="21762" y="9670"/>
                  <a:pt x="21762" y="21600"/>
                </a:cubicBezTo>
                <a:cubicBezTo>
                  <a:pt x="21762" y="33529"/>
                  <a:pt x="12091" y="43200"/>
                  <a:pt x="162" y="43200"/>
                </a:cubicBezTo>
                <a:cubicBezTo>
                  <a:pt x="107" y="43200"/>
                  <a:pt x="53" y="43199"/>
                  <a:pt x="-1" y="43199"/>
                </a:cubicBezTo>
                <a:lnTo>
                  <a:pt x="162" y="21600"/>
                </a:lnTo>
                <a:lnTo>
                  <a:pt x="16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0" name="Arc 58"/>
          <p:cNvSpPr>
            <a:spLocks/>
          </p:cNvSpPr>
          <p:nvPr/>
        </p:nvSpPr>
        <p:spPr bwMode="auto">
          <a:xfrm>
            <a:off x="6876256" y="5301208"/>
            <a:ext cx="144016" cy="936104"/>
          </a:xfrm>
          <a:custGeom>
            <a:avLst/>
            <a:gdLst>
              <a:gd name="T0" fmla="*/ 187811 w 21762"/>
              <a:gd name="T1" fmla="*/ 0 h 43200"/>
              <a:gd name="T2" fmla="*/ 0 w 21762"/>
              <a:gd name="T3" fmla="*/ 29634471 h 43200"/>
              <a:gd name="T4" fmla="*/ 187811 w 21762"/>
              <a:gd name="T5" fmla="*/ 1481758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762" h="43200" fill="none" extrusionOk="0">
                <a:moveTo>
                  <a:pt x="161" y="0"/>
                </a:moveTo>
                <a:cubicBezTo>
                  <a:pt x="12091" y="0"/>
                  <a:pt x="21762" y="9670"/>
                  <a:pt x="21762" y="21600"/>
                </a:cubicBezTo>
                <a:cubicBezTo>
                  <a:pt x="21762" y="33529"/>
                  <a:pt x="12091" y="43200"/>
                  <a:pt x="162" y="43200"/>
                </a:cubicBezTo>
                <a:cubicBezTo>
                  <a:pt x="107" y="43200"/>
                  <a:pt x="53" y="43199"/>
                  <a:pt x="-1" y="43199"/>
                </a:cubicBezTo>
              </a:path>
              <a:path w="21762" h="43200" stroke="0" extrusionOk="0">
                <a:moveTo>
                  <a:pt x="161" y="0"/>
                </a:moveTo>
                <a:cubicBezTo>
                  <a:pt x="12091" y="0"/>
                  <a:pt x="21762" y="9670"/>
                  <a:pt x="21762" y="21600"/>
                </a:cubicBezTo>
                <a:cubicBezTo>
                  <a:pt x="21762" y="33529"/>
                  <a:pt x="12091" y="43200"/>
                  <a:pt x="162" y="43200"/>
                </a:cubicBezTo>
                <a:cubicBezTo>
                  <a:pt x="107" y="43200"/>
                  <a:pt x="53" y="43199"/>
                  <a:pt x="-1" y="43199"/>
                </a:cubicBezTo>
                <a:lnTo>
                  <a:pt x="162" y="21600"/>
                </a:lnTo>
                <a:lnTo>
                  <a:pt x="16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" name="Text Box 63"/>
          <p:cNvSpPr txBox="1">
            <a:spLocks noChangeArrowheads="1"/>
          </p:cNvSpPr>
          <p:nvPr/>
        </p:nvSpPr>
        <p:spPr bwMode="auto">
          <a:xfrm>
            <a:off x="7236296" y="2276872"/>
            <a:ext cx="136815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Divide by 3</a:t>
            </a:r>
          </a:p>
        </p:txBody>
      </p:sp>
      <p:sp>
        <p:nvSpPr>
          <p:cNvPr id="52" name="Text Box 63"/>
          <p:cNvSpPr txBox="1">
            <a:spLocks noChangeArrowheads="1"/>
          </p:cNvSpPr>
          <p:nvPr/>
        </p:nvSpPr>
        <p:spPr bwMode="auto">
          <a:xfrm>
            <a:off x="7380312" y="2852936"/>
            <a:ext cx="136815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Take logs of both sides</a:t>
            </a:r>
          </a:p>
        </p:txBody>
      </p:sp>
      <p:sp>
        <p:nvSpPr>
          <p:cNvPr id="53" name="Text Box 63"/>
          <p:cNvSpPr txBox="1">
            <a:spLocks noChangeArrowheads="1"/>
          </p:cNvSpPr>
          <p:nvPr/>
        </p:nvSpPr>
        <p:spPr bwMode="auto">
          <a:xfrm>
            <a:off x="7668344" y="3645024"/>
            <a:ext cx="136815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Use the power law</a:t>
            </a:r>
          </a:p>
        </p:txBody>
      </p:sp>
      <p:sp>
        <p:nvSpPr>
          <p:cNvPr id="54" name="Text Box 63"/>
          <p:cNvSpPr txBox="1">
            <a:spLocks noChangeArrowheads="1"/>
          </p:cNvSpPr>
          <p:nvPr/>
        </p:nvSpPr>
        <p:spPr bwMode="auto">
          <a:xfrm>
            <a:off x="7740352" y="4437112"/>
            <a:ext cx="111663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Divide by log 2</a:t>
            </a:r>
          </a:p>
        </p:txBody>
      </p:sp>
      <p:sp>
        <p:nvSpPr>
          <p:cNvPr id="55" name="Text Box 63"/>
          <p:cNvSpPr txBox="1">
            <a:spLocks noChangeArrowheads="1"/>
          </p:cNvSpPr>
          <p:nvPr/>
        </p:nvSpPr>
        <p:spPr bwMode="auto">
          <a:xfrm>
            <a:off x="6876256" y="5589240"/>
            <a:ext cx="86409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Add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1619672" y="4149080"/>
                <a:ext cx="61638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672" y="4149080"/>
                <a:ext cx="616387" cy="276999"/>
              </a:xfrm>
              <a:prstGeom prst="rect">
                <a:avLst/>
              </a:prstGeom>
              <a:blipFill>
                <a:blip r:embed="rId11"/>
                <a:stretch>
                  <a:fillRect l="-4950" r="-7921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1619672" y="4509120"/>
                <a:ext cx="59657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672" y="4509120"/>
                <a:ext cx="596574" cy="276999"/>
              </a:xfrm>
              <a:prstGeom prst="rect">
                <a:avLst/>
              </a:prstGeom>
              <a:blipFill>
                <a:blip r:embed="rId12"/>
                <a:stretch>
                  <a:fillRect l="-5102" r="-8163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1187624" y="4869160"/>
                <a:ext cx="150643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&gt;1000000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4869160"/>
                <a:ext cx="1506438" cy="276999"/>
              </a:xfrm>
              <a:prstGeom prst="rect">
                <a:avLst/>
              </a:prstGeom>
              <a:blipFill>
                <a:blip r:embed="rId13"/>
                <a:stretch>
                  <a:fillRect l="-2024" r="-3644"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29471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6" grpId="0"/>
      <p:bldP spid="27" grpId="0"/>
      <p:bldP spid="41" grpId="0"/>
      <p:bldP spid="42" grpId="0"/>
      <p:bldP spid="43" grpId="0"/>
      <p:bldP spid="44" grpId="0" animBg="1"/>
      <p:bldP spid="45" grpId="0"/>
      <p:bldP spid="46" grpId="0" animBg="1"/>
      <p:bldP spid="47" grpId="0" animBg="1"/>
      <p:bldP spid="48" grpId="0" animBg="1"/>
      <p:bldP spid="49" grpId="0" animBg="1"/>
      <p:bldP spid="50" grpId="0" animBg="1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3"/>
              <p:cNvSpPr txBox="1">
                <a:spLocks noChangeArrowheads="1"/>
              </p:cNvSpPr>
              <p:nvPr/>
            </p:nvSpPr>
            <p:spPr>
              <a:xfrm>
                <a:off x="152400" y="1600200"/>
                <a:ext cx="3627512" cy="452596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Font typeface="Arial" panose="020B0604020202020204" pitchFamily="34" charset="0"/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Geometric sequences are formed by multiplying a starting value by a common ratio</a:t>
                </a:r>
              </a:p>
              <a:p>
                <a:pPr marL="0" indent="0" algn="ctr">
                  <a:buFont typeface="Arial" panose="020B0604020202020204" pitchFamily="34" charset="0"/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Font typeface="Arial" panose="020B0604020202020204" pitchFamily="34" charset="0"/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What is the first term to exceed 1 million in the sequence:</a:t>
                </a:r>
              </a:p>
              <a:p>
                <a:pPr marL="0" indent="0" algn="ctr">
                  <a:buFont typeface="Arial" panose="020B0604020202020204" pitchFamily="34" charset="0"/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Font typeface="Arial" panose="020B0604020202020204" pitchFamily="34" charset="0"/>
                  <a:buNone/>
                </a:pP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3, 6, 12, 24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…</a:t>
                </a:r>
              </a:p>
            </p:txBody>
          </p:sp>
        </mc:Choice>
        <mc:Fallback xmlns="">
          <p:sp>
            <p:nvSpPr>
              <p:cNvPr id="28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1600200"/>
                <a:ext cx="3627512" cy="4525963"/>
              </a:xfrm>
              <a:prstGeom prst="rect">
                <a:avLst/>
              </a:prstGeom>
              <a:blipFill>
                <a:blip r:embed="rId2"/>
                <a:stretch>
                  <a:fillRect t="-809" r="-15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Sequences and Series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3C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79512" y="116632"/>
                <a:ext cx="12039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116632"/>
                <a:ext cx="1203984" cy="276999"/>
              </a:xfrm>
              <a:prstGeom prst="rect">
                <a:avLst/>
              </a:prstGeom>
              <a:blipFill>
                <a:blip r:embed="rId3"/>
                <a:stretch>
                  <a:fillRect l="-2525" t="-4348" r="-1515" b="-108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572000" y="1484784"/>
                <a:ext cx="2520280" cy="75668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𝑙𝑜𝑔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1000000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𝑙𝑜𝑔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d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+1=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484784"/>
                <a:ext cx="2520280" cy="75668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Arc 58"/>
          <p:cNvSpPr>
            <a:spLocks/>
          </p:cNvSpPr>
          <p:nvPr/>
        </p:nvSpPr>
        <p:spPr bwMode="auto">
          <a:xfrm>
            <a:off x="7092280" y="1988840"/>
            <a:ext cx="216024" cy="792088"/>
          </a:xfrm>
          <a:custGeom>
            <a:avLst/>
            <a:gdLst>
              <a:gd name="T0" fmla="*/ 187811 w 21762"/>
              <a:gd name="T1" fmla="*/ 0 h 43200"/>
              <a:gd name="T2" fmla="*/ 0 w 21762"/>
              <a:gd name="T3" fmla="*/ 29634471 h 43200"/>
              <a:gd name="T4" fmla="*/ 187811 w 21762"/>
              <a:gd name="T5" fmla="*/ 1481758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762" h="43200" fill="none" extrusionOk="0">
                <a:moveTo>
                  <a:pt x="161" y="0"/>
                </a:moveTo>
                <a:cubicBezTo>
                  <a:pt x="12091" y="0"/>
                  <a:pt x="21762" y="9670"/>
                  <a:pt x="21762" y="21600"/>
                </a:cubicBezTo>
                <a:cubicBezTo>
                  <a:pt x="21762" y="33529"/>
                  <a:pt x="12091" y="43200"/>
                  <a:pt x="162" y="43200"/>
                </a:cubicBezTo>
                <a:cubicBezTo>
                  <a:pt x="107" y="43200"/>
                  <a:pt x="53" y="43199"/>
                  <a:pt x="-1" y="43199"/>
                </a:cubicBezTo>
              </a:path>
              <a:path w="21762" h="43200" stroke="0" extrusionOk="0">
                <a:moveTo>
                  <a:pt x="161" y="0"/>
                </a:moveTo>
                <a:cubicBezTo>
                  <a:pt x="12091" y="0"/>
                  <a:pt x="21762" y="9670"/>
                  <a:pt x="21762" y="21600"/>
                </a:cubicBezTo>
                <a:cubicBezTo>
                  <a:pt x="21762" y="33529"/>
                  <a:pt x="12091" y="43200"/>
                  <a:pt x="162" y="43200"/>
                </a:cubicBezTo>
                <a:cubicBezTo>
                  <a:pt x="107" y="43200"/>
                  <a:pt x="53" y="43199"/>
                  <a:pt x="-1" y="43199"/>
                </a:cubicBezTo>
                <a:lnTo>
                  <a:pt x="162" y="21600"/>
                </a:lnTo>
                <a:lnTo>
                  <a:pt x="16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5" name="Text Box 63"/>
          <p:cNvSpPr txBox="1">
            <a:spLocks noChangeArrowheads="1"/>
          </p:cNvSpPr>
          <p:nvPr/>
        </p:nvSpPr>
        <p:spPr bwMode="auto">
          <a:xfrm>
            <a:off x="7308304" y="2204864"/>
            <a:ext cx="100811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1619672" y="4149080"/>
                <a:ext cx="61638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672" y="4149080"/>
                <a:ext cx="616387" cy="276999"/>
              </a:xfrm>
              <a:prstGeom prst="rect">
                <a:avLst/>
              </a:prstGeom>
              <a:blipFill>
                <a:blip r:embed="rId5"/>
                <a:stretch>
                  <a:fillRect l="-4950" r="-7921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1619672" y="4509120"/>
                <a:ext cx="59657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672" y="4509120"/>
                <a:ext cx="596574" cy="276999"/>
              </a:xfrm>
              <a:prstGeom prst="rect">
                <a:avLst/>
              </a:prstGeom>
              <a:blipFill>
                <a:blip r:embed="rId6"/>
                <a:stretch>
                  <a:fillRect l="-5102" r="-8163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1187624" y="4869160"/>
                <a:ext cx="150643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&gt;1000000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4869160"/>
                <a:ext cx="1506438" cy="276999"/>
              </a:xfrm>
              <a:prstGeom prst="rect">
                <a:avLst/>
              </a:prstGeom>
              <a:blipFill>
                <a:blip r:embed="rId7"/>
                <a:stretch>
                  <a:fillRect l="-2024" r="-3644"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868144" y="2636912"/>
                <a:ext cx="1224136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19.35=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8144" y="2636912"/>
                <a:ext cx="1224136" cy="276999"/>
              </a:xfrm>
              <a:prstGeom prst="rect">
                <a:avLst/>
              </a:prstGeom>
              <a:blipFill>
                <a:blip r:embed="rId8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 Box 63"/>
          <p:cNvSpPr txBox="1">
            <a:spLocks noChangeArrowheads="1"/>
          </p:cNvSpPr>
          <p:nvPr/>
        </p:nvSpPr>
        <p:spPr bwMode="auto">
          <a:xfrm>
            <a:off x="5004048" y="3212976"/>
            <a:ext cx="273630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So the first term to exceed 1 million will be the 20</a:t>
            </a:r>
            <a:r>
              <a:rPr lang="en-GB" altLang="en-US" sz="1400" baseline="30000" dirty="0">
                <a:solidFill>
                  <a:srgbClr val="FF0000"/>
                </a:solidFill>
                <a:latin typeface="Comic Sans MS" pitchFamily="66" charset="0"/>
              </a:rPr>
              <a:t>th</a:t>
            </a: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 term!</a:t>
            </a:r>
          </a:p>
        </p:txBody>
      </p:sp>
    </p:spTree>
    <p:extLst>
      <p:ext uri="{BB962C8B-B14F-4D97-AF65-F5344CB8AC3E}">
        <p14:creationId xmlns:p14="http://schemas.microsoft.com/office/powerpoint/2010/main" val="2863478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55" grpId="0"/>
      <p:bldP spid="29" grpId="0"/>
      <p:bldP spid="30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65397FA-04DF-4F88-ACD0-5CB7C36C636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CD09481-3557-4492-BC7A-F1D215F3BEF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517DA04-EB12-4865-BF60-6127EB8C55FB}">
  <ds:schemaRefs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1052</TotalTime>
  <Words>810</Words>
  <Application>Microsoft Office PowerPoint</Application>
  <PresentationFormat>On-screen Show (4:3)</PresentationFormat>
  <Paragraphs>146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Comic Sans MS</vt:lpstr>
      <vt:lpstr>Pacifico</vt:lpstr>
      <vt:lpstr>Wingdings</vt:lpstr>
      <vt:lpstr>Office Theme</vt:lpstr>
      <vt:lpstr>Equation</vt:lpstr>
      <vt:lpstr>PowerPoint Presentation</vt:lpstr>
      <vt:lpstr>Sequences and Series</vt:lpstr>
      <vt:lpstr>Sequences and Series</vt:lpstr>
      <vt:lpstr>Sequences and Series</vt:lpstr>
      <vt:lpstr>Sequences and Series</vt:lpstr>
      <vt:lpstr>Sequences and Series</vt:lpstr>
      <vt:lpstr>Sequences and Series</vt:lpstr>
      <vt:lpstr>Sequences and Series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VMUSER</dc:creator>
  <cp:lastModifiedBy>Gareth Westwater</cp:lastModifiedBy>
  <cp:revision>240</cp:revision>
  <dcterms:created xsi:type="dcterms:W3CDTF">2018-04-30T00:32:33Z</dcterms:created>
  <dcterms:modified xsi:type="dcterms:W3CDTF">2020-12-18T10:55:11Z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