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0" r:id="rId5"/>
    <p:sldId id="261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26" Type="http://schemas.openxmlformats.org/officeDocument/2006/relationships/image" Target="../media/image32.wmf"/><Relationship Id="rId3" Type="http://schemas.openxmlformats.org/officeDocument/2006/relationships/image" Target="../media/image9.wmf"/><Relationship Id="rId21" Type="http://schemas.openxmlformats.org/officeDocument/2006/relationships/image" Target="../media/image27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5" Type="http://schemas.openxmlformats.org/officeDocument/2006/relationships/image" Target="../media/image31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20" Type="http://schemas.openxmlformats.org/officeDocument/2006/relationships/image" Target="../media/image26.wmf"/><Relationship Id="rId29" Type="http://schemas.openxmlformats.org/officeDocument/2006/relationships/image" Target="../media/image35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24" Type="http://schemas.openxmlformats.org/officeDocument/2006/relationships/image" Target="../media/image30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23" Type="http://schemas.openxmlformats.org/officeDocument/2006/relationships/image" Target="../media/image29.wmf"/><Relationship Id="rId28" Type="http://schemas.openxmlformats.org/officeDocument/2006/relationships/image" Target="../media/image34.wmf"/><Relationship Id="rId10" Type="http://schemas.openxmlformats.org/officeDocument/2006/relationships/image" Target="../media/image16.wmf"/><Relationship Id="rId19" Type="http://schemas.openxmlformats.org/officeDocument/2006/relationships/image" Target="../media/image25.wmf"/><Relationship Id="rId31" Type="http://schemas.openxmlformats.org/officeDocument/2006/relationships/image" Target="../media/image37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Relationship Id="rId22" Type="http://schemas.openxmlformats.org/officeDocument/2006/relationships/image" Target="../media/image28.wmf"/><Relationship Id="rId27" Type="http://schemas.openxmlformats.org/officeDocument/2006/relationships/image" Target="../media/image33.wmf"/><Relationship Id="rId30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57.pn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4.wmf"/><Relationship Id="rId26" Type="http://schemas.openxmlformats.org/officeDocument/2006/relationships/image" Target="../media/image18.wmf"/><Relationship Id="rId39" Type="http://schemas.openxmlformats.org/officeDocument/2006/relationships/oleObject" Target="../embeddings/oleObject25.bin"/><Relationship Id="rId21" Type="http://schemas.openxmlformats.org/officeDocument/2006/relationships/oleObject" Target="../embeddings/oleObject16.bin"/><Relationship Id="rId34" Type="http://schemas.openxmlformats.org/officeDocument/2006/relationships/image" Target="../media/image22.wmf"/><Relationship Id="rId42" Type="http://schemas.openxmlformats.org/officeDocument/2006/relationships/image" Target="../media/image26.wmf"/><Relationship Id="rId47" Type="http://schemas.openxmlformats.org/officeDocument/2006/relationships/oleObject" Target="../embeddings/oleObject29.bin"/><Relationship Id="rId50" Type="http://schemas.openxmlformats.org/officeDocument/2006/relationships/image" Target="../media/image30.wmf"/><Relationship Id="rId55" Type="http://schemas.openxmlformats.org/officeDocument/2006/relationships/oleObject" Target="../embeddings/oleObject33.bin"/><Relationship Id="rId63" Type="http://schemas.openxmlformats.org/officeDocument/2006/relationships/oleObject" Target="../embeddings/oleObject38.bin"/><Relationship Id="rId68" Type="http://schemas.openxmlformats.org/officeDocument/2006/relationships/image" Target="../media/image57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24.bin"/><Relationship Id="rId40" Type="http://schemas.openxmlformats.org/officeDocument/2006/relationships/image" Target="../media/image25.wmf"/><Relationship Id="rId45" Type="http://schemas.openxmlformats.org/officeDocument/2006/relationships/oleObject" Target="../embeddings/oleObject28.bin"/><Relationship Id="rId53" Type="http://schemas.openxmlformats.org/officeDocument/2006/relationships/oleObject" Target="../embeddings/oleObject32.bin"/><Relationship Id="rId58" Type="http://schemas.openxmlformats.org/officeDocument/2006/relationships/oleObject" Target="../embeddings/oleObject35.bin"/><Relationship Id="rId66" Type="http://schemas.openxmlformats.org/officeDocument/2006/relationships/oleObject" Target="../embeddings/oleObject40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49" Type="http://schemas.openxmlformats.org/officeDocument/2006/relationships/oleObject" Target="../embeddings/oleObject30.bin"/><Relationship Id="rId57" Type="http://schemas.openxmlformats.org/officeDocument/2006/relationships/oleObject" Target="../embeddings/oleObject34.bin"/><Relationship Id="rId61" Type="http://schemas.openxmlformats.org/officeDocument/2006/relationships/oleObject" Target="../embeddings/oleObject37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1.bin"/><Relationship Id="rId44" Type="http://schemas.openxmlformats.org/officeDocument/2006/relationships/image" Target="../media/image27.wmf"/><Relationship Id="rId52" Type="http://schemas.openxmlformats.org/officeDocument/2006/relationships/image" Target="../media/image31.wmf"/><Relationship Id="rId60" Type="http://schemas.openxmlformats.org/officeDocument/2006/relationships/image" Target="../media/image34.wmf"/><Relationship Id="rId65" Type="http://schemas.openxmlformats.org/officeDocument/2006/relationships/oleObject" Target="../embeddings/oleObject3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23.bin"/><Relationship Id="rId43" Type="http://schemas.openxmlformats.org/officeDocument/2006/relationships/oleObject" Target="../embeddings/oleObject27.bin"/><Relationship Id="rId48" Type="http://schemas.openxmlformats.org/officeDocument/2006/relationships/image" Target="../media/image29.wmf"/><Relationship Id="rId56" Type="http://schemas.openxmlformats.org/officeDocument/2006/relationships/image" Target="../media/image33.wmf"/><Relationship Id="rId64" Type="http://schemas.openxmlformats.org/officeDocument/2006/relationships/image" Target="../media/image36.wmf"/><Relationship Id="rId8" Type="http://schemas.openxmlformats.org/officeDocument/2006/relationships/image" Target="../media/image9.wmf"/><Relationship Id="rId51" Type="http://schemas.openxmlformats.org/officeDocument/2006/relationships/oleObject" Target="../embeddings/oleObject31.bin"/><Relationship Id="rId3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33" Type="http://schemas.openxmlformats.org/officeDocument/2006/relationships/oleObject" Target="../embeddings/oleObject22.bin"/><Relationship Id="rId38" Type="http://schemas.openxmlformats.org/officeDocument/2006/relationships/image" Target="../media/image24.wmf"/><Relationship Id="rId46" Type="http://schemas.openxmlformats.org/officeDocument/2006/relationships/image" Target="../media/image28.wmf"/><Relationship Id="rId59" Type="http://schemas.openxmlformats.org/officeDocument/2006/relationships/oleObject" Target="../embeddings/oleObject36.bin"/><Relationship Id="rId67" Type="http://schemas.openxmlformats.org/officeDocument/2006/relationships/image" Target="../media/image37.wmf"/><Relationship Id="rId20" Type="http://schemas.openxmlformats.org/officeDocument/2006/relationships/image" Target="../media/image15.wmf"/><Relationship Id="rId41" Type="http://schemas.openxmlformats.org/officeDocument/2006/relationships/oleObject" Target="../embeddings/oleObject26.bin"/><Relationship Id="rId54" Type="http://schemas.openxmlformats.org/officeDocument/2006/relationships/image" Target="../media/image32.wmf"/><Relationship Id="rId62" Type="http://schemas.openxmlformats.org/officeDocument/2006/relationships/image" Target="../media/image3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96.png"/><Relationship Id="rId7" Type="http://schemas.openxmlformats.org/officeDocument/2006/relationships/image" Target="../media/image99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0" Type="http://schemas.openxmlformats.org/officeDocument/2006/relationships/image" Target="../media/image102.png"/><Relationship Id="rId4" Type="http://schemas.openxmlformats.org/officeDocument/2006/relationships/image" Target="../media/image57.png"/><Relationship Id="rId9" Type="http://schemas.openxmlformats.org/officeDocument/2006/relationships/image" Target="../media/image10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96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97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4" Type="http://schemas.openxmlformats.org/officeDocument/2006/relationships/image" Target="../media/image57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3" Type="http://schemas.openxmlformats.org/officeDocument/2006/relationships/image" Target="../media/image96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97.png"/><Relationship Id="rId10" Type="http://schemas.openxmlformats.org/officeDocument/2006/relationships/image" Target="../media/image119.png"/><Relationship Id="rId4" Type="http://schemas.openxmlformats.org/officeDocument/2006/relationships/image" Target="../media/image57.png"/><Relationship Id="rId9" Type="http://schemas.openxmlformats.org/officeDocument/2006/relationships/image" Target="../media/image1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4199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an arithmetic series, which is the sum of a set of numbers in an arithmetic sequence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5, 7, 9, 11 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Arithmetic sequence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5+7+9+11  Arithmetic series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2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02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1910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1600" b="1" u="sng">
                <a:latin typeface="Comic Sans MS" pitchFamily="66" charset="0"/>
              </a:rPr>
              <a:t>The Sum of an Arithmetic Series</a:t>
            </a:r>
          </a:p>
          <a:p>
            <a:pPr marL="0" indent="0"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You need to be able to work out the sum of numbers in an arithmetic sequence.</a:t>
            </a:r>
          </a:p>
          <a:p>
            <a:pPr marL="0" indent="0"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Add up the numbers from 1-100!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04800" y="3571875"/>
          <a:ext cx="36449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" name="Equation" r:id="rId3" imgW="2031118" imgH="177723" progId="Equation.DSMT4">
                  <p:embed/>
                </p:oleObj>
              </mc:Choice>
              <mc:Fallback>
                <p:oleObj name="Equation" r:id="rId3" imgW="2031118" imgH="177723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71875"/>
                        <a:ext cx="36449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04800" y="4105275"/>
          <a:ext cx="36449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" name="Equation" r:id="rId5" imgW="2031118" imgH="177723" progId="Equation.DSMT4">
                  <p:embed/>
                </p:oleObj>
              </mc:Choice>
              <mc:Fallback>
                <p:oleObj name="Equation" r:id="rId5" imgW="2031118" imgH="177723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05275"/>
                        <a:ext cx="36449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152400" y="4638675"/>
          <a:ext cx="38496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" name="Equation" r:id="rId7" imgW="2145369" imgH="177723" progId="Equation.DSMT4">
                  <p:embed/>
                </p:oleObj>
              </mc:Choice>
              <mc:Fallback>
                <p:oleObj name="Equation" r:id="rId7" imgW="2145369" imgH="177723" progId="Equation.DSMT4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638675"/>
                        <a:ext cx="384968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52400" y="5181600"/>
          <a:ext cx="16176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" name="Equation" r:id="rId9" imgW="901309" imgH="177723" progId="Equation.DSMT4">
                  <p:embed/>
                </p:oleObj>
              </mc:Choice>
              <mc:Fallback>
                <p:oleObj name="Equation" r:id="rId9" imgW="901309" imgH="177723" progId="Equation.DSMT4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181600"/>
                        <a:ext cx="16176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304800" y="5715000"/>
          <a:ext cx="20288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Equation" r:id="rId11" imgW="1129810" imgH="203112" progId="Equation.DSMT4">
                  <p:embed/>
                </p:oleObj>
              </mc:Choice>
              <mc:Fallback>
                <p:oleObj name="Equation" r:id="rId11" imgW="1129810" imgH="203112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715000"/>
                        <a:ext cx="20288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304800" y="6172200"/>
          <a:ext cx="10715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" name="Equation" r:id="rId13" imgW="596641" imgH="177723" progId="Equation.DSMT4">
                  <p:embed/>
                </p:oleObj>
              </mc:Choice>
              <mc:Fallback>
                <p:oleObj name="Equation" r:id="rId13" imgW="596641" imgH="177723" progId="Equation.DSMT4">
                  <p:embed/>
                  <p:pic>
                    <p:nvPicPr>
                      <p:cNvPr id="256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72200"/>
                        <a:ext cx="10715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Arc 11"/>
          <p:cNvSpPr>
            <a:spLocks/>
          </p:cNvSpPr>
          <p:nvPr/>
        </p:nvSpPr>
        <p:spPr bwMode="auto">
          <a:xfrm>
            <a:off x="4191000" y="3724275"/>
            <a:ext cx="228600" cy="533400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2" name="Arc 12"/>
          <p:cNvSpPr>
            <a:spLocks/>
          </p:cNvSpPr>
          <p:nvPr/>
        </p:nvSpPr>
        <p:spPr bwMode="auto">
          <a:xfrm>
            <a:off x="4191000" y="4257675"/>
            <a:ext cx="228600" cy="533400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>
            <a:off x="4191000" y="4791075"/>
            <a:ext cx="228600" cy="533400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4" name="Arc 14"/>
          <p:cNvSpPr>
            <a:spLocks/>
          </p:cNvSpPr>
          <p:nvPr/>
        </p:nvSpPr>
        <p:spPr bwMode="auto">
          <a:xfrm>
            <a:off x="4191000" y="5334000"/>
            <a:ext cx="228600" cy="533400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5" name="Arc 15"/>
          <p:cNvSpPr>
            <a:spLocks/>
          </p:cNvSpPr>
          <p:nvPr/>
        </p:nvSpPr>
        <p:spPr bwMode="auto">
          <a:xfrm>
            <a:off x="4191000" y="5867400"/>
            <a:ext cx="228600" cy="533400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419600" y="3724275"/>
            <a:ext cx="2057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Write out the same sequence backwards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419600" y="4257675"/>
            <a:ext cx="2057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Add both sequences together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419600" y="4800600"/>
            <a:ext cx="2057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We have 100 lots of 101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4419600" y="5334000"/>
            <a:ext cx="2057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Halve that to get the actual total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1600200"/>
            <a:ext cx="28194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This method was discovered by Carl Friedrich Gauss (1777-1855) while he was still in Primary School!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15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0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/>
      <p:bldP spid="25617" grpId="0"/>
      <p:bldP spid="25618" grpId="0"/>
      <p:bldP spid="25619" grpId="0"/>
      <p:bldP spid="256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1600" b="1" u="sng">
                <a:latin typeface="Comic Sans MS" pitchFamily="66" charset="0"/>
              </a:rPr>
              <a:t>The Sum of an Arithmetic Series</a:t>
            </a:r>
            <a:endParaRPr lang="en-GB" altLang="en-US" sz="160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As a general rule:</a:t>
            </a:r>
          </a:p>
          <a:p>
            <a:pPr marL="0" indent="0"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</p:txBody>
      </p:sp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152400" y="2362200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3" imgW="317362" imgH="228501" progId="Equation.DSMT4">
                  <p:embed/>
                </p:oleObj>
              </mc:Choice>
              <mc:Fallback>
                <p:oleObj name="Equation" r:id="rId3" imgW="317362" imgH="228501" progId="Equation.DSMT4">
                  <p:embed/>
                  <p:pic>
                    <p:nvPicPr>
                      <p:cNvPr id="266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362200"/>
                        <a:ext cx="5524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796925" y="2420938"/>
          <a:ext cx="220663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5" imgW="126835" imgH="139518" progId="Equation.DSMT4">
                  <p:embed/>
                </p:oleObj>
              </mc:Choice>
              <mc:Fallback>
                <p:oleObj name="Equation" r:id="rId5" imgW="126835" imgH="139518" progId="Equation.DSMT4">
                  <p:embed/>
                  <p:pic>
                    <p:nvPicPr>
                      <p:cNvPr id="266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2420938"/>
                        <a:ext cx="220663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7" name="Object 23"/>
          <p:cNvGraphicFramePr>
            <a:graphicFrameLocks noChangeAspect="1"/>
          </p:cNvGraphicFramePr>
          <p:nvPr/>
        </p:nvGraphicFramePr>
        <p:xfrm>
          <a:off x="1066800" y="2362200"/>
          <a:ext cx="10350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7" imgW="596641" imgH="203112" progId="Equation.DSMT4">
                  <p:embed/>
                </p:oleObj>
              </mc:Choice>
              <mc:Fallback>
                <p:oleObj name="Equation" r:id="rId7" imgW="596641" imgH="203112" progId="Equation.DSMT4">
                  <p:embed/>
                  <p:pic>
                    <p:nvPicPr>
                      <p:cNvPr id="266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62200"/>
                        <a:ext cx="10350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2133600" y="2362200"/>
          <a:ext cx="11890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9" imgW="685800" imgH="203200" progId="Equation.DSMT4">
                  <p:embed/>
                </p:oleObj>
              </mc:Choice>
              <mc:Fallback>
                <p:oleObj name="Equation" r:id="rId9" imgW="685800" imgH="203200" progId="Equation.DSMT4">
                  <p:embed/>
                  <p:pic>
                    <p:nvPicPr>
                      <p:cNvPr id="266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62200"/>
                        <a:ext cx="11890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5"/>
          <p:cNvGraphicFramePr>
            <a:graphicFrameLocks noChangeAspect="1"/>
          </p:cNvGraphicFramePr>
          <p:nvPr/>
        </p:nvGraphicFramePr>
        <p:xfrm>
          <a:off x="3352800" y="2362200"/>
          <a:ext cx="11668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11" imgW="672808" imgH="203112" progId="Equation.DSMT4">
                  <p:embed/>
                </p:oleObj>
              </mc:Choice>
              <mc:Fallback>
                <p:oleObj name="Equation" r:id="rId11" imgW="672808" imgH="203112" progId="Equation.DSMT4">
                  <p:embed/>
                  <p:pic>
                    <p:nvPicPr>
                      <p:cNvPr id="266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362200"/>
                        <a:ext cx="116681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44958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…, …, …</a:t>
            </a:r>
          </a:p>
        </p:txBody>
      </p:sp>
      <p:graphicFrame>
        <p:nvGraphicFramePr>
          <p:cNvPr id="26651" name="Object 27"/>
          <p:cNvGraphicFramePr>
            <a:graphicFrameLocks noChangeAspect="1"/>
          </p:cNvGraphicFramePr>
          <p:nvPr/>
        </p:nvGraphicFramePr>
        <p:xfrm>
          <a:off x="5562600" y="2362200"/>
          <a:ext cx="1739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Equation" r:id="rId13" imgW="1002865" imgH="203112" progId="Equation.DSMT4">
                  <p:embed/>
                </p:oleObj>
              </mc:Choice>
              <mc:Fallback>
                <p:oleObj name="Equation" r:id="rId13" imgW="1002865" imgH="203112" progId="Equation.DSMT4">
                  <p:embed/>
                  <p:pic>
                    <p:nvPicPr>
                      <p:cNvPr id="2665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362200"/>
                        <a:ext cx="17399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2" name="Object 28"/>
          <p:cNvGraphicFramePr>
            <a:graphicFrameLocks noChangeAspect="1"/>
          </p:cNvGraphicFramePr>
          <p:nvPr/>
        </p:nvGraphicFramePr>
        <p:xfrm>
          <a:off x="7315200" y="2362200"/>
          <a:ext cx="16732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Equation" r:id="rId15" imgW="965200" imgH="203200" progId="Equation.DSMT4">
                  <p:embed/>
                </p:oleObj>
              </mc:Choice>
              <mc:Fallback>
                <p:oleObj name="Equation" r:id="rId15" imgW="965200" imgH="203200" progId="Equation.DSMT4">
                  <p:embed/>
                  <p:pic>
                    <p:nvPicPr>
                      <p:cNvPr id="2665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362200"/>
                        <a:ext cx="16732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3" name="Object 29"/>
          <p:cNvGraphicFramePr>
            <a:graphicFrameLocks noChangeAspect="1"/>
          </p:cNvGraphicFramePr>
          <p:nvPr/>
        </p:nvGraphicFramePr>
        <p:xfrm>
          <a:off x="152400" y="2895600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3" name="Equation" r:id="rId17" imgW="317362" imgH="228501" progId="Equation.DSMT4">
                  <p:embed/>
                </p:oleObj>
              </mc:Choice>
              <mc:Fallback>
                <p:oleObj name="Equation" r:id="rId17" imgW="317362" imgH="228501" progId="Equation.DSMT4">
                  <p:embed/>
                  <p:pic>
                    <p:nvPicPr>
                      <p:cNvPr id="2665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95600"/>
                        <a:ext cx="5524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4" name="Object 30"/>
          <p:cNvGraphicFramePr>
            <a:graphicFrameLocks noChangeAspect="1"/>
          </p:cNvGraphicFramePr>
          <p:nvPr/>
        </p:nvGraphicFramePr>
        <p:xfrm>
          <a:off x="762000" y="2895600"/>
          <a:ext cx="14319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4" name="Equation" r:id="rId19" imgW="825500" imgH="203200" progId="Equation.DSMT4">
                  <p:embed/>
                </p:oleObj>
              </mc:Choice>
              <mc:Fallback>
                <p:oleObj name="Equation" r:id="rId19" imgW="825500" imgH="203200" progId="Equation.DSMT4">
                  <p:embed/>
                  <p:pic>
                    <p:nvPicPr>
                      <p:cNvPr id="2665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14319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2209800" y="2895600"/>
          <a:ext cx="1739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5" name="Equation" r:id="rId21" imgW="1002865" imgH="203112" progId="Equation.DSMT4">
                  <p:embed/>
                </p:oleObj>
              </mc:Choice>
              <mc:Fallback>
                <p:oleObj name="Equation" r:id="rId21" imgW="1002865" imgH="203112" progId="Equation.DSMT4">
                  <p:embed/>
                  <p:pic>
                    <p:nvPicPr>
                      <p:cNvPr id="266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95600"/>
                        <a:ext cx="17399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2895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…, …, …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4953000" y="2895600"/>
          <a:ext cx="11668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23" imgW="672808" imgH="203112" progId="Equation.DSMT4">
                  <p:embed/>
                </p:oleObj>
              </mc:Choice>
              <mc:Fallback>
                <p:oleObj name="Equation" r:id="rId23" imgW="672808" imgH="203112" progId="Equation.DSMT4">
                  <p:embed/>
                  <p:pic>
                    <p:nvPicPr>
                      <p:cNvPr id="2665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116681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8" name="Object 34"/>
          <p:cNvGraphicFramePr>
            <a:graphicFrameLocks noChangeAspect="1"/>
          </p:cNvGraphicFramePr>
          <p:nvPr/>
        </p:nvGraphicFramePr>
        <p:xfrm>
          <a:off x="6096000" y="2895600"/>
          <a:ext cx="11890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Equation" r:id="rId25" imgW="685800" imgH="203200" progId="Equation.DSMT4">
                  <p:embed/>
                </p:oleObj>
              </mc:Choice>
              <mc:Fallback>
                <p:oleObj name="Equation" r:id="rId25" imgW="685800" imgH="203200" progId="Equation.DSMT4">
                  <p:embed/>
                  <p:pic>
                    <p:nvPicPr>
                      <p:cNvPr id="2665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895600"/>
                        <a:ext cx="11890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9" name="Object 35"/>
          <p:cNvGraphicFramePr>
            <a:graphicFrameLocks noChangeAspect="1"/>
          </p:cNvGraphicFramePr>
          <p:nvPr/>
        </p:nvGraphicFramePr>
        <p:xfrm>
          <a:off x="7239000" y="2895600"/>
          <a:ext cx="10350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name="Equation" r:id="rId27" imgW="596641" imgH="203112" progId="Equation.DSMT4">
                  <p:embed/>
                </p:oleObj>
              </mc:Choice>
              <mc:Fallback>
                <p:oleObj name="Equation" r:id="rId27" imgW="596641" imgH="203112" progId="Equation.DSMT4">
                  <p:embed/>
                  <p:pic>
                    <p:nvPicPr>
                      <p:cNvPr id="2665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95600"/>
                        <a:ext cx="10350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0" name="Object 36"/>
          <p:cNvGraphicFramePr>
            <a:graphicFrameLocks noChangeAspect="1"/>
          </p:cNvGraphicFramePr>
          <p:nvPr/>
        </p:nvGraphicFramePr>
        <p:xfrm>
          <a:off x="8296275" y="2932113"/>
          <a:ext cx="4413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" name="Equation" r:id="rId29" imgW="253780" imgH="152268" progId="Equation.DSMT4">
                  <p:embed/>
                </p:oleObj>
              </mc:Choice>
              <mc:Fallback>
                <p:oleObj name="Equation" r:id="rId29" imgW="253780" imgH="152268" progId="Equation.DSMT4">
                  <p:embed/>
                  <p:pic>
                    <p:nvPicPr>
                      <p:cNvPr id="2666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6275" y="2932113"/>
                        <a:ext cx="44132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609600" y="2362200"/>
            <a:ext cx="4572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63" name="Oval 39"/>
          <p:cNvSpPr>
            <a:spLocks noChangeArrowheads="1"/>
          </p:cNvSpPr>
          <p:nvPr/>
        </p:nvSpPr>
        <p:spPr bwMode="auto">
          <a:xfrm>
            <a:off x="762000" y="2819400"/>
            <a:ext cx="15240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65" name="Oval 41"/>
          <p:cNvSpPr>
            <a:spLocks noChangeArrowheads="1"/>
          </p:cNvSpPr>
          <p:nvPr/>
        </p:nvSpPr>
        <p:spPr bwMode="auto">
          <a:xfrm>
            <a:off x="2438400" y="2819400"/>
            <a:ext cx="15240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66" name="Oval 42"/>
          <p:cNvSpPr>
            <a:spLocks noChangeArrowheads="1"/>
          </p:cNvSpPr>
          <p:nvPr/>
        </p:nvSpPr>
        <p:spPr bwMode="auto">
          <a:xfrm>
            <a:off x="1219200" y="23622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6667" name="Object 43"/>
          <p:cNvGraphicFramePr>
            <a:graphicFrameLocks noChangeAspect="1"/>
          </p:cNvGraphicFramePr>
          <p:nvPr/>
        </p:nvGraphicFramePr>
        <p:xfrm>
          <a:off x="0" y="4419600"/>
          <a:ext cx="68421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Equation" r:id="rId31" imgW="393529" imgH="228501" progId="Equation.DSMT4">
                  <p:embed/>
                </p:oleObj>
              </mc:Choice>
              <mc:Fallback>
                <p:oleObj name="Equation" r:id="rId31" imgW="393529" imgH="228501" progId="Equation.DSMT4">
                  <p:embed/>
                  <p:pic>
                    <p:nvPicPr>
                      <p:cNvPr id="26667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19600"/>
                        <a:ext cx="684213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71" name="Group 47"/>
          <p:cNvGrpSpPr>
            <a:grpSpLocks/>
          </p:cNvGrpSpPr>
          <p:nvPr/>
        </p:nvGrpSpPr>
        <p:grpSpPr bwMode="auto">
          <a:xfrm>
            <a:off x="762000" y="3429000"/>
            <a:ext cx="1901825" cy="355600"/>
            <a:chOff x="576" y="2208"/>
            <a:chExt cx="1198" cy="224"/>
          </a:xfrm>
        </p:grpSpPr>
        <p:graphicFrame>
          <p:nvGraphicFramePr>
            <p:cNvPr id="23616" name="Object 44"/>
            <p:cNvGraphicFramePr>
              <a:graphicFrameLocks noChangeAspect="1"/>
            </p:cNvGraphicFramePr>
            <p:nvPr/>
          </p:nvGraphicFramePr>
          <p:xfrm>
            <a:off x="576" y="2239"/>
            <a:ext cx="139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1" name="Equation" r:id="rId33" imgW="126835" imgH="139518" progId="Equation.DSMT4">
                    <p:embed/>
                  </p:oleObj>
                </mc:Choice>
                <mc:Fallback>
                  <p:oleObj name="Equation" r:id="rId33" imgW="126835" imgH="139518" progId="Equation.DSMT4">
                    <p:embed/>
                    <p:pic>
                      <p:nvPicPr>
                        <p:cNvPr id="23616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239"/>
                          <a:ext cx="139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17" name="Object 46"/>
            <p:cNvGraphicFramePr>
              <a:graphicFrameLocks noChangeAspect="1"/>
            </p:cNvGraphicFramePr>
            <p:nvPr/>
          </p:nvGraphicFramePr>
          <p:xfrm>
            <a:off x="720" y="2208"/>
            <a:ext cx="105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" name="Equation" r:id="rId35" imgW="965200" imgH="203200" progId="Equation.DSMT4">
                    <p:embed/>
                  </p:oleObj>
                </mc:Choice>
                <mc:Fallback>
                  <p:oleObj name="Equation" r:id="rId35" imgW="965200" imgH="203200" progId="Equation.DSMT4">
                    <p:embed/>
                    <p:pic>
                      <p:nvPicPr>
                        <p:cNvPr id="23617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208"/>
                          <a:ext cx="1054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674" name="Object 50"/>
          <p:cNvGraphicFramePr>
            <a:graphicFrameLocks noChangeAspect="1"/>
          </p:cNvGraphicFramePr>
          <p:nvPr/>
        </p:nvGraphicFramePr>
        <p:xfrm>
          <a:off x="762000" y="3810000"/>
          <a:ext cx="16081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37" imgW="926698" imgH="203112" progId="Equation.DSMT4">
                  <p:embed/>
                </p:oleObj>
              </mc:Choice>
              <mc:Fallback>
                <p:oleObj name="Equation" r:id="rId37" imgW="926698" imgH="203112" progId="Equation.DSMT4">
                  <p:embed/>
                  <p:pic>
                    <p:nvPicPr>
                      <p:cNvPr id="26674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0"/>
                        <a:ext cx="16081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6" name="Object 52"/>
          <p:cNvGraphicFramePr>
            <a:graphicFrameLocks noChangeAspect="1"/>
          </p:cNvGraphicFramePr>
          <p:nvPr/>
        </p:nvGraphicFramePr>
        <p:xfrm>
          <a:off x="3200400" y="3429000"/>
          <a:ext cx="6175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39" imgW="355138" imgH="177569" progId="Equation.DSMT4">
                  <p:embed/>
                </p:oleObj>
              </mc:Choice>
              <mc:Fallback>
                <p:oleObj name="Equation" r:id="rId39" imgW="355138" imgH="177569" progId="Equation.DSMT4">
                  <p:embed/>
                  <p:pic>
                    <p:nvPicPr>
                      <p:cNvPr id="26676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29000"/>
                        <a:ext cx="6175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7" name="Object 53"/>
          <p:cNvGraphicFramePr>
            <a:graphicFrameLocks noChangeAspect="1"/>
          </p:cNvGraphicFramePr>
          <p:nvPr/>
        </p:nvGraphicFramePr>
        <p:xfrm>
          <a:off x="3778250" y="3429000"/>
          <a:ext cx="17383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41" imgW="1002865" imgH="203112" progId="Equation.DSMT4">
                  <p:embed/>
                </p:oleObj>
              </mc:Choice>
              <mc:Fallback>
                <p:oleObj name="Equation" r:id="rId41" imgW="1002865" imgH="203112" progId="Equation.DSMT4">
                  <p:embed/>
                  <p:pic>
                    <p:nvPicPr>
                      <p:cNvPr id="26677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3429000"/>
                        <a:ext cx="173831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8" name="Object 54"/>
          <p:cNvGraphicFramePr>
            <a:graphicFrameLocks noChangeAspect="1"/>
          </p:cNvGraphicFramePr>
          <p:nvPr/>
        </p:nvGraphicFramePr>
        <p:xfrm>
          <a:off x="2971800" y="3810000"/>
          <a:ext cx="20494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43" imgW="1180588" imgH="203112" progId="Equation.DSMT4">
                  <p:embed/>
                </p:oleObj>
              </mc:Choice>
              <mc:Fallback>
                <p:oleObj name="Equation" r:id="rId43" imgW="1180588" imgH="203112" progId="Equation.DSMT4">
                  <p:embed/>
                  <p:pic>
                    <p:nvPicPr>
                      <p:cNvPr id="26678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10000"/>
                        <a:ext cx="204946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9" name="Object 55"/>
          <p:cNvGraphicFramePr>
            <a:graphicFrameLocks noChangeAspect="1"/>
          </p:cNvGraphicFramePr>
          <p:nvPr/>
        </p:nvGraphicFramePr>
        <p:xfrm>
          <a:off x="2971800" y="4191000"/>
          <a:ext cx="20256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45" imgW="1167893" imgH="177723" progId="Equation.DSMT4">
                  <p:embed/>
                </p:oleObj>
              </mc:Choice>
              <mc:Fallback>
                <p:oleObj name="Equation" r:id="rId45" imgW="1167893" imgH="177723" progId="Equation.DSMT4">
                  <p:embed/>
                  <p:pic>
                    <p:nvPicPr>
                      <p:cNvPr id="26679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20256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0" name="Object 56"/>
          <p:cNvGraphicFramePr>
            <a:graphicFrameLocks noChangeAspect="1"/>
          </p:cNvGraphicFramePr>
          <p:nvPr/>
        </p:nvGraphicFramePr>
        <p:xfrm>
          <a:off x="2971800" y="4572000"/>
          <a:ext cx="14763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Equation" r:id="rId47" imgW="850531" imgH="177723" progId="Equation.DSMT4">
                  <p:embed/>
                </p:oleObj>
              </mc:Choice>
              <mc:Fallback>
                <p:oleObj name="Equation" r:id="rId47" imgW="850531" imgH="177723" progId="Equation.DSMT4">
                  <p:embed/>
                  <p:pic>
                    <p:nvPicPr>
                      <p:cNvPr id="2668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72000"/>
                        <a:ext cx="147637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1" name="Object 57"/>
          <p:cNvGraphicFramePr>
            <a:graphicFrameLocks noChangeAspect="1"/>
          </p:cNvGraphicFramePr>
          <p:nvPr/>
        </p:nvGraphicFramePr>
        <p:xfrm>
          <a:off x="2971800" y="4953000"/>
          <a:ext cx="16081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Equation" r:id="rId49" imgW="926698" imgH="203112" progId="Equation.DSMT4">
                  <p:embed/>
                </p:oleObj>
              </mc:Choice>
              <mc:Fallback>
                <p:oleObj name="Equation" r:id="rId49" imgW="926698" imgH="203112" progId="Equation.DSMT4">
                  <p:embed/>
                  <p:pic>
                    <p:nvPicPr>
                      <p:cNvPr id="26681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953000"/>
                        <a:ext cx="16081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2" name="Arc 58"/>
          <p:cNvSpPr>
            <a:spLocks/>
          </p:cNvSpPr>
          <p:nvPr/>
        </p:nvSpPr>
        <p:spPr bwMode="auto">
          <a:xfrm>
            <a:off x="5562600" y="3581400"/>
            <a:ext cx="228600" cy="381000"/>
          </a:xfrm>
          <a:custGeom>
            <a:avLst/>
            <a:gdLst>
              <a:gd name="T0" fmla="*/ 0 w 21600"/>
              <a:gd name="T1" fmla="*/ 0 h 43145"/>
              <a:gd name="T2" fmla="*/ 172043 w 21600"/>
              <a:gd name="T3" fmla="*/ 3364492 h 43145"/>
              <a:gd name="T4" fmla="*/ 0 w 21600"/>
              <a:gd name="T5" fmla="*/ 1684392 h 43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4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</a:path>
              <a:path w="21600" h="4314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3" name="Arc 59"/>
          <p:cNvSpPr>
            <a:spLocks/>
          </p:cNvSpPr>
          <p:nvPr/>
        </p:nvSpPr>
        <p:spPr bwMode="auto">
          <a:xfrm>
            <a:off x="5562600" y="3962400"/>
            <a:ext cx="228600" cy="381000"/>
          </a:xfrm>
          <a:custGeom>
            <a:avLst/>
            <a:gdLst>
              <a:gd name="T0" fmla="*/ 0 w 21600"/>
              <a:gd name="T1" fmla="*/ 0 h 43145"/>
              <a:gd name="T2" fmla="*/ 172043 w 21600"/>
              <a:gd name="T3" fmla="*/ 3364492 h 43145"/>
              <a:gd name="T4" fmla="*/ 0 w 21600"/>
              <a:gd name="T5" fmla="*/ 1684392 h 43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4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</a:path>
              <a:path w="21600" h="4314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4" name="Arc 60"/>
          <p:cNvSpPr>
            <a:spLocks/>
          </p:cNvSpPr>
          <p:nvPr/>
        </p:nvSpPr>
        <p:spPr bwMode="auto">
          <a:xfrm>
            <a:off x="5562600" y="4343400"/>
            <a:ext cx="228600" cy="381000"/>
          </a:xfrm>
          <a:custGeom>
            <a:avLst/>
            <a:gdLst>
              <a:gd name="T0" fmla="*/ 0 w 21600"/>
              <a:gd name="T1" fmla="*/ 0 h 43145"/>
              <a:gd name="T2" fmla="*/ 172043 w 21600"/>
              <a:gd name="T3" fmla="*/ 3364492 h 43145"/>
              <a:gd name="T4" fmla="*/ 0 w 21600"/>
              <a:gd name="T5" fmla="*/ 1684392 h 43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4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</a:path>
              <a:path w="21600" h="4314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5" name="Arc 61"/>
          <p:cNvSpPr>
            <a:spLocks/>
          </p:cNvSpPr>
          <p:nvPr/>
        </p:nvSpPr>
        <p:spPr bwMode="auto">
          <a:xfrm>
            <a:off x="5562600" y="4724400"/>
            <a:ext cx="228600" cy="381000"/>
          </a:xfrm>
          <a:custGeom>
            <a:avLst/>
            <a:gdLst>
              <a:gd name="T0" fmla="*/ 0 w 21600"/>
              <a:gd name="T1" fmla="*/ 0 h 43145"/>
              <a:gd name="T2" fmla="*/ 172043 w 21600"/>
              <a:gd name="T3" fmla="*/ 3364492 h 43145"/>
              <a:gd name="T4" fmla="*/ 0 w 21600"/>
              <a:gd name="T5" fmla="*/ 1684392 h 43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4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</a:path>
              <a:path w="21600" h="4314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933"/>
                  <a:pt x="12840" y="42339"/>
                  <a:pt x="1536" y="4314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5791200" y="3581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Group the a’s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5791200" y="38862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5791200" y="4419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Group the d’s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5791200" y="47244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 the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part</a:t>
            </a:r>
          </a:p>
        </p:txBody>
      </p:sp>
      <p:sp>
        <p:nvSpPr>
          <p:cNvPr id="26690" name="Oval 66"/>
          <p:cNvSpPr>
            <a:spLocks noChangeArrowheads="1"/>
          </p:cNvSpPr>
          <p:nvPr/>
        </p:nvSpPr>
        <p:spPr bwMode="auto">
          <a:xfrm>
            <a:off x="609600" y="3733800"/>
            <a:ext cx="19050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91" name="Oval 67"/>
          <p:cNvSpPr>
            <a:spLocks noChangeArrowheads="1"/>
          </p:cNvSpPr>
          <p:nvPr/>
        </p:nvSpPr>
        <p:spPr bwMode="auto">
          <a:xfrm>
            <a:off x="2819400" y="4876800"/>
            <a:ext cx="19050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6692" name="Object 68"/>
          <p:cNvGraphicFramePr>
            <a:graphicFrameLocks noChangeAspect="1"/>
          </p:cNvGraphicFramePr>
          <p:nvPr/>
        </p:nvGraphicFramePr>
        <p:xfrm>
          <a:off x="762000" y="4419600"/>
          <a:ext cx="13874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Equation" r:id="rId51" imgW="799753" imgH="203112" progId="Equation.DSMT4">
                  <p:embed/>
                </p:oleObj>
              </mc:Choice>
              <mc:Fallback>
                <p:oleObj name="Equation" r:id="rId51" imgW="799753" imgH="203112" progId="Equation.DSMT4">
                  <p:embed/>
                  <p:pic>
                    <p:nvPicPr>
                      <p:cNvPr id="26692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19600"/>
                        <a:ext cx="13874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93" name="Object 69"/>
          <p:cNvGraphicFramePr>
            <a:graphicFrameLocks noChangeAspect="1"/>
          </p:cNvGraphicFramePr>
          <p:nvPr/>
        </p:nvGraphicFramePr>
        <p:xfrm>
          <a:off x="2209800" y="4419600"/>
          <a:ext cx="1628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Equation" r:id="rId53" imgW="939392" imgH="203112" progId="Equation.DSMT4">
                  <p:embed/>
                </p:oleObj>
              </mc:Choice>
              <mc:Fallback>
                <p:oleObj name="Equation" r:id="rId53" imgW="939392" imgH="203112" progId="Equation.DSMT4">
                  <p:embed/>
                  <p:pic>
                    <p:nvPicPr>
                      <p:cNvPr id="26693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19600"/>
                        <a:ext cx="1628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95" name="Object 71"/>
          <p:cNvGraphicFramePr>
            <a:graphicFrameLocks noChangeAspect="1"/>
          </p:cNvGraphicFramePr>
          <p:nvPr/>
        </p:nvGraphicFramePr>
        <p:xfrm>
          <a:off x="4876800" y="4419600"/>
          <a:ext cx="1628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" name="Equation" r:id="rId55" imgW="939392" imgH="203112" progId="Equation.DSMT4">
                  <p:embed/>
                </p:oleObj>
              </mc:Choice>
              <mc:Fallback>
                <p:oleObj name="Equation" r:id="rId55" imgW="939392" imgH="203112" progId="Equation.DSMT4">
                  <p:embed/>
                  <p:pic>
                    <p:nvPicPr>
                      <p:cNvPr id="26695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419600"/>
                        <a:ext cx="1628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96" name="Object 72"/>
          <p:cNvGraphicFramePr>
            <a:graphicFrameLocks noChangeAspect="1"/>
          </p:cNvGraphicFramePr>
          <p:nvPr/>
        </p:nvGraphicFramePr>
        <p:xfrm>
          <a:off x="6553200" y="4419600"/>
          <a:ext cx="1628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Equation" r:id="rId57" imgW="939392" imgH="203112" progId="Equation.DSMT4">
                  <p:embed/>
                </p:oleObj>
              </mc:Choice>
              <mc:Fallback>
                <p:oleObj name="Equation" r:id="rId57" imgW="939392" imgH="203112" progId="Equation.DSMT4">
                  <p:embed/>
                  <p:pic>
                    <p:nvPicPr>
                      <p:cNvPr id="26696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19600"/>
                        <a:ext cx="1628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97" name="Text Box 73"/>
          <p:cNvSpPr txBox="1">
            <a:spLocks noChangeArrowheads="1"/>
          </p:cNvSpPr>
          <p:nvPr/>
        </p:nvSpPr>
        <p:spPr bwMode="auto">
          <a:xfrm>
            <a:off x="3810000" y="4419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…, …, …</a:t>
            </a:r>
          </a:p>
        </p:txBody>
      </p:sp>
      <p:graphicFrame>
        <p:nvGraphicFramePr>
          <p:cNvPr id="26698" name="Object 74"/>
          <p:cNvGraphicFramePr>
            <a:graphicFrameLocks noChangeAspect="1"/>
          </p:cNvGraphicFramePr>
          <p:nvPr/>
        </p:nvGraphicFramePr>
        <p:xfrm>
          <a:off x="0" y="5029200"/>
          <a:ext cx="68421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4" name="Equation" r:id="rId58" imgW="393529" imgH="228501" progId="Equation.DSMT4">
                  <p:embed/>
                </p:oleObj>
              </mc:Choice>
              <mc:Fallback>
                <p:oleObj name="Equation" r:id="rId58" imgW="393529" imgH="228501" progId="Equation.DSMT4">
                  <p:embed/>
                  <p:pic>
                    <p:nvPicPr>
                      <p:cNvPr id="26698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29200"/>
                        <a:ext cx="684213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99" name="Object 75"/>
          <p:cNvGraphicFramePr>
            <a:graphicFrameLocks noChangeAspect="1"/>
          </p:cNvGraphicFramePr>
          <p:nvPr/>
        </p:nvGraphicFramePr>
        <p:xfrm>
          <a:off x="762000" y="4953000"/>
          <a:ext cx="1739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59" imgW="1002865" imgH="253890" progId="Equation.DSMT4">
                  <p:embed/>
                </p:oleObj>
              </mc:Choice>
              <mc:Fallback>
                <p:oleObj name="Equation" r:id="rId59" imgW="1002865" imgH="253890" progId="Equation.DSMT4">
                  <p:embed/>
                  <p:pic>
                    <p:nvPicPr>
                      <p:cNvPr id="26699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53000"/>
                        <a:ext cx="1739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00" name="Object 76"/>
          <p:cNvGraphicFramePr>
            <a:graphicFrameLocks noChangeAspect="1"/>
          </p:cNvGraphicFramePr>
          <p:nvPr/>
        </p:nvGraphicFramePr>
        <p:xfrm>
          <a:off x="152400" y="5638800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61" imgW="317362" imgH="228501" progId="Equation.DSMT4">
                  <p:embed/>
                </p:oleObj>
              </mc:Choice>
              <mc:Fallback>
                <p:oleObj name="Equation" r:id="rId61" imgW="317362" imgH="228501" progId="Equation.DSMT4">
                  <p:embed/>
                  <p:pic>
                    <p:nvPicPr>
                      <p:cNvPr id="2670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638800"/>
                        <a:ext cx="5524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01" name="Object 77"/>
          <p:cNvGraphicFramePr>
            <a:graphicFrameLocks noChangeAspect="1"/>
          </p:cNvGraphicFramePr>
          <p:nvPr/>
        </p:nvGraphicFramePr>
        <p:xfrm>
          <a:off x="838200" y="5410200"/>
          <a:ext cx="17621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63" imgW="1016000" imgH="393700" progId="Equation.DSMT4">
                  <p:embed/>
                </p:oleObj>
              </mc:Choice>
              <mc:Fallback>
                <p:oleObj name="Equation" r:id="rId63" imgW="1016000" imgH="393700" progId="Equation.DSMT4">
                  <p:embed/>
                  <p:pic>
                    <p:nvPicPr>
                      <p:cNvPr id="26701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176212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02" name="Rectangle 78"/>
          <p:cNvSpPr>
            <a:spLocks noChangeArrowheads="1"/>
          </p:cNvSpPr>
          <p:nvPr/>
        </p:nvSpPr>
        <p:spPr bwMode="auto">
          <a:xfrm>
            <a:off x="76200" y="5486400"/>
            <a:ext cx="2590800" cy="685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704" name="Line 80"/>
          <p:cNvSpPr>
            <a:spLocks noChangeShapeType="1"/>
          </p:cNvSpPr>
          <p:nvPr/>
        </p:nvSpPr>
        <p:spPr bwMode="auto">
          <a:xfrm flipH="1">
            <a:off x="2667000" y="5181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5" name="Text Box 81"/>
          <p:cNvSpPr txBox="1">
            <a:spLocks noChangeArrowheads="1"/>
          </p:cNvSpPr>
          <p:nvPr/>
        </p:nvSpPr>
        <p:spPr bwMode="auto">
          <a:xfrm>
            <a:off x="3429000" y="4953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There are ‘n lots of 2a + (n-1)d’</a:t>
            </a:r>
          </a:p>
        </p:txBody>
      </p:sp>
      <p:sp>
        <p:nvSpPr>
          <p:cNvPr id="26706" name="Line 82"/>
          <p:cNvSpPr>
            <a:spLocks noChangeShapeType="1"/>
          </p:cNvSpPr>
          <p:nvPr/>
        </p:nvSpPr>
        <p:spPr bwMode="auto">
          <a:xfrm flipH="1">
            <a:off x="2743200" y="57912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7" name="Text Box 83"/>
          <p:cNvSpPr txBox="1">
            <a:spLocks noChangeArrowheads="1"/>
          </p:cNvSpPr>
          <p:nvPr/>
        </p:nvSpPr>
        <p:spPr bwMode="auto">
          <a:xfrm>
            <a:off x="3505200" y="55626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graphicFrame>
        <p:nvGraphicFramePr>
          <p:cNvPr id="26708" name="Object 84"/>
          <p:cNvGraphicFramePr>
            <a:graphicFrameLocks noChangeAspect="1"/>
          </p:cNvGraphicFramePr>
          <p:nvPr/>
        </p:nvGraphicFramePr>
        <p:xfrm>
          <a:off x="152400" y="6397625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65" imgW="317362" imgH="228501" progId="Equation.DSMT4">
                  <p:embed/>
                </p:oleObj>
              </mc:Choice>
              <mc:Fallback>
                <p:oleObj name="Equation" r:id="rId65" imgW="317362" imgH="228501" progId="Equation.DSMT4">
                  <p:embed/>
                  <p:pic>
                    <p:nvPicPr>
                      <p:cNvPr id="26708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397625"/>
                        <a:ext cx="5524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09" name="Object 85"/>
          <p:cNvGraphicFramePr>
            <a:graphicFrameLocks noChangeAspect="1"/>
          </p:cNvGraphicFramePr>
          <p:nvPr/>
        </p:nvGraphicFramePr>
        <p:xfrm>
          <a:off x="838200" y="6169025"/>
          <a:ext cx="9906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66" imgW="571252" imgH="393529" progId="Equation.DSMT4">
                  <p:embed/>
                </p:oleObj>
              </mc:Choice>
              <mc:Fallback>
                <p:oleObj name="Equation" r:id="rId66" imgW="571252" imgH="393529" progId="Equation.DSMT4">
                  <p:embed/>
                  <p:pic>
                    <p:nvPicPr>
                      <p:cNvPr id="26709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169025"/>
                        <a:ext cx="9906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10" name="Line 86"/>
          <p:cNvSpPr>
            <a:spLocks noChangeShapeType="1"/>
          </p:cNvSpPr>
          <p:nvPr/>
        </p:nvSpPr>
        <p:spPr bwMode="auto">
          <a:xfrm flipH="1">
            <a:off x="2895600" y="65532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11" name="Text Box 87"/>
          <p:cNvSpPr txBox="1">
            <a:spLocks noChangeArrowheads="1"/>
          </p:cNvSpPr>
          <p:nvPr/>
        </p:nvSpPr>
        <p:spPr bwMode="auto">
          <a:xfrm>
            <a:off x="3657600" y="6324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If L is the last term in the series</a:t>
            </a:r>
          </a:p>
        </p:txBody>
      </p:sp>
      <p:sp>
        <p:nvSpPr>
          <p:cNvPr id="26712" name="Rectangle 88"/>
          <p:cNvSpPr>
            <a:spLocks noChangeArrowheads="1"/>
          </p:cNvSpPr>
          <p:nvPr/>
        </p:nvSpPr>
        <p:spPr bwMode="auto">
          <a:xfrm>
            <a:off x="76200" y="6172200"/>
            <a:ext cx="2590800" cy="685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68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580112" y="1196752"/>
            <a:ext cx="288032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You might be asked to prove this on your exam!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4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2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2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26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2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2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2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2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 nodeType="clickPar">
                      <p:stCondLst>
                        <p:cond delay="indefinite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2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2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" grpId="0"/>
      <p:bldP spid="26656" grpId="0"/>
      <p:bldP spid="26662" grpId="0" animBg="1"/>
      <p:bldP spid="26662" grpId="1" animBg="1"/>
      <p:bldP spid="26663" grpId="0" animBg="1"/>
      <p:bldP spid="26663" grpId="1" animBg="1"/>
      <p:bldP spid="26665" grpId="0" animBg="1"/>
      <p:bldP spid="26666" grpId="0" animBg="1"/>
      <p:bldP spid="26682" grpId="0" animBg="1"/>
      <p:bldP spid="26682" grpId="1" animBg="1"/>
      <p:bldP spid="26683" grpId="0" animBg="1"/>
      <p:bldP spid="26683" grpId="1" animBg="1"/>
      <p:bldP spid="26684" grpId="0" animBg="1"/>
      <p:bldP spid="26684" grpId="1" animBg="1"/>
      <p:bldP spid="26685" grpId="0" animBg="1"/>
      <p:bldP spid="26685" grpId="1" animBg="1"/>
      <p:bldP spid="26686" grpId="0"/>
      <p:bldP spid="26686" grpId="1"/>
      <p:bldP spid="26687" grpId="0"/>
      <p:bldP spid="26687" grpId="1"/>
      <p:bldP spid="26688" grpId="0"/>
      <p:bldP spid="26688" grpId="1"/>
      <p:bldP spid="26689" grpId="0"/>
      <p:bldP spid="26689" grpId="1"/>
      <p:bldP spid="26690" grpId="0" animBg="1"/>
      <p:bldP spid="26690" grpId="1" animBg="1"/>
      <p:bldP spid="26691" grpId="0" animBg="1"/>
      <p:bldP spid="26691" grpId="1" animBg="1"/>
      <p:bldP spid="26697" grpId="0"/>
      <p:bldP spid="26702" grpId="0" animBg="1"/>
      <p:bldP spid="26704" grpId="0" animBg="1"/>
      <p:bldP spid="26706" grpId="0" animBg="1"/>
      <p:bldP spid="26707" grpId="0"/>
      <p:bldP spid="26710" grpId="0" animBg="1"/>
      <p:bldP spid="26711" grpId="0"/>
      <p:bldP spid="2671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an arithmetic series, which is the sum of a set of numbers in an arithmetic sequence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sum of the first 50 terms of the arithmetic series: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32+27+22+17+12+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4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9952" y="1484784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2365263" cy="47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19672" y="4653136"/>
                <a:ext cx="744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653136"/>
                <a:ext cx="744627" cy="276999"/>
              </a:xfrm>
              <a:prstGeom prst="rect">
                <a:avLst/>
              </a:prstGeom>
              <a:blipFill>
                <a:blip r:embed="rId7"/>
                <a:stretch>
                  <a:fillRect l="-4098" r="-737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19672" y="5013176"/>
                <a:ext cx="7959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013176"/>
                <a:ext cx="795987" cy="276999"/>
              </a:xfrm>
              <a:prstGeom prst="rect">
                <a:avLst/>
              </a:prstGeom>
              <a:blipFill>
                <a:blip r:embed="rId8"/>
                <a:stretch>
                  <a:fillRect l="-6923" r="-769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19672" y="5373216"/>
                <a:ext cx="7477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373216"/>
                <a:ext cx="747769" cy="276999"/>
              </a:xfrm>
              <a:prstGeom prst="rect">
                <a:avLst/>
              </a:prstGeom>
              <a:blipFill>
                <a:blip r:embed="rId9"/>
                <a:stretch>
                  <a:fillRect l="-4098" r="-819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39952" y="2204864"/>
                <a:ext cx="3464859" cy="525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(50)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2(32)+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50−1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(−5)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204864"/>
                <a:ext cx="3464859" cy="52578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9952" y="2996952"/>
                <a:ext cx="12734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=−4525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996952"/>
                <a:ext cx="1273490" cy="276999"/>
              </a:xfrm>
              <a:prstGeom prst="rect">
                <a:avLst/>
              </a:prstGeom>
              <a:blipFill>
                <a:blip r:embed="rId11"/>
                <a:stretch>
                  <a:fillRect l="-3828" r="-430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1"/>
          <p:cNvSpPr>
            <a:spLocks/>
          </p:cNvSpPr>
          <p:nvPr/>
        </p:nvSpPr>
        <p:spPr bwMode="auto">
          <a:xfrm>
            <a:off x="7596336" y="1772816"/>
            <a:ext cx="144016" cy="749424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668344" y="1988840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16" name="Arc 11"/>
          <p:cNvSpPr>
            <a:spLocks/>
          </p:cNvSpPr>
          <p:nvPr/>
        </p:nvSpPr>
        <p:spPr bwMode="auto">
          <a:xfrm>
            <a:off x="7596336" y="2564904"/>
            <a:ext cx="144016" cy="576064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668344" y="2708920"/>
            <a:ext cx="10801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33545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an arithmetic series, which is the sum of a set of numbers in an arithmetic sequence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smallest number of terms required for the sum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4+9+14+19+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to exceed 2000.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4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9952" y="2060848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60848"/>
                <a:ext cx="2365263" cy="47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19672" y="4005064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19672" y="4365104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622863" cy="276999"/>
              </a:xfrm>
              <a:prstGeom prst="rect">
                <a:avLst/>
              </a:prstGeom>
              <a:blipFill>
                <a:blip r:embed="rId8"/>
                <a:stretch>
                  <a:fillRect l="-8824" r="-980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19672" y="4725144"/>
                <a:ext cx="5249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725144"/>
                <a:ext cx="524952" cy="276999"/>
              </a:xfrm>
              <a:prstGeom prst="rect">
                <a:avLst/>
              </a:prstGeom>
              <a:blipFill>
                <a:blip r:embed="rId9"/>
                <a:stretch>
                  <a:fillRect l="-5814" r="-930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9912" y="2708920"/>
                <a:ext cx="3168352" cy="472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000=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2(4)+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(5)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708920"/>
                <a:ext cx="3168352" cy="4725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1"/>
          <p:cNvSpPr>
            <a:spLocks/>
          </p:cNvSpPr>
          <p:nvPr/>
        </p:nvSpPr>
        <p:spPr bwMode="auto">
          <a:xfrm>
            <a:off x="6876256" y="2276872"/>
            <a:ext cx="144016" cy="648072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48264" y="2492896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16" name="Arc 11"/>
          <p:cNvSpPr>
            <a:spLocks/>
          </p:cNvSpPr>
          <p:nvPr/>
        </p:nvSpPr>
        <p:spPr bwMode="auto">
          <a:xfrm>
            <a:off x="6876256" y="2924944"/>
            <a:ext cx="144016" cy="648072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876256" y="2996952"/>
            <a:ext cx="1512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Multiply both sides by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75656" y="5157192"/>
                <a:ext cx="117237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157192"/>
                <a:ext cx="1172373" cy="276999"/>
              </a:xfrm>
              <a:prstGeom prst="rect">
                <a:avLst/>
              </a:prstGeom>
              <a:blipFill>
                <a:blip r:embed="rId11"/>
                <a:stretch>
                  <a:fillRect l="-1042" r="-208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572000" y="1412776"/>
            <a:ext cx="36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Find the number of terms required for the sequence to sum to exactly 2000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07904" y="3429000"/>
                <a:ext cx="324036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2(4)+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(5)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429000"/>
                <a:ext cx="3240360" cy="276999"/>
              </a:xfrm>
              <a:prstGeom prst="rect">
                <a:avLst/>
              </a:prstGeom>
              <a:blipFill>
                <a:blip r:embed="rId12"/>
                <a:stretch>
                  <a:fillRect t="-444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79912" y="4005064"/>
                <a:ext cx="201622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3+5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005064"/>
                <a:ext cx="2016224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07904" y="4581128"/>
                <a:ext cx="208823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000=3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581128"/>
                <a:ext cx="2088232" cy="276999"/>
              </a:xfrm>
              <a:prstGeom prst="rect">
                <a:avLst/>
              </a:prstGeom>
              <a:blipFill>
                <a:blip r:embed="rId14"/>
                <a:stretch>
                  <a:fillRect t="-434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11960" y="5157192"/>
                <a:ext cx="22322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157192"/>
                <a:ext cx="2232248" cy="276999"/>
              </a:xfrm>
              <a:prstGeom prst="rect">
                <a:avLst/>
              </a:prstGeom>
              <a:blipFill>
                <a:blip r:embed="rId15"/>
                <a:stretch>
                  <a:fillRect l="-1093" t="-4444" r="-109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11"/>
          <p:cNvSpPr>
            <a:spLocks/>
          </p:cNvSpPr>
          <p:nvPr/>
        </p:nvSpPr>
        <p:spPr bwMode="auto">
          <a:xfrm>
            <a:off x="6876256" y="3573016"/>
            <a:ext cx="144016" cy="576064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11"/>
          <p:cNvSpPr>
            <a:spLocks/>
          </p:cNvSpPr>
          <p:nvPr/>
        </p:nvSpPr>
        <p:spPr bwMode="auto">
          <a:xfrm>
            <a:off x="5724128" y="4149080"/>
            <a:ext cx="144016" cy="576064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11"/>
          <p:cNvSpPr>
            <a:spLocks/>
          </p:cNvSpPr>
          <p:nvPr/>
        </p:nvSpPr>
        <p:spPr bwMode="auto">
          <a:xfrm>
            <a:off x="6444208" y="4725144"/>
            <a:ext cx="144016" cy="576064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067944" y="5733256"/>
            <a:ext cx="4680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At this point we can try factorising, although the quadratic formula will probably be easier!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948264" y="3573016"/>
            <a:ext cx="2195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Simplify the inner part of the large bracket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5868144" y="4221088"/>
            <a:ext cx="15121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6588224" y="4869160"/>
            <a:ext cx="15121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Subtract 4000</a:t>
            </a:r>
          </a:p>
        </p:txBody>
      </p:sp>
    </p:spTree>
    <p:extLst>
      <p:ext uri="{BB962C8B-B14F-4D97-AF65-F5344CB8AC3E}">
        <p14:creationId xmlns:p14="http://schemas.microsoft.com/office/powerpoint/2010/main" val="401865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  <p:bldP spid="15" grpId="0"/>
      <p:bldP spid="16" grpId="0" animBg="1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an arithmetic series, which is the sum of a set of numbers in an arithmetic sequence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smallest number of terms required for the sum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4+9+14+19+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to exceed 2000.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737" y="0"/>
                <a:ext cx="2365263" cy="472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4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20072" y="1484784"/>
                <a:ext cx="22322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484784"/>
                <a:ext cx="2232248" cy="276999"/>
              </a:xfrm>
              <a:prstGeom prst="rect">
                <a:avLst/>
              </a:prstGeom>
              <a:blipFill>
                <a:blip r:embed="rId6"/>
                <a:stretch>
                  <a:fillRect l="-820" t="-4444" r="-136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11"/>
          <p:cNvSpPr>
            <a:spLocks/>
          </p:cNvSpPr>
          <p:nvPr/>
        </p:nvSpPr>
        <p:spPr bwMode="auto">
          <a:xfrm>
            <a:off x="7164288" y="2780928"/>
            <a:ext cx="144016" cy="792088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4067944" y="4941168"/>
                <a:ext cx="4392488" cy="7386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has to be a positive integer, the first value that will cause the sum of the sequence to be greater than 2000 will be the 28</a:t>
                </a:r>
                <a:r>
                  <a:rPr lang="en-GB" altLang="en-US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th</a:t>
                </a: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term.</a:t>
                </a:r>
              </a:p>
            </p:txBody>
          </p:sp>
        </mc:Choice>
        <mc:Fallback xmlns="">
          <p:sp>
            <p:nvSpPr>
              <p:cNvPr id="31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4941168"/>
                <a:ext cx="4392488" cy="738664"/>
              </a:xfrm>
              <a:prstGeom prst="rect">
                <a:avLst/>
              </a:prstGeom>
              <a:blipFill>
                <a:blip r:embed="rId7"/>
                <a:stretch>
                  <a:fillRect t="-1653" b="-74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95936" y="2564904"/>
                <a:ext cx="1869743" cy="5270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564904"/>
                <a:ext cx="1869743" cy="5270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1988840"/>
                <a:ext cx="5470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988840"/>
                <a:ext cx="547009" cy="246221"/>
              </a:xfrm>
              <a:prstGeom prst="rect">
                <a:avLst/>
              </a:prstGeom>
              <a:blipFill>
                <a:blip r:embed="rId9"/>
                <a:stretch>
                  <a:fillRect l="-4444" r="-77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68144" y="1988840"/>
                <a:ext cx="5470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988840"/>
                <a:ext cx="547009" cy="246221"/>
              </a:xfrm>
              <a:prstGeom prst="rect">
                <a:avLst/>
              </a:prstGeom>
              <a:blipFill>
                <a:blip r:embed="rId10"/>
                <a:stretch>
                  <a:fillRect l="-8989" r="-786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88224" y="1988840"/>
                <a:ext cx="10246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988840"/>
                <a:ext cx="1024639" cy="246221"/>
              </a:xfrm>
              <a:prstGeom prst="rect">
                <a:avLst/>
              </a:prstGeom>
              <a:blipFill>
                <a:blip r:embed="rId11"/>
                <a:stretch>
                  <a:fillRect l="-2381" r="-297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95936" y="3429000"/>
                <a:ext cx="2979342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−(3)±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−4(5)(−4000)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2(5)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429000"/>
                <a:ext cx="2979342" cy="5774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95936" y="4365104"/>
                <a:ext cx="1974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=27.99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−28.59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365104"/>
                <a:ext cx="1974900" cy="246221"/>
              </a:xfrm>
              <a:prstGeom prst="rect">
                <a:avLst/>
              </a:prstGeom>
              <a:blipFill>
                <a:blip r:embed="rId13"/>
                <a:stretch>
                  <a:fillRect l="-1238" r="-21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11"/>
          <p:cNvSpPr>
            <a:spLocks/>
          </p:cNvSpPr>
          <p:nvPr/>
        </p:nvSpPr>
        <p:spPr bwMode="auto">
          <a:xfrm>
            <a:off x="7164288" y="3645024"/>
            <a:ext cx="144016" cy="792088"/>
          </a:xfrm>
          <a:custGeom>
            <a:avLst/>
            <a:gdLst>
              <a:gd name="T0" fmla="*/ 16356 w 21748"/>
              <a:gd name="T1" fmla="*/ 0 h 43200"/>
              <a:gd name="T2" fmla="*/ 0 w 21748"/>
              <a:gd name="T3" fmla="*/ 6585860 h 43200"/>
              <a:gd name="T4" fmla="*/ 16356 w 21748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8" h="43200" fill="none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</a:path>
              <a:path w="21748" h="43200" stroke="0" extrusionOk="0">
                <a:moveTo>
                  <a:pt x="147" y="0"/>
                </a:moveTo>
                <a:cubicBezTo>
                  <a:pt x="12077" y="0"/>
                  <a:pt x="21748" y="9670"/>
                  <a:pt x="21748" y="21600"/>
                </a:cubicBezTo>
                <a:cubicBezTo>
                  <a:pt x="21748" y="33529"/>
                  <a:pt x="12077" y="43200"/>
                  <a:pt x="148" y="43200"/>
                </a:cubicBezTo>
                <a:cubicBezTo>
                  <a:pt x="98" y="43200"/>
                  <a:pt x="49" y="43199"/>
                  <a:pt x="-1" y="43199"/>
                </a:cubicBezTo>
                <a:lnTo>
                  <a:pt x="148" y="21600"/>
                </a:lnTo>
                <a:lnTo>
                  <a:pt x="1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308304" y="2996952"/>
            <a:ext cx="12586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7236296" y="3861048"/>
            <a:ext cx="12586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0682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31" grpId="0"/>
      <p:bldP spid="13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1021</TotalTime>
  <Words>860</Words>
  <Application>Microsoft Office PowerPoint</Application>
  <PresentationFormat>On-screen Show (4:3)</PresentationFormat>
  <Paragraphs>99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Equation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239</cp:revision>
  <dcterms:created xsi:type="dcterms:W3CDTF">2018-04-30T00:32:33Z</dcterms:created>
  <dcterms:modified xsi:type="dcterms:W3CDTF">2020-12-18T10:24:36Z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