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4"/>
  </p:notesMasterIdLst>
  <p:sldIdLst>
    <p:sldId id="256" r:id="rId5"/>
    <p:sldId id="257" r:id="rId6"/>
    <p:sldId id="259" r:id="rId7"/>
    <p:sldId id="258" r:id="rId8"/>
    <p:sldId id="276" r:id="rId9"/>
    <p:sldId id="277" r:id="rId10"/>
    <p:sldId id="278" r:id="rId11"/>
    <p:sldId id="279" r:id="rId12"/>
    <p:sldId id="280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414" autoAdjust="0"/>
    <p:restoredTop sz="94660"/>
  </p:normalViewPr>
  <p:slideViewPr>
    <p:cSldViewPr snapToGrid="0">
      <p:cViewPr varScale="1">
        <p:scale>
          <a:sx n="70" d="100"/>
          <a:sy n="70" d="100"/>
        </p:scale>
        <p:origin x="108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402095-0A9F-4450-853C-1E417FC6D87B}" type="datetimeFigureOut">
              <a:rPr lang="en-GB" smtClean="0"/>
              <a:t>18/12/2020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9C520B-0B46-4152-9368-257B61061A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30403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18/12/2020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32525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18/12/2020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5002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18/12/2020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696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18/12/2020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65498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18/12/2020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6435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18/12/2020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7134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18/12/2020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5497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18/12/2020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98408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18/12/2020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70764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18/12/2020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1353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18/12/2020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71990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60000"/>
                <a:lumOff val="40000"/>
                <a:alpha val="40000"/>
              </a:schemeClr>
            </a:gs>
            <a:gs pos="7000">
              <a:schemeClr val="accent4">
                <a:lumMod val="20000"/>
                <a:lumOff val="80000"/>
                <a:alpha val="40000"/>
              </a:schemeClr>
            </a:gs>
            <a:gs pos="95000">
              <a:schemeClr val="accent4">
                <a:lumMod val="20000"/>
                <a:lumOff val="80000"/>
                <a:alpha val="40000"/>
              </a:schemeClr>
            </a:gs>
            <a:gs pos="100000">
              <a:schemeClr val="accent4">
                <a:lumMod val="60000"/>
                <a:lumOff val="40000"/>
                <a:alpha val="4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524E3E-551F-43C6-831F-FF63395BF3B9}" type="datetimeFigureOut">
              <a:rPr lang="en-GB" smtClean="0"/>
              <a:t>18/12/2020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04955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image" Target="../media/image20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12" Type="http://schemas.openxmlformats.org/officeDocument/2006/relationships/image" Target="../media/image19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11" Type="http://schemas.openxmlformats.org/officeDocument/2006/relationships/image" Target="../media/image18.png"/><Relationship Id="rId5" Type="http://schemas.openxmlformats.org/officeDocument/2006/relationships/image" Target="../media/image12.png"/><Relationship Id="rId10" Type="http://schemas.openxmlformats.org/officeDocument/2006/relationships/image" Target="../media/image17.png"/><Relationship Id="rId4" Type="http://schemas.openxmlformats.org/officeDocument/2006/relationships/image" Target="../media/image11.png"/><Relationship Id="rId9" Type="http://schemas.openxmlformats.org/officeDocument/2006/relationships/image" Target="../media/image16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3" Type="http://schemas.openxmlformats.org/officeDocument/2006/relationships/image" Target="../media/image21.png"/><Relationship Id="rId7" Type="http://schemas.openxmlformats.org/officeDocument/2006/relationships/image" Target="../media/image25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11" Type="http://schemas.openxmlformats.org/officeDocument/2006/relationships/image" Target="../media/image29.png"/><Relationship Id="rId5" Type="http://schemas.openxmlformats.org/officeDocument/2006/relationships/image" Target="../media/image23.png"/><Relationship Id="rId10" Type="http://schemas.openxmlformats.org/officeDocument/2006/relationships/image" Target="../media/image28.png"/><Relationship Id="rId4" Type="http://schemas.openxmlformats.org/officeDocument/2006/relationships/image" Target="../media/image22.png"/><Relationship Id="rId9" Type="http://schemas.openxmlformats.org/officeDocument/2006/relationships/image" Target="../media/image2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2.png"/><Relationship Id="rId5" Type="http://schemas.openxmlformats.org/officeDocument/2006/relationships/image" Target="../media/image31.png"/><Relationship Id="rId4" Type="http://schemas.openxmlformats.org/officeDocument/2006/relationships/image" Target="../media/image30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png"/><Relationship Id="rId3" Type="http://schemas.openxmlformats.org/officeDocument/2006/relationships/image" Target="../media/image21.png"/><Relationship Id="rId7" Type="http://schemas.openxmlformats.org/officeDocument/2006/relationships/image" Target="../media/image35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11" Type="http://schemas.openxmlformats.org/officeDocument/2006/relationships/image" Target="../media/image38.png"/><Relationship Id="rId5" Type="http://schemas.openxmlformats.org/officeDocument/2006/relationships/image" Target="../media/image34.png"/><Relationship Id="rId10" Type="http://schemas.openxmlformats.org/officeDocument/2006/relationships/image" Target="../media/image28.png"/><Relationship Id="rId4" Type="http://schemas.openxmlformats.org/officeDocument/2006/relationships/image" Target="../media/image33.png"/><Relationship Id="rId9" Type="http://schemas.openxmlformats.org/officeDocument/2006/relationships/image" Target="../media/image3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1.png"/><Relationship Id="rId5" Type="http://schemas.openxmlformats.org/officeDocument/2006/relationships/image" Target="../media/image40.png"/><Relationship Id="rId4" Type="http://schemas.openxmlformats.org/officeDocument/2006/relationships/image" Target="../media/image39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7.png"/><Relationship Id="rId13" Type="http://schemas.openxmlformats.org/officeDocument/2006/relationships/image" Target="../media/image52.png"/><Relationship Id="rId3" Type="http://schemas.openxmlformats.org/officeDocument/2006/relationships/image" Target="../media/image20.png"/><Relationship Id="rId7" Type="http://schemas.openxmlformats.org/officeDocument/2006/relationships/image" Target="../media/image46.png"/><Relationship Id="rId12" Type="http://schemas.openxmlformats.org/officeDocument/2006/relationships/image" Target="../media/image51.png"/><Relationship Id="rId17" Type="http://schemas.openxmlformats.org/officeDocument/2006/relationships/image" Target="../media/image56.png"/><Relationship Id="rId2" Type="http://schemas.openxmlformats.org/officeDocument/2006/relationships/image" Target="../media/image42.png"/><Relationship Id="rId16" Type="http://schemas.openxmlformats.org/officeDocument/2006/relationships/image" Target="../media/image5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5.png"/><Relationship Id="rId11" Type="http://schemas.openxmlformats.org/officeDocument/2006/relationships/image" Target="../media/image50.png"/><Relationship Id="rId5" Type="http://schemas.openxmlformats.org/officeDocument/2006/relationships/image" Target="../media/image44.png"/><Relationship Id="rId15" Type="http://schemas.openxmlformats.org/officeDocument/2006/relationships/image" Target="../media/image54.png"/><Relationship Id="rId10" Type="http://schemas.openxmlformats.org/officeDocument/2006/relationships/image" Target="../media/image49.png"/><Relationship Id="rId4" Type="http://schemas.openxmlformats.org/officeDocument/2006/relationships/image" Target="../media/image43.png"/><Relationship Id="rId9" Type="http://schemas.openxmlformats.org/officeDocument/2006/relationships/image" Target="../media/image48.png"/><Relationship Id="rId14" Type="http://schemas.openxmlformats.org/officeDocument/2006/relationships/image" Target="../media/image5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778877" y="2276872"/>
            <a:ext cx="5668539" cy="230832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7200" b="1" cap="none" spc="0" dirty="0">
                <a:ln w="13462">
                  <a:solidFill>
                    <a:schemeClr val="tx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Pacifico" panose="02000000000000000000" pitchFamily="2" charset="0"/>
              </a:rPr>
              <a:t>Sequences and </a:t>
            </a:r>
          </a:p>
          <a:p>
            <a:pPr algn="ctr"/>
            <a:r>
              <a:rPr lang="en-US" sz="7200" b="1" cap="none" spc="0" dirty="0">
                <a:ln w="13462">
                  <a:solidFill>
                    <a:schemeClr val="tx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Pacifico" panose="02000000000000000000" pitchFamily="2" charset="0"/>
              </a:rPr>
              <a:t>Series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18313DA6-E47F-4E10-80A0-614716C6A3BB}"/>
              </a:ext>
            </a:extLst>
          </p:cNvPr>
          <p:cNvSpPr txBox="1"/>
          <p:nvPr/>
        </p:nvSpPr>
        <p:spPr>
          <a:xfrm>
            <a:off x="2238307" y="4733991"/>
            <a:ext cx="472065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>
                <a:latin typeface="Arial Black" panose="020B0A04020102020204" pitchFamily="34" charset="0"/>
              </a:rPr>
              <a:t>Twitter: @Owen134866</a:t>
            </a:r>
          </a:p>
          <a:p>
            <a:pPr algn="ctr"/>
            <a:endParaRPr lang="en-US" dirty="0">
              <a:latin typeface="Arial Black" panose="020B0A04020102020204" pitchFamily="34" charset="0"/>
            </a:endParaRPr>
          </a:p>
          <a:p>
            <a:pPr algn="ctr"/>
            <a:r>
              <a:rPr lang="en-US" dirty="0">
                <a:latin typeface="Arial Black" panose="020B0A04020102020204" pitchFamily="34" charset="0"/>
              </a:rPr>
              <a:t>www.mathsfreeresourcelibrary.com</a:t>
            </a:r>
            <a:endParaRPr lang="en-GB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34682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Prior Knowledge Check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Content Placeholder 14"/>
              <p:cNvSpPr>
                <a:spLocks noGrp="1"/>
              </p:cNvSpPr>
              <p:nvPr>
                <p:ph idx="1"/>
              </p:nvPr>
            </p:nvSpPr>
            <p:spPr>
              <a:xfrm>
                <a:off x="395536" y="1700808"/>
                <a:ext cx="4176464" cy="4752528"/>
              </a:xfrm>
            </p:spPr>
            <p:txBody>
              <a:bodyPr>
                <a:normAutofit/>
              </a:bodyPr>
              <a:lstStyle/>
              <a:p>
                <a:pPr marL="514350" indent="-514350">
                  <a:buAutoNum type="arabicParenR"/>
                </a:pPr>
                <a:r>
                  <a:rPr lang="en-US" sz="1800" dirty="0">
                    <a:latin typeface="Comic Sans MS" panose="030F0702030302020204" pitchFamily="66" charset="0"/>
                  </a:rPr>
                  <a:t>Write down the next three terms of each sequence:</a:t>
                </a:r>
              </a:p>
              <a:p>
                <a:pPr marL="514350" indent="-514350">
                  <a:buAutoNum type="arabicParenR"/>
                </a:pPr>
                <a:endParaRPr lang="en-US" sz="1800" dirty="0">
                  <a:latin typeface="Comic Sans MS" panose="030F0702030302020204" pitchFamily="66" charset="0"/>
                </a:endParaRPr>
              </a:p>
              <a:p>
                <a:pPr marL="342900" indent="-342900">
                  <a:buAutoNum type="alphaLcParenR"/>
                </a:pPr>
                <a:r>
                  <a:rPr lang="en-US" sz="1800" dirty="0">
                    <a:latin typeface="Comic Sans MS" panose="030F0702030302020204" pitchFamily="66" charset="0"/>
                  </a:rPr>
                  <a:t>2, 7, 12, 17</a:t>
                </a:r>
              </a:p>
              <a:p>
                <a:pPr marL="342900" indent="-342900">
                  <a:buAutoNum type="alphaLcParenR"/>
                </a:pPr>
                <a:r>
                  <a:rPr lang="en-US" sz="1800" dirty="0">
                    <a:latin typeface="Comic Sans MS" panose="030F0702030302020204" pitchFamily="66" charset="0"/>
                  </a:rPr>
                  <a:t>11, 8, 5, 2</a:t>
                </a:r>
              </a:p>
              <a:p>
                <a:pPr marL="342900" indent="-342900">
                  <a:buAutoNum type="alphaLcParenR"/>
                </a:pPr>
                <a:r>
                  <a:rPr lang="en-US" sz="1800" dirty="0">
                    <a:latin typeface="Comic Sans MS" panose="030F0702030302020204" pitchFamily="66" charset="0"/>
                  </a:rPr>
                  <a:t>-15, -9, -3, 3</a:t>
                </a:r>
              </a:p>
              <a:p>
                <a:pPr marL="342900" indent="-342900">
                  <a:buAutoNum type="alphaLcParenR"/>
                </a:pPr>
                <a:r>
                  <a:rPr lang="en-US" sz="1800" dirty="0">
                    <a:latin typeface="Comic Sans MS" panose="030F0702030302020204" pitchFamily="66" charset="0"/>
                  </a:rPr>
                  <a:t>3, 6, 12, 24</a:t>
                </a:r>
              </a:p>
              <a:p>
                <a:pPr marL="342900" indent="-342900">
                  <a:buAutoNum type="alphaLcParenR"/>
                </a:pPr>
                <a:r>
                  <a:rPr lang="en-US" sz="1800" dirty="0"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, </m:t>
                    </m:r>
                    <m:f>
                      <m:f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, </m:t>
                    </m:r>
                    <m:f>
                      <m:f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, </m:t>
                    </m:r>
                    <m:f>
                      <m:f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16</m:t>
                        </m:r>
                      </m:den>
                    </m:f>
                  </m:oMath>
                </a14:m>
                <a:endParaRPr lang="en-GB" sz="1800" dirty="0">
                  <a:latin typeface="Comic Sans MS" panose="030F0702030302020204" pitchFamily="66" charset="0"/>
                </a:endParaRPr>
              </a:p>
              <a:p>
                <a:pPr marL="342900" indent="-342900">
                  <a:buAutoNum type="alphaLcParenR"/>
                </a:pPr>
                <a:r>
                  <a:rPr lang="en-US" sz="1800" dirty="0"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16</m:t>
                        </m:r>
                      </m:den>
                    </m:f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, </m:t>
                    </m:r>
                    <m:f>
                      <m:f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, −1, 4</m:t>
                    </m:r>
                  </m:oMath>
                </a14:m>
                <a:endParaRPr lang="en-GB" sz="18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5" name="Content Placeholder 1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95536" y="1700808"/>
                <a:ext cx="4176464" cy="4752528"/>
              </a:xfrm>
              <a:blipFill>
                <a:blip r:embed="rId2"/>
                <a:stretch>
                  <a:fillRect l="-1752" t="-217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14"/>
              <p:cNvSpPr txBox="1">
                <a:spLocks/>
              </p:cNvSpPr>
              <p:nvPr/>
            </p:nvSpPr>
            <p:spPr>
              <a:xfrm>
                <a:off x="4716016" y="1700808"/>
                <a:ext cx="4176464" cy="475252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sz="1800" dirty="0">
                    <a:latin typeface="Comic Sans MS" panose="030F0702030302020204" pitchFamily="66" charset="0"/>
                  </a:rPr>
                  <a:t>2) Solve, giving your answers to 3sf:</a:t>
                </a:r>
              </a:p>
              <a:p>
                <a:pPr marL="0" indent="0">
                  <a:buNone/>
                </a:pPr>
                <a:endParaRPr lang="en-US" sz="18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1800" dirty="0">
                    <a:latin typeface="Comic Sans MS" panose="030F0702030302020204" pitchFamily="66" charset="0"/>
                  </a:rPr>
                  <a:t>a)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8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=50</m:t>
                    </m:r>
                  </m:oMath>
                </a14:m>
                <a:endParaRPr lang="en-GB" sz="18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1800" dirty="0">
                    <a:latin typeface="Comic Sans MS" panose="030F0702030302020204" pitchFamily="66" charset="0"/>
                  </a:rPr>
                  <a:t>b)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8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0.2</m:t>
                        </m:r>
                      </m:e>
                      <m:sup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=0.0035</m:t>
                    </m:r>
                  </m:oMath>
                </a14:m>
                <a:endParaRPr lang="en-GB" sz="18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1800" dirty="0">
                    <a:latin typeface="Comic Sans MS" panose="030F0702030302020204" pitchFamily="66" charset="0"/>
                  </a:rPr>
                  <a:t>c)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4</m:t>
                    </m:r>
                    <m:r>
                      <a:rPr lang="en-US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sSup>
                      <m:sSupPr>
                        <m:ctrlPr>
                          <a:rPr lang="en-US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e>
                      <m:sup>
                        <m:r>
                          <a:rPr lang="en-US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sup>
                    </m:sSup>
                    <m:r>
                      <a:rPr lang="en-US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=78732</m:t>
                    </m:r>
                  </m:oMath>
                </a14:m>
                <a:endParaRPr lang="en-GB" sz="18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" name="Content Placeholder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6016" y="1700808"/>
                <a:ext cx="4176464" cy="4752528"/>
              </a:xfrm>
              <a:prstGeom prst="rect">
                <a:avLst/>
              </a:prstGeom>
              <a:blipFill>
                <a:blip r:embed="rId3"/>
                <a:stretch>
                  <a:fillRect l="-1314" t="-115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2215493" y="2697872"/>
                <a:ext cx="99546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22, 27, 32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15493" y="2697872"/>
                <a:ext cx="995465" cy="276999"/>
              </a:xfrm>
              <a:prstGeom prst="rect">
                <a:avLst/>
              </a:prstGeom>
              <a:blipFill>
                <a:blip r:embed="rId4"/>
                <a:stretch>
                  <a:fillRect l="-4878" r="-5488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984716" y="3076696"/>
                <a:ext cx="113011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−1, −4, −7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4716" y="3076696"/>
                <a:ext cx="1130118" cy="276999"/>
              </a:xfrm>
              <a:prstGeom prst="rect">
                <a:avLst/>
              </a:prstGeom>
              <a:blipFill>
                <a:blip r:embed="rId5"/>
                <a:stretch>
                  <a:fillRect l="-1081" r="-4324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433208" y="3446811"/>
                <a:ext cx="86722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9, 15, 21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3208" y="3446811"/>
                <a:ext cx="867225" cy="276999"/>
              </a:xfrm>
              <a:prstGeom prst="rect">
                <a:avLst/>
              </a:prstGeom>
              <a:blipFill>
                <a:blip r:embed="rId6"/>
                <a:stretch>
                  <a:fillRect l="-5634" r="-7042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2237265" y="3843051"/>
                <a:ext cx="112370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48, 96, 192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37265" y="3843051"/>
                <a:ext cx="1123706" cy="276999"/>
              </a:xfrm>
              <a:prstGeom prst="rect">
                <a:avLst/>
              </a:prstGeom>
              <a:blipFill>
                <a:blip r:embed="rId7"/>
                <a:stretch>
                  <a:fillRect l="-4348" r="-5435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980362" y="4213165"/>
                <a:ext cx="929293" cy="40472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32</m:t>
                          </m:r>
                        </m:den>
                      </m:f>
                      <m:r>
                        <a:rPr lang="en-US" sz="1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, </m:t>
                      </m:r>
                      <m:f>
                        <m:fPr>
                          <m:ctrlPr>
                            <a:rPr lang="en-US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  <m:r>
                            <a:rPr lang="en-US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US" sz="1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, </m:t>
                      </m:r>
                      <m:f>
                        <m:fPr>
                          <m:ctrlPr>
                            <a:rPr lang="en-US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12</m:t>
                          </m:r>
                          <m:r>
                            <a:rPr lang="en-US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0362" y="4213165"/>
                <a:ext cx="929293" cy="404726"/>
              </a:xfrm>
              <a:prstGeom prst="rect">
                <a:avLst/>
              </a:prstGeom>
              <a:blipFill>
                <a:blip r:embed="rId8"/>
                <a:stretch>
                  <a:fillRect l="-3947" r="-3947" b="-1194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2228556" y="4879370"/>
                <a:ext cx="146995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16, 64, −256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28556" y="4879370"/>
                <a:ext cx="1469954" cy="276999"/>
              </a:xfrm>
              <a:prstGeom prst="rect">
                <a:avLst/>
              </a:prstGeom>
              <a:blipFill>
                <a:blip r:embed="rId9"/>
                <a:stretch>
                  <a:fillRect l="-830" r="-3734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/>
          <p:cNvSpPr txBox="1"/>
          <p:nvPr/>
        </p:nvSpPr>
        <p:spPr>
          <a:xfrm>
            <a:off x="6404316" y="2445325"/>
            <a:ext cx="480901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omic Sans MS" panose="030F0702030302020204" pitchFamily="66" charset="0"/>
              </a:rPr>
              <a:t>5.64</a:t>
            </a:r>
            <a:endParaRPr lang="en-GB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722177" y="2806730"/>
            <a:ext cx="645273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omic Sans MS" panose="030F0702030302020204" pitchFamily="66" charset="0"/>
              </a:rPr>
              <a:t>3.51</a:t>
            </a:r>
            <a:endParaRPr lang="en-GB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891995" y="3263930"/>
            <a:ext cx="645273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omic Sans MS" panose="030F0702030302020204" pitchFamily="66" charset="0"/>
              </a:rPr>
              <a:t>9.00</a:t>
            </a:r>
            <a:endParaRPr lang="en-GB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2810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934050" y="2314192"/>
            <a:ext cx="5415264" cy="230832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7200" b="1" cap="none" spc="0" dirty="0">
                <a:ln w="13462">
                  <a:solidFill>
                    <a:schemeClr val="tx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Pacifico" panose="02000000000000000000" pitchFamily="2" charset="0"/>
              </a:rPr>
              <a:t>Teachings for </a:t>
            </a:r>
          </a:p>
          <a:p>
            <a:pPr algn="ctr"/>
            <a:r>
              <a:rPr lang="en-US" sz="7200" b="1" cap="none" spc="0" dirty="0">
                <a:ln w="13462">
                  <a:solidFill>
                    <a:schemeClr val="tx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Pacifico" panose="02000000000000000000" pitchFamily="2" charset="0"/>
              </a:rPr>
              <a:t>Section </a:t>
            </a:r>
            <a:r>
              <a:rPr lang="en-US" sz="7200" b="1" dirty="0">
                <a:ln w="13462">
                  <a:solidFill>
                    <a:schemeClr val="tx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Pacifico" panose="02000000000000000000" pitchFamily="2" charset="0"/>
              </a:rPr>
              <a:t>3</a:t>
            </a:r>
            <a:r>
              <a:rPr lang="en-US" sz="7200" b="1" cap="none" spc="0" dirty="0">
                <a:ln w="13462">
                  <a:solidFill>
                    <a:schemeClr val="tx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Pacifico" panose="02000000000000000000" pitchFamily="2" charset="0"/>
              </a:rPr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31902325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Sequences and Series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30629" y="1497873"/>
                <a:ext cx="3622765" cy="4679089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be able to use the formula for an arithmetic sequence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An arithmetic sequence is a sequence which increases or decreases by the same value each time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The first term in an arithmetic sequence is denoted by ‘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’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The common difference is denoted by ‘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𝑑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’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30629" y="1497873"/>
                <a:ext cx="3622765" cy="4679089"/>
              </a:xfrm>
              <a:blipFill>
                <a:blip r:embed="rId2"/>
                <a:stretch>
                  <a:fillRect t="-782" r="-67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3A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139952" y="2132856"/>
                <a:ext cx="18678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9952" y="2132856"/>
                <a:ext cx="186781" cy="276999"/>
              </a:xfrm>
              <a:prstGeom prst="rect">
                <a:avLst/>
              </a:prstGeom>
              <a:blipFill>
                <a:blip r:embed="rId3"/>
                <a:stretch>
                  <a:fillRect l="-19355" r="-1290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788024" y="2132856"/>
                <a:ext cx="60285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𝑑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8024" y="2132856"/>
                <a:ext cx="602857" cy="276999"/>
              </a:xfrm>
              <a:prstGeom prst="rect">
                <a:avLst/>
              </a:prstGeom>
              <a:blipFill>
                <a:blip r:embed="rId4"/>
                <a:stretch>
                  <a:fillRect l="-5051" r="-8081"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5580112" y="2132856"/>
                <a:ext cx="73109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𝑑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80112" y="2132856"/>
                <a:ext cx="731098" cy="276999"/>
              </a:xfrm>
              <a:prstGeom prst="rect">
                <a:avLst/>
              </a:prstGeom>
              <a:blipFill>
                <a:blip r:embed="rId5"/>
                <a:stretch>
                  <a:fillRect l="-4167" r="-6667"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6444208" y="2132856"/>
                <a:ext cx="73109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+3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𝑑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44208" y="2132856"/>
                <a:ext cx="731098" cy="276999"/>
              </a:xfrm>
              <a:prstGeom prst="rect">
                <a:avLst/>
              </a:prstGeom>
              <a:blipFill>
                <a:blip r:embed="rId6"/>
                <a:stretch>
                  <a:fillRect l="-4167" r="-6667"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3923928" y="1484784"/>
                <a:ext cx="565026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𝑠𝑡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b="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𝑡𝑒𝑟𝑚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3928" y="1484784"/>
                <a:ext cx="565026" cy="553998"/>
              </a:xfrm>
              <a:prstGeom prst="rect">
                <a:avLst/>
              </a:prstGeom>
              <a:blipFill>
                <a:blip r:embed="rId7"/>
                <a:stretch>
                  <a:fillRect l="-8696" r="-8696" b="-22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4788024" y="1484784"/>
                <a:ext cx="565026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𝑛𝑑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b="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𝑡𝑒𝑟𝑚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8024" y="1484784"/>
                <a:ext cx="565026" cy="553998"/>
              </a:xfrm>
              <a:prstGeom prst="rect">
                <a:avLst/>
              </a:prstGeom>
              <a:blipFill>
                <a:blip r:embed="rId8"/>
                <a:stretch>
                  <a:fillRect l="-7527" r="-8602" b="-22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5652120" y="1484784"/>
                <a:ext cx="565026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𝑟𝑑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b="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𝑡𝑒𝑟𝑚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52120" y="1484784"/>
                <a:ext cx="565026" cy="553998"/>
              </a:xfrm>
              <a:prstGeom prst="rect">
                <a:avLst/>
              </a:prstGeom>
              <a:blipFill>
                <a:blip r:embed="rId9"/>
                <a:stretch>
                  <a:fillRect l="-7527" r="-8602" b="-22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6516216" y="1484784"/>
                <a:ext cx="565026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𝑡h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b="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𝑡𝑒𝑟𝑚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16216" y="1484784"/>
                <a:ext cx="565026" cy="553998"/>
              </a:xfrm>
              <a:prstGeom prst="rect">
                <a:avLst/>
              </a:prstGeom>
              <a:blipFill>
                <a:blip r:embed="rId10"/>
                <a:stretch>
                  <a:fillRect l="-8602" r="-7527" b="-22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7596336" y="2132856"/>
                <a:ext cx="133620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−1)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𝑑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96336" y="2132856"/>
                <a:ext cx="1336200" cy="276999"/>
              </a:xfrm>
              <a:prstGeom prst="rect">
                <a:avLst/>
              </a:prstGeom>
              <a:blipFill>
                <a:blip r:embed="rId11"/>
                <a:stretch>
                  <a:fillRect l="-2283" t="-2222" r="-3653" b="-3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8028384" y="1484784"/>
                <a:ext cx="565026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𝑛𝑡h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b="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𝑡𝑒𝑟𝑚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28384" y="1484784"/>
                <a:ext cx="565026" cy="553998"/>
              </a:xfrm>
              <a:prstGeom prst="rect">
                <a:avLst/>
              </a:prstGeom>
              <a:blipFill>
                <a:blip r:embed="rId12"/>
                <a:stretch>
                  <a:fillRect l="-8602" r="-7527" b="-22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Arrow Connector 15"/>
          <p:cNvCxnSpPr/>
          <p:nvPr/>
        </p:nvCxnSpPr>
        <p:spPr>
          <a:xfrm>
            <a:off x="7236296" y="1772816"/>
            <a:ext cx="504056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923928" y="2708920"/>
            <a:ext cx="50405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  <a:latin typeface="Comic Sans MS" panose="030F0702030302020204" pitchFamily="66" charset="0"/>
              </a:rPr>
              <a:t>You need to be able to use the formula above in problem solving</a:t>
            </a:r>
            <a:endParaRPr lang="en-GB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35361" y="1730"/>
                <a:ext cx="193565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−1)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𝑑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361" y="1730"/>
                <a:ext cx="1935658" cy="276999"/>
              </a:xfrm>
              <a:prstGeom prst="rect">
                <a:avLst/>
              </a:prstGeom>
              <a:blipFill>
                <a:blip r:embed="rId13"/>
                <a:stretch>
                  <a:fillRect l="-315" t="-2174" r="-1577" b="-326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55753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8" grpId="0"/>
      <p:bldP spid="1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Sequences and Series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0629" y="1497873"/>
            <a:ext cx="3622765" cy="467908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need to be able to use the formula for an arithmetic sequence</a:t>
            </a: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An arithmetic sequence is generated as follows: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6, 20, 34, 48, 72…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342900" indent="-342900" algn="ctr">
              <a:buAutoNum type="alphaLcParenR"/>
            </a:pPr>
            <a:r>
              <a:rPr lang="en-US" sz="1600" dirty="0">
                <a:latin typeface="Comic Sans MS" panose="030F0702030302020204" pitchFamily="66" charset="0"/>
              </a:rPr>
              <a:t>Find the nth term</a:t>
            </a:r>
          </a:p>
          <a:p>
            <a:pPr marL="342900" indent="-342900" algn="ctr">
              <a:buAutoNum type="alphaLcParenR"/>
            </a:pPr>
            <a:r>
              <a:rPr lang="en-US" sz="1600" dirty="0">
                <a:latin typeface="Comic Sans MS" panose="030F0702030302020204" pitchFamily="66" charset="0"/>
              </a:rPr>
              <a:t>Find the first term in the sequence that exceeds 200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3A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35361" y="1730"/>
                <a:ext cx="193565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−1)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𝑑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361" y="1730"/>
                <a:ext cx="1935658" cy="276999"/>
              </a:xfrm>
              <a:prstGeom prst="rect">
                <a:avLst/>
              </a:prstGeom>
              <a:blipFill>
                <a:blip r:embed="rId2"/>
                <a:stretch>
                  <a:fillRect l="-315" t="-2174" r="-1577" b="-326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4139952" y="1484784"/>
                <a:ext cx="193565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−1)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𝑑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9952" y="1484784"/>
                <a:ext cx="1935658" cy="276999"/>
              </a:xfrm>
              <a:prstGeom prst="rect">
                <a:avLst/>
              </a:prstGeom>
              <a:blipFill>
                <a:blip r:embed="rId3"/>
                <a:stretch>
                  <a:fillRect l="-314" t="-4444" r="-1258" b="-3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1259632" y="5805264"/>
                <a:ext cx="61638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=6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9632" y="5805264"/>
                <a:ext cx="616387" cy="276999"/>
              </a:xfrm>
              <a:prstGeom prst="rect">
                <a:avLst/>
              </a:prstGeom>
              <a:blipFill>
                <a:blip r:embed="rId4"/>
                <a:stretch>
                  <a:fillRect l="-4950" r="-7921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2267744" y="5805264"/>
                <a:ext cx="75110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=14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67744" y="5805264"/>
                <a:ext cx="751103" cy="276999"/>
              </a:xfrm>
              <a:prstGeom prst="rect">
                <a:avLst/>
              </a:prstGeom>
              <a:blipFill>
                <a:blip r:embed="rId5"/>
                <a:stretch>
                  <a:fillRect l="-7317" r="-8130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467544" y="5229200"/>
                <a:ext cx="3240359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 A good starting point is to </a:t>
                </a:r>
                <a:r>
                  <a:rPr lang="en-US" sz="1400" dirty="0" err="1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summarise</a:t>
                </a:r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𝑎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𝑑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5229200"/>
                <a:ext cx="3240359" cy="523220"/>
              </a:xfrm>
              <a:prstGeom prst="rect">
                <a:avLst/>
              </a:prstGeom>
              <a:blipFill>
                <a:blip r:embed="rId6"/>
                <a:stretch>
                  <a:fillRect t="-2326" b="-1046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4139952" y="1988840"/>
                <a:ext cx="2448272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=(6)+(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−1)(14)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9952" y="1988840"/>
                <a:ext cx="2448272" cy="276999"/>
              </a:xfrm>
              <a:prstGeom prst="rect">
                <a:avLst/>
              </a:prstGeom>
              <a:blipFill>
                <a:blip r:embed="rId7"/>
                <a:stretch>
                  <a:fillRect t="-2174" r="-1741" b="-326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4211960" y="2492896"/>
                <a:ext cx="1872208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=6+14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−14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1960" y="2492896"/>
                <a:ext cx="1872208" cy="276999"/>
              </a:xfrm>
              <a:prstGeom prst="rect">
                <a:avLst/>
              </a:prstGeom>
              <a:blipFill>
                <a:blip r:embed="rId8"/>
                <a:stretch>
                  <a:fillRect l="-3257" r="-4235" b="-111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4067944" y="2996952"/>
                <a:ext cx="1656184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=14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−8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7944" y="2996952"/>
                <a:ext cx="1656184" cy="276999"/>
              </a:xfrm>
              <a:prstGeom prst="rect">
                <a:avLst/>
              </a:prstGeom>
              <a:blipFill>
                <a:blip r:embed="rId9"/>
                <a:stretch>
                  <a:fillRect b="-111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Arc 16"/>
          <p:cNvSpPr/>
          <p:nvPr/>
        </p:nvSpPr>
        <p:spPr>
          <a:xfrm>
            <a:off x="6444208" y="1628800"/>
            <a:ext cx="288032" cy="504056"/>
          </a:xfrm>
          <a:prstGeom prst="arc">
            <a:avLst>
              <a:gd name="adj1" fmla="val 16200000"/>
              <a:gd name="adj2" fmla="val 531944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6444208" y="2132856"/>
            <a:ext cx="288032" cy="504056"/>
          </a:xfrm>
          <a:prstGeom prst="arc">
            <a:avLst>
              <a:gd name="adj1" fmla="val 16200000"/>
              <a:gd name="adj2" fmla="val 531944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6012160" y="2636912"/>
            <a:ext cx="288032" cy="504056"/>
          </a:xfrm>
          <a:prstGeom prst="arc">
            <a:avLst>
              <a:gd name="adj1" fmla="val 16200000"/>
              <a:gd name="adj2" fmla="val 531944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6588224" y="1700808"/>
                <a:ext cx="158417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Sub in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𝑎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𝑑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88224" y="1700808"/>
                <a:ext cx="1584176" cy="307777"/>
              </a:xfrm>
              <a:prstGeom prst="rect">
                <a:avLst/>
              </a:prstGeom>
              <a:blipFill>
                <a:blip r:embed="rId10"/>
                <a:stretch>
                  <a:fillRect t="-4000" b="-22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TextBox 28"/>
          <p:cNvSpPr txBox="1"/>
          <p:nvPr/>
        </p:nvSpPr>
        <p:spPr>
          <a:xfrm>
            <a:off x="6660232" y="2204864"/>
            <a:ext cx="15841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Expand bracket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300192" y="2708920"/>
            <a:ext cx="9361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Simplify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1979712" y="4005064"/>
                <a:ext cx="1656184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=14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−8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9712" y="4005064"/>
                <a:ext cx="1656184" cy="246221"/>
              </a:xfrm>
              <a:prstGeom prst="rect">
                <a:avLst/>
              </a:prstGeom>
              <a:blipFill>
                <a:blip r:embed="rId11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990068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22" grpId="0"/>
      <p:bldP spid="15" grpId="0"/>
      <p:bldP spid="23" grpId="0"/>
      <p:bldP spid="24" grpId="0"/>
      <p:bldP spid="25" grpId="0"/>
      <p:bldP spid="17" grpId="0" animBg="1"/>
      <p:bldP spid="26" grpId="0" animBg="1"/>
      <p:bldP spid="27" grpId="0" animBg="1"/>
      <p:bldP spid="28" grpId="0"/>
      <p:bldP spid="29" grpId="0"/>
      <p:bldP spid="30" grpId="0"/>
      <p:bldP spid="3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Sequences and Series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0629" y="1497873"/>
            <a:ext cx="3622765" cy="467908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need to be able to use the formula for an arithmetic sequence</a:t>
            </a: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An arithmetic sequence is generated as follows: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6, 20, 34, 48, 72…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342900" indent="-342900" algn="ctr">
              <a:buAutoNum type="alphaLcParenR"/>
            </a:pPr>
            <a:r>
              <a:rPr lang="en-US" sz="1600" dirty="0">
                <a:latin typeface="Comic Sans MS" panose="030F0702030302020204" pitchFamily="66" charset="0"/>
              </a:rPr>
              <a:t>Find the nth term</a:t>
            </a:r>
          </a:p>
          <a:p>
            <a:pPr marL="342900" indent="-342900" algn="ctr">
              <a:buAutoNum type="alphaLcParenR"/>
            </a:pPr>
            <a:r>
              <a:rPr lang="en-US" sz="1600" dirty="0">
                <a:latin typeface="Comic Sans MS" panose="030F0702030302020204" pitchFamily="66" charset="0"/>
              </a:rPr>
              <a:t>Find the first term in the sequence that exceeds 200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3A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35361" y="1730"/>
                <a:ext cx="193565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−1)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𝑑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361" y="1730"/>
                <a:ext cx="1935658" cy="276999"/>
              </a:xfrm>
              <a:prstGeom prst="rect">
                <a:avLst/>
              </a:prstGeom>
              <a:blipFill>
                <a:blip r:embed="rId2"/>
                <a:stretch>
                  <a:fillRect l="-315" t="-2174" r="-1577" b="-326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1979712" y="4005064"/>
                <a:ext cx="1656184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=14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−8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9712" y="4005064"/>
                <a:ext cx="1656184" cy="246221"/>
              </a:xfrm>
              <a:prstGeom prst="rect">
                <a:avLst/>
              </a:prstGeom>
              <a:blipFill>
                <a:blip r:embed="rId3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283968" y="1556792"/>
                <a:ext cx="1656184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14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−8&gt;200</m:t>
                      </m:r>
                    </m:oMath>
                  </m:oMathPara>
                </a14:m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3968" y="1556792"/>
                <a:ext cx="1656184" cy="276999"/>
              </a:xfrm>
              <a:prstGeom prst="rect">
                <a:avLst/>
              </a:prstGeom>
              <a:blipFill>
                <a:blip r:embed="rId4"/>
                <a:stretch>
                  <a:fillRect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TextBox 32"/>
          <p:cNvSpPr txBox="1"/>
          <p:nvPr/>
        </p:nvSpPr>
        <p:spPr>
          <a:xfrm>
            <a:off x="467544" y="5229200"/>
            <a:ext cx="324035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We want to know when the sequence first generates a term above 200…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4716016" y="2132856"/>
                <a:ext cx="1224136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14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&gt;208</m:t>
                      </m:r>
                    </m:oMath>
                  </m:oMathPara>
                </a14:m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6016" y="2132856"/>
                <a:ext cx="1224136" cy="276999"/>
              </a:xfrm>
              <a:prstGeom prst="rect">
                <a:avLst/>
              </a:prstGeom>
              <a:blipFill>
                <a:blip r:embed="rId5"/>
                <a:stretch>
                  <a:fillRect l="-500" r="-1000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5004048" y="2708920"/>
                <a:ext cx="1440160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&gt;14.857…</m:t>
                      </m:r>
                    </m:oMath>
                  </m:oMathPara>
                </a14:m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04048" y="2708920"/>
                <a:ext cx="1440160" cy="276999"/>
              </a:xfrm>
              <a:prstGeom prst="rect">
                <a:avLst/>
              </a:prstGeom>
              <a:blipFill>
                <a:blip r:embed="rId6"/>
                <a:stretch>
                  <a:fillRect l="-424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Arc 35"/>
          <p:cNvSpPr/>
          <p:nvPr/>
        </p:nvSpPr>
        <p:spPr>
          <a:xfrm>
            <a:off x="5796136" y="1700808"/>
            <a:ext cx="288032" cy="504056"/>
          </a:xfrm>
          <a:prstGeom prst="arc">
            <a:avLst>
              <a:gd name="adj1" fmla="val 16200000"/>
              <a:gd name="adj2" fmla="val 531944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TextBox 36"/>
          <p:cNvSpPr txBox="1"/>
          <p:nvPr/>
        </p:nvSpPr>
        <p:spPr>
          <a:xfrm>
            <a:off x="6012160" y="1772816"/>
            <a:ext cx="7200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Add 8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8" name="Arc 37"/>
          <p:cNvSpPr/>
          <p:nvPr/>
        </p:nvSpPr>
        <p:spPr>
          <a:xfrm>
            <a:off x="6372200" y="2276872"/>
            <a:ext cx="288032" cy="504056"/>
          </a:xfrm>
          <a:prstGeom prst="arc">
            <a:avLst>
              <a:gd name="adj1" fmla="val 16200000"/>
              <a:gd name="adj2" fmla="val 531944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TextBox 38"/>
          <p:cNvSpPr txBox="1"/>
          <p:nvPr/>
        </p:nvSpPr>
        <p:spPr>
          <a:xfrm>
            <a:off x="6588224" y="2348880"/>
            <a:ext cx="12961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Divide by 14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3779912" y="3284984"/>
            <a:ext cx="49685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Since n has to be an integer, the first term to exceed 200 will be the 15</a:t>
            </a:r>
            <a:r>
              <a:rPr lang="en-US" sz="1400" baseline="300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th</a:t>
            </a: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 one!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17376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3" grpId="0"/>
      <p:bldP spid="34" grpId="0"/>
      <p:bldP spid="35" grpId="0"/>
      <p:bldP spid="36" grpId="0" animBg="1"/>
      <p:bldP spid="37" grpId="0"/>
      <p:bldP spid="38" grpId="0" animBg="1"/>
      <p:bldP spid="39" grpId="0"/>
      <p:bldP spid="4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Sequences and Series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0629" y="1497873"/>
            <a:ext cx="3622765" cy="467908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need to be able to use the formula for an arithmetic sequence</a:t>
            </a: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An arithmetic sequence is generated as follows: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101, 94, 87, 80, 73…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342900" indent="-342900" algn="ctr">
              <a:buAutoNum type="alphaLcParenR"/>
            </a:pPr>
            <a:r>
              <a:rPr lang="en-US" sz="1600" dirty="0">
                <a:latin typeface="Comic Sans MS" panose="030F0702030302020204" pitchFamily="66" charset="0"/>
              </a:rPr>
              <a:t>Find the nth term</a:t>
            </a:r>
          </a:p>
          <a:p>
            <a:pPr marL="342900" indent="-342900" algn="ctr">
              <a:buAutoNum type="alphaLcParenR"/>
            </a:pPr>
            <a:r>
              <a:rPr lang="en-US" sz="1600" dirty="0">
                <a:latin typeface="Comic Sans MS" panose="030F0702030302020204" pitchFamily="66" charset="0"/>
              </a:rPr>
              <a:t>Find the first term in the sequence that is negative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3A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35361" y="1730"/>
                <a:ext cx="193565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−1)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𝑑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361" y="1730"/>
                <a:ext cx="1935658" cy="276999"/>
              </a:xfrm>
              <a:prstGeom prst="rect">
                <a:avLst/>
              </a:prstGeom>
              <a:blipFill>
                <a:blip r:embed="rId2"/>
                <a:stretch>
                  <a:fillRect l="-315" t="-2174" r="-1577" b="-326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4139952" y="1484784"/>
                <a:ext cx="193565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−1)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𝑑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9952" y="1484784"/>
                <a:ext cx="1935658" cy="276999"/>
              </a:xfrm>
              <a:prstGeom prst="rect">
                <a:avLst/>
              </a:prstGeom>
              <a:blipFill>
                <a:blip r:embed="rId3"/>
                <a:stretch>
                  <a:fillRect l="-314" t="-4444" r="-1258" b="-3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1043608" y="5805264"/>
                <a:ext cx="8728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=101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3608" y="5805264"/>
                <a:ext cx="872868" cy="276999"/>
              </a:xfrm>
              <a:prstGeom prst="rect">
                <a:avLst/>
              </a:prstGeom>
              <a:blipFill>
                <a:blip r:embed="rId4"/>
                <a:stretch>
                  <a:fillRect l="-3497" r="-6993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2267744" y="5805264"/>
                <a:ext cx="79598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=−7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67744" y="5805264"/>
                <a:ext cx="795987" cy="276999"/>
              </a:xfrm>
              <a:prstGeom prst="rect">
                <a:avLst/>
              </a:prstGeom>
              <a:blipFill>
                <a:blip r:embed="rId5"/>
                <a:stretch>
                  <a:fillRect l="-6870" r="-6870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467544" y="5229200"/>
                <a:ext cx="3240359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 A good starting point is to </a:t>
                </a:r>
                <a:r>
                  <a:rPr lang="en-US" sz="1400" dirty="0" err="1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summarise</a:t>
                </a:r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𝑎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𝑑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5229200"/>
                <a:ext cx="3240359" cy="523220"/>
              </a:xfrm>
              <a:prstGeom prst="rect">
                <a:avLst/>
              </a:prstGeom>
              <a:blipFill>
                <a:blip r:embed="rId6"/>
                <a:stretch>
                  <a:fillRect t="-2326" b="-1046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4139952" y="1988840"/>
                <a:ext cx="2736304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=(101)+(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−1)(−7)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9952" y="1988840"/>
                <a:ext cx="2736304" cy="276999"/>
              </a:xfrm>
              <a:prstGeom prst="rect">
                <a:avLst/>
              </a:prstGeom>
              <a:blipFill>
                <a:blip r:embed="rId7"/>
                <a:stretch>
                  <a:fillRect t="-2174" r="-1782" b="-326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4211960" y="2492896"/>
                <a:ext cx="1872208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=101−7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+7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1960" y="2492896"/>
                <a:ext cx="1872208" cy="276999"/>
              </a:xfrm>
              <a:prstGeom prst="rect">
                <a:avLst/>
              </a:prstGeom>
              <a:blipFill>
                <a:blip r:embed="rId8"/>
                <a:stretch>
                  <a:fillRect l="-3257" r="-4235" b="-111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4067944" y="2996952"/>
                <a:ext cx="1800200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=108−7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𝑛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7944" y="2996952"/>
                <a:ext cx="1800200" cy="276999"/>
              </a:xfrm>
              <a:prstGeom prst="rect">
                <a:avLst/>
              </a:prstGeom>
              <a:blipFill>
                <a:blip r:embed="rId9"/>
                <a:stretch>
                  <a:fillRect b="-111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Arc 16"/>
          <p:cNvSpPr/>
          <p:nvPr/>
        </p:nvSpPr>
        <p:spPr>
          <a:xfrm>
            <a:off x="6804248" y="1628800"/>
            <a:ext cx="288032" cy="504056"/>
          </a:xfrm>
          <a:prstGeom prst="arc">
            <a:avLst>
              <a:gd name="adj1" fmla="val 16200000"/>
              <a:gd name="adj2" fmla="val 531944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6804248" y="2132856"/>
            <a:ext cx="288032" cy="504056"/>
          </a:xfrm>
          <a:prstGeom prst="arc">
            <a:avLst>
              <a:gd name="adj1" fmla="val 16200000"/>
              <a:gd name="adj2" fmla="val 531944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6012160" y="2636912"/>
            <a:ext cx="288032" cy="504056"/>
          </a:xfrm>
          <a:prstGeom prst="arc">
            <a:avLst>
              <a:gd name="adj1" fmla="val 16200000"/>
              <a:gd name="adj2" fmla="val 531944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6948264" y="1700808"/>
                <a:ext cx="158417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Sub in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𝑎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𝑑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48264" y="1700808"/>
                <a:ext cx="1584176" cy="307777"/>
              </a:xfrm>
              <a:prstGeom prst="rect">
                <a:avLst/>
              </a:prstGeom>
              <a:blipFill>
                <a:blip r:embed="rId10"/>
                <a:stretch>
                  <a:fillRect t="-4000" b="-22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TextBox 28"/>
          <p:cNvSpPr txBox="1"/>
          <p:nvPr/>
        </p:nvSpPr>
        <p:spPr>
          <a:xfrm>
            <a:off x="7020272" y="2204864"/>
            <a:ext cx="15841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Expand bracket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300192" y="2708920"/>
            <a:ext cx="9361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Simplify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1979712" y="4005064"/>
                <a:ext cx="1656184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=108−7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𝑛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9712" y="4005064"/>
                <a:ext cx="1656184" cy="246221"/>
              </a:xfrm>
              <a:prstGeom prst="rect">
                <a:avLst/>
              </a:prstGeom>
              <a:blipFill>
                <a:blip r:embed="rId11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479645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22" grpId="0"/>
      <p:bldP spid="15" grpId="0"/>
      <p:bldP spid="23" grpId="0"/>
      <p:bldP spid="24" grpId="0"/>
      <p:bldP spid="25" grpId="0"/>
      <p:bldP spid="17" grpId="0" animBg="1"/>
      <p:bldP spid="26" grpId="0" animBg="1"/>
      <p:bldP spid="27" grpId="0" animBg="1"/>
      <p:bldP spid="28" grpId="0"/>
      <p:bldP spid="29" grpId="0"/>
      <p:bldP spid="30" grpId="0"/>
      <p:bldP spid="3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Sequences and Series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0629" y="1497873"/>
            <a:ext cx="3622765" cy="467908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need to be able to use the formula for an arithmetic sequence</a:t>
            </a: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An arithmetic sequence is generated as follows: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101, 94, 87, 80, 73…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342900" indent="-342900" algn="ctr">
              <a:buAutoNum type="alphaLcParenR"/>
            </a:pPr>
            <a:r>
              <a:rPr lang="en-US" sz="1600" dirty="0">
                <a:latin typeface="Comic Sans MS" panose="030F0702030302020204" pitchFamily="66" charset="0"/>
              </a:rPr>
              <a:t>Find the nth term</a:t>
            </a:r>
          </a:p>
          <a:p>
            <a:pPr marL="342900" indent="-342900" algn="ctr">
              <a:buAutoNum type="alphaLcParenR"/>
            </a:pPr>
            <a:r>
              <a:rPr lang="en-US" sz="1600" dirty="0">
                <a:latin typeface="Comic Sans MS" panose="030F0702030302020204" pitchFamily="66" charset="0"/>
              </a:rPr>
              <a:t>Find the first term in the sequence that exceeds 200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3A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35361" y="1730"/>
                <a:ext cx="193565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−1)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𝑑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361" y="1730"/>
                <a:ext cx="1935658" cy="276999"/>
              </a:xfrm>
              <a:prstGeom prst="rect">
                <a:avLst/>
              </a:prstGeom>
              <a:blipFill>
                <a:blip r:embed="rId2"/>
                <a:stretch>
                  <a:fillRect l="-315" t="-2174" r="-1577" b="-326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1979712" y="4005064"/>
                <a:ext cx="1656184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sz="16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=108−7</m:t>
                      </m:r>
                      <m:r>
                        <a:rPr lang="en-US" sz="16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𝑛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9712" y="4005064"/>
                <a:ext cx="1656184" cy="246221"/>
              </a:xfrm>
              <a:prstGeom prst="rect">
                <a:avLst/>
              </a:prstGeom>
              <a:blipFill>
                <a:blip r:embed="rId3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283968" y="1556792"/>
                <a:ext cx="1656184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108−7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&lt;0</m:t>
                      </m:r>
                    </m:oMath>
                  </m:oMathPara>
                </a14:m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3968" y="1556792"/>
                <a:ext cx="1656184" cy="276999"/>
              </a:xfrm>
              <a:prstGeom prst="rect">
                <a:avLst/>
              </a:prstGeom>
              <a:blipFill>
                <a:blip r:embed="rId4"/>
                <a:stretch>
                  <a:fillRect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TextBox 32"/>
          <p:cNvSpPr txBox="1"/>
          <p:nvPr/>
        </p:nvSpPr>
        <p:spPr>
          <a:xfrm>
            <a:off x="467544" y="5229200"/>
            <a:ext cx="324035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We want to know when the sequence first generates a term below 0…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4860032" y="2132856"/>
                <a:ext cx="1368152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−7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&lt;−108</m:t>
                      </m:r>
                    </m:oMath>
                  </m:oMathPara>
                </a14:m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0032" y="2132856"/>
                <a:ext cx="1368152" cy="276999"/>
              </a:xfrm>
              <a:prstGeom prst="rect">
                <a:avLst/>
              </a:prstGeom>
              <a:blipFill>
                <a:blip r:embed="rId5"/>
                <a:stretch>
                  <a:fillRect r="-3111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5076056" y="2708920"/>
                <a:ext cx="1440160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&gt;15.42…</m:t>
                      </m:r>
                    </m:oMath>
                  </m:oMathPara>
                </a14:m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76056" y="2708920"/>
                <a:ext cx="1440160" cy="276999"/>
              </a:xfrm>
              <a:prstGeom prst="rect">
                <a:avLst/>
              </a:prstGeom>
              <a:blipFill>
                <a:blip r:embed="rId6"/>
                <a:stretch>
                  <a:fillRect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Arc 35"/>
          <p:cNvSpPr/>
          <p:nvPr/>
        </p:nvSpPr>
        <p:spPr>
          <a:xfrm>
            <a:off x="6228184" y="1700808"/>
            <a:ext cx="288032" cy="504056"/>
          </a:xfrm>
          <a:prstGeom prst="arc">
            <a:avLst>
              <a:gd name="adj1" fmla="val 16200000"/>
              <a:gd name="adj2" fmla="val 531944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TextBox 36"/>
          <p:cNvSpPr txBox="1"/>
          <p:nvPr/>
        </p:nvSpPr>
        <p:spPr>
          <a:xfrm>
            <a:off x="6516216" y="1772816"/>
            <a:ext cx="12961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Subtract 108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8" name="Arc 37"/>
          <p:cNvSpPr/>
          <p:nvPr/>
        </p:nvSpPr>
        <p:spPr>
          <a:xfrm>
            <a:off x="6372200" y="2276872"/>
            <a:ext cx="288032" cy="504056"/>
          </a:xfrm>
          <a:prstGeom prst="arc">
            <a:avLst>
              <a:gd name="adj1" fmla="val 16200000"/>
              <a:gd name="adj2" fmla="val 531944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TextBox 38"/>
          <p:cNvSpPr txBox="1"/>
          <p:nvPr/>
        </p:nvSpPr>
        <p:spPr>
          <a:xfrm>
            <a:off x="6407696" y="2132856"/>
            <a:ext cx="273630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Divide by -7</a:t>
            </a:r>
          </a:p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(remember this flips the inequality sign)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3779912" y="3284984"/>
            <a:ext cx="49685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Since n has to be an integer, the first term to be negative will be the 16</a:t>
            </a:r>
            <a:r>
              <a:rPr lang="en-US" sz="1400" baseline="300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th</a:t>
            </a: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 one!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1793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3" grpId="0"/>
      <p:bldP spid="34" grpId="0"/>
      <p:bldP spid="35" grpId="0"/>
      <p:bldP spid="36" grpId="0" animBg="1"/>
      <p:bldP spid="37" grpId="0"/>
      <p:bldP spid="38" grpId="0" animBg="1"/>
      <p:bldP spid="39" grpId="0"/>
      <p:bldP spid="4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Sequences and Series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30629" y="1497873"/>
                <a:ext cx="3622765" cy="4679089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be able to use the formula for an arithmetic sequence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A sequence is generated by the formula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+(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−1)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𝑑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, where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are constants to be found.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Given that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=5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8</m:t>
                        </m:r>
                      </m:sub>
                    </m:sSub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=20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, find the values of the constants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b="0" i="1" dirty="0" smtClean="0">
                        <a:latin typeface="Cambria Math" panose="02040503050406030204" pitchFamily="18" charset="0"/>
                      </a:rPr>
                      <m:t>𝑑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.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30629" y="1497873"/>
                <a:ext cx="3622765" cy="4679089"/>
              </a:xfrm>
              <a:blipFill>
                <a:blip r:embed="rId2"/>
                <a:stretch>
                  <a:fillRect l="-168" t="-782" r="-3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3A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35361" y="1730"/>
                <a:ext cx="193565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−1)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𝑑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361" y="1730"/>
                <a:ext cx="1935658" cy="276999"/>
              </a:xfrm>
              <a:prstGeom prst="rect">
                <a:avLst/>
              </a:prstGeom>
              <a:blipFill>
                <a:blip r:embed="rId3"/>
                <a:stretch>
                  <a:fillRect l="-315" t="-2174" r="-1577" b="-326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5292080" y="1412776"/>
                <a:ext cx="193565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−1)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𝑑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2080" y="1412776"/>
                <a:ext cx="1935658" cy="276999"/>
              </a:xfrm>
              <a:prstGeom prst="rect">
                <a:avLst/>
              </a:prstGeom>
              <a:blipFill>
                <a:blip r:embed="rId4"/>
                <a:stretch>
                  <a:fillRect l="-314" t="-2222" r="-1258" b="-3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4139952" y="2420888"/>
                <a:ext cx="176580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5=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+(3−1)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𝑑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9952" y="2420888"/>
                <a:ext cx="1765804" cy="276999"/>
              </a:xfrm>
              <a:prstGeom prst="rect">
                <a:avLst/>
              </a:prstGeom>
              <a:blipFill>
                <a:blip r:embed="rId5"/>
                <a:stretch>
                  <a:fillRect l="-2759" t="-2174" r="-2414" b="-326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139952" y="2924944"/>
                <a:ext cx="116070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5=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𝑑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9952" y="2924944"/>
                <a:ext cx="1160702" cy="276999"/>
              </a:xfrm>
              <a:prstGeom prst="rect">
                <a:avLst/>
              </a:prstGeom>
              <a:blipFill>
                <a:blip r:embed="rId6"/>
                <a:stretch>
                  <a:fillRect l="-4712" r="-4188"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6948264" y="2420888"/>
                <a:ext cx="188526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20=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+(8−1)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𝑑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48264" y="2420888"/>
                <a:ext cx="1885260" cy="276999"/>
              </a:xfrm>
              <a:prstGeom prst="rect">
                <a:avLst/>
              </a:prstGeom>
              <a:blipFill>
                <a:blip r:embed="rId7"/>
                <a:stretch>
                  <a:fillRect l="-2589" t="-2174" r="-2589" b="-326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6948264" y="2924944"/>
                <a:ext cx="128894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20=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+7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𝑑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48264" y="2924944"/>
                <a:ext cx="1288943" cy="276999"/>
              </a:xfrm>
              <a:prstGeom prst="rect">
                <a:avLst/>
              </a:prstGeom>
              <a:blipFill>
                <a:blip r:embed="rId8"/>
                <a:stretch>
                  <a:fillRect l="-4265" r="-3791"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Straight Arrow Connector 10"/>
          <p:cNvCxnSpPr/>
          <p:nvPr/>
        </p:nvCxnSpPr>
        <p:spPr>
          <a:xfrm flipH="1">
            <a:off x="5364088" y="1844824"/>
            <a:ext cx="648072" cy="504056"/>
          </a:xfrm>
          <a:prstGeom prst="straightConnector1">
            <a:avLst/>
          </a:prstGeom>
          <a:ln w="222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139952" y="1844824"/>
                <a:ext cx="156735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When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=3</m:t>
                    </m:r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=5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9952" y="1844824"/>
                <a:ext cx="1567352" cy="276999"/>
              </a:xfrm>
              <a:prstGeom prst="rect">
                <a:avLst/>
              </a:prstGeom>
              <a:blipFill>
                <a:blip r:embed="rId9"/>
                <a:stretch>
                  <a:fillRect t="-2222" b="-17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6948264" y="1844824"/>
                <a:ext cx="165231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When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=8</m:t>
                    </m:r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=20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48264" y="1844824"/>
                <a:ext cx="1652312" cy="276999"/>
              </a:xfrm>
              <a:prstGeom prst="rect">
                <a:avLst/>
              </a:prstGeom>
              <a:blipFill>
                <a:blip r:embed="rId10"/>
                <a:stretch>
                  <a:fillRect l="-369" t="-2222" b="-17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8" name="Straight Arrow Connector 17"/>
          <p:cNvCxnSpPr/>
          <p:nvPr/>
        </p:nvCxnSpPr>
        <p:spPr>
          <a:xfrm>
            <a:off x="6588224" y="1844824"/>
            <a:ext cx="648072" cy="504056"/>
          </a:xfrm>
          <a:prstGeom prst="straightConnector1">
            <a:avLst/>
          </a:prstGeom>
          <a:ln w="222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3779912" y="2924944"/>
            <a:ext cx="3529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1)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588224" y="2924944"/>
            <a:ext cx="3850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2)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436096" y="3501008"/>
            <a:ext cx="16962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 2) – 1)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5868144" y="4005064"/>
                <a:ext cx="87934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15=5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𝑑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8144" y="4005064"/>
                <a:ext cx="879343" cy="276999"/>
              </a:xfrm>
              <a:prstGeom prst="rect">
                <a:avLst/>
              </a:prstGeom>
              <a:blipFill>
                <a:blip r:embed="rId11"/>
                <a:stretch>
                  <a:fillRect l="-6250" r="-6250"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6012160" y="4437112"/>
                <a:ext cx="62286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3=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𝑑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2160" y="4437112"/>
                <a:ext cx="622863" cy="276999"/>
              </a:xfrm>
              <a:prstGeom prst="rect">
                <a:avLst/>
              </a:prstGeom>
              <a:blipFill>
                <a:blip r:embed="rId12"/>
                <a:stretch>
                  <a:fillRect l="-7843" r="-8824"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5724128" y="5373216"/>
                <a:ext cx="116070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5=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𝑑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24128" y="5373216"/>
                <a:ext cx="1160702" cy="276999"/>
              </a:xfrm>
              <a:prstGeom prst="rect">
                <a:avLst/>
              </a:prstGeom>
              <a:blipFill>
                <a:blip r:embed="rId13"/>
                <a:stretch>
                  <a:fillRect l="-4737" r="-4737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5652120" y="4869160"/>
                <a:ext cx="1296144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Now find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endParaRPr lang="en-GB" sz="16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52120" y="4869160"/>
                <a:ext cx="1296144" cy="338554"/>
              </a:xfrm>
              <a:prstGeom prst="rect">
                <a:avLst/>
              </a:prstGeom>
              <a:blipFill>
                <a:blip r:embed="rId14"/>
                <a:stretch>
                  <a:fillRect t="-3636" b="-2545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5724128" y="5805264"/>
                <a:ext cx="134094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5=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+2(3)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24128" y="5805264"/>
                <a:ext cx="1340945" cy="276999"/>
              </a:xfrm>
              <a:prstGeom prst="rect">
                <a:avLst/>
              </a:prstGeom>
              <a:blipFill>
                <a:blip r:embed="rId15"/>
                <a:stretch>
                  <a:fillRect l="-4091" t="-2174" r="-6364" b="-326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5508104" y="6237312"/>
                <a:ext cx="864096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−1=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8104" y="6237312"/>
                <a:ext cx="864096" cy="276999"/>
              </a:xfrm>
              <a:prstGeom prst="rect">
                <a:avLst/>
              </a:prstGeom>
              <a:blipFill>
                <a:blip r:embed="rId16"/>
                <a:stretch>
                  <a:fillRect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Arc 28"/>
          <p:cNvSpPr/>
          <p:nvPr/>
        </p:nvSpPr>
        <p:spPr>
          <a:xfrm>
            <a:off x="6660232" y="4149080"/>
            <a:ext cx="288032" cy="432048"/>
          </a:xfrm>
          <a:prstGeom prst="arc">
            <a:avLst>
              <a:gd name="adj1" fmla="val 16200000"/>
              <a:gd name="adj2" fmla="val 531944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TextBox 29"/>
          <p:cNvSpPr txBox="1"/>
          <p:nvPr/>
        </p:nvSpPr>
        <p:spPr>
          <a:xfrm>
            <a:off x="6876256" y="4077072"/>
            <a:ext cx="7920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Divide by 3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1" name="Arc 30"/>
          <p:cNvSpPr/>
          <p:nvPr/>
        </p:nvSpPr>
        <p:spPr>
          <a:xfrm>
            <a:off x="6948264" y="5517232"/>
            <a:ext cx="288032" cy="432048"/>
          </a:xfrm>
          <a:prstGeom prst="arc">
            <a:avLst>
              <a:gd name="adj1" fmla="val 16200000"/>
              <a:gd name="adj2" fmla="val 531944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Arc 31"/>
          <p:cNvSpPr/>
          <p:nvPr/>
        </p:nvSpPr>
        <p:spPr>
          <a:xfrm>
            <a:off x="6948264" y="5949280"/>
            <a:ext cx="288032" cy="432048"/>
          </a:xfrm>
          <a:prstGeom prst="arc">
            <a:avLst>
              <a:gd name="adj1" fmla="val 16200000"/>
              <a:gd name="adj2" fmla="val 531944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7164288" y="5517232"/>
                <a:ext cx="125963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Sub in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𝑑</m:t>
                    </m:r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=3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64288" y="5517232"/>
                <a:ext cx="1259632" cy="307777"/>
              </a:xfrm>
              <a:prstGeom prst="rect">
                <a:avLst/>
              </a:prstGeom>
              <a:blipFill>
                <a:blip r:embed="rId17"/>
                <a:stretch>
                  <a:fillRect t="-3922" b="-196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TextBox 33"/>
          <p:cNvSpPr txBox="1"/>
          <p:nvPr/>
        </p:nvSpPr>
        <p:spPr>
          <a:xfrm>
            <a:off x="7164288" y="6021288"/>
            <a:ext cx="12596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Calculate a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2754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3" grpId="0"/>
      <p:bldP spid="16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 animBg="1"/>
      <p:bldP spid="30" grpId="0"/>
      <p:bldP spid="31" grpId="0" animBg="1"/>
      <p:bldP spid="32" grpId="0" animBg="1"/>
      <p:bldP spid="33" grpId="0"/>
      <p:bldP spid="34" grpId="0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65397FA-04DF-4F88-ACD0-5CB7C36C636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CD09481-3557-4492-BC7A-F1D215F3BEF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517DA04-EB12-4865-BF60-6127EB8C55FB}">
  <ds:schemaRefs>
    <ds:schemaRef ds:uri="http://schemas.microsoft.com/office/2006/metadata/properties"/>
    <ds:schemaRef ds:uri="78db98b4-7c56-4667-9532-fea666d1edab"/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00eee050-7eda-4a68-8825-514e694f5f09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1018</TotalTime>
  <Words>1056</Words>
  <Application>Microsoft Office PowerPoint</Application>
  <PresentationFormat>On-screen Show (4:3)</PresentationFormat>
  <Paragraphs>166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8" baseType="lpstr">
      <vt:lpstr>Arial</vt:lpstr>
      <vt:lpstr>Arial Black</vt:lpstr>
      <vt:lpstr>Calibri</vt:lpstr>
      <vt:lpstr>Calibri Light</vt:lpstr>
      <vt:lpstr>Cambria Math</vt:lpstr>
      <vt:lpstr>Comic Sans MS</vt:lpstr>
      <vt:lpstr>Pacifico</vt:lpstr>
      <vt:lpstr>Wingdings</vt:lpstr>
      <vt:lpstr>Office Theme</vt:lpstr>
      <vt:lpstr>PowerPoint Presentation</vt:lpstr>
      <vt:lpstr>Prior Knowledge Check</vt:lpstr>
      <vt:lpstr>PowerPoint Presentation</vt:lpstr>
      <vt:lpstr>Sequences and Series</vt:lpstr>
      <vt:lpstr>Sequences and Series</vt:lpstr>
      <vt:lpstr>Sequences and Series</vt:lpstr>
      <vt:lpstr>Sequences and Series</vt:lpstr>
      <vt:lpstr>Sequences and Series</vt:lpstr>
      <vt:lpstr>Sequences and Series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VMUSER</dc:creator>
  <cp:lastModifiedBy>Gareth Westwater</cp:lastModifiedBy>
  <cp:revision>237</cp:revision>
  <dcterms:created xsi:type="dcterms:W3CDTF">2018-04-30T00:32:33Z</dcterms:created>
  <dcterms:modified xsi:type="dcterms:W3CDTF">2020-12-18T10:21:31Z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