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9" r:id="rId7"/>
    <p:sldId id="258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  <a:alpha val="40000"/>
              </a:schemeClr>
            </a:gs>
            <a:gs pos="7000">
              <a:schemeClr val="accent4">
                <a:lumMod val="20000"/>
                <a:lumOff val="80000"/>
                <a:alpha val="40000"/>
              </a:schemeClr>
            </a:gs>
            <a:gs pos="95000">
              <a:schemeClr val="accent4">
                <a:lumMod val="20000"/>
                <a:lumOff val="80000"/>
                <a:alpha val="40000"/>
              </a:schemeClr>
            </a:gs>
            <a:gs pos="100000">
              <a:schemeClr val="accent4">
                <a:lumMod val="60000"/>
                <a:lumOff val="40000"/>
                <a:alpha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21.png"/><Relationship Id="rId7" Type="http://schemas.openxmlformats.org/officeDocument/2006/relationships/image" Target="../media/image3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38.png"/><Relationship Id="rId5" Type="http://schemas.openxmlformats.org/officeDocument/2006/relationships/image" Target="../media/image34.png"/><Relationship Id="rId10" Type="http://schemas.openxmlformats.org/officeDocument/2006/relationships/image" Target="../media/image28.png"/><Relationship Id="rId4" Type="http://schemas.openxmlformats.org/officeDocument/2006/relationships/image" Target="../media/image33.png"/><Relationship Id="rId9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20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2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877" y="2276872"/>
            <a:ext cx="566853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Sequences and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Series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38307" y="4733991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6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700808"/>
                <a:ext cx="4176464" cy="4752528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Write down the next three terms of each sequence:</a:t>
                </a:r>
              </a:p>
              <a:p>
                <a:pPr marL="514350" indent="-514350">
                  <a:buAutoNum type="arabicParenR"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2, 7, 12, 17</a:t>
                </a: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11, 8, 5, 2</a:t>
                </a: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-15, -9, -3, 3</a:t>
                </a: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3, 6, 12, 24</a:t>
                </a: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−1, 4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700808"/>
                <a:ext cx="4176464" cy="4752528"/>
              </a:xfrm>
              <a:blipFill>
                <a:blip r:embed="rId2"/>
                <a:stretch>
                  <a:fillRect l="-1752" t="-2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4"/>
              <p:cNvSpPr txBox="1">
                <a:spLocks/>
              </p:cNvSpPr>
              <p:nvPr/>
            </p:nvSpPr>
            <p:spPr>
              <a:xfrm>
                <a:off x="4716016" y="1700808"/>
                <a:ext cx="4176464" cy="4752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Solve, giving your answers to 3sf: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0.2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=0.0035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=78732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Content Placeholde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700808"/>
                <a:ext cx="4176464" cy="4752528"/>
              </a:xfrm>
              <a:prstGeom prst="rect">
                <a:avLst/>
              </a:prstGeom>
              <a:blipFill>
                <a:blip r:embed="rId3"/>
                <a:stretch>
                  <a:fillRect l="-1314" t="-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15493" y="2697872"/>
                <a:ext cx="9954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22, 27, 32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493" y="2697872"/>
                <a:ext cx="995465" cy="276999"/>
              </a:xfrm>
              <a:prstGeom prst="rect">
                <a:avLst/>
              </a:prstGeom>
              <a:blipFill>
                <a:blip r:embed="rId4"/>
                <a:stretch>
                  <a:fillRect l="-4878" r="-548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84716" y="3076696"/>
                <a:ext cx="11301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−1, −4, −7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716" y="3076696"/>
                <a:ext cx="1130118" cy="276999"/>
              </a:xfrm>
              <a:prstGeom prst="rect">
                <a:avLst/>
              </a:prstGeom>
              <a:blipFill>
                <a:blip r:embed="rId5"/>
                <a:stretch>
                  <a:fillRect l="-1081" r="-432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33208" y="3446811"/>
                <a:ext cx="8672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9, 15, 21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3208" y="3446811"/>
                <a:ext cx="867225" cy="276999"/>
              </a:xfrm>
              <a:prstGeom prst="rect">
                <a:avLst/>
              </a:prstGeom>
              <a:blipFill>
                <a:blip r:embed="rId6"/>
                <a:stretch>
                  <a:fillRect l="-5634" r="-704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37265" y="3843051"/>
                <a:ext cx="11237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48, 96, 192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265" y="3843051"/>
                <a:ext cx="1123706" cy="276999"/>
              </a:xfrm>
              <a:prstGeom prst="rect">
                <a:avLst/>
              </a:prstGeom>
              <a:blipFill>
                <a:blip r:embed="rId7"/>
                <a:stretch>
                  <a:fillRect l="-4348" r="-543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80362" y="4213165"/>
                <a:ext cx="929293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362" y="4213165"/>
                <a:ext cx="929293" cy="404726"/>
              </a:xfrm>
              <a:prstGeom prst="rect">
                <a:avLst/>
              </a:prstGeom>
              <a:blipFill>
                <a:blip r:embed="rId8"/>
                <a:stretch>
                  <a:fillRect l="-3947" r="-3947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28556" y="4879370"/>
                <a:ext cx="14699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16, 64, −256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556" y="4879370"/>
                <a:ext cx="1469954" cy="276999"/>
              </a:xfrm>
              <a:prstGeom prst="rect">
                <a:avLst/>
              </a:prstGeom>
              <a:blipFill>
                <a:blip r:embed="rId9"/>
                <a:stretch>
                  <a:fillRect l="-830" r="-373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404316" y="2445325"/>
            <a:ext cx="48090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5.64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22177" y="2806730"/>
            <a:ext cx="64527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3.51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91995" y="3263930"/>
            <a:ext cx="64527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9.00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34050" y="2314192"/>
            <a:ext cx="541526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Section </a:t>
            </a:r>
            <a:r>
              <a:rPr lang="en-US" sz="72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3</a:t>
            </a:r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9023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the formula for an arithmetic sequence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An arithmetic sequence is a sequence which increases or decreases by the same value each time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first term in an arithmetic sequence is denoted by ‘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’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common difference is denoted by ‘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’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t="-782" r="-6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39952" y="2132856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132856"/>
                <a:ext cx="186781" cy="276999"/>
              </a:xfrm>
              <a:prstGeom prst="rect">
                <a:avLst/>
              </a:prstGeom>
              <a:blipFill>
                <a:blip r:embed="rId3"/>
                <a:stretch>
                  <a:fillRect l="-19355" r="-129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88024" y="2132856"/>
                <a:ext cx="6028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132856"/>
                <a:ext cx="602857" cy="276999"/>
              </a:xfrm>
              <a:prstGeom prst="rect">
                <a:avLst/>
              </a:prstGeom>
              <a:blipFill>
                <a:blip r:embed="rId4"/>
                <a:stretch>
                  <a:fillRect l="-5051" r="-808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80112" y="2132856"/>
                <a:ext cx="7310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132856"/>
                <a:ext cx="731098" cy="276999"/>
              </a:xfrm>
              <a:prstGeom prst="rect">
                <a:avLst/>
              </a:prstGeom>
              <a:blipFill>
                <a:blip r:embed="rId5"/>
                <a:stretch>
                  <a:fillRect l="-4167" r="-666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44208" y="2132856"/>
                <a:ext cx="7310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2132856"/>
                <a:ext cx="731098" cy="276999"/>
              </a:xfrm>
              <a:prstGeom prst="rect">
                <a:avLst/>
              </a:prstGeom>
              <a:blipFill>
                <a:blip r:embed="rId6"/>
                <a:stretch>
                  <a:fillRect l="-4167" r="-666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23928" y="1484784"/>
                <a:ext cx="5650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484784"/>
                <a:ext cx="565026" cy="553998"/>
              </a:xfrm>
              <a:prstGeom prst="rect">
                <a:avLst/>
              </a:prstGeom>
              <a:blipFill>
                <a:blip r:embed="rId7"/>
                <a:stretch>
                  <a:fillRect l="-8696" r="-8696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88024" y="1484784"/>
                <a:ext cx="5650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484784"/>
                <a:ext cx="565026" cy="553998"/>
              </a:xfrm>
              <a:prstGeom prst="rect">
                <a:avLst/>
              </a:prstGeom>
              <a:blipFill>
                <a:blip r:embed="rId8"/>
                <a:stretch>
                  <a:fillRect l="-7527" r="-8602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52120" y="1484784"/>
                <a:ext cx="5650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1484784"/>
                <a:ext cx="565026" cy="553998"/>
              </a:xfrm>
              <a:prstGeom prst="rect">
                <a:avLst/>
              </a:prstGeom>
              <a:blipFill>
                <a:blip r:embed="rId9"/>
                <a:stretch>
                  <a:fillRect l="-7527" r="-8602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516216" y="1484784"/>
                <a:ext cx="5650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1484784"/>
                <a:ext cx="565026" cy="553998"/>
              </a:xfrm>
              <a:prstGeom prst="rect">
                <a:avLst/>
              </a:prstGeom>
              <a:blipFill>
                <a:blip r:embed="rId10"/>
                <a:stretch>
                  <a:fillRect l="-8602" r="-7527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596336" y="2132856"/>
                <a:ext cx="13362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2132856"/>
                <a:ext cx="1336200" cy="276999"/>
              </a:xfrm>
              <a:prstGeom prst="rect">
                <a:avLst/>
              </a:prstGeom>
              <a:blipFill>
                <a:blip r:embed="rId11"/>
                <a:stretch>
                  <a:fillRect l="-2283" t="-2222" r="-3653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028384" y="1484784"/>
                <a:ext cx="5650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𝑛𝑡h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1484784"/>
                <a:ext cx="565026" cy="553998"/>
              </a:xfrm>
              <a:prstGeom prst="rect">
                <a:avLst/>
              </a:prstGeom>
              <a:blipFill>
                <a:blip r:embed="rId12"/>
                <a:stretch>
                  <a:fillRect l="-8602" r="-7527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7236296" y="1772816"/>
            <a:ext cx="5040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23928" y="2708920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You need to be able to use the formula above in problem solving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blipFill>
                <a:blip r:embed="rId13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575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62276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the formula for an arithmetic sequence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An arithmetic sequence is generated as follows: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6, 20, 34, 48, 72…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the nth term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the first term in the sequence that exceeds 200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blipFill>
                <a:blip r:embed="rId2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39952" y="1484784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484784"/>
                <a:ext cx="1935658" cy="276999"/>
              </a:xfrm>
              <a:prstGeom prst="rect">
                <a:avLst/>
              </a:prstGeom>
              <a:blipFill>
                <a:blip r:embed="rId3"/>
                <a:stretch>
                  <a:fillRect l="-314" t="-4444" r="-1258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59632" y="5805264"/>
                <a:ext cx="616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805264"/>
                <a:ext cx="616387" cy="276999"/>
              </a:xfrm>
              <a:prstGeom prst="rect">
                <a:avLst/>
              </a:prstGeom>
              <a:blipFill>
                <a:blip r:embed="rId4"/>
                <a:stretch>
                  <a:fillRect l="-4950" r="-792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67744" y="5805264"/>
                <a:ext cx="7511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805264"/>
                <a:ext cx="751103" cy="276999"/>
              </a:xfrm>
              <a:prstGeom prst="rect">
                <a:avLst/>
              </a:prstGeom>
              <a:blipFill>
                <a:blip r:embed="rId5"/>
                <a:stretch>
                  <a:fillRect l="-7317" r="-813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7544" y="5229200"/>
                <a:ext cx="32403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 good starting point is to </a:t>
                </a:r>
                <a:r>
                  <a:rPr lang="en-US" sz="1400" dirty="0" err="1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summarise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229200"/>
                <a:ext cx="3240359" cy="523220"/>
              </a:xfrm>
              <a:prstGeom prst="rect">
                <a:avLst/>
              </a:prstGeom>
              <a:blipFill>
                <a:blip r:embed="rId6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39952" y="1988840"/>
                <a:ext cx="244827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=(6)+(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−1)(14)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988840"/>
                <a:ext cx="2448272" cy="276999"/>
              </a:xfrm>
              <a:prstGeom prst="rect">
                <a:avLst/>
              </a:prstGeom>
              <a:blipFill>
                <a:blip r:embed="rId7"/>
                <a:stretch>
                  <a:fillRect t="-2174" r="-1741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11960" y="2492896"/>
                <a:ext cx="187220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=6+14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492896"/>
                <a:ext cx="1872208" cy="276999"/>
              </a:xfrm>
              <a:prstGeom prst="rect">
                <a:avLst/>
              </a:prstGeom>
              <a:blipFill>
                <a:blip r:embed="rId8"/>
                <a:stretch>
                  <a:fillRect l="-3257" r="-4235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67944" y="2996952"/>
                <a:ext cx="165618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996952"/>
                <a:ext cx="1656184" cy="276999"/>
              </a:xfrm>
              <a:prstGeom prst="rect">
                <a:avLst/>
              </a:prstGeom>
              <a:blipFill>
                <a:blip r:embed="rId9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6444208" y="1628800"/>
            <a:ext cx="288032" cy="504056"/>
          </a:xfrm>
          <a:prstGeom prst="arc">
            <a:avLst>
              <a:gd name="adj1" fmla="val 16200000"/>
              <a:gd name="adj2" fmla="val 531944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6444208" y="2132856"/>
            <a:ext cx="288032" cy="504056"/>
          </a:xfrm>
          <a:prstGeom prst="arc">
            <a:avLst>
              <a:gd name="adj1" fmla="val 16200000"/>
              <a:gd name="adj2" fmla="val 531944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6012160" y="2636912"/>
            <a:ext cx="288032" cy="504056"/>
          </a:xfrm>
          <a:prstGeom prst="arc">
            <a:avLst>
              <a:gd name="adj1" fmla="val 16200000"/>
              <a:gd name="adj2" fmla="val 531944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588224" y="1700808"/>
                <a:ext cx="1584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1700808"/>
                <a:ext cx="1584176" cy="307777"/>
              </a:xfrm>
              <a:prstGeom prst="rect">
                <a:avLst/>
              </a:prstGeom>
              <a:blipFill>
                <a:blip r:embed="rId10"/>
                <a:stretch>
                  <a:fillRect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6660232" y="2204864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Expand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00192" y="270892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979712" y="4005064"/>
                <a:ext cx="165618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=14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005064"/>
                <a:ext cx="1656184" cy="246221"/>
              </a:xfrm>
              <a:prstGeom prst="rect">
                <a:avLst/>
              </a:prstGeom>
              <a:blipFill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900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15" grpId="0"/>
      <p:bldP spid="23" grpId="0"/>
      <p:bldP spid="24" grpId="0"/>
      <p:bldP spid="25" grpId="0"/>
      <p:bldP spid="17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62276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the formula for an arithmetic sequence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An arithmetic sequence is generated as follows: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6, 20, 34, 48, 72…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the nth term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the first term in the sequence that exceeds 200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blipFill>
                <a:blip r:embed="rId2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979712" y="4005064"/>
                <a:ext cx="165618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=14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005064"/>
                <a:ext cx="1656184" cy="246221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83968" y="1556792"/>
                <a:ext cx="165618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−8&gt;200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556792"/>
                <a:ext cx="1656184" cy="276999"/>
              </a:xfrm>
              <a:prstGeom prst="rect">
                <a:avLst/>
              </a:prstGeom>
              <a:blipFill>
                <a:blip r:embed="rId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67544" y="5229200"/>
            <a:ext cx="32403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We want to know when the sequence first generates a term above 200…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716016" y="2132856"/>
                <a:ext cx="122413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&gt;208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132856"/>
                <a:ext cx="1224136" cy="276999"/>
              </a:xfrm>
              <a:prstGeom prst="rect">
                <a:avLst/>
              </a:prstGeom>
              <a:blipFill>
                <a:blip r:embed="rId5"/>
                <a:stretch>
                  <a:fillRect l="-500" r="-1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04048" y="2708920"/>
                <a:ext cx="144016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&gt;14.857…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2708920"/>
                <a:ext cx="1440160" cy="276999"/>
              </a:xfrm>
              <a:prstGeom prst="rect">
                <a:avLst/>
              </a:prstGeom>
              <a:blipFill>
                <a:blip r:embed="rId6"/>
                <a:stretch>
                  <a:fillRect l="-42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5796136" y="1700808"/>
            <a:ext cx="288032" cy="504056"/>
          </a:xfrm>
          <a:prstGeom prst="arc">
            <a:avLst>
              <a:gd name="adj1" fmla="val 16200000"/>
              <a:gd name="adj2" fmla="val 531944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012160" y="1772816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Add 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Arc 37"/>
          <p:cNvSpPr/>
          <p:nvPr/>
        </p:nvSpPr>
        <p:spPr>
          <a:xfrm>
            <a:off x="6372200" y="2276872"/>
            <a:ext cx="288032" cy="504056"/>
          </a:xfrm>
          <a:prstGeom prst="arc">
            <a:avLst>
              <a:gd name="adj1" fmla="val 16200000"/>
              <a:gd name="adj2" fmla="val 531944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588224" y="234888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Divide by 14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79912" y="328498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Since n has to be an integer, the first term to exceed 200 will be the 15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one!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3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62276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the formula for an arithmetic sequence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An arithmetic sequence is generated as follows: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101, 94, 87, 80, 73…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the nth term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the first term in the sequence that is negative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blipFill>
                <a:blip r:embed="rId2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39952" y="1484784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484784"/>
                <a:ext cx="1935658" cy="276999"/>
              </a:xfrm>
              <a:prstGeom prst="rect">
                <a:avLst/>
              </a:prstGeom>
              <a:blipFill>
                <a:blip r:embed="rId3"/>
                <a:stretch>
                  <a:fillRect l="-314" t="-4444" r="-1258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43608" y="5805264"/>
                <a:ext cx="8728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805264"/>
                <a:ext cx="872868" cy="276999"/>
              </a:xfrm>
              <a:prstGeom prst="rect">
                <a:avLst/>
              </a:prstGeom>
              <a:blipFill>
                <a:blip r:embed="rId4"/>
                <a:stretch>
                  <a:fillRect l="-3497" r="-699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67744" y="5805264"/>
                <a:ext cx="7959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805264"/>
                <a:ext cx="795987" cy="276999"/>
              </a:xfrm>
              <a:prstGeom prst="rect">
                <a:avLst/>
              </a:prstGeom>
              <a:blipFill>
                <a:blip r:embed="rId5"/>
                <a:stretch>
                  <a:fillRect l="-6870" r="-687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7544" y="5229200"/>
                <a:ext cx="32403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 good starting point is to </a:t>
                </a:r>
                <a:r>
                  <a:rPr lang="en-US" sz="1400" dirty="0" err="1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summarise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229200"/>
                <a:ext cx="3240359" cy="523220"/>
              </a:xfrm>
              <a:prstGeom prst="rect">
                <a:avLst/>
              </a:prstGeom>
              <a:blipFill>
                <a:blip r:embed="rId6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39952" y="1988840"/>
                <a:ext cx="273630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=(101)+(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−1)(−7)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988840"/>
                <a:ext cx="2736304" cy="276999"/>
              </a:xfrm>
              <a:prstGeom prst="rect">
                <a:avLst/>
              </a:prstGeom>
              <a:blipFill>
                <a:blip r:embed="rId7"/>
                <a:stretch>
                  <a:fillRect t="-2174" r="-1782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11960" y="2492896"/>
                <a:ext cx="187220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=101−7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492896"/>
                <a:ext cx="1872208" cy="276999"/>
              </a:xfrm>
              <a:prstGeom prst="rect">
                <a:avLst/>
              </a:prstGeom>
              <a:blipFill>
                <a:blip r:embed="rId8"/>
                <a:stretch>
                  <a:fillRect l="-3257" r="-4235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67944" y="2996952"/>
                <a:ext cx="180020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=108−7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996952"/>
                <a:ext cx="1800200" cy="276999"/>
              </a:xfrm>
              <a:prstGeom prst="rect">
                <a:avLst/>
              </a:prstGeom>
              <a:blipFill>
                <a:blip r:embed="rId9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6804248" y="1628800"/>
            <a:ext cx="288032" cy="504056"/>
          </a:xfrm>
          <a:prstGeom prst="arc">
            <a:avLst>
              <a:gd name="adj1" fmla="val 16200000"/>
              <a:gd name="adj2" fmla="val 531944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6804248" y="2132856"/>
            <a:ext cx="288032" cy="504056"/>
          </a:xfrm>
          <a:prstGeom prst="arc">
            <a:avLst>
              <a:gd name="adj1" fmla="val 16200000"/>
              <a:gd name="adj2" fmla="val 531944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6012160" y="2636912"/>
            <a:ext cx="288032" cy="504056"/>
          </a:xfrm>
          <a:prstGeom prst="arc">
            <a:avLst>
              <a:gd name="adj1" fmla="val 16200000"/>
              <a:gd name="adj2" fmla="val 531944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948264" y="1700808"/>
                <a:ext cx="1584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1700808"/>
                <a:ext cx="1584176" cy="307777"/>
              </a:xfrm>
              <a:prstGeom prst="rect">
                <a:avLst/>
              </a:prstGeom>
              <a:blipFill>
                <a:blip r:embed="rId10"/>
                <a:stretch>
                  <a:fillRect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7020272" y="2204864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Expand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00192" y="270892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979712" y="4005064"/>
                <a:ext cx="165618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=108−7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005064"/>
                <a:ext cx="1656184" cy="246221"/>
              </a:xfrm>
              <a:prstGeom prst="rect">
                <a:avLst/>
              </a:prstGeom>
              <a:blipFill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796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15" grpId="0"/>
      <p:bldP spid="23" grpId="0"/>
      <p:bldP spid="24" grpId="0"/>
      <p:bldP spid="25" grpId="0"/>
      <p:bldP spid="17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62276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the formula for an arithmetic sequence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An arithmetic sequence is generated as follows: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101, 94, 87, 80, 73…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the nth term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the first term in the sequence that exceeds 200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blipFill>
                <a:blip r:embed="rId2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979712" y="4005064"/>
                <a:ext cx="165618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=108−7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005064"/>
                <a:ext cx="1656184" cy="246221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83968" y="1556792"/>
                <a:ext cx="165618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108−7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556792"/>
                <a:ext cx="1656184" cy="276999"/>
              </a:xfrm>
              <a:prstGeom prst="rect">
                <a:avLst/>
              </a:prstGeom>
              <a:blipFill>
                <a:blip r:embed="rId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67544" y="5229200"/>
            <a:ext cx="32403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We want to know when the sequence first generates a term below 0…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860032" y="2132856"/>
                <a:ext cx="136815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&lt;−108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132856"/>
                <a:ext cx="1368152" cy="276999"/>
              </a:xfrm>
              <a:prstGeom prst="rect">
                <a:avLst/>
              </a:prstGeom>
              <a:blipFill>
                <a:blip r:embed="rId5"/>
                <a:stretch>
                  <a:fillRect r="-311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76056" y="2708920"/>
                <a:ext cx="144016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&gt;15.42…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708920"/>
                <a:ext cx="1440160" cy="276999"/>
              </a:xfrm>
              <a:prstGeom prst="rect">
                <a:avLst/>
              </a:prstGeom>
              <a:blipFill>
                <a:blip r:embed="rId6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6228184" y="1700808"/>
            <a:ext cx="288032" cy="504056"/>
          </a:xfrm>
          <a:prstGeom prst="arc">
            <a:avLst>
              <a:gd name="adj1" fmla="val 16200000"/>
              <a:gd name="adj2" fmla="val 531944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516216" y="177281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Subtract 108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Arc 37"/>
          <p:cNvSpPr/>
          <p:nvPr/>
        </p:nvSpPr>
        <p:spPr>
          <a:xfrm>
            <a:off x="6372200" y="2276872"/>
            <a:ext cx="288032" cy="504056"/>
          </a:xfrm>
          <a:prstGeom prst="arc">
            <a:avLst>
              <a:gd name="adj1" fmla="val 16200000"/>
              <a:gd name="adj2" fmla="val 531944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407696" y="2132856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Divide by -7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(remember this flips the inequality sign)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79912" y="328498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Since n has to be an integer, the first term to be negative will be the 16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one!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79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the formula for an arithmetic sequence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sequence is generated by the formula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−1)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, where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constants to be found.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find the values of the constants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l="-168" t="-782" r="-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blipFill>
                <a:blip r:embed="rId3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92080" y="1412776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412776"/>
                <a:ext cx="1935658" cy="276999"/>
              </a:xfrm>
              <a:prstGeom prst="rect">
                <a:avLst/>
              </a:prstGeom>
              <a:blipFill>
                <a:blip r:embed="rId4"/>
                <a:stretch>
                  <a:fillRect l="-314" t="-2222" r="-1258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39952" y="2420888"/>
                <a:ext cx="17658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+(3−1)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420888"/>
                <a:ext cx="1765804" cy="276999"/>
              </a:xfrm>
              <a:prstGeom prst="rect">
                <a:avLst/>
              </a:prstGeom>
              <a:blipFill>
                <a:blip r:embed="rId5"/>
                <a:stretch>
                  <a:fillRect l="-2759" t="-2174" r="-241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9952" y="2924944"/>
                <a:ext cx="11607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924944"/>
                <a:ext cx="1160702" cy="276999"/>
              </a:xfrm>
              <a:prstGeom prst="rect">
                <a:avLst/>
              </a:prstGeom>
              <a:blipFill>
                <a:blip r:embed="rId6"/>
                <a:stretch>
                  <a:fillRect l="-4712" r="-4188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48264" y="2420888"/>
                <a:ext cx="18852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20=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+(8−1)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2420888"/>
                <a:ext cx="1885260" cy="276999"/>
              </a:xfrm>
              <a:prstGeom prst="rect">
                <a:avLst/>
              </a:prstGeom>
              <a:blipFill>
                <a:blip r:embed="rId7"/>
                <a:stretch>
                  <a:fillRect l="-2589" t="-2174" r="-258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948264" y="2924944"/>
                <a:ext cx="12889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20=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2924944"/>
                <a:ext cx="1288943" cy="276999"/>
              </a:xfrm>
              <a:prstGeom prst="rect">
                <a:avLst/>
              </a:prstGeom>
              <a:blipFill>
                <a:blip r:embed="rId8"/>
                <a:stretch>
                  <a:fillRect l="-4265" r="-379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>
            <a:off x="5364088" y="1844824"/>
            <a:ext cx="648072" cy="504056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39952" y="1844824"/>
                <a:ext cx="1567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844824"/>
                <a:ext cx="1567352" cy="276999"/>
              </a:xfrm>
              <a:prstGeom prst="rect">
                <a:avLst/>
              </a:prstGeom>
              <a:blipFill>
                <a:blip r:embed="rId9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948264" y="1844824"/>
                <a:ext cx="16523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1844824"/>
                <a:ext cx="1652312" cy="276999"/>
              </a:xfrm>
              <a:prstGeom prst="rect">
                <a:avLst/>
              </a:prstGeom>
              <a:blipFill>
                <a:blip r:embed="rId10"/>
                <a:stretch>
                  <a:fillRect l="-369"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>
            <a:off x="6588224" y="1844824"/>
            <a:ext cx="648072" cy="504056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79912" y="2924944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1)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88224" y="2924944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2)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36096" y="3501008"/>
            <a:ext cx="16962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2) – 1)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868144" y="4005064"/>
                <a:ext cx="8793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15=5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4005064"/>
                <a:ext cx="879343" cy="276999"/>
              </a:xfrm>
              <a:prstGeom prst="rect">
                <a:avLst/>
              </a:prstGeom>
              <a:blipFill>
                <a:blip r:embed="rId11"/>
                <a:stretch>
                  <a:fillRect l="-6250" r="-625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012160" y="4437112"/>
                <a:ext cx="6228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4437112"/>
                <a:ext cx="622863" cy="276999"/>
              </a:xfrm>
              <a:prstGeom prst="rect">
                <a:avLst/>
              </a:prstGeom>
              <a:blipFill>
                <a:blip r:embed="rId12"/>
                <a:stretch>
                  <a:fillRect l="-7843" r="-8824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724128" y="5373216"/>
                <a:ext cx="11607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5373216"/>
                <a:ext cx="1160702" cy="276999"/>
              </a:xfrm>
              <a:prstGeom prst="rect">
                <a:avLst/>
              </a:prstGeom>
              <a:blipFill>
                <a:blip r:embed="rId13"/>
                <a:stretch>
                  <a:fillRect l="-4737" r="-473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652120" y="4869160"/>
                <a:ext cx="12961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Now find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869160"/>
                <a:ext cx="1296144" cy="338554"/>
              </a:xfrm>
              <a:prstGeom prst="rect">
                <a:avLst/>
              </a:prstGeom>
              <a:blipFill>
                <a:blip r:embed="rId14"/>
                <a:stretch>
                  <a:fillRect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24128" y="5805264"/>
                <a:ext cx="13409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+2(3)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5805264"/>
                <a:ext cx="1340945" cy="276999"/>
              </a:xfrm>
              <a:prstGeom prst="rect">
                <a:avLst/>
              </a:prstGeom>
              <a:blipFill>
                <a:blip r:embed="rId15"/>
                <a:stretch>
                  <a:fillRect l="-4091" t="-2174" r="-636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08104" y="6237312"/>
                <a:ext cx="8640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6237312"/>
                <a:ext cx="864096" cy="276999"/>
              </a:xfrm>
              <a:prstGeom prst="rect">
                <a:avLst/>
              </a:prstGeom>
              <a:blipFill>
                <a:blip r:embed="rId16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660232" y="4149080"/>
            <a:ext cx="288032" cy="432048"/>
          </a:xfrm>
          <a:prstGeom prst="arc">
            <a:avLst>
              <a:gd name="adj1" fmla="val 16200000"/>
              <a:gd name="adj2" fmla="val 531944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876256" y="407707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Divide by 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Arc 30"/>
          <p:cNvSpPr/>
          <p:nvPr/>
        </p:nvSpPr>
        <p:spPr>
          <a:xfrm>
            <a:off x="6948264" y="5517232"/>
            <a:ext cx="288032" cy="432048"/>
          </a:xfrm>
          <a:prstGeom prst="arc">
            <a:avLst>
              <a:gd name="adj1" fmla="val 16200000"/>
              <a:gd name="adj2" fmla="val 531944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6948264" y="5949280"/>
            <a:ext cx="288032" cy="432048"/>
          </a:xfrm>
          <a:prstGeom prst="arc">
            <a:avLst>
              <a:gd name="adj1" fmla="val 16200000"/>
              <a:gd name="adj2" fmla="val 531944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164288" y="5517232"/>
                <a:ext cx="12596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=3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5517232"/>
                <a:ext cx="1259632" cy="307777"/>
              </a:xfrm>
              <a:prstGeom prst="rect">
                <a:avLst/>
              </a:prstGeom>
              <a:blipFill>
                <a:blip r:embed="rId17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7164288" y="6021288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 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75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  <p:bldP spid="1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5397FA-04DF-4F88-ACD0-5CB7C36C6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D09481-3557-4492-BC7A-F1D215F3BE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17DA04-EB12-4865-BF60-6127EB8C55FB}">
  <ds:schemaRefs>
    <ds:schemaRef ds:uri="http://schemas.microsoft.com/office/2006/metadata/properties"/>
    <ds:schemaRef ds:uri="78db98b4-7c56-4667-9532-fea666d1edab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1018</TotalTime>
  <Words>1056</Words>
  <Application>Microsoft Office PowerPoint</Application>
  <PresentationFormat>On-screen Show (4:3)</PresentationFormat>
  <Paragraphs>166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Cambria Math</vt:lpstr>
      <vt:lpstr>Comic Sans MS</vt:lpstr>
      <vt:lpstr>Pacifico</vt:lpstr>
      <vt:lpstr>Wingdings</vt:lpstr>
      <vt:lpstr>Office Theme</vt:lpstr>
      <vt:lpstr>PowerPoint Presentation</vt:lpstr>
      <vt:lpstr>Prior Knowledge Check</vt:lpstr>
      <vt:lpstr>PowerPoint Presentation</vt:lpstr>
      <vt:lpstr>Sequences and Series</vt:lpstr>
      <vt:lpstr>Sequences and Series</vt:lpstr>
      <vt:lpstr>Sequences and Series</vt:lpstr>
      <vt:lpstr>Sequences and Series</vt:lpstr>
      <vt:lpstr>Sequences and Series</vt:lpstr>
      <vt:lpstr>Sequences and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237</cp:revision>
  <dcterms:created xsi:type="dcterms:W3CDTF">2018-04-30T00:32:33Z</dcterms:created>
  <dcterms:modified xsi:type="dcterms:W3CDTF">2020-12-18T10:21:31Z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