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1915" r:id="rId5"/>
    <p:sldId id="482" r:id="rId6"/>
    <p:sldId id="755" r:id="rId7"/>
    <p:sldId id="756" r:id="rId8"/>
    <p:sldId id="757" r:id="rId9"/>
    <p:sldId id="758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39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7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3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8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3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Relationship Id="rId9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8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3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EEC92-A3CC-4907-B769-49B87C7F2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2573754"/>
            <a:ext cx="8515350" cy="1325563"/>
          </a:xfrm>
        </p:spPr>
        <p:txBody>
          <a:bodyPr/>
          <a:lstStyle/>
          <a:p>
            <a:pPr algn="ctr"/>
            <a:r>
              <a:rPr lang="en-GB" b="1" dirty="0"/>
              <a:t>Arithmetic sequences (3.1)</a:t>
            </a:r>
          </a:p>
        </p:txBody>
      </p:sp>
    </p:spTree>
    <p:extLst>
      <p:ext uri="{BB962C8B-B14F-4D97-AF65-F5344CB8AC3E}">
        <p14:creationId xmlns:p14="http://schemas.microsoft.com/office/powerpoint/2010/main" val="1316189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−9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9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15248" y="247677"/>
                <a:ext cx="4576300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The </a:t>
                </a:r>
                <a14:m>
                  <m:oMath xmlns:m="http://schemas.openxmlformats.org/officeDocument/2006/math">
                    <m:r>
                      <a:rPr lang="en-GB" altLang="en-US" sz="24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altLang="en-US" sz="2400" dirty="0">
                    <a:latin typeface="+mn-lt"/>
                  </a:rPr>
                  <a:t>th term of an arithmetic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sequence is given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=9−2</m:t>
                    </m:r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altLang="en-US" sz="2400" dirty="0">
                    <a:latin typeface="+mn-lt"/>
                  </a:rPr>
                  <a:t>.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What is the common difference?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5248" y="247677"/>
                <a:ext cx="4576300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l="-797" t="-5263" r="-797" b="-13684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1853" y="3481783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3975626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−21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−20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21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20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539184" y="198673"/>
                <a:ext cx="4784356" cy="1571598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The </a:t>
                </a:r>
                <a14:m>
                  <m:oMath xmlns:m="http://schemas.openxmlformats.org/officeDocument/2006/math">
                    <m:r>
                      <a:rPr lang="en-GB" altLang="en-US" sz="24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altLang="en-US" sz="2400" dirty="0">
                    <a:latin typeface="+mn-lt"/>
                  </a:rPr>
                  <a:t>th term of an arithmetic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sequence is given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=4−3</m:t>
                    </m:r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altLang="en-US" sz="2400" dirty="0">
                    <a:latin typeface="+mn-lt"/>
                  </a:rPr>
                  <a:t>.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The </a:t>
                </a:r>
                <a14:m>
                  <m:oMath xmlns:m="http://schemas.openxmlformats.org/officeDocument/2006/math">
                    <m:r>
                      <a:rPr lang="en-GB" altLang="en-US" sz="2400" b="0" i="1" dirty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altLang="en-US" sz="2400" dirty="0">
                    <a:latin typeface="+mn-lt"/>
                  </a:rPr>
                  <a:t>th term of the sequence is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−56</m:t>
                    </m:r>
                  </m:oMath>
                </a14:m>
                <a:r>
                  <a:rPr lang="en-US" altLang="en-US" sz="2400" dirty="0">
                    <a:latin typeface="+mn-lt"/>
                  </a:rPr>
                  <a:t>.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altLang="en-US" sz="2400" b="0" i="1" dirty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altLang="en-US" sz="2400" dirty="0">
                    <a:latin typeface="+mn-lt"/>
                  </a:rPr>
                  <a:t>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9184" y="198673"/>
                <a:ext cx="4784356" cy="1571598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l="-2287" t="-2317" r="-2541" b="-8108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77384" y="4642061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1301495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1198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1204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1184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1196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539184" y="198673"/>
                <a:ext cx="4784356" cy="1571598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The first term of an arithmetic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sequence is </a:t>
                </a:r>
                <a14:m>
                  <m:oMath xmlns:m="http://schemas.openxmlformats.org/officeDocument/2006/math">
                    <m:r>
                      <a:rPr lang="en-GB" altLang="en-US" sz="2400" i="1" dirty="0" smtClean="0">
                        <a:latin typeface="Cambria Math" panose="02040503050406030204" pitchFamily="18" charset="0"/>
                      </a:rPr>
                      <m:t>−6</m:t>
                    </m:r>
                  </m:oMath>
                </a14:m>
                <a:r>
                  <a:rPr lang="en-GB" altLang="en-US" sz="2400" dirty="0">
                    <a:latin typeface="+mn-lt"/>
                  </a:rPr>
                  <a:t> and the common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difference is </a:t>
                </a:r>
                <a14:m>
                  <m:oMath xmlns:m="http://schemas.openxmlformats.org/officeDocument/2006/math">
                    <m:r>
                      <a:rPr lang="en-GB" altLang="en-US" sz="2400" i="1" dirty="0" smtClean="0">
                        <a:latin typeface="Cambria Math" panose="02040503050406030204" pitchFamily="18" charset="0"/>
                      </a:rPr>
                      <m:t>14.</m:t>
                    </m:r>
                  </m:oMath>
                </a14:m>
                <a:r>
                  <a:rPr lang="en-GB" altLang="en-US" sz="2400" dirty="0">
                    <a:latin typeface="+mn-lt"/>
                  </a:rPr>
                  <a:t> Find the </a:t>
                </a:r>
                <a14:m>
                  <m:oMath xmlns:m="http://schemas.openxmlformats.org/officeDocument/2006/math">
                    <m:r>
                      <a:rPr lang="en-GB" altLang="en-US" sz="2400" i="1" dirty="0" smtClean="0">
                        <a:latin typeface="Cambria Math" panose="02040503050406030204" pitchFamily="18" charset="0"/>
                      </a:rPr>
                      <m:t>86</m:t>
                    </m:r>
                  </m:oMath>
                </a14:m>
                <a:r>
                  <a:rPr lang="en-GB" altLang="en-US" sz="2400" baseline="30000" dirty="0">
                    <a:latin typeface="+mn-lt"/>
                  </a:rPr>
                  <a:t>th</a:t>
                </a:r>
                <a:r>
                  <a:rPr lang="en-GB" altLang="en-US" sz="2400" dirty="0">
                    <a:latin typeface="+mn-lt"/>
                  </a:rPr>
                  <a:t> term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of the sequence.</a:t>
                </a:r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9184" y="198673"/>
                <a:ext cx="4784356" cy="1571598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t="-2317" b="-8108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1853" y="3481783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492033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14−2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16−2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+14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539184" y="198673"/>
                <a:ext cx="4784356" cy="1571598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An arithmetic sequence has a 3</a:t>
                </a:r>
                <a:r>
                  <a:rPr lang="en-GB" altLang="en-US" sz="2400" baseline="30000" dirty="0">
                    <a:latin typeface="+mn-lt"/>
                  </a:rPr>
                  <a:t>rd</a:t>
                </a:r>
                <a:r>
                  <a:rPr lang="en-GB" altLang="en-US" sz="2400" dirty="0">
                    <a:latin typeface="+mn-lt"/>
                  </a:rPr>
                  <a:t>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term of </a:t>
                </a:r>
                <a14:m>
                  <m:oMath xmlns:m="http://schemas.openxmlformats.org/officeDocument/2006/math">
                    <m:r>
                      <a:rPr lang="en-GB" altLang="en-US" sz="2400" i="1" dirty="0" smtClean="0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en-GB" altLang="en-US" sz="2400" dirty="0">
                    <a:latin typeface="+mn-lt"/>
                  </a:rPr>
                  <a:t> and a 5</a:t>
                </a:r>
                <a:r>
                  <a:rPr lang="en-GB" altLang="en-US" sz="2400" baseline="30000" dirty="0">
                    <a:latin typeface="+mn-lt"/>
                  </a:rPr>
                  <a:t>th</a:t>
                </a:r>
                <a:r>
                  <a:rPr lang="en-GB" altLang="en-US" sz="2400" dirty="0">
                    <a:latin typeface="+mn-lt"/>
                  </a:rPr>
                  <a:t> term of </a:t>
                </a:r>
                <a14:m>
                  <m:oMath xmlns:m="http://schemas.openxmlformats.org/officeDocument/2006/math">
                    <m:r>
                      <a:rPr lang="en-GB" altLang="en-US" sz="2400" i="1" dirty="0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GB" altLang="en-US" sz="2400" dirty="0">
                    <a:latin typeface="+mn-lt"/>
                  </a:rPr>
                  <a:t>.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What is the </a:t>
                </a:r>
                <a14:m>
                  <m:oMath xmlns:m="http://schemas.openxmlformats.org/officeDocument/2006/math">
                    <m:r>
                      <a:rPr lang="en-GB" altLang="en-US" sz="24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altLang="en-US" sz="2400" dirty="0">
                    <a:latin typeface="+mn-lt"/>
                  </a:rPr>
                  <a:t>th term?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9184" y="198673"/>
                <a:ext cx="4784356" cy="1571598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99359" y="4675166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324823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83" y="2633"/>
                  <a:ext cx="1733" cy="52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+5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83" y="2633"/>
                  <a:ext cx="1733" cy="527"/>
                </a:xfrm>
                <a:prstGeom prst="rect">
                  <a:avLst/>
                </a:prstGeom>
                <a:blipFill>
                  <a:blip r:embed="rId4"/>
                  <a:stretch>
                    <a:fillRect b="-900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27" y="2658"/>
                  <a:ext cx="1466" cy="52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14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27" y="2658"/>
                  <a:ext cx="1466" cy="527"/>
                </a:xfrm>
                <a:prstGeom prst="rect">
                  <a:avLst/>
                </a:prstGeom>
                <a:blipFill>
                  <a:blip r:embed="rId5"/>
                  <a:stretch>
                    <a:fillRect b="-803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+5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+13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539184" y="198673"/>
                <a:ext cx="4784356" cy="1571598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An arithmetic sequence has a 6</a:t>
                </a:r>
                <a:r>
                  <a:rPr lang="en-GB" altLang="en-US" sz="2400" baseline="30000" dirty="0">
                    <a:latin typeface="+mn-lt"/>
                  </a:rPr>
                  <a:t>th</a:t>
                </a:r>
                <a:r>
                  <a:rPr lang="en-GB" altLang="en-US" sz="2400" dirty="0">
                    <a:latin typeface="+mn-lt"/>
                  </a:rPr>
                  <a:t> 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term of </a:t>
                </a:r>
                <a14:m>
                  <m:oMath xmlns:m="http://schemas.openxmlformats.org/officeDocument/2006/math"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9</m:t>
                    </m:r>
                  </m:oMath>
                </a14:m>
                <a:r>
                  <a:rPr lang="en-GB" altLang="en-US" sz="2400" dirty="0">
                    <a:latin typeface="+mn-lt"/>
                  </a:rPr>
                  <a:t> and a 12</a:t>
                </a:r>
                <a:r>
                  <a:rPr lang="en-GB" altLang="en-US" sz="2400" baseline="30000" dirty="0">
                    <a:latin typeface="+mn-lt"/>
                  </a:rPr>
                  <a:t>th</a:t>
                </a:r>
                <a:r>
                  <a:rPr lang="en-GB" altLang="en-US" sz="2400" dirty="0">
                    <a:latin typeface="+mn-lt"/>
                  </a:rPr>
                  <a:t> term of </a:t>
                </a:r>
                <a14:m>
                  <m:oMath xmlns:m="http://schemas.openxmlformats.org/officeDocument/2006/math"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13</m:t>
                    </m:r>
                  </m:oMath>
                </a14:m>
                <a:r>
                  <a:rPr lang="en-GB" altLang="en-US" sz="2400" dirty="0">
                    <a:latin typeface="+mn-lt"/>
                  </a:rPr>
                  <a:t>.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What is the </a:t>
                </a:r>
                <a14:m>
                  <m:oMath xmlns:m="http://schemas.openxmlformats.org/officeDocument/2006/math">
                    <m:r>
                      <a:rPr lang="en-GB" altLang="en-US" sz="24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altLang="en-US" sz="2400" dirty="0">
                    <a:latin typeface="+mn-lt"/>
                  </a:rPr>
                  <a:t>th term?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9184" y="198673"/>
                <a:ext cx="4784356" cy="1571598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5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99359" y="3500537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421009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2FAF65A-81A3-4C89-B59E-F0BB18B983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D62C548-EC85-4982-8E15-586FF7A8A50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3D934D-53A1-4AEC-8FF3-FE1A30A483F8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</TotalTime>
  <Words>248</Words>
  <Application>Microsoft Office PowerPoint</Application>
  <PresentationFormat>On-screen Show (4:3)</PresentationFormat>
  <Paragraphs>43</Paragraphs>
  <Slides>6</Slides>
  <Notes>0</Notes>
  <HiddenSlides>0</HiddenSlides>
  <MMClips>5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Arithmetic sequences (3.1)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22</cp:revision>
  <dcterms:created xsi:type="dcterms:W3CDTF">2020-04-22T14:47:14Z</dcterms:created>
  <dcterms:modified xsi:type="dcterms:W3CDTF">2020-12-31T06:51:45Z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