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70"/>
  </p:notesMasterIdLst>
  <p:sldIdLst>
    <p:sldId id="256" r:id="rId2"/>
    <p:sldId id="257" r:id="rId3"/>
    <p:sldId id="259" r:id="rId4"/>
    <p:sldId id="258" r:id="rId5"/>
    <p:sldId id="276" r:id="rId6"/>
    <p:sldId id="277" r:id="rId7"/>
    <p:sldId id="278" r:id="rId8"/>
    <p:sldId id="279" r:id="rId9"/>
    <p:sldId id="280" r:id="rId10"/>
    <p:sldId id="260" r:id="rId11"/>
    <p:sldId id="261" r:id="rId12"/>
    <p:sldId id="281" r:id="rId13"/>
    <p:sldId id="282" r:id="rId14"/>
    <p:sldId id="283" r:id="rId15"/>
    <p:sldId id="284" r:id="rId16"/>
    <p:sldId id="285" r:id="rId17"/>
    <p:sldId id="262" r:id="rId18"/>
    <p:sldId id="286" r:id="rId19"/>
    <p:sldId id="287" r:id="rId20"/>
    <p:sldId id="288" r:id="rId21"/>
    <p:sldId id="289" r:id="rId22"/>
    <p:sldId id="290" r:id="rId23"/>
    <p:sldId id="291" r:id="rId24"/>
    <p:sldId id="292" r:id="rId25"/>
    <p:sldId id="264" r:id="rId26"/>
    <p:sldId id="293" r:id="rId27"/>
    <p:sldId id="294" r:id="rId28"/>
    <p:sldId id="295" r:id="rId29"/>
    <p:sldId id="297" r:id="rId30"/>
    <p:sldId id="298" r:id="rId31"/>
    <p:sldId id="299" r:id="rId32"/>
    <p:sldId id="296" r:id="rId33"/>
    <p:sldId id="266" r:id="rId34"/>
    <p:sldId id="267" r:id="rId35"/>
    <p:sldId id="302" r:id="rId36"/>
    <p:sldId id="303" r:id="rId37"/>
    <p:sldId id="304" r:id="rId38"/>
    <p:sldId id="305" r:id="rId39"/>
    <p:sldId id="306" r:id="rId40"/>
    <p:sldId id="307" r:id="rId41"/>
    <p:sldId id="308" r:id="rId42"/>
    <p:sldId id="268" r:id="rId43"/>
    <p:sldId id="269" r:id="rId44"/>
    <p:sldId id="309" r:id="rId45"/>
    <p:sldId id="310" r:id="rId46"/>
    <p:sldId id="311" r:id="rId47"/>
    <p:sldId id="312" r:id="rId48"/>
    <p:sldId id="270" r:id="rId49"/>
    <p:sldId id="271" r:id="rId50"/>
    <p:sldId id="313" r:id="rId51"/>
    <p:sldId id="314" r:id="rId52"/>
    <p:sldId id="315" r:id="rId53"/>
    <p:sldId id="316" r:id="rId54"/>
    <p:sldId id="317" r:id="rId55"/>
    <p:sldId id="318" r:id="rId56"/>
    <p:sldId id="272" r:id="rId57"/>
    <p:sldId id="273" r:id="rId58"/>
    <p:sldId id="319" r:id="rId59"/>
    <p:sldId id="320" r:id="rId60"/>
    <p:sldId id="321" r:id="rId61"/>
    <p:sldId id="274" r:id="rId62"/>
    <p:sldId id="275" r:id="rId63"/>
    <p:sldId id="322" r:id="rId64"/>
    <p:sldId id="323" r:id="rId65"/>
    <p:sldId id="324" r:id="rId66"/>
    <p:sldId id="325" r:id="rId67"/>
    <p:sldId id="326" r:id="rId68"/>
    <p:sldId id="327" r:id="rId6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414" autoAdjust="0"/>
    <p:restoredTop sz="94660"/>
  </p:normalViewPr>
  <p:slideViewPr>
    <p:cSldViewPr snapToGrid="0">
      <p:cViewPr varScale="1">
        <p:scale>
          <a:sx n="108" d="100"/>
          <a:sy n="108" d="100"/>
        </p:scale>
        <p:origin x="166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" Type="http://schemas.openxmlformats.org/officeDocument/2006/relationships/slide" Target="slides/slide6.xml"/><Relationship Id="rId71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2.wmf"/><Relationship Id="rId1" Type="http://schemas.openxmlformats.org/officeDocument/2006/relationships/image" Target="../media/image1.wmf"/><Relationship Id="rId6" Type="http://schemas.openxmlformats.org/officeDocument/2006/relationships/image" Target="../media/image6.wmf"/><Relationship Id="rId5" Type="http://schemas.openxmlformats.org/officeDocument/2006/relationships/image" Target="../media/image5.wmf"/><Relationship Id="rId4" Type="http://schemas.openxmlformats.org/officeDocument/2006/relationships/image" Target="../media/image4.wmf"/></Relationships>
</file>

<file path=ppt/drawings/_rels/vmlDrawing2.vml.rels><?xml version="1.0" encoding="UTF-8" standalone="yes"?>
<Relationships xmlns="http://schemas.openxmlformats.org/package/2006/relationships"><Relationship Id="rId8" Type="http://schemas.openxmlformats.org/officeDocument/2006/relationships/image" Target="../media/image14.wmf"/><Relationship Id="rId13" Type="http://schemas.openxmlformats.org/officeDocument/2006/relationships/image" Target="../media/image19.wmf"/><Relationship Id="rId18" Type="http://schemas.openxmlformats.org/officeDocument/2006/relationships/image" Target="../media/image24.wmf"/><Relationship Id="rId26" Type="http://schemas.openxmlformats.org/officeDocument/2006/relationships/image" Target="../media/image32.wmf"/><Relationship Id="rId3" Type="http://schemas.openxmlformats.org/officeDocument/2006/relationships/image" Target="../media/image9.wmf"/><Relationship Id="rId21" Type="http://schemas.openxmlformats.org/officeDocument/2006/relationships/image" Target="../media/image27.wmf"/><Relationship Id="rId7" Type="http://schemas.openxmlformats.org/officeDocument/2006/relationships/image" Target="../media/image13.wmf"/><Relationship Id="rId12" Type="http://schemas.openxmlformats.org/officeDocument/2006/relationships/image" Target="../media/image18.wmf"/><Relationship Id="rId17" Type="http://schemas.openxmlformats.org/officeDocument/2006/relationships/image" Target="../media/image23.wmf"/><Relationship Id="rId25" Type="http://schemas.openxmlformats.org/officeDocument/2006/relationships/image" Target="../media/image31.wmf"/><Relationship Id="rId2" Type="http://schemas.openxmlformats.org/officeDocument/2006/relationships/image" Target="../media/image8.wmf"/><Relationship Id="rId16" Type="http://schemas.openxmlformats.org/officeDocument/2006/relationships/image" Target="../media/image22.wmf"/><Relationship Id="rId20" Type="http://schemas.openxmlformats.org/officeDocument/2006/relationships/image" Target="../media/image26.wmf"/><Relationship Id="rId29" Type="http://schemas.openxmlformats.org/officeDocument/2006/relationships/image" Target="../media/image35.wmf"/><Relationship Id="rId1" Type="http://schemas.openxmlformats.org/officeDocument/2006/relationships/image" Target="../media/image7.wmf"/><Relationship Id="rId6" Type="http://schemas.openxmlformats.org/officeDocument/2006/relationships/image" Target="../media/image12.wmf"/><Relationship Id="rId11" Type="http://schemas.openxmlformats.org/officeDocument/2006/relationships/image" Target="../media/image17.wmf"/><Relationship Id="rId24" Type="http://schemas.openxmlformats.org/officeDocument/2006/relationships/image" Target="../media/image30.wmf"/><Relationship Id="rId5" Type="http://schemas.openxmlformats.org/officeDocument/2006/relationships/image" Target="../media/image11.wmf"/><Relationship Id="rId15" Type="http://schemas.openxmlformats.org/officeDocument/2006/relationships/image" Target="../media/image21.wmf"/><Relationship Id="rId23" Type="http://schemas.openxmlformats.org/officeDocument/2006/relationships/image" Target="../media/image29.wmf"/><Relationship Id="rId28" Type="http://schemas.openxmlformats.org/officeDocument/2006/relationships/image" Target="../media/image34.wmf"/><Relationship Id="rId10" Type="http://schemas.openxmlformats.org/officeDocument/2006/relationships/image" Target="../media/image16.wmf"/><Relationship Id="rId19" Type="http://schemas.openxmlformats.org/officeDocument/2006/relationships/image" Target="../media/image25.wmf"/><Relationship Id="rId31" Type="http://schemas.openxmlformats.org/officeDocument/2006/relationships/image" Target="../media/image37.wmf"/><Relationship Id="rId4" Type="http://schemas.openxmlformats.org/officeDocument/2006/relationships/image" Target="../media/image10.wmf"/><Relationship Id="rId9" Type="http://schemas.openxmlformats.org/officeDocument/2006/relationships/image" Target="../media/image15.wmf"/><Relationship Id="rId14" Type="http://schemas.openxmlformats.org/officeDocument/2006/relationships/image" Target="../media/image20.wmf"/><Relationship Id="rId22" Type="http://schemas.openxmlformats.org/officeDocument/2006/relationships/image" Target="../media/image28.wmf"/><Relationship Id="rId27" Type="http://schemas.openxmlformats.org/officeDocument/2006/relationships/image" Target="../media/image33.wmf"/><Relationship Id="rId30" Type="http://schemas.openxmlformats.org/officeDocument/2006/relationships/image" Target="../media/image36.wmf"/></Relationships>
</file>

<file path=ppt/drawings/_rels/vmlDrawing3.vml.rels><?xml version="1.0" encoding="UTF-8" standalone="yes"?>
<Relationships xmlns="http://schemas.openxmlformats.org/package/2006/relationships"><Relationship Id="rId8" Type="http://schemas.openxmlformats.org/officeDocument/2006/relationships/image" Target="../media/image45.wmf"/><Relationship Id="rId3" Type="http://schemas.openxmlformats.org/officeDocument/2006/relationships/image" Target="../media/image40.wmf"/><Relationship Id="rId7" Type="http://schemas.openxmlformats.org/officeDocument/2006/relationships/image" Target="../media/image44.wmf"/><Relationship Id="rId2" Type="http://schemas.openxmlformats.org/officeDocument/2006/relationships/image" Target="../media/image39.wmf"/><Relationship Id="rId1" Type="http://schemas.openxmlformats.org/officeDocument/2006/relationships/image" Target="../media/image38.wmf"/><Relationship Id="rId6" Type="http://schemas.openxmlformats.org/officeDocument/2006/relationships/image" Target="../media/image43.wmf"/><Relationship Id="rId5" Type="http://schemas.openxmlformats.org/officeDocument/2006/relationships/image" Target="../media/image42.wmf"/><Relationship Id="rId4" Type="http://schemas.openxmlformats.org/officeDocument/2006/relationships/image" Target="../media/image41.wmf"/><Relationship Id="rId9" Type="http://schemas.openxmlformats.org/officeDocument/2006/relationships/image" Target="../media/image46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49.wmf"/><Relationship Id="rId2" Type="http://schemas.openxmlformats.org/officeDocument/2006/relationships/image" Target="../media/image48.wmf"/><Relationship Id="rId1" Type="http://schemas.openxmlformats.org/officeDocument/2006/relationships/image" Target="../media/image47.wmf"/><Relationship Id="rId6" Type="http://schemas.openxmlformats.org/officeDocument/2006/relationships/image" Target="../media/image52.wmf"/><Relationship Id="rId5" Type="http://schemas.openxmlformats.org/officeDocument/2006/relationships/image" Target="../media/image51.wmf"/><Relationship Id="rId4" Type="http://schemas.openxmlformats.org/officeDocument/2006/relationships/image" Target="../media/image50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53.wmf"/></Relationships>
</file>

<file path=ppt/drawings/_rels/vmlDrawing6.vml.rels><?xml version="1.0" encoding="UTF-8" standalone="yes"?>
<Relationships xmlns="http://schemas.openxmlformats.org/package/2006/relationships"><Relationship Id="rId8" Type="http://schemas.openxmlformats.org/officeDocument/2006/relationships/image" Target="../media/image61.wmf"/><Relationship Id="rId13" Type="http://schemas.openxmlformats.org/officeDocument/2006/relationships/image" Target="../media/image66.wmf"/><Relationship Id="rId18" Type="http://schemas.openxmlformats.org/officeDocument/2006/relationships/image" Target="../media/image71.wmf"/><Relationship Id="rId3" Type="http://schemas.openxmlformats.org/officeDocument/2006/relationships/image" Target="../media/image56.wmf"/><Relationship Id="rId21" Type="http://schemas.openxmlformats.org/officeDocument/2006/relationships/image" Target="../media/image74.wmf"/><Relationship Id="rId7" Type="http://schemas.openxmlformats.org/officeDocument/2006/relationships/image" Target="../media/image60.wmf"/><Relationship Id="rId12" Type="http://schemas.openxmlformats.org/officeDocument/2006/relationships/image" Target="../media/image65.wmf"/><Relationship Id="rId17" Type="http://schemas.openxmlformats.org/officeDocument/2006/relationships/image" Target="../media/image70.wmf"/><Relationship Id="rId2" Type="http://schemas.openxmlformats.org/officeDocument/2006/relationships/image" Target="../media/image55.wmf"/><Relationship Id="rId16" Type="http://schemas.openxmlformats.org/officeDocument/2006/relationships/image" Target="../media/image69.wmf"/><Relationship Id="rId20" Type="http://schemas.openxmlformats.org/officeDocument/2006/relationships/image" Target="../media/image73.wmf"/><Relationship Id="rId1" Type="http://schemas.openxmlformats.org/officeDocument/2006/relationships/image" Target="../media/image54.wmf"/><Relationship Id="rId6" Type="http://schemas.openxmlformats.org/officeDocument/2006/relationships/image" Target="../media/image59.wmf"/><Relationship Id="rId11" Type="http://schemas.openxmlformats.org/officeDocument/2006/relationships/image" Target="../media/image64.wmf"/><Relationship Id="rId5" Type="http://schemas.openxmlformats.org/officeDocument/2006/relationships/image" Target="../media/image58.wmf"/><Relationship Id="rId15" Type="http://schemas.openxmlformats.org/officeDocument/2006/relationships/image" Target="../media/image68.wmf"/><Relationship Id="rId10" Type="http://schemas.openxmlformats.org/officeDocument/2006/relationships/image" Target="../media/image63.wmf"/><Relationship Id="rId19" Type="http://schemas.openxmlformats.org/officeDocument/2006/relationships/image" Target="../media/image72.wmf"/><Relationship Id="rId4" Type="http://schemas.openxmlformats.org/officeDocument/2006/relationships/image" Target="../media/image57.wmf"/><Relationship Id="rId9" Type="http://schemas.openxmlformats.org/officeDocument/2006/relationships/image" Target="../media/image62.wmf"/><Relationship Id="rId14" Type="http://schemas.openxmlformats.org/officeDocument/2006/relationships/image" Target="../media/image67.wmf"/><Relationship Id="rId22" Type="http://schemas.openxmlformats.org/officeDocument/2006/relationships/image" Target="../media/image75.wmf"/></Relationships>
</file>

<file path=ppt/drawings/_rels/vmlDrawing7.vml.rels><?xml version="1.0" encoding="UTF-8" standalone="yes"?>
<Relationships xmlns="http://schemas.openxmlformats.org/package/2006/relationships"><Relationship Id="rId8" Type="http://schemas.openxmlformats.org/officeDocument/2006/relationships/image" Target="../media/image83.wmf"/><Relationship Id="rId3" Type="http://schemas.openxmlformats.org/officeDocument/2006/relationships/image" Target="../media/image78.wmf"/><Relationship Id="rId7" Type="http://schemas.openxmlformats.org/officeDocument/2006/relationships/image" Target="../media/image82.wmf"/><Relationship Id="rId2" Type="http://schemas.openxmlformats.org/officeDocument/2006/relationships/image" Target="../media/image77.wmf"/><Relationship Id="rId1" Type="http://schemas.openxmlformats.org/officeDocument/2006/relationships/image" Target="../media/image76.wmf"/><Relationship Id="rId6" Type="http://schemas.openxmlformats.org/officeDocument/2006/relationships/image" Target="../media/image81.wmf"/><Relationship Id="rId5" Type="http://schemas.openxmlformats.org/officeDocument/2006/relationships/image" Target="../media/image80.wmf"/><Relationship Id="rId4" Type="http://schemas.openxmlformats.org/officeDocument/2006/relationships/image" Target="../media/image79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1402095-0A9F-4450-853C-1E417FC6D87B}" type="datetimeFigureOut">
              <a:rPr lang="en-GB" smtClean="0"/>
              <a:t>14/08/2018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59C520B-0B46-4152-9368-257B61061A1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830403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524E3E-551F-43C6-831F-FF63395BF3B9}" type="datetimeFigureOut">
              <a:rPr lang="en-GB" smtClean="0"/>
              <a:t>14/08/2018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3FA7E-978D-430D-A6E0-EE4AD418898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532525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524E3E-551F-43C6-831F-FF63395BF3B9}" type="datetimeFigureOut">
              <a:rPr lang="en-GB" smtClean="0"/>
              <a:t>14/08/2018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3FA7E-978D-430D-A6E0-EE4AD418898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950027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524E3E-551F-43C6-831F-FF63395BF3B9}" type="datetimeFigureOut">
              <a:rPr lang="en-GB" smtClean="0"/>
              <a:t>14/08/2018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3FA7E-978D-430D-A6E0-EE4AD418898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76960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524E3E-551F-43C6-831F-FF63395BF3B9}" type="datetimeFigureOut">
              <a:rPr lang="en-GB" smtClean="0"/>
              <a:t>14/08/2018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3FA7E-978D-430D-A6E0-EE4AD418898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565498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524E3E-551F-43C6-831F-FF63395BF3B9}" type="datetimeFigureOut">
              <a:rPr lang="en-GB" smtClean="0"/>
              <a:t>14/08/2018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3FA7E-978D-430D-A6E0-EE4AD418898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264356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524E3E-551F-43C6-831F-FF63395BF3B9}" type="datetimeFigureOut">
              <a:rPr lang="en-GB" smtClean="0"/>
              <a:t>14/08/2018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3FA7E-978D-430D-A6E0-EE4AD418898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571344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524E3E-551F-43C6-831F-FF63395BF3B9}" type="datetimeFigureOut">
              <a:rPr lang="en-GB" smtClean="0"/>
              <a:t>14/08/2018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3FA7E-978D-430D-A6E0-EE4AD418898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854976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524E3E-551F-43C6-831F-FF63395BF3B9}" type="datetimeFigureOut">
              <a:rPr lang="en-GB" smtClean="0"/>
              <a:t>14/08/2018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3FA7E-978D-430D-A6E0-EE4AD418898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698408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524E3E-551F-43C6-831F-FF63395BF3B9}" type="datetimeFigureOut">
              <a:rPr lang="en-GB" smtClean="0"/>
              <a:t>14/08/2018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3FA7E-978D-430D-A6E0-EE4AD418898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070764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524E3E-551F-43C6-831F-FF63395BF3B9}" type="datetimeFigureOut">
              <a:rPr lang="en-GB" smtClean="0"/>
              <a:t>14/08/2018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3FA7E-978D-430D-A6E0-EE4AD418898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913537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524E3E-551F-43C6-831F-FF63395BF3B9}" type="datetimeFigureOut">
              <a:rPr lang="en-GB" smtClean="0"/>
              <a:t>14/08/2018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3FA7E-978D-430D-A6E0-EE4AD418898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471990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4">
                <a:lumMod val="60000"/>
                <a:lumOff val="40000"/>
                <a:alpha val="40000"/>
              </a:schemeClr>
            </a:gs>
            <a:gs pos="7000">
              <a:schemeClr val="accent4">
                <a:lumMod val="20000"/>
                <a:lumOff val="80000"/>
                <a:alpha val="40000"/>
              </a:schemeClr>
            </a:gs>
            <a:gs pos="95000">
              <a:schemeClr val="accent4">
                <a:lumMod val="20000"/>
                <a:lumOff val="80000"/>
                <a:alpha val="40000"/>
              </a:schemeClr>
            </a:gs>
            <a:gs pos="100000">
              <a:schemeClr val="accent4">
                <a:lumMod val="60000"/>
                <a:lumOff val="40000"/>
                <a:alpha val="4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524E3E-551F-43C6-831F-FF63395BF3B9}" type="datetimeFigureOut">
              <a:rPr lang="en-GB" smtClean="0"/>
              <a:t>14/08/2018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13FA7E-978D-430D-A6E0-EE4AD418898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304955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wmf"/><Relationship Id="rId13" Type="http://schemas.openxmlformats.org/officeDocument/2006/relationships/oleObject" Target="../embeddings/oleObject6.bin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3.bin"/><Relationship Id="rId12" Type="http://schemas.openxmlformats.org/officeDocument/2006/relationships/image" Target="../media/image5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.wmf"/><Relationship Id="rId11" Type="http://schemas.openxmlformats.org/officeDocument/2006/relationships/oleObject" Target="../embeddings/oleObject5.bin"/><Relationship Id="rId5" Type="http://schemas.openxmlformats.org/officeDocument/2006/relationships/oleObject" Target="../embeddings/oleObject2.bin"/><Relationship Id="rId15" Type="http://schemas.openxmlformats.org/officeDocument/2006/relationships/image" Target="../media/image57.png"/><Relationship Id="rId10" Type="http://schemas.openxmlformats.org/officeDocument/2006/relationships/image" Target="../media/image4.wmf"/><Relationship Id="rId4" Type="http://schemas.openxmlformats.org/officeDocument/2006/relationships/image" Target="../media/image1.wmf"/><Relationship Id="rId9" Type="http://schemas.openxmlformats.org/officeDocument/2006/relationships/oleObject" Target="../embeddings/oleObject4.bin"/><Relationship Id="rId14" Type="http://schemas.openxmlformats.org/officeDocument/2006/relationships/image" Target="../media/image6.wmf"/></Relationships>
</file>

<file path=ppt/slides/_rels/slide13.xml.rels><?xml version="1.0" encoding="UTF-8" standalone="yes"?>
<Relationships xmlns="http://schemas.openxmlformats.org/package/2006/relationships"><Relationship Id="rId13" Type="http://schemas.openxmlformats.org/officeDocument/2006/relationships/oleObject" Target="../embeddings/oleObject12.bin"/><Relationship Id="rId18" Type="http://schemas.openxmlformats.org/officeDocument/2006/relationships/image" Target="../media/image14.wmf"/><Relationship Id="rId26" Type="http://schemas.openxmlformats.org/officeDocument/2006/relationships/image" Target="../media/image18.wmf"/><Relationship Id="rId39" Type="http://schemas.openxmlformats.org/officeDocument/2006/relationships/oleObject" Target="../embeddings/oleObject25.bin"/><Relationship Id="rId21" Type="http://schemas.openxmlformats.org/officeDocument/2006/relationships/oleObject" Target="../embeddings/oleObject16.bin"/><Relationship Id="rId34" Type="http://schemas.openxmlformats.org/officeDocument/2006/relationships/image" Target="../media/image22.wmf"/><Relationship Id="rId42" Type="http://schemas.openxmlformats.org/officeDocument/2006/relationships/image" Target="../media/image26.wmf"/><Relationship Id="rId47" Type="http://schemas.openxmlformats.org/officeDocument/2006/relationships/oleObject" Target="../embeddings/oleObject29.bin"/><Relationship Id="rId50" Type="http://schemas.openxmlformats.org/officeDocument/2006/relationships/image" Target="../media/image30.wmf"/><Relationship Id="rId55" Type="http://schemas.openxmlformats.org/officeDocument/2006/relationships/oleObject" Target="../embeddings/oleObject33.bin"/><Relationship Id="rId63" Type="http://schemas.openxmlformats.org/officeDocument/2006/relationships/oleObject" Target="../embeddings/oleObject38.bin"/><Relationship Id="rId68" Type="http://schemas.openxmlformats.org/officeDocument/2006/relationships/image" Target="../media/image57.png"/><Relationship Id="rId7" Type="http://schemas.openxmlformats.org/officeDocument/2006/relationships/oleObject" Target="../embeddings/oleObject9.bin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3.wmf"/><Relationship Id="rId29" Type="http://schemas.openxmlformats.org/officeDocument/2006/relationships/oleObject" Target="../embeddings/oleObject20.bin"/><Relationship Id="rId1" Type="http://schemas.openxmlformats.org/officeDocument/2006/relationships/vmlDrawing" Target="../drawings/vmlDrawing2.vml"/><Relationship Id="rId6" Type="http://schemas.openxmlformats.org/officeDocument/2006/relationships/image" Target="../media/image8.wmf"/><Relationship Id="rId11" Type="http://schemas.openxmlformats.org/officeDocument/2006/relationships/oleObject" Target="../embeddings/oleObject11.bin"/><Relationship Id="rId24" Type="http://schemas.openxmlformats.org/officeDocument/2006/relationships/image" Target="../media/image17.wmf"/><Relationship Id="rId32" Type="http://schemas.openxmlformats.org/officeDocument/2006/relationships/image" Target="../media/image21.wmf"/><Relationship Id="rId37" Type="http://schemas.openxmlformats.org/officeDocument/2006/relationships/oleObject" Target="../embeddings/oleObject24.bin"/><Relationship Id="rId40" Type="http://schemas.openxmlformats.org/officeDocument/2006/relationships/image" Target="../media/image25.wmf"/><Relationship Id="rId45" Type="http://schemas.openxmlformats.org/officeDocument/2006/relationships/oleObject" Target="../embeddings/oleObject28.bin"/><Relationship Id="rId53" Type="http://schemas.openxmlformats.org/officeDocument/2006/relationships/oleObject" Target="../embeddings/oleObject32.bin"/><Relationship Id="rId58" Type="http://schemas.openxmlformats.org/officeDocument/2006/relationships/oleObject" Target="../embeddings/oleObject35.bin"/><Relationship Id="rId66" Type="http://schemas.openxmlformats.org/officeDocument/2006/relationships/oleObject" Target="../embeddings/oleObject40.bin"/><Relationship Id="rId5" Type="http://schemas.openxmlformats.org/officeDocument/2006/relationships/oleObject" Target="../embeddings/oleObject8.bin"/><Relationship Id="rId15" Type="http://schemas.openxmlformats.org/officeDocument/2006/relationships/oleObject" Target="../embeddings/oleObject13.bin"/><Relationship Id="rId23" Type="http://schemas.openxmlformats.org/officeDocument/2006/relationships/oleObject" Target="../embeddings/oleObject17.bin"/><Relationship Id="rId28" Type="http://schemas.openxmlformats.org/officeDocument/2006/relationships/image" Target="../media/image19.wmf"/><Relationship Id="rId36" Type="http://schemas.openxmlformats.org/officeDocument/2006/relationships/image" Target="../media/image23.wmf"/><Relationship Id="rId49" Type="http://schemas.openxmlformats.org/officeDocument/2006/relationships/oleObject" Target="../embeddings/oleObject30.bin"/><Relationship Id="rId57" Type="http://schemas.openxmlformats.org/officeDocument/2006/relationships/oleObject" Target="../embeddings/oleObject34.bin"/><Relationship Id="rId61" Type="http://schemas.openxmlformats.org/officeDocument/2006/relationships/oleObject" Target="../embeddings/oleObject37.bin"/><Relationship Id="rId10" Type="http://schemas.openxmlformats.org/officeDocument/2006/relationships/image" Target="../media/image10.wmf"/><Relationship Id="rId19" Type="http://schemas.openxmlformats.org/officeDocument/2006/relationships/oleObject" Target="../embeddings/oleObject15.bin"/><Relationship Id="rId31" Type="http://schemas.openxmlformats.org/officeDocument/2006/relationships/oleObject" Target="../embeddings/oleObject21.bin"/><Relationship Id="rId44" Type="http://schemas.openxmlformats.org/officeDocument/2006/relationships/image" Target="../media/image27.wmf"/><Relationship Id="rId52" Type="http://schemas.openxmlformats.org/officeDocument/2006/relationships/image" Target="../media/image31.wmf"/><Relationship Id="rId60" Type="http://schemas.openxmlformats.org/officeDocument/2006/relationships/image" Target="../media/image34.wmf"/><Relationship Id="rId65" Type="http://schemas.openxmlformats.org/officeDocument/2006/relationships/oleObject" Target="../embeddings/oleObject39.bin"/><Relationship Id="rId4" Type="http://schemas.openxmlformats.org/officeDocument/2006/relationships/image" Target="../media/image7.wmf"/><Relationship Id="rId9" Type="http://schemas.openxmlformats.org/officeDocument/2006/relationships/oleObject" Target="../embeddings/oleObject10.bin"/><Relationship Id="rId14" Type="http://schemas.openxmlformats.org/officeDocument/2006/relationships/image" Target="../media/image12.wmf"/><Relationship Id="rId22" Type="http://schemas.openxmlformats.org/officeDocument/2006/relationships/image" Target="../media/image16.wmf"/><Relationship Id="rId27" Type="http://schemas.openxmlformats.org/officeDocument/2006/relationships/oleObject" Target="../embeddings/oleObject19.bin"/><Relationship Id="rId30" Type="http://schemas.openxmlformats.org/officeDocument/2006/relationships/image" Target="../media/image20.wmf"/><Relationship Id="rId35" Type="http://schemas.openxmlformats.org/officeDocument/2006/relationships/oleObject" Target="../embeddings/oleObject23.bin"/><Relationship Id="rId43" Type="http://schemas.openxmlformats.org/officeDocument/2006/relationships/oleObject" Target="../embeddings/oleObject27.bin"/><Relationship Id="rId48" Type="http://schemas.openxmlformats.org/officeDocument/2006/relationships/image" Target="../media/image29.wmf"/><Relationship Id="rId56" Type="http://schemas.openxmlformats.org/officeDocument/2006/relationships/image" Target="../media/image33.wmf"/><Relationship Id="rId64" Type="http://schemas.openxmlformats.org/officeDocument/2006/relationships/image" Target="../media/image36.wmf"/><Relationship Id="rId8" Type="http://schemas.openxmlformats.org/officeDocument/2006/relationships/image" Target="../media/image9.wmf"/><Relationship Id="rId51" Type="http://schemas.openxmlformats.org/officeDocument/2006/relationships/oleObject" Target="../embeddings/oleObject31.bin"/><Relationship Id="rId3" Type="http://schemas.openxmlformats.org/officeDocument/2006/relationships/oleObject" Target="../embeddings/oleObject7.bin"/><Relationship Id="rId12" Type="http://schemas.openxmlformats.org/officeDocument/2006/relationships/image" Target="../media/image11.wmf"/><Relationship Id="rId17" Type="http://schemas.openxmlformats.org/officeDocument/2006/relationships/oleObject" Target="../embeddings/oleObject14.bin"/><Relationship Id="rId25" Type="http://schemas.openxmlformats.org/officeDocument/2006/relationships/oleObject" Target="../embeddings/oleObject18.bin"/><Relationship Id="rId33" Type="http://schemas.openxmlformats.org/officeDocument/2006/relationships/oleObject" Target="../embeddings/oleObject22.bin"/><Relationship Id="rId38" Type="http://schemas.openxmlformats.org/officeDocument/2006/relationships/image" Target="../media/image24.wmf"/><Relationship Id="rId46" Type="http://schemas.openxmlformats.org/officeDocument/2006/relationships/image" Target="../media/image28.wmf"/><Relationship Id="rId59" Type="http://schemas.openxmlformats.org/officeDocument/2006/relationships/oleObject" Target="../embeddings/oleObject36.bin"/><Relationship Id="rId67" Type="http://schemas.openxmlformats.org/officeDocument/2006/relationships/image" Target="../media/image37.wmf"/><Relationship Id="rId20" Type="http://schemas.openxmlformats.org/officeDocument/2006/relationships/image" Target="../media/image15.wmf"/><Relationship Id="rId41" Type="http://schemas.openxmlformats.org/officeDocument/2006/relationships/oleObject" Target="../embeddings/oleObject26.bin"/><Relationship Id="rId54" Type="http://schemas.openxmlformats.org/officeDocument/2006/relationships/image" Target="../media/image32.wmf"/><Relationship Id="rId62" Type="http://schemas.openxmlformats.org/officeDocument/2006/relationships/image" Target="../media/image35.wmf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0.png"/><Relationship Id="rId3" Type="http://schemas.openxmlformats.org/officeDocument/2006/relationships/image" Target="../media/image96.png"/><Relationship Id="rId7" Type="http://schemas.openxmlformats.org/officeDocument/2006/relationships/image" Target="../media/image99.png"/><Relationship Id="rId2" Type="http://schemas.openxmlformats.org/officeDocument/2006/relationships/image" Target="../media/image9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8.png"/><Relationship Id="rId11" Type="http://schemas.openxmlformats.org/officeDocument/2006/relationships/image" Target="../media/image103.png"/><Relationship Id="rId5" Type="http://schemas.openxmlformats.org/officeDocument/2006/relationships/image" Target="../media/image97.png"/><Relationship Id="rId10" Type="http://schemas.openxmlformats.org/officeDocument/2006/relationships/image" Target="../media/image102.png"/><Relationship Id="rId4" Type="http://schemas.openxmlformats.org/officeDocument/2006/relationships/image" Target="../media/image57.png"/><Relationship Id="rId9" Type="http://schemas.openxmlformats.org/officeDocument/2006/relationships/image" Target="../media/image101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7.png"/><Relationship Id="rId13" Type="http://schemas.openxmlformats.org/officeDocument/2006/relationships/image" Target="../media/image112.png"/><Relationship Id="rId3" Type="http://schemas.openxmlformats.org/officeDocument/2006/relationships/image" Target="../media/image96.png"/><Relationship Id="rId7" Type="http://schemas.openxmlformats.org/officeDocument/2006/relationships/image" Target="../media/image106.png"/><Relationship Id="rId12" Type="http://schemas.openxmlformats.org/officeDocument/2006/relationships/image" Target="../media/image111.png"/><Relationship Id="rId2" Type="http://schemas.openxmlformats.org/officeDocument/2006/relationships/image" Target="../media/image10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5.png"/><Relationship Id="rId11" Type="http://schemas.openxmlformats.org/officeDocument/2006/relationships/image" Target="../media/image110.png"/><Relationship Id="rId5" Type="http://schemas.openxmlformats.org/officeDocument/2006/relationships/image" Target="../media/image97.png"/><Relationship Id="rId15" Type="http://schemas.openxmlformats.org/officeDocument/2006/relationships/image" Target="../media/image114.png"/><Relationship Id="rId10" Type="http://schemas.openxmlformats.org/officeDocument/2006/relationships/image" Target="../media/image109.png"/><Relationship Id="rId4" Type="http://schemas.openxmlformats.org/officeDocument/2006/relationships/image" Target="../media/image57.png"/><Relationship Id="rId9" Type="http://schemas.openxmlformats.org/officeDocument/2006/relationships/image" Target="../media/image108.png"/><Relationship Id="rId14" Type="http://schemas.openxmlformats.org/officeDocument/2006/relationships/image" Target="../media/image113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7.png"/><Relationship Id="rId13" Type="http://schemas.openxmlformats.org/officeDocument/2006/relationships/image" Target="../media/image122.png"/><Relationship Id="rId3" Type="http://schemas.openxmlformats.org/officeDocument/2006/relationships/image" Target="../media/image96.png"/><Relationship Id="rId7" Type="http://schemas.openxmlformats.org/officeDocument/2006/relationships/image" Target="../media/image116.png"/><Relationship Id="rId12" Type="http://schemas.openxmlformats.org/officeDocument/2006/relationships/image" Target="../media/image121.png"/><Relationship Id="rId2" Type="http://schemas.openxmlformats.org/officeDocument/2006/relationships/image" Target="../media/image10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5.png"/><Relationship Id="rId11" Type="http://schemas.openxmlformats.org/officeDocument/2006/relationships/image" Target="../media/image120.png"/><Relationship Id="rId5" Type="http://schemas.openxmlformats.org/officeDocument/2006/relationships/image" Target="../media/image97.png"/><Relationship Id="rId10" Type="http://schemas.openxmlformats.org/officeDocument/2006/relationships/image" Target="../media/image119.png"/><Relationship Id="rId4" Type="http://schemas.openxmlformats.org/officeDocument/2006/relationships/image" Target="../media/image57.png"/><Relationship Id="rId9" Type="http://schemas.openxmlformats.org/officeDocument/2006/relationships/image" Target="../media/image118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wmf"/><Relationship Id="rId13" Type="http://schemas.openxmlformats.org/officeDocument/2006/relationships/oleObject" Target="../embeddings/oleObject46.bin"/><Relationship Id="rId18" Type="http://schemas.openxmlformats.org/officeDocument/2006/relationships/image" Target="../media/image45.wmf"/><Relationship Id="rId3" Type="http://schemas.openxmlformats.org/officeDocument/2006/relationships/oleObject" Target="../embeddings/oleObject41.bin"/><Relationship Id="rId21" Type="http://schemas.openxmlformats.org/officeDocument/2006/relationships/image" Target="../media/image58.png"/><Relationship Id="rId7" Type="http://schemas.openxmlformats.org/officeDocument/2006/relationships/oleObject" Target="../embeddings/oleObject43.bin"/><Relationship Id="rId12" Type="http://schemas.openxmlformats.org/officeDocument/2006/relationships/image" Target="../media/image42.wmf"/><Relationship Id="rId17" Type="http://schemas.openxmlformats.org/officeDocument/2006/relationships/oleObject" Target="../embeddings/oleObject48.bin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4.wmf"/><Relationship Id="rId20" Type="http://schemas.openxmlformats.org/officeDocument/2006/relationships/image" Target="../media/image46.wmf"/><Relationship Id="rId1" Type="http://schemas.openxmlformats.org/officeDocument/2006/relationships/vmlDrawing" Target="../drawings/vmlDrawing3.vml"/><Relationship Id="rId6" Type="http://schemas.openxmlformats.org/officeDocument/2006/relationships/image" Target="../media/image39.wmf"/><Relationship Id="rId11" Type="http://schemas.openxmlformats.org/officeDocument/2006/relationships/oleObject" Target="../embeddings/oleObject45.bin"/><Relationship Id="rId5" Type="http://schemas.openxmlformats.org/officeDocument/2006/relationships/oleObject" Target="../embeddings/oleObject42.bin"/><Relationship Id="rId15" Type="http://schemas.openxmlformats.org/officeDocument/2006/relationships/oleObject" Target="../embeddings/oleObject47.bin"/><Relationship Id="rId10" Type="http://schemas.openxmlformats.org/officeDocument/2006/relationships/image" Target="../media/image41.wmf"/><Relationship Id="rId19" Type="http://schemas.openxmlformats.org/officeDocument/2006/relationships/oleObject" Target="../embeddings/oleObject49.bin"/><Relationship Id="rId4" Type="http://schemas.openxmlformats.org/officeDocument/2006/relationships/image" Target="../media/image38.wmf"/><Relationship Id="rId9" Type="http://schemas.openxmlformats.org/officeDocument/2006/relationships/oleObject" Target="../embeddings/oleObject44.bin"/><Relationship Id="rId14" Type="http://schemas.openxmlformats.org/officeDocument/2006/relationships/image" Target="../media/image43.wmf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wmf"/><Relationship Id="rId13" Type="http://schemas.openxmlformats.org/officeDocument/2006/relationships/oleObject" Target="../embeddings/oleObject55.bin"/><Relationship Id="rId3" Type="http://schemas.openxmlformats.org/officeDocument/2006/relationships/oleObject" Target="../embeddings/oleObject50.bin"/><Relationship Id="rId7" Type="http://schemas.openxmlformats.org/officeDocument/2006/relationships/oleObject" Target="../embeddings/oleObject52.bin"/><Relationship Id="rId12" Type="http://schemas.openxmlformats.org/officeDocument/2006/relationships/image" Target="../media/image51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48.wmf"/><Relationship Id="rId11" Type="http://schemas.openxmlformats.org/officeDocument/2006/relationships/oleObject" Target="../embeddings/oleObject54.bin"/><Relationship Id="rId5" Type="http://schemas.openxmlformats.org/officeDocument/2006/relationships/oleObject" Target="../embeddings/oleObject51.bin"/><Relationship Id="rId15" Type="http://schemas.openxmlformats.org/officeDocument/2006/relationships/image" Target="../media/image58.png"/><Relationship Id="rId10" Type="http://schemas.openxmlformats.org/officeDocument/2006/relationships/image" Target="../media/image50.wmf"/><Relationship Id="rId4" Type="http://schemas.openxmlformats.org/officeDocument/2006/relationships/image" Target="../media/image47.wmf"/><Relationship Id="rId9" Type="http://schemas.openxmlformats.org/officeDocument/2006/relationships/oleObject" Target="../embeddings/oleObject53.bin"/><Relationship Id="rId14" Type="http://schemas.openxmlformats.org/officeDocument/2006/relationships/image" Target="../media/image52.w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5" Type="http://schemas.openxmlformats.org/officeDocument/2006/relationships/image" Target="../media/image58.png"/><Relationship Id="rId4" Type="http://schemas.openxmlformats.org/officeDocument/2006/relationships/image" Target="../media/image53.wmf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0.png"/><Relationship Id="rId13" Type="http://schemas.openxmlformats.org/officeDocument/2006/relationships/image" Target="../media/image85.png"/><Relationship Id="rId3" Type="http://schemas.openxmlformats.org/officeDocument/2006/relationships/image" Target="../media/image58.png"/><Relationship Id="rId7" Type="http://schemas.openxmlformats.org/officeDocument/2006/relationships/image" Target="../media/image79.png"/><Relationship Id="rId12" Type="http://schemas.openxmlformats.org/officeDocument/2006/relationships/image" Target="../media/image84.png"/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8.png"/><Relationship Id="rId11" Type="http://schemas.openxmlformats.org/officeDocument/2006/relationships/image" Target="../media/image83.png"/><Relationship Id="rId5" Type="http://schemas.openxmlformats.org/officeDocument/2006/relationships/image" Target="../media/image77.png"/><Relationship Id="rId10" Type="http://schemas.openxmlformats.org/officeDocument/2006/relationships/image" Target="../media/image82.png"/><Relationship Id="rId4" Type="http://schemas.openxmlformats.org/officeDocument/2006/relationships/image" Target="../media/image76.png"/><Relationship Id="rId9" Type="http://schemas.openxmlformats.org/officeDocument/2006/relationships/image" Target="../media/image81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7.png"/><Relationship Id="rId3" Type="http://schemas.openxmlformats.org/officeDocument/2006/relationships/image" Target="../media/image58.png"/><Relationship Id="rId7" Type="http://schemas.openxmlformats.org/officeDocument/2006/relationships/image" Target="../media/image85.png"/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4.png"/><Relationship Id="rId5" Type="http://schemas.openxmlformats.org/officeDocument/2006/relationships/image" Target="../media/image83.png"/><Relationship Id="rId4" Type="http://schemas.openxmlformats.org/officeDocument/2006/relationships/image" Target="../media/image86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13" Type="http://schemas.openxmlformats.org/officeDocument/2006/relationships/oleObject" Target="../embeddings/oleObject62.bin"/><Relationship Id="rId18" Type="http://schemas.openxmlformats.org/officeDocument/2006/relationships/image" Target="../media/image61.wmf"/><Relationship Id="rId26" Type="http://schemas.openxmlformats.org/officeDocument/2006/relationships/image" Target="../media/image65.wmf"/><Relationship Id="rId39" Type="http://schemas.openxmlformats.org/officeDocument/2006/relationships/oleObject" Target="../embeddings/oleObject76.bin"/><Relationship Id="rId3" Type="http://schemas.openxmlformats.org/officeDocument/2006/relationships/oleObject" Target="../embeddings/oleObject57.bin"/><Relationship Id="rId21" Type="http://schemas.openxmlformats.org/officeDocument/2006/relationships/oleObject" Target="../embeddings/oleObject66.bin"/><Relationship Id="rId34" Type="http://schemas.openxmlformats.org/officeDocument/2006/relationships/image" Target="../media/image68.wmf"/><Relationship Id="rId42" Type="http://schemas.openxmlformats.org/officeDocument/2006/relationships/image" Target="../media/image72.wmf"/><Relationship Id="rId47" Type="http://schemas.openxmlformats.org/officeDocument/2006/relationships/oleObject" Target="../embeddings/oleObject80.bin"/><Relationship Id="rId50" Type="http://schemas.openxmlformats.org/officeDocument/2006/relationships/image" Target="../media/image124.png"/><Relationship Id="rId7" Type="http://schemas.openxmlformats.org/officeDocument/2006/relationships/oleObject" Target="../embeddings/oleObject59.bin"/><Relationship Id="rId12" Type="http://schemas.openxmlformats.org/officeDocument/2006/relationships/image" Target="../media/image58.wmf"/><Relationship Id="rId17" Type="http://schemas.openxmlformats.org/officeDocument/2006/relationships/oleObject" Target="../embeddings/oleObject64.bin"/><Relationship Id="rId25" Type="http://schemas.openxmlformats.org/officeDocument/2006/relationships/oleObject" Target="../embeddings/oleObject68.bin"/><Relationship Id="rId33" Type="http://schemas.openxmlformats.org/officeDocument/2006/relationships/oleObject" Target="../embeddings/oleObject73.bin"/><Relationship Id="rId38" Type="http://schemas.openxmlformats.org/officeDocument/2006/relationships/image" Target="../media/image70.wmf"/><Relationship Id="rId46" Type="http://schemas.openxmlformats.org/officeDocument/2006/relationships/image" Target="../media/image74.wmf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60.wmf"/><Relationship Id="rId20" Type="http://schemas.openxmlformats.org/officeDocument/2006/relationships/image" Target="../media/image62.wmf"/><Relationship Id="rId29" Type="http://schemas.openxmlformats.org/officeDocument/2006/relationships/oleObject" Target="../embeddings/oleObject70.bin"/><Relationship Id="rId41" Type="http://schemas.openxmlformats.org/officeDocument/2006/relationships/oleObject" Target="../embeddings/oleObject77.bin"/><Relationship Id="rId1" Type="http://schemas.openxmlformats.org/officeDocument/2006/relationships/vmlDrawing" Target="../drawings/vmlDrawing6.vml"/><Relationship Id="rId6" Type="http://schemas.openxmlformats.org/officeDocument/2006/relationships/image" Target="../media/image55.wmf"/><Relationship Id="rId11" Type="http://schemas.openxmlformats.org/officeDocument/2006/relationships/oleObject" Target="../embeddings/oleObject61.bin"/><Relationship Id="rId24" Type="http://schemas.openxmlformats.org/officeDocument/2006/relationships/image" Target="../media/image64.wmf"/><Relationship Id="rId32" Type="http://schemas.openxmlformats.org/officeDocument/2006/relationships/image" Target="../media/image67.wmf"/><Relationship Id="rId37" Type="http://schemas.openxmlformats.org/officeDocument/2006/relationships/oleObject" Target="../embeddings/oleObject75.bin"/><Relationship Id="rId40" Type="http://schemas.openxmlformats.org/officeDocument/2006/relationships/image" Target="../media/image71.wmf"/><Relationship Id="rId45" Type="http://schemas.openxmlformats.org/officeDocument/2006/relationships/oleObject" Target="../embeddings/oleObject79.bin"/><Relationship Id="rId5" Type="http://schemas.openxmlformats.org/officeDocument/2006/relationships/oleObject" Target="../embeddings/oleObject58.bin"/><Relationship Id="rId15" Type="http://schemas.openxmlformats.org/officeDocument/2006/relationships/oleObject" Target="../embeddings/oleObject63.bin"/><Relationship Id="rId23" Type="http://schemas.openxmlformats.org/officeDocument/2006/relationships/oleObject" Target="../embeddings/oleObject67.bin"/><Relationship Id="rId28" Type="http://schemas.openxmlformats.org/officeDocument/2006/relationships/image" Target="../media/image66.wmf"/><Relationship Id="rId36" Type="http://schemas.openxmlformats.org/officeDocument/2006/relationships/image" Target="../media/image69.wmf"/><Relationship Id="rId49" Type="http://schemas.openxmlformats.org/officeDocument/2006/relationships/image" Target="../media/image123.png"/><Relationship Id="rId10" Type="http://schemas.openxmlformats.org/officeDocument/2006/relationships/image" Target="../media/image57.wmf"/><Relationship Id="rId19" Type="http://schemas.openxmlformats.org/officeDocument/2006/relationships/oleObject" Target="../embeddings/oleObject65.bin"/><Relationship Id="rId31" Type="http://schemas.openxmlformats.org/officeDocument/2006/relationships/oleObject" Target="../embeddings/oleObject72.bin"/><Relationship Id="rId44" Type="http://schemas.openxmlformats.org/officeDocument/2006/relationships/image" Target="../media/image73.wmf"/><Relationship Id="rId4" Type="http://schemas.openxmlformats.org/officeDocument/2006/relationships/image" Target="../media/image54.wmf"/><Relationship Id="rId9" Type="http://schemas.openxmlformats.org/officeDocument/2006/relationships/oleObject" Target="../embeddings/oleObject60.bin"/><Relationship Id="rId14" Type="http://schemas.openxmlformats.org/officeDocument/2006/relationships/image" Target="../media/image59.wmf"/><Relationship Id="rId22" Type="http://schemas.openxmlformats.org/officeDocument/2006/relationships/image" Target="../media/image63.wmf"/><Relationship Id="rId27" Type="http://schemas.openxmlformats.org/officeDocument/2006/relationships/oleObject" Target="../embeddings/oleObject69.bin"/><Relationship Id="rId30" Type="http://schemas.openxmlformats.org/officeDocument/2006/relationships/oleObject" Target="../embeddings/oleObject71.bin"/><Relationship Id="rId35" Type="http://schemas.openxmlformats.org/officeDocument/2006/relationships/oleObject" Target="../embeddings/oleObject74.bin"/><Relationship Id="rId43" Type="http://schemas.openxmlformats.org/officeDocument/2006/relationships/oleObject" Target="../embeddings/oleObject78.bin"/><Relationship Id="rId48" Type="http://schemas.openxmlformats.org/officeDocument/2006/relationships/image" Target="../media/image75.wmf"/><Relationship Id="rId8" Type="http://schemas.openxmlformats.org/officeDocument/2006/relationships/image" Target="../media/image56.wmf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9.png"/><Relationship Id="rId3" Type="http://schemas.openxmlformats.org/officeDocument/2006/relationships/image" Target="../media/image124.png"/><Relationship Id="rId7" Type="http://schemas.openxmlformats.org/officeDocument/2006/relationships/image" Target="../media/image128.png"/><Relationship Id="rId2" Type="http://schemas.openxmlformats.org/officeDocument/2006/relationships/image" Target="../media/image12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7.png"/><Relationship Id="rId5" Type="http://schemas.openxmlformats.org/officeDocument/2006/relationships/image" Target="../media/image126.png"/><Relationship Id="rId10" Type="http://schemas.openxmlformats.org/officeDocument/2006/relationships/image" Target="../media/image131.png"/><Relationship Id="rId4" Type="http://schemas.openxmlformats.org/officeDocument/2006/relationships/image" Target="../media/image125.png"/><Relationship Id="rId9" Type="http://schemas.openxmlformats.org/officeDocument/2006/relationships/image" Target="../media/image130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8.png"/><Relationship Id="rId3" Type="http://schemas.openxmlformats.org/officeDocument/2006/relationships/image" Target="../media/image124.png"/><Relationship Id="rId7" Type="http://schemas.openxmlformats.org/officeDocument/2006/relationships/image" Target="../media/image135.png"/><Relationship Id="rId12" Type="http://schemas.openxmlformats.org/officeDocument/2006/relationships/image" Target="../media/image92.png"/><Relationship Id="rId2" Type="http://schemas.openxmlformats.org/officeDocument/2006/relationships/image" Target="../media/image12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4.png"/><Relationship Id="rId11" Type="http://schemas.openxmlformats.org/officeDocument/2006/relationships/image" Target="../media/image91.png"/><Relationship Id="rId5" Type="http://schemas.openxmlformats.org/officeDocument/2006/relationships/image" Target="../media/image133.png"/><Relationship Id="rId10" Type="http://schemas.openxmlformats.org/officeDocument/2006/relationships/image" Target="../media/image90.png"/><Relationship Id="rId4" Type="http://schemas.openxmlformats.org/officeDocument/2006/relationships/image" Target="../media/image132.png"/><Relationship Id="rId9" Type="http://schemas.openxmlformats.org/officeDocument/2006/relationships/image" Target="../media/image89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93.png"/><Relationship Id="rId13" Type="http://schemas.openxmlformats.org/officeDocument/2006/relationships/image" Target="../media/image139.png"/><Relationship Id="rId3" Type="http://schemas.openxmlformats.org/officeDocument/2006/relationships/image" Target="../media/image124.png"/><Relationship Id="rId7" Type="http://schemas.openxmlformats.org/officeDocument/2006/relationships/image" Target="../media/image135.png"/><Relationship Id="rId12" Type="http://schemas.openxmlformats.org/officeDocument/2006/relationships/image" Target="../media/image138.png"/><Relationship Id="rId2" Type="http://schemas.openxmlformats.org/officeDocument/2006/relationships/image" Target="../media/image12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4.png"/><Relationship Id="rId11" Type="http://schemas.openxmlformats.org/officeDocument/2006/relationships/image" Target="../media/image137.png"/><Relationship Id="rId5" Type="http://schemas.openxmlformats.org/officeDocument/2006/relationships/image" Target="../media/image133.png"/><Relationship Id="rId10" Type="http://schemas.openxmlformats.org/officeDocument/2006/relationships/image" Target="../media/image136.png"/><Relationship Id="rId4" Type="http://schemas.openxmlformats.org/officeDocument/2006/relationships/image" Target="../media/image132.png"/><Relationship Id="rId9" Type="http://schemas.openxmlformats.org/officeDocument/2006/relationships/image" Target="../media/image94.png"/><Relationship Id="rId14" Type="http://schemas.openxmlformats.org/officeDocument/2006/relationships/image" Target="../media/image140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1.png"/><Relationship Id="rId3" Type="http://schemas.openxmlformats.org/officeDocument/2006/relationships/image" Target="../media/image124.png"/><Relationship Id="rId7" Type="http://schemas.openxmlformats.org/officeDocument/2006/relationships/image" Target="../media/image135.png"/><Relationship Id="rId12" Type="http://schemas.openxmlformats.org/officeDocument/2006/relationships/image" Target="../media/image145.png"/><Relationship Id="rId2" Type="http://schemas.openxmlformats.org/officeDocument/2006/relationships/image" Target="../media/image12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4.png"/><Relationship Id="rId11" Type="http://schemas.openxmlformats.org/officeDocument/2006/relationships/image" Target="../media/image144.png"/><Relationship Id="rId5" Type="http://schemas.openxmlformats.org/officeDocument/2006/relationships/image" Target="../media/image133.png"/><Relationship Id="rId10" Type="http://schemas.openxmlformats.org/officeDocument/2006/relationships/image" Target="../media/image143.png"/><Relationship Id="rId4" Type="http://schemas.openxmlformats.org/officeDocument/2006/relationships/image" Target="../media/image132.png"/><Relationship Id="rId9" Type="http://schemas.openxmlformats.org/officeDocument/2006/relationships/image" Target="../media/image142.pn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6.png"/><Relationship Id="rId3" Type="http://schemas.openxmlformats.org/officeDocument/2006/relationships/image" Target="../media/image123.png"/><Relationship Id="rId7" Type="http://schemas.openxmlformats.org/officeDocument/2006/relationships/image" Target="../media/image134.png"/><Relationship Id="rId2" Type="http://schemas.openxmlformats.org/officeDocument/2006/relationships/image" Target="../media/image14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3.png"/><Relationship Id="rId11" Type="http://schemas.openxmlformats.org/officeDocument/2006/relationships/image" Target="../media/image149.png"/><Relationship Id="rId5" Type="http://schemas.openxmlformats.org/officeDocument/2006/relationships/image" Target="../media/image132.png"/><Relationship Id="rId10" Type="http://schemas.openxmlformats.org/officeDocument/2006/relationships/image" Target="../media/image148.png"/><Relationship Id="rId4" Type="http://schemas.openxmlformats.org/officeDocument/2006/relationships/image" Target="../media/image124.png"/><Relationship Id="rId9" Type="http://schemas.openxmlformats.org/officeDocument/2006/relationships/image" Target="../media/image147.pn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4.png"/><Relationship Id="rId13" Type="http://schemas.openxmlformats.org/officeDocument/2006/relationships/image" Target="../media/image159.png"/><Relationship Id="rId18" Type="http://schemas.openxmlformats.org/officeDocument/2006/relationships/image" Target="../media/image164.png"/><Relationship Id="rId3" Type="http://schemas.openxmlformats.org/officeDocument/2006/relationships/image" Target="../media/image124.png"/><Relationship Id="rId7" Type="http://schemas.openxmlformats.org/officeDocument/2006/relationships/image" Target="../media/image153.png"/><Relationship Id="rId12" Type="http://schemas.openxmlformats.org/officeDocument/2006/relationships/image" Target="../media/image158.png"/><Relationship Id="rId17" Type="http://schemas.openxmlformats.org/officeDocument/2006/relationships/image" Target="../media/image163.png"/><Relationship Id="rId2" Type="http://schemas.openxmlformats.org/officeDocument/2006/relationships/image" Target="../media/image123.png"/><Relationship Id="rId16" Type="http://schemas.openxmlformats.org/officeDocument/2006/relationships/image" Target="../media/image162.png"/><Relationship Id="rId20" Type="http://schemas.openxmlformats.org/officeDocument/2006/relationships/image" Target="../media/image16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2.png"/><Relationship Id="rId11" Type="http://schemas.openxmlformats.org/officeDocument/2006/relationships/image" Target="../media/image157.png"/><Relationship Id="rId5" Type="http://schemas.openxmlformats.org/officeDocument/2006/relationships/image" Target="../media/image151.png"/><Relationship Id="rId15" Type="http://schemas.openxmlformats.org/officeDocument/2006/relationships/image" Target="../media/image161.png"/><Relationship Id="rId10" Type="http://schemas.openxmlformats.org/officeDocument/2006/relationships/image" Target="../media/image156.png"/><Relationship Id="rId19" Type="http://schemas.openxmlformats.org/officeDocument/2006/relationships/image" Target="../media/image165.png"/><Relationship Id="rId4" Type="http://schemas.openxmlformats.org/officeDocument/2006/relationships/image" Target="../media/image150.png"/><Relationship Id="rId9" Type="http://schemas.openxmlformats.org/officeDocument/2006/relationships/image" Target="../media/image155.png"/><Relationship Id="rId14" Type="http://schemas.openxmlformats.org/officeDocument/2006/relationships/image" Target="../media/image160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82.bin"/><Relationship Id="rId13" Type="http://schemas.openxmlformats.org/officeDocument/2006/relationships/image" Target="../media/image79.wmf"/><Relationship Id="rId18" Type="http://schemas.openxmlformats.org/officeDocument/2006/relationships/image" Target="../media/image178.png"/><Relationship Id="rId3" Type="http://schemas.openxmlformats.org/officeDocument/2006/relationships/image" Target="../media/image175.png"/><Relationship Id="rId21" Type="http://schemas.openxmlformats.org/officeDocument/2006/relationships/oleObject" Target="../embeddings/oleObject88.bin"/><Relationship Id="rId7" Type="http://schemas.openxmlformats.org/officeDocument/2006/relationships/image" Target="../media/image76.wmf"/><Relationship Id="rId12" Type="http://schemas.openxmlformats.org/officeDocument/2006/relationships/oleObject" Target="../embeddings/oleObject84.bin"/><Relationship Id="rId17" Type="http://schemas.openxmlformats.org/officeDocument/2006/relationships/image" Target="../media/image81.wmf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86.bin"/><Relationship Id="rId20" Type="http://schemas.openxmlformats.org/officeDocument/2006/relationships/image" Target="../media/image82.wmf"/><Relationship Id="rId1" Type="http://schemas.openxmlformats.org/officeDocument/2006/relationships/vmlDrawing" Target="../drawings/vmlDrawing7.vml"/><Relationship Id="rId6" Type="http://schemas.openxmlformats.org/officeDocument/2006/relationships/oleObject" Target="../embeddings/oleObject81.bin"/><Relationship Id="rId11" Type="http://schemas.openxmlformats.org/officeDocument/2006/relationships/image" Target="../media/image78.wmf"/><Relationship Id="rId5" Type="http://schemas.openxmlformats.org/officeDocument/2006/relationships/image" Target="../media/image177.png"/><Relationship Id="rId15" Type="http://schemas.openxmlformats.org/officeDocument/2006/relationships/image" Target="../media/image80.wmf"/><Relationship Id="rId10" Type="http://schemas.openxmlformats.org/officeDocument/2006/relationships/oleObject" Target="../embeddings/oleObject83.bin"/><Relationship Id="rId19" Type="http://schemas.openxmlformats.org/officeDocument/2006/relationships/oleObject" Target="../embeddings/oleObject87.bin"/><Relationship Id="rId4" Type="http://schemas.openxmlformats.org/officeDocument/2006/relationships/image" Target="../media/image176.png"/><Relationship Id="rId9" Type="http://schemas.openxmlformats.org/officeDocument/2006/relationships/image" Target="../media/image77.wmf"/><Relationship Id="rId14" Type="http://schemas.openxmlformats.org/officeDocument/2006/relationships/oleObject" Target="../embeddings/oleObject85.bin"/><Relationship Id="rId22" Type="http://schemas.openxmlformats.org/officeDocument/2006/relationships/image" Target="../media/image83.wmf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3.png"/><Relationship Id="rId3" Type="http://schemas.openxmlformats.org/officeDocument/2006/relationships/image" Target="../media/image177.png"/><Relationship Id="rId7" Type="http://schemas.openxmlformats.org/officeDocument/2006/relationships/image" Target="../media/image182.png"/><Relationship Id="rId2" Type="http://schemas.openxmlformats.org/officeDocument/2006/relationships/image" Target="../media/image17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1.png"/><Relationship Id="rId5" Type="http://schemas.openxmlformats.org/officeDocument/2006/relationships/image" Target="../media/image180.png"/><Relationship Id="rId4" Type="http://schemas.openxmlformats.org/officeDocument/2006/relationships/image" Target="../media/image179.png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8.png"/><Relationship Id="rId3" Type="http://schemas.openxmlformats.org/officeDocument/2006/relationships/image" Target="../media/image176.png"/><Relationship Id="rId7" Type="http://schemas.openxmlformats.org/officeDocument/2006/relationships/image" Target="../media/image187.png"/><Relationship Id="rId2" Type="http://schemas.openxmlformats.org/officeDocument/2006/relationships/image" Target="../media/image18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6.png"/><Relationship Id="rId11" Type="http://schemas.openxmlformats.org/officeDocument/2006/relationships/image" Target="../media/image191.png"/><Relationship Id="rId5" Type="http://schemas.openxmlformats.org/officeDocument/2006/relationships/image" Target="../media/image185.png"/><Relationship Id="rId10" Type="http://schemas.openxmlformats.org/officeDocument/2006/relationships/image" Target="../media/image190.png"/><Relationship Id="rId4" Type="http://schemas.openxmlformats.org/officeDocument/2006/relationships/image" Target="../media/image177.png"/><Relationship Id="rId9" Type="http://schemas.openxmlformats.org/officeDocument/2006/relationships/image" Target="../media/image189.png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5.png"/><Relationship Id="rId3" Type="http://schemas.openxmlformats.org/officeDocument/2006/relationships/image" Target="../media/image177.png"/><Relationship Id="rId7" Type="http://schemas.openxmlformats.org/officeDocument/2006/relationships/image" Target="../media/image194.png"/><Relationship Id="rId12" Type="http://schemas.openxmlformats.org/officeDocument/2006/relationships/image" Target="../media/image199.png"/><Relationship Id="rId2" Type="http://schemas.openxmlformats.org/officeDocument/2006/relationships/image" Target="../media/image17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3.png"/><Relationship Id="rId11" Type="http://schemas.openxmlformats.org/officeDocument/2006/relationships/image" Target="../media/image198.png"/><Relationship Id="rId5" Type="http://schemas.openxmlformats.org/officeDocument/2006/relationships/image" Target="../media/image192.png"/><Relationship Id="rId10" Type="http://schemas.openxmlformats.org/officeDocument/2006/relationships/image" Target="../media/image197.png"/><Relationship Id="rId4" Type="http://schemas.openxmlformats.org/officeDocument/2006/relationships/image" Target="../media/image185.png"/><Relationship Id="rId9" Type="http://schemas.openxmlformats.org/officeDocument/2006/relationships/image" Target="../media/image196.png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2.png"/><Relationship Id="rId13" Type="http://schemas.openxmlformats.org/officeDocument/2006/relationships/image" Target="../media/image207.png"/><Relationship Id="rId3" Type="http://schemas.openxmlformats.org/officeDocument/2006/relationships/image" Target="../media/image177.png"/><Relationship Id="rId7" Type="http://schemas.openxmlformats.org/officeDocument/2006/relationships/image" Target="../media/image201.png"/><Relationship Id="rId12" Type="http://schemas.openxmlformats.org/officeDocument/2006/relationships/image" Target="../media/image206.png"/><Relationship Id="rId2" Type="http://schemas.openxmlformats.org/officeDocument/2006/relationships/image" Target="../media/image17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0.png"/><Relationship Id="rId11" Type="http://schemas.openxmlformats.org/officeDocument/2006/relationships/image" Target="../media/image205.png"/><Relationship Id="rId5" Type="http://schemas.openxmlformats.org/officeDocument/2006/relationships/image" Target="../media/image199.png"/><Relationship Id="rId10" Type="http://schemas.openxmlformats.org/officeDocument/2006/relationships/image" Target="../media/image204.png"/><Relationship Id="rId4" Type="http://schemas.openxmlformats.org/officeDocument/2006/relationships/image" Target="../media/image185.png"/><Relationship Id="rId9" Type="http://schemas.openxmlformats.org/officeDocument/2006/relationships/image" Target="../media/image203.png"/><Relationship Id="rId14" Type="http://schemas.openxmlformats.org/officeDocument/2006/relationships/image" Target="../media/image208.png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2.png"/><Relationship Id="rId3" Type="http://schemas.openxmlformats.org/officeDocument/2006/relationships/image" Target="../media/image176.png"/><Relationship Id="rId7" Type="http://schemas.openxmlformats.org/officeDocument/2006/relationships/image" Target="../media/image211.png"/><Relationship Id="rId2" Type="http://schemas.openxmlformats.org/officeDocument/2006/relationships/image" Target="../media/image20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0.png"/><Relationship Id="rId5" Type="http://schemas.openxmlformats.org/officeDocument/2006/relationships/image" Target="../media/image185.png"/><Relationship Id="rId4" Type="http://schemas.openxmlformats.org/officeDocument/2006/relationships/image" Target="../media/image177.png"/><Relationship Id="rId9" Type="http://schemas.openxmlformats.org/officeDocument/2006/relationships/image" Target="../media/image213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image" Target="../media/image20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12" Type="http://schemas.openxmlformats.org/officeDocument/2006/relationships/image" Target="../media/image19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11" Type="http://schemas.openxmlformats.org/officeDocument/2006/relationships/image" Target="../media/image18.png"/><Relationship Id="rId5" Type="http://schemas.openxmlformats.org/officeDocument/2006/relationships/image" Target="../media/image12.png"/><Relationship Id="rId10" Type="http://schemas.openxmlformats.org/officeDocument/2006/relationships/image" Target="../media/image17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6.png"/><Relationship Id="rId13" Type="http://schemas.openxmlformats.org/officeDocument/2006/relationships/image" Target="../media/image221.png"/><Relationship Id="rId3" Type="http://schemas.openxmlformats.org/officeDocument/2006/relationships/image" Target="../media/image176.png"/><Relationship Id="rId7" Type="http://schemas.openxmlformats.org/officeDocument/2006/relationships/image" Target="../media/image215.png"/><Relationship Id="rId12" Type="http://schemas.openxmlformats.org/officeDocument/2006/relationships/image" Target="../media/image220.png"/><Relationship Id="rId2" Type="http://schemas.openxmlformats.org/officeDocument/2006/relationships/image" Target="../media/image20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4.png"/><Relationship Id="rId11" Type="http://schemas.openxmlformats.org/officeDocument/2006/relationships/image" Target="../media/image219.png"/><Relationship Id="rId5" Type="http://schemas.openxmlformats.org/officeDocument/2006/relationships/image" Target="../media/image185.png"/><Relationship Id="rId10" Type="http://schemas.openxmlformats.org/officeDocument/2006/relationships/image" Target="../media/image218.png"/><Relationship Id="rId4" Type="http://schemas.openxmlformats.org/officeDocument/2006/relationships/image" Target="../media/image177.png"/><Relationship Id="rId9" Type="http://schemas.openxmlformats.org/officeDocument/2006/relationships/image" Target="../media/image217.png"/><Relationship Id="rId14" Type="http://schemas.openxmlformats.org/officeDocument/2006/relationships/image" Target="../media/image222.png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3.png"/><Relationship Id="rId13" Type="http://schemas.openxmlformats.org/officeDocument/2006/relationships/image" Target="../media/image228.png"/><Relationship Id="rId3" Type="http://schemas.openxmlformats.org/officeDocument/2006/relationships/image" Target="../media/image176.png"/><Relationship Id="rId7" Type="http://schemas.openxmlformats.org/officeDocument/2006/relationships/image" Target="../media/image215.png"/><Relationship Id="rId12" Type="http://schemas.openxmlformats.org/officeDocument/2006/relationships/image" Target="../media/image227.png"/><Relationship Id="rId2" Type="http://schemas.openxmlformats.org/officeDocument/2006/relationships/image" Target="../media/image20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4.png"/><Relationship Id="rId11" Type="http://schemas.openxmlformats.org/officeDocument/2006/relationships/image" Target="../media/image226.png"/><Relationship Id="rId5" Type="http://schemas.openxmlformats.org/officeDocument/2006/relationships/image" Target="../media/image185.png"/><Relationship Id="rId10" Type="http://schemas.openxmlformats.org/officeDocument/2006/relationships/image" Target="../media/image225.png"/><Relationship Id="rId4" Type="http://schemas.openxmlformats.org/officeDocument/2006/relationships/image" Target="../media/image177.png"/><Relationship Id="rId9" Type="http://schemas.openxmlformats.org/officeDocument/2006/relationships/image" Target="../media/image224.png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5.png"/><Relationship Id="rId3" Type="http://schemas.openxmlformats.org/officeDocument/2006/relationships/image" Target="../media/image230.png"/><Relationship Id="rId7" Type="http://schemas.openxmlformats.org/officeDocument/2006/relationships/image" Target="../media/image234.png"/><Relationship Id="rId2" Type="http://schemas.openxmlformats.org/officeDocument/2006/relationships/image" Target="../media/image22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3.png"/><Relationship Id="rId11" Type="http://schemas.openxmlformats.org/officeDocument/2006/relationships/image" Target="../media/image238.png"/><Relationship Id="rId5" Type="http://schemas.openxmlformats.org/officeDocument/2006/relationships/image" Target="../media/image232.png"/><Relationship Id="rId10" Type="http://schemas.openxmlformats.org/officeDocument/2006/relationships/image" Target="../media/image237.png"/><Relationship Id="rId4" Type="http://schemas.openxmlformats.org/officeDocument/2006/relationships/image" Target="../media/image231.png"/><Relationship Id="rId9" Type="http://schemas.openxmlformats.org/officeDocument/2006/relationships/image" Target="../media/image236.png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9.png"/><Relationship Id="rId3" Type="http://schemas.openxmlformats.org/officeDocument/2006/relationships/image" Target="../media/image230.png"/><Relationship Id="rId7" Type="http://schemas.openxmlformats.org/officeDocument/2006/relationships/image" Target="../media/image234.png"/><Relationship Id="rId2" Type="http://schemas.openxmlformats.org/officeDocument/2006/relationships/image" Target="../media/image22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3.png"/><Relationship Id="rId11" Type="http://schemas.openxmlformats.org/officeDocument/2006/relationships/image" Target="../media/image241.png"/><Relationship Id="rId5" Type="http://schemas.openxmlformats.org/officeDocument/2006/relationships/image" Target="../media/image232.png"/><Relationship Id="rId10" Type="http://schemas.openxmlformats.org/officeDocument/2006/relationships/image" Target="../media/image237.png"/><Relationship Id="rId4" Type="http://schemas.openxmlformats.org/officeDocument/2006/relationships/image" Target="../media/image231.png"/><Relationship Id="rId9" Type="http://schemas.openxmlformats.org/officeDocument/2006/relationships/image" Target="../media/image240.png"/></Relationships>
</file>

<file path=ppt/slides/_rels/slide4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4.png"/><Relationship Id="rId13" Type="http://schemas.openxmlformats.org/officeDocument/2006/relationships/image" Target="../media/image247.png"/><Relationship Id="rId3" Type="http://schemas.openxmlformats.org/officeDocument/2006/relationships/image" Target="../media/image229.png"/><Relationship Id="rId7" Type="http://schemas.openxmlformats.org/officeDocument/2006/relationships/image" Target="../media/image233.png"/><Relationship Id="rId12" Type="http://schemas.openxmlformats.org/officeDocument/2006/relationships/image" Target="../media/image246.png"/><Relationship Id="rId2" Type="http://schemas.openxmlformats.org/officeDocument/2006/relationships/image" Target="../media/image24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2.png"/><Relationship Id="rId11" Type="http://schemas.openxmlformats.org/officeDocument/2006/relationships/image" Target="../media/image245.png"/><Relationship Id="rId5" Type="http://schemas.openxmlformats.org/officeDocument/2006/relationships/image" Target="../media/image231.png"/><Relationship Id="rId10" Type="http://schemas.openxmlformats.org/officeDocument/2006/relationships/image" Target="../media/image244.png"/><Relationship Id="rId4" Type="http://schemas.openxmlformats.org/officeDocument/2006/relationships/image" Target="../media/image230.png"/><Relationship Id="rId9" Type="http://schemas.openxmlformats.org/officeDocument/2006/relationships/image" Target="../media/image243.png"/><Relationship Id="rId14" Type="http://schemas.openxmlformats.org/officeDocument/2006/relationships/image" Target="../media/image248.png"/></Relationships>
</file>

<file path=ppt/slides/_rels/slide4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4.png"/><Relationship Id="rId13" Type="http://schemas.openxmlformats.org/officeDocument/2006/relationships/image" Target="../media/image253.png"/><Relationship Id="rId3" Type="http://schemas.openxmlformats.org/officeDocument/2006/relationships/image" Target="../media/image229.png"/><Relationship Id="rId7" Type="http://schemas.openxmlformats.org/officeDocument/2006/relationships/image" Target="../media/image233.png"/><Relationship Id="rId12" Type="http://schemas.openxmlformats.org/officeDocument/2006/relationships/image" Target="../media/image252.png"/><Relationship Id="rId2" Type="http://schemas.openxmlformats.org/officeDocument/2006/relationships/image" Target="../media/image24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2.png"/><Relationship Id="rId11" Type="http://schemas.openxmlformats.org/officeDocument/2006/relationships/image" Target="../media/image251.png"/><Relationship Id="rId5" Type="http://schemas.openxmlformats.org/officeDocument/2006/relationships/image" Target="../media/image231.png"/><Relationship Id="rId10" Type="http://schemas.openxmlformats.org/officeDocument/2006/relationships/image" Target="../media/image244.png"/><Relationship Id="rId4" Type="http://schemas.openxmlformats.org/officeDocument/2006/relationships/image" Target="../media/image230.png"/><Relationship Id="rId9" Type="http://schemas.openxmlformats.org/officeDocument/2006/relationships/image" Target="../media/image250.png"/><Relationship Id="rId14" Type="http://schemas.openxmlformats.org/officeDocument/2006/relationships/image" Target="../media/image254.png"/></Relationships>
</file>

<file path=ppt/slides/_rels/slide4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4.png"/><Relationship Id="rId13" Type="http://schemas.openxmlformats.org/officeDocument/2006/relationships/image" Target="../media/image260.png"/><Relationship Id="rId18" Type="http://schemas.openxmlformats.org/officeDocument/2006/relationships/image" Target="../media/image265.png"/><Relationship Id="rId3" Type="http://schemas.openxmlformats.org/officeDocument/2006/relationships/image" Target="../media/image229.png"/><Relationship Id="rId7" Type="http://schemas.openxmlformats.org/officeDocument/2006/relationships/image" Target="../media/image233.png"/><Relationship Id="rId12" Type="http://schemas.openxmlformats.org/officeDocument/2006/relationships/image" Target="../media/image259.png"/><Relationship Id="rId17" Type="http://schemas.openxmlformats.org/officeDocument/2006/relationships/image" Target="../media/image264.png"/><Relationship Id="rId2" Type="http://schemas.openxmlformats.org/officeDocument/2006/relationships/image" Target="../media/image255.png"/><Relationship Id="rId16" Type="http://schemas.openxmlformats.org/officeDocument/2006/relationships/image" Target="../media/image26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2.png"/><Relationship Id="rId11" Type="http://schemas.openxmlformats.org/officeDocument/2006/relationships/image" Target="../media/image258.png"/><Relationship Id="rId5" Type="http://schemas.openxmlformats.org/officeDocument/2006/relationships/image" Target="../media/image231.png"/><Relationship Id="rId15" Type="http://schemas.openxmlformats.org/officeDocument/2006/relationships/image" Target="../media/image262.png"/><Relationship Id="rId10" Type="http://schemas.openxmlformats.org/officeDocument/2006/relationships/image" Target="../media/image257.png"/><Relationship Id="rId4" Type="http://schemas.openxmlformats.org/officeDocument/2006/relationships/image" Target="../media/image230.png"/><Relationship Id="rId9" Type="http://schemas.openxmlformats.org/officeDocument/2006/relationships/image" Target="../media/image256.png"/><Relationship Id="rId14" Type="http://schemas.openxmlformats.org/officeDocument/2006/relationships/image" Target="../media/image261.png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11" Type="http://schemas.openxmlformats.org/officeDocument/2006/relationships/image" Target="../media/image29.png"/><Relationship Id="rId5" Type="http://schemas.openxmlformats.org/officeDocument/2006/relationships/image" Target="../media/image23.png"/><Relationship Id="rId10" Type="http://schemas.openxmlformats.org/officeDocument/2006/relationships/image" Target="../media/image28.png"/><Relationship Id="rId4" Type="http://schemas.openxmlformats.org/officeDocument/2006/relationships/image" Target="../media/image22.png"/><Relationship Id="rId9" Type="http://schemas.openxmlformats.org/officeDocument/2006/relationships/image" Target="../media/image27.png"/></Relationships>
</file>

<file path=ppt/slides/_rels/slide5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3.png"/><Relationship Id="rId3" Type="http://schemas.openxmlformats.org/officeDocument/2006/relationships/image" Target="../media/image268.png"/><Relationship Id="rId7" Type="http://schemas.openxmlformats.org/officeDocument/2006/relationships/image" Target="../media/image272.png"/><Relationship Id="rId12" Type="http://schemas.openxmlformats.org/officeDocument/2006/relationships/image" Target="../media/image277.png"/><Relationship Id="rId2" Type="http://schemas.openxmlformats.org/officeDocument/2006/relationships/image" Target="../media/image26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1.png"/><Relationship Id="rId11" Type="http://schemas.openxmlformats.org/officeDocument/2006/relationships/image" Target="../media/image276.png"/><Relationship Id="rId5" Type="http://schemas.openxmlformats.org/officeDocument/2006/relationships/image" Target="../media/image270.png"/><Relationship Id="rId10" Type="http://schemas.openxmlformats.org/officeDocument/2006/relationships/image" Target="../media/image275.png"/><Relationship Id="rId4" Type="http://schemas.openxmlformats.org/officeDocument/2006/relationships/image" Target="../media/image269.png"/><Relationship Id="rId9" Type="http://schemas.openxmlformats.org/officeDocument/2006/relationships/image" Target="../media/image274.png"/></Relationships>
</file>

<file path=ppt/slides/_rels/slide5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4.png"/><Relationship Id="rId3" Type="http://schemas.openxmlformats.org/officeDocument/2006/relationships/image" Target="../media/image279.png"/><Relationship Id="rId7" Type="http://schemas.openxmlformats.org/officeDocument/2006/relationships/image" Target="../media/image283.png"/><Relationship Id="rId2" Type="http://schemas.openxmlformats.org/officeDocument/2006/relationships/image" Target="../media/image16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2.png"/><Relationship Id="rId5" Type="http://schemas.openxmlformats.org/officeDocument/2006/relationships/image" Target="../media/image281.png"/><Relationship Id="rId4" Type="http://schemas.openxmlformats.org/officeDocument/2006/relationships/image" Target="../media/image280.png"/></Relationships>
</file>

<file path=ppt/slides/_rels/slide5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1.png"/><Relationship Id="rId3" Type="http://schemas.openxmlformats.org/officeDocument/2006/relationships/image" Target="../media/image286.png"/><Relationship Id="rId7" Type="http://schemas.openxmlformats.org/officeDocument/2006/relationships/image" Target="../media/image290.png"/><Relationship Id="rId12" Type="http://schemas.openxmlformats.org/officeDocument/2006/relationships/image" Target="../media/image295.png"/><Relationship Id="rId2" Type="http://schemas.openxmlformats.org/officeDocument/2006/relationships/image" Target="../media/image167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9.png"/><Relationship Id="rId11" Type="http://schemas.openxmlformats.org/officeDocument/2006/relationships/image" Target="../media/image294.png"/><Relationship Id="rId5" Type="http://schemas.openxmlformats.org/officeDocument/2006/relationships/image" Target="../media/image288.png"/><Relationship Id="rId10" Type="http://schemas.openxmlformats.org/officeDocument/2006/relationships/image" Target="../media/image293.png"/><Relationship Id="rId4" Type="http://schemas.openxmlformats.org/officeDocument/2006/relationships/image" Target="../media/image287.png"/><Relationship Id="rId9" Type="http://schemas.openxmlformats.org/officeDocument/2006/relationships/image" Target="../media/image292.png"/></Relationships>
</file>

<file path=ppt/slides/_rels/slide5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9.png"/><Relationship Id="rId3" Type="http://schemas.openxmlformats.org/officeDocument/2006/relationships/image" Target="../media/image297.png"/><Relationship Id="rId7" Type="http://schemas.openxmlformats.org/officeDocument/2006/relationships/image" Target="../media/image301.png"/><Relationship Id="rId2" Type="http://schemas.openxmlformats.org/officeDocument/2006/relationships/image" Target="../media/image16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0.png"/><Relationship Id="rId5" Type="http://schemas.openxmlformats.org/officeDocument/2006/relationships/image" Target="../media/image299.png"/><Relationship Id="rId4" Type="http://schemas.openxmlformats.org/officeDocument/2006/relationships/image" Target="../media/image298.png"/><Relationship Id="rId9" Type="http://schemas.openxmlformats.org/officeDocument/2006/relationships/image" Target="../media/image170.pn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2.png"/><Relationship Id="rId7" Type="http://schemas.openxmlformats.org/officeDocument/2006/relationships/image" Target="../media/image296.png"/><Relationship Id="rId2" Type="http://schemas.openxmlformats.org/officeDocument/2006/relationships/image" Target="../media/image17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5.png"/><Relationship Id="rId5" Type="http://schemas.openxmlformats.org/officeDocument/2006/relationships/image" Target="../media/image174.png"/><Relationship Id="rId4" Type="http://schemas.openxmlformats.org/officeDocument/2006/relationships/image" Target="../media/image173.pn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3.png"/><Relationship Id="rId7" Type="http://schemas.openxmlformats.org/officeDocument/2006/relationships/image" Target="../media/image307.png"/><Relationship Id="rId2" Type="http://schemas.openxmlformats.org/officeDocument/2006/relationships/image" Target="../media/image30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6.png"/><Relationship Id="rId5" Type="http://schemas.openxmlformats.org/officeDocument/2006/relationships/image" Target="../media/image305.png"/><Relationship Id="rId4" Type="http://schemas.openxmlformats.org/officeDocument/2006/relationships/image" Target="../media/image304.png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4.png"/><Relationship Id="rId3" Type="http://schemas.openxmlformats.org/officeDocument/2006/relationships/image" Target="../media/image309.png"/><Relationship Id="rId7" Type="http://schemas.openxmlformats.org/officeDocument/2006/relationships/image" Target="../media/image313.png"/><Relationship Id="rId2" Type="http://schemas.openxmlformats.org/officeDocument/2006/relationships/image" Target="../media/image30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2.png"/><Relationship Id="rId5" Type="http://schemas.openxmlformats.org/officeDocument/2006/relationships/image" Target="../media/image311.png"/><Relationship Id="rId4" Type="http://schemas.openxmlformats.org/officeDocument/2006/relationships/image" Target="../media/image310.png"/><Relationship Id="rId9" Type="http://schemas.openxmlformats.org/officeDocument/2006/relationships/image" Target="../media/image315.png"/></Relationships>
</file>

<file path=ppt/slides/_rels/slide5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0.png"/><Relationship Id="rId3" Type="http://schemas.openxmlformats.org/officeDocument/2006/relationships/image" Target="../media/image309.png"/><Relationship Id="rId7" Type="http://schemas.openxmlformats.org/officeDocument/2006/relationships/image" Target="../media/image319.png"/><Relationship Id="rId2" Type="http://schemas.openxmlformats.org/officeDocument/2006/relationships/image" Target="../media/image30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8.png"/><Relationship Id="rId5" Type="http://schemas.openxmlformats.org/officeDocument/2006/relationships/image" Target="../media/image317.png"/><Relationship Id="rId4" Type="http://schemas.openxmlformats.org/officeDocument/2006/relationships/image" Target="../media/image316.png"/><Relationship Id="rId9" Type="http://schemas.openxmlformats.org/officeDocument/2006/relationships/image" Target="../media/image321.png"/></Relationships>
</file>

<file path=ppt/slides/_rels/slide5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6.png"/><Relationship Id="rId3" Type="http://schemas.openxmlformats.org/officeDocument/2006/relationships/image" Target="../media/image309.png"/><Relationship Id="rId7" Type="http://schemas.openxmlformats.org/officeDocument/2006/relationships/image" Target="../media/image325.png"/><Relationship Id="rId12" Type="http://schemas.openxmlformats.org/officeDocument/2006/relationships/image" Target="../media/image330.png"/><Relationship Id="rId2" Type="http://schemas.openxmlformats.org/officeDocument/2006/relationships/image" Target="../media/image30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4.png"/><Relationship Id="rId11" Type="http://schemas.openxmlformats.org/officeDocument/2006/relationships/image" Target="../media/image329.png"/><Relationship Id="rId5" Type="http://schemas.openxmlformats.org/officeDocument/2006/relationships/image" Target="../media/image323.png"/><Relationship Id="rId10" Type="http://schemas.openxmlformats.org/officeDocument/2006/relationships/image" Target="../media/image328.png"/><Relationship Id="rId4" Type="http://schemas.openxmlformats.org/officeDocument/2006/relationships/image" Target="../media/image322.png"/><Relationship Id="rId9" Type="http://schemas.openxmlformats.org/officeDocument/2006/relationships/image" Target="../media/image32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9.png"/><Relationship Id="rId2" Type="http://schemas.openxmlformats.org/officeDocument/2006/relationships/image" Target="../media/image308.pn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7.png"/><Relationship Id="rId13" Type="http://schemas.openxmlformats.org/officeDocument/2006/relationships/image" Target="../media/image342.png"/><Relationship Id="rId3" Type="http://schemas.openxmlformats.org/officeDocument/2006/relationships/image" Target="../media/image332.png"/><Relationship Id="rId7" Type="http://schemas.openxmlformats.org/officeDocument/2006/relationships/image" Target="../media/image336.png"/><Relationship Id="rId12" Type="http://schemas.openxmlformats.org/officeDocument/2006/relationships/image" Target="../media/image341.png"/><Relationship Id="rId2" Type="http://schemas.openxmlformats.org/officeDocument/2006/relationships/image" Target="../media/image331.png"/><Relationship Id="rId16" Type="http://schemas.openxmlformats.org/officeDocument/2006/relationships/image" Target="../media/image34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5.png"/><Relationship Id="rId11" Type="http://schemas.openxmlformats.org/officeDocument/2006/relationships/image" Target="../media/image340.png"/><Relationship Id="rId5" Type="http://schemas.openxmlformats.org/officeDocument/2006/relationships/image" Target="../media/image334.png"/><Relationship Id="rId15" Type="http://schemas.openxmlformats.org/officeDocument/2006/relationships/image" Target="../media/image344.png"/><Relationship Id="rId10" Type="http://schemas.openxmlformats.org/officeDocument/2006/relationships/image" Target="../media/image339.png"/><Relationship Id="rId4" Type="http://schemas.openxmlformats.org/officeDocument/2006/relationships/image" Target="../media/image333.png"/><Relationship Id="rId9" Type="http://schemas.openxmlformats.org/officeDocument/2006/relationships/image" Target="../media/image338.png"/><Relationship Id="rId14" Type="http://schemas.openxmlformats.org/officeDocument/2006/relationships/image" Target="../media/image343.png"/></Relationships>
</file>

<file path=ppt/slides/_rels/slide6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7.png"/><Relationship Id="rId13" Type="http://schemas.openxmlformats.org/officeDocument/2006/relationships/image" Target="../media/image348.png"/><Relationship Id="rId3" Type="http://schemas.openxmlformats.org/officeDocument/2006/relationships/image" Target="../media/image332.png"/><Relationship Id="rId7" Type="http://schemas.openxmlformats.org/officeDocument/2006/relationships/image" Target="../media/image336.png"/><Relationship Id="rId12" Type="http://schemas.openxmlformats.org/officeDocument/2006/relationships/image" Target="../media/image347.png"/><Relationship Id="rId2" Type="http://schemas.openxmlformats.org/officeDocument/2006/relationships/image" Target="../media/image33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5.png"/><Relationship Id="rId11" Type="http://schemas.openxmlformats.org/officeDocument/2006/relationships/image" Target="../media/image340.png"/><Relationship Id="rId5" Type="http://schemas.openxmlformats.org/officeDocument/2006/relationships/image" Target="../media/image334.png"/><Relationship Id="rId15" Type="http://schemas.openxmlformats.org/officeDocument/2006/relationships/image" Target="../media/image350.png"/><Relationship Id="rId10" Type="http://schemas.openxmlformats.org/officeDocument/2006/relationships/image" Target="../media/image346.png"/><Relationship Id="rId4" Type="http://schemas.openxmlformats.org/officeDocument/2006/relationships/image" Target="../media/image333.png"/><Relationship Id="rId9" Type="http://schemas.openxmlformats.org/officeDocument/2006/relationships/image" Target="../media/image338.png"/><Relationship Id="rId14" Type="http://schemas.openxmlformats.org/officeDocument/2006/relationships/image" Target="../media/image349.png"/></Relationships>
</file>

<file path=ppt/slides/_rels/slide6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1.png"/><Relationship Id="rId3" Type="http://schemas.openxmlformats.org/officeDocument/2006/relationships/image" Target="../media/image332.png"/><Relationship Id="rId7" Type="http://schemas.openxmlformats.org/officeDocument/2006/relationships/image" Target="../media/image336.png"/><Relationship Id="rId2" Type="http://schemas.openxmlformats.org/officeDocument/2006/relationships/image" Target="../media/image33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5.png"/><Relationship Id="rId5" Type="http://schemas.openxmlformats.org/officeDocument/2006/relationships/image" Target="../media/image334.png"/><Relationship Id="rId4" Type="http://schemas.openxmlformats.org/officeDocument/2006/relationships/image" Target="../media/image333.png"/></Relationships>
</file>

<file path=ppt/slides/_rels/slide6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2.png"/><Relationship Id="rId13" Type="http://schemas.openxmlformats.org/officeDocument/2006/relationships/image" Target="../media/image357.png"/><Relationship Id="rId3" Type="http://schemas.openxmlformats.org/officeDocument/2006/relationships/image" Target="../media/image332.png"/><Relationship Id="rId7" Type="http://schemas.openxmlformats.org/officeDocument/2006/relationships/image" Target="../media/image336.png"/><Relationship Id="rId12" Type="http://schemas.openxmlformats.org/officeDocument/2006/relationships/image" Target="../media/image356.png"/><Relationship Id="rId2" Type="http://schemas.openxmlformats.org/officeDocument/2006/relationships/image" Target="../media/image33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5.png"/><Relationship Id="rId11" Type="http://schemas.openxmlformats.org/officeDocument/2006/relationships/image" Target="../media/image355.png"/><Relationship Id="rId5" Type="http://schemas.openxmlformats.org/officeDocument/2006/relationships/image" Target="../media/image334.png"/><Relationship Id="rId10" Type="http://schemas.openxmlformats.org/officeDocument/2006/relationships/image" Target="../media/image354.png"/><Relationship Id="rId4" Type="http://schemas.openxmlformats.org/officeDocument/2006/relationships/image" Target="../media/image333.png"/><Relationship Id="rId9" Type="http://schemas.openxmlformats.org/officeDocument/2006/relationships/image" Target="../media/image353.png"/><Relationship Id="rId14" Type="http://schemas.openxmlformats.org/officeDocument/2006/relationships/image" Target="../media/image358.png"/></Relationships>
</file>

<file path=ppt/slides/_rels/slide6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9.png"/><Relationship Id="rId13" Type="http://schemas.openxmlformats.org/officeDocument/2006/relationships/image" Target="../media/image364.png"/><Relationship Id="rId3" Type="http://schemas.openxmlformats.org/officeDocument/2006/relationships/image" Target="../media/image332.png"/><Relationship Id="rId7" Type="http://schemas.openxmlformats.org/officeDocument/2006/relationships/image" Target="../media/image336.png"/><Relationship Id="rId12" Type="http://schemas.openxmlformats.org/officeDocument/2006/relationships/image" Target="../media/image363.png"/><Relationship Id="rId2" Type="http://schemas.openxmlformats.org/officeDocument/2006/relationships/image" Target="../media/image33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5.png"/><Relationship Id="rId11" Type="http://schemas.openxmlformats.org/officeDocument/2006/relationships/image" Target="../media/image362.png"/><Relationship Id="rId5" Type="http://schemas.openxmlformats.org/officeDocument/2006/relationships/image" Target="../media/image334.png"/><Relationship Id="rId10" Type="http://schemas.openxmlformats.org/officeDocument/2006/relationships/image" Target="../media/image361.png"/><Relationship Id="rId4" Type="http://schemas.openxmlformats.org/officeDocument/2006/relationships/image" Target="../media/image333.png"/><Relationship Id="rId9" Type="http://schemas.openxmlformats.org/officeDocument/2006/relationships/image" Target="../media/image360.png"/><Relationship Id="rId14" Type="http://schemas.openxmlformats.org/officeDocument/2006/relationships/image" Target="../media/image365.png"/></Relationships>
</file>

<file path=ppt/slides/_rels/slide6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9.png"/><Relationship Id="rId13" Type="http://schemas.openxmlformats.org/officeDocument/2006/relationships/image" Target="../media/image367.png"/><Relationship Id="rId3" Type="http://schemas.openxmlformats.org/officeDocument/2006/relationships/image" Target="../media/image332.png"/><Relationship Id="rId7" Type="http://schemas.openxmlformats.org/officeDocument/2006/relationships/image" Target="../media/image336.png"/><Relationship Id="rId12" Type="http://schemas.openxmlformats.org/officeDocument/2006/relationships/image" Target="../media/image363.png"/><Relationship Id="rId2" Type="http://schemas.openxmlformats.org/officeDocument/2006/relationships/image" Target="../media/image331.png"/><Relationship Id="rId16" Type="http://schemas.openxmlformats.org/officeDocument/2006/relationships/image" Target="../media/image37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5.png"/><Relationship Id="rId11" Type="http://schemas.openxmlformats.org/officeDocument/2006/relationships/image" Target="../media/image362.png"/><Relationship Id="rId5" Type="http://schemas.openxmlformats.org/officeDocument/2006/relationships/image" Target="../media/image334.png"/><Relationship Id="rId15" Type="http://schemas.openxmlformats.org/officeDocument/2006/relationships/image" Target="../media/image369.png"/><Relationship Id="rId10" Type="http://schemas.openxmlformats.org/officeDocument/2006/relationships/image" Target="../media/image366.png"/><Relationship Id="rId4" Type="http://schemas.openxmlformats.org/officeDocument/2006/relationships/image" Target="../media/image333.png"/><Relationship Id="rId9" Type="http://schemas.openxmlformats.org/officeDocument/2006/relationships/image" Target="../media/image360.png"/><Relationship Id="rId14" Type="http://schemas.openxmlformats.org/officeDocument/2006/relationships/image" Target="../media/image368.png"/></Relationships>
</file>

<file path=ppt/slides/_rels/slide6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9.png"/><Relationship Id="rId3" Type="http://schemas.openxmlformats.org/officeDocument/2006/relationships/image" Target="../media/image332.png"/><Relationship Id="rId7" Type="http://schemas.openxmlformats.org/officeDocument/2006/relationships/image" Target="../media/image336.png"/><Relationship Id="rId2" Type="http://schemas.openxmlformats.org/officeDocument/2006/relationships/image" Target="../media/image33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5.png"/><Relationship Id="rId5" Type="http://schemas.openxmlformats.org/officeDocument/2006/relationships/image" Target="../media/image334.png"/><Relationship Id="rId10" Type="http://schemas.openxmlformats.org/officeDocument/2006/relationships/hyperlink" Target="https://en.wikipedia.org/wiki/Britney_Gallivan" TargetMode="External"/><Relationship Id="rId4" Type="http://schemas.openxmlformats.org/officeDocument/2006/relationships/image" Target="../media/image333.png"/><Relationship Id="rId9" Type="http://schemas.openxmlformats.org/officeDocument/2006/relationships/image" Target="../media/image371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image" Target="../media/image21.png"/><Relationship Id="rId7" Type="http://schemas.openxmlformats.org/officeDocument/2006/relationships/image" Target="../media/image35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11" Type="http://schemas.openxmlformats.org/officeDocument/2006/relationships/image" Target="../media/image38.png"/><Relationship Id="rId5" Type="http://schemas.openxmlformats.org/officeDocument/2006/relationships/image" Target="../media/image34.png"/><Relationship Id="rId10" Type="http://schemas.openxmlformats.org/officeDocument/2006/relationships/image" Target="../media/image28.png"/><Relationship Id="rId4" Type="http://schemas.openxmlformats.org/officeDocument/2006/relationships/image" Target="../media/image33.png"/><Relationship Id="rId9" Type="http://schemas.openxmlformats.org/officeDocument/2006/relationships/image" Target="../media/image3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png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png"/><Relationship Id="rId13" Type="http://schemas.openxmlformats.org/officeDocument/2006/relationships/image" Target="../media/image52.png"/><Relationship Id="rId3" Type="http://schemas.openxmlformats.org/officeDocument/2006/relationships/image" Target="../media/image20.png"/><Relationship Id="rId7" Type="http://schemas.openxmlformats.org/officeDocument/2006/relationships/image" Target="../media/image46.png"/><Relationship Id="rId12" Type="http://schemas.openxmlformats.org/officeDocument/2006/relationships/image" Target="../media/image51.png"/><Relationship Id="rId17" Type="http://schemas.openxmlformats.org/officeDocument/2006/relationships/image" Target="../media/image56.png"/><Relationship Id="rId2" Type="http://schemas.openxmlformats.org/officeDocument/2006/relationships/image" Target="../media/image42.png"/><Relationship Id="rId16" Type="http://schemas.openxmlformats.org/officeDocument/2006/relationships/image" Target="../media/image5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5.png"/><Relationship Id="rId11" Type="http://schemas.openxmlformats.org/officeDocument/2006/relationships/image" Target="../media/image50.png"/><Relationship Id="rId5" Type="http://schemas.openxmlformats.org/officeDocument/2006/relationships/image" Target="../media/image44.png"/><Relationship Id="rId15" Type="http://schemas.openxmlformats.org/officeDocument/2006/relationships/image" Target="../media/image54.png"/><Relationship Id="rId10" Type="http://schemas.openxmlformats.org/officeDocument/2006/relationships/image" Target="../media/image49.png"/><Relationship Id="rId4" Type="http://schemas.openxmlformats.org/officeDocument/2006/relationships/image" Target="../media/image43.png"/><Relationship Id="rId9" Type="http://schemas.openxmlformats.org/officeDocument/2006/relationships/image" Target="../media/image48.png"/><Relationship Id="rId14" Type="http://schemas.openxmlformats.org/officeDocument/2006/relationships/image" Target="../media/image5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778877" y="2276872"/>
            <a:ext cx="5668539" cy="230832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7200" b="1" cap="none" spc="0" dirty="0">
                <a:ln w="13462">
                  <a:solidFill>
                    <a:schemeClr val="tx1"/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Pacifico" panose="02000000000000000000" pitchFamily="2" charset="0"/>
              </a:rPr>
              <a:t>Sequences and </a:t>
            </a:r>
          </a:p>
          <a:p>
            <a:pPr algn="ctr"/>
            <a:r>
              <a:rPr lang="en-US" sz="7200" b="1" cap="none" spc="0" dirty="0">
                <a:ln w="13462">
                  <a:solidFill>
                    <a:schemeClr val="tx1"/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Pacifico" panose="02000000000000000000" pitchFamily="2" charset="0"/>
              </a:rPr>
              <a:t>Series</a:t>
            </a: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18313DA6-E47F-4E10-80A0-614716C6A3BB}"/>
              </a:ext>
            </a:extLst>
          </p:cNvPr>
          <p:cNvSpPr txBox="1"/>
          <p:nvPr/>
        </p:nvSpPr>
        <p:spPr>
          <a:xfrm>
            <a:off x="2238307" y="4733991"/>
            <a:ext cx="472065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>
                <a:latin typeface="Arial Black" panose="020B0A04020102020204" pitchFamily="34" charset="0"/>
              </a:rPr>
              <a:t>Twitter: @Owen134866</a:t>
            </a:r>
          </a:p>
          <a:p>
            <a:pPr algn="ctr"/>
            <a:endParaRPr lang="en-US" dirty="0">
              <a:latin typeface="Arial Black" panose="020B0A04020102020204" pitchFamily="34" charset="0"/>
            </a:endParaRPr>
          </a:p>
          <a:p>
            <a:pPr algn="ctr"/>
            <a:r>
              <a:rPr lang="en-US" dirty="0">
                <a:latin typeface="Arial Black" panose="020B0A04020102020204" pitchFamily="34" charset="0"/>
              </a:rPr>
              <a:t>www.mathsfreeresourcelibrary.com</a:t>
            </a:r>
            <a:endParaRPr lang="en-GB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346826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934050" y="2314192"/>
            <a:ext cx="5415264" cy="230832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7200" b="1" cap="none" spc="0" dirty="0">
                <a:ln w="13462">
                  <a:solidFill>
                    <a:schemeClr val="tx1"/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Pacifico" panose="02000000000000000000" pitchFamily="2" charset="0"/>
              </a:rPr>
              <a:t>Teachings for </a:t>
            </a:r>
          </a:p>
          <a:p>
            <a:pPr algn="ctr"/>
            <a:r>
              <a:rPr lang="en-US" sz="7200" b="1" cap="none" spc="0" dirty="0">
                <a:ln w="13462">
                  <a:solidFill>
                    <a:schemeClr val="tx1"/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Pacifico" panose="02000000000000000000" pitchFamily="2" charset="0"/>
              </a:rPr>
              <a:t>Section </a:t>
            </a:r>
            <a:r>
              <a:rPr lang="en-US" sz="7200" b="1" dirty="0">
                <a:ln w="13462">
                  <a:solidFill>
                    <a:schemeClr val="tx1"/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Pacifico" panose="02000000000000000000" pitchFamily="2" charset="0"/>
              </a:rPr>
              <a:t>3</a:t>
            </a:r>
            <a:r>
              <a:rPr lang="en-US" sz="7200" b="1" cap="none" spc="0" dirty="0">
                <a:ln w="13462">
                  <a:solidFill>
                    <a:schemeClr val="tx1"/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Pacifico" panose="02000000000000000000" pitchFamily="2" charset="0"/>
              </a:rPr>
              <a:t>B</a:t>
            </a:r>
          </a:p>
        </p:txBody>
      </p:sp>
    </p:spTree>
    <p:extLst>
      <p:ext uri="{BB962C8B-B14F-4D97-AF65-F5344CB8AC3E}">
        <p14:creationId xmlns:p14="http://schemas.microsoft.com/office/powerpoint/2010/main" val="34199409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2524" y="129995"/>
            <a:ext cx="7886700" cy="1325563"/>
          </a:xfrm>
        </p:spPr>
        <p:txBody>
          <a:bodyPr/>
          <a:lstStyle/>
          <a:p>
            <a:pPr algn="ctr"/>
            <a:r>
              <a:rPr lang="en-US" dirty="0">
                <a:latin typeface="Comic Sans MS" panose="030F0702030302020204" pitchFamily="66" charset="0"/>
              </a:rPr>
              <a:t>Sequences and Series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0629" y="1497873"/>
            <a:ext cx="3622765" cy="4679089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1600" b="1" dirty="0">
                <a:latin typeface="Comic Sans MS" panose="030F0702030302020204" pitchFamily="66" charset="0"/>
              </a:rPr>
              <a:t>You need to be able to solve problems involving an arithmetic series, which is the sum of a set of numbers in an arithmetic sequence</a:t>
            </a:r>
            <a:endParaRPr lang="en-US" sz="1600" dirty="0">
              <a:latin typeface="Comic Sans MS" panose="030F0702030302020204" pitchFamily="66" charset="0"/>
            </a:endParaRPr>
          </a:p>
          <a:p>
            <a:pPr marL="0" indent="0" algn="ctr">
              <a:buNone/>
            </a:pPr>
            <a:endParaRPr lang="en-US" sz="1600" dirty="0">
              <a:latin typeface="Comic Sans MS" panose="030F0702030302020204" pitchFamily="66" charset="0"/>
            </a:endParaRPr>
          </a:p>
          <a:p>
            <a:pPr marL="0" indent="0" algn="ctr">
              <a:buNone/>
            </a:pPr>
            <a:r>
              <a:rPr lang="en-US" sz="1600" dirty="0">
                <a:latin typeface="Comic Sans MS" panose="030F0702030302020204" pitchFamily="66" charset="0"/>
              </a:rPr>
              <a:t>5, 7, 9, 11 </a:t>
            </a:r>
            <a:r>
              <a:rPr lang="en-US" sz="1600" dirty="0">
                <a:latin typeface="Comic Sans MS" panose="030F0702030302020204" pitchFamily="66" charset="0"/>
                <a:sym typeface="Wingdings" panose="05000000000000000000" pitchFamily="2" charset="2"/>
              </a:rPr>
              <a:t> Arithmetic sequence</a:t>
            </a:r>
          </a:p>
          <a:p>
            <a:pPr marL="0" indent="0" algn="ctr">
              <a:buNone/>
            </a:pPr>
            <a:r>
              <a:rPr lang="en-US" sz="1600" dirty="0">
                <a:latin typeface="Comic Sans MS" panose="030F0702030302020204" pitchFamily="66" charset="0"/>
                <a:sym typeface="Wingdings" panose="05000000000000000000" pitchFamily="2" charset="2"/>
              </a:rPr>
              <a:t>5+7+9+11  Arithmetic series</a:t>
            </a:r>
            <a:endParaRPr lang="en-US" sz="1600" dirty="0">
              <a:latin typeface="Comic Sans MS" panose="030F0702030302020204" pitchFamily="66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708571" y="6519446"/>
            <a:ext cx="51007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Comic Sans MS" panose="030F0702030302020204" pitchFamily="66" charset="0"/>
              </a:rPr>
              <a:t>3B</a:t>
            </a:r>
            <a:endParaRPr lang="en-GB" sz="1600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35361" y="1730"/>
                <a:ext cx="1935658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+(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−1)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𝑑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361" y="1730"/>
                <a:ext cx="1935658" cy="276999"/>
              </a:xfrm>
              <a:prstGeom prst="rect">
                <a:avLst/>
              </a:prstGeom>
              <a:blipFill>
                <a:blip r:embed="rId2"/>
                <a:stretch>
                  <a:fillRect l="-315" t="-2174" r="-1577" b="-3260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300287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1600200"/>
            <a:ext cx="4191000" cy="4525963"/>
          </a:xfrm>
        </p:spPr>
        <p:txBody>
          <a:bodyPr/>
          <a:lstStyle/>
          <a:p>
            <a:pPr marL="0" indent="0" eaLnBrk="1" hangingPunct="1">
              <a:buFontTx/>
              <a:buNone/>
            </a:pPr>
            <a:r>
              <a:rPr lang="en-GB" altLang="en-US" sz="1600" b="1" u="sng">
                <a:latin typeface="Comic Sans MS" pitchFamily="66" charset="0"/>
              </a:rPr>
              <a:t>The Sum of an Arithmetic Series</a:t>
            </a:r>
          </a:p>
          <a:p>
            <a:pPr marL="0" indent="0" eaLnBrk="1" hangingPunct="1">
              <a:buFontTx/>
              <a:buNone/>
            </a:pPr>
            <a:endParaRPr lang="en-GB" altLang="en-US" sz="1600">
              <a:latin typeface="Comic Sans MS" pitchFamily="66" charset="0"/>
            </a:endParaRPr>
          </a:p>
          <a:p>
            <a:pPr marL="0" indent="0" eaLnBrk="1" hangingPunct="1">
              <a:buFontTx/>
              <a:buNone/>
            </a:pPr>
            <a:r>
              <a:rPr lang="en-GB" altLang="en-US" sz="1600">
                <a:latin typeface="Comic Sans MS" pitchFamily="66" charset="0"/>
              </a:rPr>
              <a:t>You need to be able to work out the sum of numbers in an arithmetic sequence.</a:t>
            </a:r>
          </a:p>
          <a:p>
            <a:pPr marL="0" indent="0" eaLnBrk="1" hangingPunct="1">
              <a:buFontTx/>
              <a:buNone/>
            </a:pPr>
            <a:endParaRPr lang="en-GB" altLang="en-US" sz="1600">
              <a:latin typeface="Comic Sans MS" pitchFamily="66" charset="0"/>
            </a:endParaRPr>
          </a:p>
          <a:p>
            <a:pPr marL="0" indent="0" eaLnBrk="1" hangingPunct="1">
              <a:buFontTx/>
              <a:buNone/>
            </a:pPr>
            <a:r>
              <a:rPr lang="en-GB" altLang="en-US" sz="1600">
                <a:latin typeface="Comic Sans MS" pitchFamily="66" charset="0"/>
              </a:rPr>
              <a:t>Add up the numbers from 1-100!</a:t>
            </a:r>
          </a:p>
        </p:txBody>
      </p:sp>
      <p:graphicFrame>
        <p:nvGraphicFramePr>
          <p:cNvPr id="25605" name="Object 5"/>
          <p:cNvGraphicFramePr>
            <a:graphicFrameLocks noChangeAspect="1"/>
          </p:cNvGraphicFramePr>
          <p:nvPr/>
        </p:nvGraphicFramePr>
        <p:xfrm>
          <a:off x="304800" y="3571875"/>
          <a:ext cx="3644900" cy="319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60" name="Equation" r:id="rId3" imgW="2031118" imgH="177723" progId="Equation.DSMT4">
                  <p:embed/>
                </p:oleObj>
              </mc:Choice>
              <mc:Fallback>
                <p:oleObj name="Equation" r:id="rId3" imgW="2031118" imgH="177723" progId="Equation.DSMT4">
                  <p:embed/>
                  <p:pic>
                    <p:nvPicPr>
                      <p:cNvPr id="25605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" y="3571875"/>
                        <a:ext cx="3644900" cy="3190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606" name="Object 6"/>
          <p:cNvGraphicFramePr>
            <a:graphicFrameLocks noChangeAspect="1"/>
          </p:cNvGraphicFramePr>
          <p:nvPr/>
        </p:nvGraphicFramePr>
        <p:xfrm>
          <a:off x="304800" y="4105275"/>
          <a:ext cx="3644900" cy="319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61" name="Equation" r:id="rId5" imgW="2031118" imgH="177723" progId="Equation.DSMT4">
                  <p:embed/>
                </p:oleObj>
              </mc:Choice>
              <mc:Fallback>
                <p:oleObj name="Equation" r:id="rId5" imgW="2031118" imgH="177723" progId="Equation.DSMT4">
                  <p:embed/>
                  <p:pic>
                    <p:nvPicPr>
                      <p:cNvPr id="25606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" y="4105275"/>
                        <a:ext cx="3644900" cy="3190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607" name="Object 7"/>
          <p:cNvGraphicFramePr>
            <a:graphicFrameLocks noChangeAspect="1"/>
          </p:cNvGraphicFramePr>
          <p:nvPr/>
        </p:nvGraphicFramePr>
        <p:xfrm>
          <a:off x="152400" y="4638675"/>
          <a:ext cx="3849688" cy="319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62" name="Equation" r:id="rId7" imgW="2145369" imgH="177723" progId="Equation.DSMT4">
                  <p:embed/>
                </p:oleObj>
              </mc:Choice>
              <mc:Fallback>
                <p:oleObj name="Equation" r:id="rId7" imgW="2145369" imgH="177723" progId="Equation.DSMT4">
                  <p:embed/>
                  <p:pic>
                    <p:nvPicPr>
                      <p:cNvPr id="25607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" y="4638675"/>
                        <a:ext cx="3849688" cy="3190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608" name="Object 8"/>
          <p:cNvGraphicFramePr>
            <a:graphicFrameLocks noChangeAspect="1"/>
          </p:cNvGraphicFramePr>
          <p:nvPr/>
        </p:nvGraphicFramePr>
        <p:xfrm>
          <a:off x="152400" y="5181600"/>
          <a:ext cx="1617663" cy="319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63" name="Equation" r:id="rId9" imgW="901309" imgH="177723" progId="Equation.DSMT4">
                  <p:embed/>
                </p:oleObj>
              </mc:Choice>
              <mc:Fallback>
                <p:oleObj name="Equation" r:id="rId9" imgW="901309" imgH="177723" progId="Equation.DSMT4">
                  <p:embed/>
                  <p:pic>
                    <p:nvPicPr>
                      <p:cNvPr id="25608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" y="5181600"/>
                        <a:ext cx="1617663" cy="3190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609" name="Object 9"/>
          <p:cNvGraphicFramePr>
            <a:graphicFrameLocks noChangeAspect="1"/>
          </p:cNvGraphicFramePr>
          <p:nvPr/>
        </p:nvGraphicFramePr>
        <p:xfrm>
          <a:off x="304800" y="5715000"/>
          <a:ext cx="2028825" cy="365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64" name="Equation" r:id="rId11" imgW="1129810" imgH="203112" progId="Equation.DSMT4">
                  <p:embed/>
                </p:oleObj>
              </mc:Choice>
              <mc:Fallback>
                <p:oleObj name="Equation" r:id="rId11" imgW="1129810" imgH="203112" progId="Equation.DSMT4">
                  <p:embed/>
                  <p:pic>
                    <p:nvPicPr>
                      <p:cNvPr id="25609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" y="5715000"/>
                        <a:ext cx="2028825" cy="3651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610" name="Object 10"/>
          <p:cNvGraphicFramePr>
            <a:graphicFrameLocks noChangeAspect="1"/>
          </p:cNvGraphicFramePr>
          <p:nvPr/>
        </p:nvGraphicFramePr>
        <p:xfrm>
          <a:off x="304800" y="6172200"/>
          <a:ext cx="1071563" cy="319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65" name="Equation" r:id="rId13" imgW="596641" imgH="177723" progId="Equation.DSMT4">
                  <p:embed/>
                </p:oleObj>
              </mc:Choice>
              <mc:Fallback>
                <p:oleObj name="Equation" r:id="rId13" imgW="596641" imgH="177723" progId="Equation.DSMT4">
                  <p:embed/>
                  <p:pic>
                    <p:nvPicPr>
                      <p:cNvPr id="2561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" y="6172200"/>
                        <a:ext cx="1071563" cy="3190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611" name="Arc 11"/>
          <p:cNvSpPr>
            <a:spLocks/>
          </p:cNvSpPr>
          <p:nvPr/>
        </p:nvSpPr>
        <p:spPr bwMode="auto">
          <a:xfrm>
            <a:off x="4191000" y="3724275"/>
            <a:ext cx="228600" cy="533400"/>
          </a:xfrm>
          <a:custGeom>
            <a:avLst/>
            <a:gdLst>
              <a:gd name="T0" fmla="*/ 16356 w 21748"/>
              <a:gd name="T1" fmla="*/ 0 h 43200"/>
              <a:gd name="T2" fmla="*/ 0 w 21748"/>
              <a:gd name="T3" fmla="*/ 6585860 h 43200"/>
              <a:gd name="T4" fmla="*/ 16356 w 21748"/>
              <a:gd name="T5" fmla="*/ 3293004 h 432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748" h="43200" fill="none" extrusionOk="0">
                <a:moveTo>
                  <a:pt x="147" y="0"/>
                </a:moveTo>
                <a:cubicBezTo>
                  <a:pt x="12077" y="0"/>
                  <a:pt x="21748" y="9670"/>
                  <a:pt x="21748" y="21600"/>
                </a:cubicBezTo>
                <a:cubicBezTo>
                  <a:pt x="21748" y="33529"/>
                  <a:pt x="12077" y="43200"/>
                  <a:pt x="148" y="43200"/>
                </a:cubicBezTo>
                <a:cubicBezTo>
                  <a:pt x="98" y="43200"/>
                  <a:pt x="49" y="43199"/>
                  <a:pt x="-1" y="43199"/>
                </a:cubicBezTo>
              </a:path>
              <a:path w="21748" h="43200" stroke="0" extrusionOk="0">
                <a:moveTo>
                  <a:pt x="147" y="0"/>
                </a:moveTo>
                <a:cubicBezTo>
                  <a:pt x="12077" y="0"/>
                  <a:pt x="21748" y="9670"/>
                  <a:pt x="21748" y="21600"/>
                </a:cubicBezTo>
                <a:cubicBezTo>
                  <a:pt x="21748" y="33529"/>
                  <a:pt x="12077" y="43200"/>
                  <a:pt x="148" y="43200"/>
                </a:cubicBezTo>
                <a:cubicBezTo>
                  <a:pt x="98" y="43200"/>
                  <a:pt x="49" y="43199"/>
                  <a:pt x="-1" y="43199"/>
                </a:cubicBezTo>
                <a:lnTo>
                  <a:pt x="148" y="21600"/>
                </a:lnTo>
                <a:lnTo>
                  <a:pt x="147" y="0"/>
                </a:lnTo>
                <a:close/>
              </a:path>
            </a:pathLst>
          </a:cu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25612" name="Arc 12"/>
          <p:cNvSpPr>
            <a:spLocks/>
          </p:cNvSpPr>
          <p:nvPr/>
        </p:nvSpPr>
        <p:spPr bwMode="auto">
          <a:xfrm>
            <a:off x="4191000" y="4257675"/>
            <a:ext cx="228600" cy="533400"/>
          </a:xfrm>
          <a:custGeom>
            <a:avLst/>
            <a:gdLst>
              <a:gd name="T0" fmla="*/ 16356 w 21748"/>
              <a:gd name="T1" fmla="*/ 0 h 43200"/>
              <a:gd name="T2" fmla="*/ 0 w 21748"/>
              <a:gd name="T3" fmla="*/ 6585860 h 43200"/>
              <a:gd name="T4" fmla="*/ 16356 w 21748"/>
              <a:gd name="T5" fmla="*/ 3293004 h 432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748" h="43200" fill="none" extrusionOk="0">
                <a:moveTo>
                  <a:pt x="147" y="0"/>
                </a:moveTo>
                <a:cubicBezTo>
                  <a:pt x="12077" y="0"/>
                  <a:pt x="21748" y="9670"/>
                  <a:pt x="21748" y="21600"/>
                </a:cubicBezTo>
                <a:cubicBezTo>
                  <a:pt x="21748" y="33529"/>
                  <a:pt x="12077" y="43200"/>
                  <a:pt x="148" y="43200"/>
                </a:cubicBezTo>
                <a:cubicBezTo>
                  <a:pt x="98" y="43200"/>
                  <a:pt x="49" y="43199"/>
                  <a:pt x="-1" y="43199"/>
                </a:cubicBezTo>
              </a:path>
              <a:path w="21748" h="43200" stroke="0" extrusionOk="0">
                <a:moveTo>
                  <a:pt x="147" y="0"/>
                </a:moveTo>
                <a:cubicBezTo>
                  <a:pt x="12077" y="0"/>
                  <a:pt x="21748" y="9670"/>
                  <a:pt x="21748" y="21600"/>
                </a:cubicBezTo>
                <a:cubicBezTo>
                  <a:pt x="21748" y="33529"/>
                  <a:pt x="12077" y="43200"/>
                  <a:pt x="148" y="43200"/>
                </a:cubicBezTo>
                <a:cubicBezTo>
                  <a:pt x="98" y="43200"/>
                  <a:pt x="49" y="43199"/>
                  <a:pt x="-1" y="43199"/>
                </a:cubicBezTo>
                <a:lnTo>
                  <a:pt x="148" y="21600"/>
                </a:lnTo>
                <a:lnTo>
                  <a:pt x="147" y="0"/>
                </a:lnTo>
                <a:close/>
              </a:path>
            </a:pathLst>
          </a:cu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25613" name="Arc 13"/>
          <p:cNvSpPr>
            <a:spLocks/>
          </p:cNvSpPr>
          <p:nvPr/>
        </p:nvSpPr>
        <p:spPr bwMode="auto">
          <a:xfrm>
            <a:off x="4191000" y="4791075"/>
            <a:ext cx="228600" cy="533400"/>
          </a:xfrm>
          <a:custGeom>
            <a:avLst/>
            <a:gdLst>
              <a:gd name="T0" fmla="*/ 16356 w 21748"/>
              <a:gd name="T1" fmla="*/ 0 h 43200"/>
              <a:gd name="T2" fmla="*/ 0 w 21748"/>
              <a:gd name="T3" fmla="*/ 6585860 h 43200"/>
              <a:gd name="T4" fmla="*/ 16356 w 21748"/>
              <a:gd name="T5" fmla="*/ 3293004 h 432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748" h="43200" fill="none" extrusionOk="0">
                <a:moveTo>
                  <a:pt x="147" y="0"/>
                </a:moveTo>
                <a:cubicBezTo>
                  <a:pt x="12077" y="0"/>
                  <a:pt x="21748" y="9670"/>
                  <a:pt x="21748" y="21600"/>
                </a:cubicBezTo>
                <a:cubicBezTo>
                  <a:pt x="21748" y="33529"/>
                  <a:pt x="12077" y="43200"/>
                  <a:pt x="148" y="43200"/>
                </a:cubicBezTo>
                <a:cubicBezTo>
                  <a:pt x="98" y="43200"/>
                  <a:pt x="49" y="43199"/>
                  <a:pt x="-1" y="43199"/>
                </a:cubicBezTo>
              </a:path>
              <a:path w="21748" h="43200" stroke="0" extrusionOk="0">
                <a:moveTo>
                  <a:pt x="147" y="0"/>
                </a:moveTo>
                <a:cubicBezTo>
                  <a:pt x="12077" y="0"/>
                  <a:pt x="21748" y="9670"/>
                  <a:pt x="21748" y="21600"/>
                </a:cubicBezTo>
                <a:cubicBezTo>
                  <a:pt x="21748" y="33529"/>
                  <a:pt x="12077" y="43200"/>
                  <a:pt x="148" y="43200"/>
                </a:cubicBezTo>
                <a:cubicBezTo>
                  <a:pt x="98" y="43200"/>
                  <a:pt x="49" y="43199"/>
                  <a:pt x="-1" y="43199"/>
                </a:cubicBezTo>
                <a:lnTo>
                  <a:pt x="148" y="21600"/>
                </a:lnTo>
                <a:lnTo>
                  <a:pt x="147" y="0"/>
                </a:lnTo>
                <a:close/>
              </a:path>
            </a:pathLst>
          </a:cu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25614" name="Arc 14"/>
          <p:cNvSpPr>
            <a:spLocks/>
          </p:cNvSpPr>
          <p:nvPr/>
        </p:nvSpPr>
        <p:spPr bwMode="auto">
          <a:xfrm>
            <a:off x="4191000" y="5334000"/>
            <a:ext cx="228600" cy="533400"/>
          </a:xfrm>
          <a:custGeom>
            <a:avLst/>
            <a:gdLst>
              <a:gd name="T0" fmla="*/ 16356 w 21748"/>
              <a:gd name="T1" fmla="*/ 0 h 43200"/>
              <a:gd name="T2" fmla="*/ 0 w 21748"/>
              <a:gd name="T3" fmla="*/ 6585860 h 43200"/>
              <a:gd name="T4" fmla="*/ 16356 w 21748"/>
              <a:gd name="T5" fmla="*/ 3293004 h 432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748" h="43200" fill="none" extrusionOk="0">
                <a:moveTo>
                  <a:pt x="147" y="0"/>
                </a:moveTo>
                <a:cubicBezTo>
                  <a:pt x="12077" y="0"/>
                  <a:pt x="21748" y="9670"/>
                  <a:pt x="21748" y="21600"/>
                </a:cubicBezTo>
                <a:cubicBezTo>
                  <a:pt x="21748" y="33529"/>
                  <a:pt x="12077" y="43200"/>
                  <a:pt x="148" y="43200"/>
                </a:cubicBezTo>
                <a:cubicBezTo>
                  <a:pt x="98" y="43200"/>
                  <a:pt x="49" y="43199"/>
                  <a:pt x="-1" y="43199"/>
                </a:cubicBezTo>
              </a:path>
              <a:path w="21748" h="43200" stroke="0" extrusionOk="0">
                <a:moveTo>
                  <a:pt x="147" y="0"/>
                </a:moveTo>
                <a:cubicBezTo>
                  <a:pt x="12077" y="0"/>
                  <a:pt x="21748" y="9670"/>
                  <a:pt x="21748" y="21600"/>
                </a:cubicBezTo>
                <a:cubicBezTo>
                  <a:pt x="21748" y="33529"/>
                  <a:pt x="12077" y="43200"/>
                  <a:pt x="148" y="43200"/>
                </a:cubicBezTo>
                <a:cubicBezTo>
                  <a:pt x="98" y="43200"/>
                  <a:pt x="49" y="43199"/>
                  <a:pt x="-1" y="43199"/>
                </a:cubicBezTo>
                <a:lnTo>
                  <a:pt x="148" y="21600"/>
                </a:lnTo>
                <a:lnTo>
                  <a:pt x="147" y="0"/>
                </a:lnTo>
                <a:close/>
              </a:path>
            </a:pathLst>
          </a:cu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25615" name="Arc 15"/>
          <p:cNvSpPr>
            <a:spLocks/>
          </p:cNvSpPr>
          <p:nvPr/>
        </p:nvSpPr>
        <p:spPr bwMode="auto">
          <a:xfrm>
            <a:off x="4191000" y="5867400"/>
            <a:ext cx="228600" cy="533400"/>
          </a:xfrm>
          <a:custGeom>
            <a:avLst/>
            <a:gdLst>
              <a:gd name="T0" fmla="*/ 16356 w 21748"/>
              <a:gd name="T1" fmla="*/ 0 h 43200"/>
              <a:gd name="T2" fmla="*/ 0 w 21748"/>
              <a:gd name="T3" fmla="*/ 6585860 h 43200"/>
              <a:gd name="T4" fmla="*/ 16356 w 21748"/>
              <a:gd name="T5" fmla="*/ 3293004 h 432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748" h="43200" fill="none" extrusionOk="0">
                <a:moveTo>
                  <a:pt x="147" y="0"/>
                </a:moveTo>
                <a:cubicBezTo>
                  <a:pt x="12077" y="0"/>
                  <a:pt x="21748" y="9670"/>
                  <a:pt x="21748" y="21600"/>
                </a:cubicBezTo>
                <a:cubicBezTo>
                  <a:pt x="21748" y="33529"/>
                  <a:pt x="12077" y="43200"/>
                  <a:pt x="148" y="43200"/>
                </a:cubicBezTo>
                <a:cubicBezTo>
                  <a:pt x="98" y="43200"/>
                  <a:pt x="49" y="43199"/>
                  <a:pt x="-1" y="43199"/>
                </a:cubicBezTo>
              </a:path>
              <a:path w="21748" h="43200" stroke="0" extrusionOk="0">
                <a:moveTo>
                  <a:pt x="147" y="0"/>
                </a:moveTo>
                <a:cubicBezTo>
                  <a:pt x="12077" y="0"/>
                  <a:pt x="21748" y="9670"/>
                  <a:pt x="21748" y="21600"/>
                </a:cubicBezTo>
                <a:cubicBezTo>
                  <a:pt x="21748" y="33529"/>
                  <a:pt x="12077" y="43200"/>
                  <a:pt x="148" y="43200"/>
                </a:cubicBezTo>
                <a:cubicBezTo>
                  <a:pt x="98" y="43200"/>
                  <a:pt x="49" y="43199"/>
                  <a:pt x="-1" y="43199"/>
                </a:cubicBezTo>
                <a:lnTo>
                  <a:pt x="148" y="21600"/>
                </a:lnTo>
                <a:lnTo>
                  <a:pt x="147" y="0"/>
                </a:lnTo>
                <a:close/>
              </a:path>
            </a:pathLst>
          </a:cu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25616" name="Text Box 16"/>
          <p:cNvSpPr txBox="1">
            <a:spLocks noChangeArrowheads="1"/>
          </p:cNvSpPr>
          <p:nvPr/>
        </p:nvSpPr>
        <p:spPr bwMode="auto">
          <a:xfrm>
            <a:off x="4419600" y="3724275"/>
            <a:ext cx="2057400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altLang="en-US" sz="1400">
                <a:solidFill>
                  <a:srgbClr val="FF0000"/>
                </a:solidFill>
                <a:latin typeface="Comic Sans MS" pitchFamily="66" charset="0"/>
              </a:rPr>
              <a:t>Write out the same sequence backwards</a:t>
            </a:r>
          </a:p>
        </p:txBody>
      </p:sp>
      <p:sp>
        <p:nvSpPr>
          <p:cNvPr id="25617" name="Text Box 17"/>
          <p:cNvSpPr txBox="1">
            <a:spLocks noChangeArrowheads="1"/>
          </p:cNvSpPr>
          <p:nvPr/>
        </p:nvSpPr>
        <p:spPr bwMode="auto">
          <a:xfrm>
            <a:off x="4419600" y="4257675"/>
            <a:ext cx="2057400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altLang="en-US" sz="1400">
                <a:solidFill>
                  <a:srgbClr val="FF0000"/>
                </a:solidFill>
                <a:latin typeface="Comic Sans MS" pitchFamily="66" charset="0"/>
              </a:rPr>
              <a:t>Add both sequences together</a:t>
            </a:r>
          </a:p>
        </p:txBody>
      </p:sp>
      <p:sp>
        <p:nvSpPr>
          <p:cNvPr id="25618" name="Text Box 18"/>
          <p:cNvSpPr txBox="1">
            <a:spLocks noChangeArrowheads="1"/>
          </p:cNvSpPr>
          <p:nvPr/>
        </p:nvSpPr>
        <p:spPr bwMode="auto">
          <a:xfrm>
            <a:off x="4419600" y="4800600"/>
            <a:ext cx="2057400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altLang="en-US" sz="1400">
                <a:solidFill>
                  <a:srgbClr val="FF0000"/>
                </a:solidFill>
                <a:latin typeface="Comic Sans MS" pitchFamily="66" charset="0"/>
              </a:rPr>
              <a:t>We have 100 lots of 101</a:t>
            </a:r>
          </a:p>
        </p:txBody>
      </p:sp>
      <p:sp>
        <p:nvSpPr>
          <p:cNvPr id="25619" name="Text Box 19"/>
          <p:cNvSpPr txBox="1">
            <a:spLocks noChangeArrowheads="1"/>
          </p:cNvSpPr>
          <p:nvPr/>
        </p:nvSpPr>
        <p:spPr bwMode="auto">
          <a:xfrm>
            <a:off x="4419600" y="5334000"/>
            <a:ext cx="2057400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altLang="en-US" sz="1400">
                <a:solidFill>
                  <a:srgbClr val="FF0000"/>
                </a:solidFill>
                <a:latin typeface="Comic Sans MS" pitchFamily="66" charset="0"/>
              </a:rPr>
              <a:t>Halve that to get the actual total</a:t>
            </a:r>
          </a:p>
        </p:txBody>
      </p:sp>
      <p:sp>
        <p:nvSpPr>
          <p:cNvPr id="25620" name="Text Box 20"/>
          <p:cNvSpPr txBox="1">
            <a:spLocks noChangeArrowheads="1"/>
          </p:cNvSpPr>
          <p:nvPr/>
        </p:nvSpPr>
        <p:spPr bwMode="auto">
          <a:xfrm>
            <a:off x="5715000" y="1600200"/>
            <a:ext cx="2819400" cy="13239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altLang="en-US" sz="1600">
                <a:latin typeface="Comic Sans MS" pitchFamily="66" charset="0"/>
              </a:rPr>
              <a:t>This method was discovered by Carl Friedrich Gauss (1777-1855) while he was still in Primary School!</a:t>
            </a:r>
          </a:p>
        </p:txBody>
      </p:sp>
      <p:sp>
        <p:nvSpPr>
          <p:cNvPr id="23" name="Title 1"/>
          <p:cNvSpPr>
            <a:spLocks noGrp="1"/>
          </p:cNvSpPr>
          <p:nvPr>
            <p:ph type="title"/>
          </p:nvPr>
        </p:nvSpPr>
        <p:spPr>
          <a:xfrm>
            <a:off x="602524" y="129995"/>
            <a:ext cx="7886700" cy="1325563"/>
          </a:xfrm>
        </p:spPr>
        <p:txBody>
          <a:bodyPr/>
          <a:lstStyle/>
          <a:p>
            <a:pPr algn="ctr"/>
            <a:r>
              <a:rPr lang="en-US" dirty="0">
                <a:latin typeface="Comic Sans MS" panose="030F0702030302020204" pitchFamily="66" charset="0"/>
              </a:rPr>
              <a:t>Sequences and Series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8708571" y="6519446"/>
            <a:ext cx="51007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Comic Sans MS" panose="030F0702030302020204" pitchFamily="66" charset="0"/>
              </a:rPr>
              <a:t>3B</a:t>
            </a:r>
            <a:endParaRPr lang="en-GB" sz="1600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35361" y="1730"/>
                <a:ext cx="1935658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+(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−1)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𝑑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361" y="1730"/>
                <a:ext cx="1935658" cy="276999"/>
              </a:xfrm>
              <a:prstGeom prst="rect">
                <a:avLst/>
              </a:prstGeom>
              <a:blipFill>
                <a:blip r:embed="rId15"/>
                <a:stretch>
                  <a:fillRect l="-315" t="-2174" r="-1577" b="-3260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360883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56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56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56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56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56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256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256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256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256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256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256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256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256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256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7" dur="500"/>
                                        <p:tgtEl>
                                          <p:spTgt spid="256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 nodeType="clickPar">
                      <p:stCondLst>
                        <p:cond delay="indefinite"/>
                      </p:stCondLst>
                      <p:childTnLst>
                        <p:par>
                          <p:cTn id="7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2" dur="500"/>
                                        <p:tgtEl>
                                          <p:spTgt spid="256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11" grpId="0" animBg="1"/>
      <p:bldP spid="25612" grpId="0" animBg="1"/>
      <p:bldP spid="25613" grpId="0" animBg="1"/>
      <p:bldP spid="25614" grpId="0" animBg="1"/>
      <p:bldP spid="25615" grpId="0" animBg="1"/>
      <p:bldP spid="25616" grpId="0"/>
      <p:bldP spid="25617" grpId="0"/>
      <p:bldP spid="25618" grpId="0"/>
      <p:bldP spid="25619" grpId="0"/>
      <p:bldP spid="2562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1524000"/>
            <a:ext cx="8839200" cy="4525963"/>
          </a:xfrm>
        </p:spPr>
        <p:txBody>
          <a:bodyPr/>
          <a:lstStyle/>
          <a:p>
            <a:pPr marL="0" indent="0" eaLnBrk="1" hangingPunct="1">
              <a:buFontTx/>
              <a:buNone/>
            </a:pPr>
            <a:r>
              <a:rPr lang="en-GB" altLang="en-US" sz="1600" b="1" u="sng">
                <a:latin typeface="Comic Sans MS" pitchFamily="66" charset="0"/>
              </a:rPr>
              <a:t>The Sum of an Arithmetic Series</a:t>
            </a:r>
            <a:endParaRPr lang="en-GB" altLang="en-US" sz="1600">
              <a:latin typeface="Comic Sans MS" pitchFamily="66" charset="0"/>
            </a:endParaRPr>
          </a:p>
          <a:p>
            <a:pPr marL="0" indent="0" eaLnBrk="1" hangingPunct="1">
              <a:buFontTx/>
              <a:buNone/>
            </a:pPr>
            <a:r>
              <a:rPr lang="en-GB" altLang="en-US" sz="1600">
                <a:latin typeface="Comic Sans MS" pitchFamily="66" charset="0"/>
              </a:rPr>
              <a:t>As a general rule:</a:t>
            </a:r>
          </a:p>
          <a:p>
            <a:pPr marL="0" indent="0" eaLnBrk="1" hangingPunct="1">
              <a:buFontTx/>
              <a:buNone/>
            </a:pPr>
            <a:endParaRPr lang="en-GB" altLang="en-US" sz="1600">
              <a:latin typeface="Comic Sans MS" pitchFamily="66" charset="0"/>
            </a:endParaRPr>
          </a:p>
        </p:txBody>
      </p:sp>
      <p:graphicFrame>
        <p:nvGraphicFramePr>
          <p:cNvPr id="26645" name="Object 21"/>
          <p:cNvGraphicFramePr>
            <a:graphicFrameLocks noChangeAspect="1"/>
          </p:cNvGraphicFramePr>
          <p:nvPr/>
        </p:nvGraphicFramePr>
        <p:xfrm>
          <a:off x="152400" y="2362200"/>
          <a:ext cx="552450" cy="3984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20" name="Equation" r:id="rId3" imgW="317362" imgH="228501" progId="Equation.DSMT4">
                  <p:embed/>
                </p:oleObj>
              </mc:Choice>
              <mc:Fallback>
                <p:oleObj name="Equation" r:id="rId3" imgW="317362" imgH="228501" progId="Equation.DSMT4">
                  <p:embed/>
                  <p:pic>
                    <p:nvPicPr>
                      <p:cNvPr id="26645" name="Object 2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" y="2362200"/>
                        <a:ext cx="552450" cy="3984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646" name="Object 22"/>
          <p:cNvGraphicFramePr>
            <a:graphicFrameLocks noChangeAspect="1"/>
          </p:cNvGraphicFramePr>
          <p:nvPr/>
        </p:nvGraphicFramePr>
        <p:xfrm>
          <a:off x="796925" y="2420938"/>
          <a:ext cx="220663" cy="244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21" name="Equation" r:id="rId5" imgW="126835" imgH="139518" progId="Equation.DSMT4">
                  <p:embed/>
                </p:oleObj>
              </mc:Choice>
              <mc:Fallback>
                <p:oleObj name="Equation" r:id="rId5" imgW="126835" imgH="139518" progId="Equation.DSMT4">
                  <p:embed/>
                  <p:pic>
                    <p:nvPicPr>
                      <p:cNvPr id="26646" name="Object 2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96925" y="2420938"/>
                        <a:ext cx="220663" cy="244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647" name="Object 23"/>
          <p:cNvGraphicFramePr>
            <a:graphicFrameLocks noChangeAspect="1"/>
          </p:cNvGraphicFramePr>
          <p:nvPr/>
        </p:nvGraphicFramePr>
        <p:xfrm>
          <a:off x="1066800" y="2362200"/>
          <a:ext cx="1035050" cy="35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22" name="Equation" r:id="rId7" imgW="596641" imgH="203112" progId="Equation.DSMT4">
                  <p:embed/>
                </p:oleObj>
              </mc:Choice>
              <mc:Fallback>
                <p:oleObj name="Equation" r:id="rId7" imgW="596641" imgH="203112" progId="Equation.DSMT4">
                  <p:embed/>
                  <p:pic>
                    <p:nvPicPr>
                      <p:cNvPr id="26647" name="Object 2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66800" y="2362200"/>
                        <a:ext cx="1035050" cy="355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648" name="Object 24"/>
          <p:cNvGraphicFramePr>
            <a:graphicFrameLocks noChangeAspect="1"/>
          </p:cNvGraphicFramePr>
          <p:nvPr/>
        </p:nvGraphicFramePr>
        <p:xfrm>
          <a:off x="2133600" y="2362200"/>
          <a:ext cx="1189038" cy="35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23" name="Equation" r:id="rId9" imgW="685800" imgH="203200" progId="Equation.DSMT4">
                  <p:embed/>
                </p:oleObj>
              </mc:Choice>
              <mc:Fallback>
                <p:oleObj name="Equation" r:id="rId9" imgW="685800" imgH="203200" progId="Equation.DSMT4">
                  <p:embed/>
                  <p:pic>
                    <p:nvPicPr>
                      <p:cNvPr id="26648" name="Object 2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33600" y="2362200"/>
                        <a:ext cx="1189038" cy="355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649" name="Object 25"/>
          <p:cNvGraphicFramePr>
            <a:graphicFrameLocks noChangeAspect="1"/>
          </p:cNvGraphicFramePr>
          <p:nvPr/>
        </p:nvGraphicFramePr>
        <p:xfrm>
          <a:off x="3352800" y="2362200"/>
          <a:ext cx="1166813" cy="35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24" name="Equation" r:id="rId11" imgW="672808" imgH="203112" progId="Equation.DSMT4">
                  <p:embed/>
                </p:oleObj>
              </mc:Choice>
              <mc:Fallback>
                <p:oleObj name="Equation" r:id="rId11" imgW="672808" imgH="203112" progId="Equation.DSMT4">
                  <p:embed/>
                  <p:pic>
                    <p:nvPicPr>
                      <p:cNvPr id="26649" name="Object 2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52800" y="2362200"/>
                        <a:ext cx="1166813" cy="355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6650" name="Text Box 26"/>
          <p:cNvSpPr txBox="1">
            <a:spLocks noChangeArrowheads="1"/>
          </p:cNvSpPr>
          <p:nvPr/>
        </p:nvSpPr>
        <p:spPr bwMode="auto">
          <a:xfrm>
            <a:off x="4495800" y="2362200"/>
            <a:ext cx="12954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en-US"/>
              <a:t>…, …, …</a:t>
            </a:r>
          </a:p>
        </p:txBody>
      </p:sp>
      <p:graphicFrame>
        <p:nvGraphicFramePr>
          <p:cNvPr id="26651" name="Object 27"/>
          <p:cNvGraphicFramePr>
            <a:graphicFrameLocks noChangeAspect="1"/>
          </p:cNvGraphicFramePr>
          <p:nvPr/>
        </p:nvGraphicFramePr>
        <p:xfrm>
          <a:off x="5562600" y="2362200"/>
          <a:ext cx="1739900" cy="35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25" name="Equation" r:id="rId13" imgW="1002865" imgH="203112" progId="Equation.DSMT4">
                  <p:embed/>
                </p:oleObj>
              </mc:Choice>
              <mc:Fallback>
                <p:oleObj name="Equation" r:id="rId13" imgW="1002865" imgH="203112" progId="Equation.DSMT4">
                  <p:embed/>
                  <p:pic>
                    <p:nvPicPr>
                      <p:cNvPr id="26651" name="Object 2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62600" y="2362200"/>
                        <a:ext cx="1739900" cy="355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652" name="Object 28"/>
          <p:cNvGraphicFramePr>
            <a:graphicFrameLocks noChangeAspect="1"/>
          </p:cNvGraphicFramePr>
          <p:nvPr/>
        </p:nvGraphicFramePr>
        <p:xfrm>
          <a:off x="7315200" y="2362200"/>
          <a:ext cx="1673225" cy="35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26" name="Equation" r:id="rId15" imgW="965200" imgH="203200" progId="Equation.DSMT4">
                  <p:embed/>
                </p:oleObj>
              </mc:Choice>
              <mc:Fallback>
                <p:oleObj name="Equation" r:id="rId15" imgW="965200" imgH="203200" progId="Equation.DSMT4">
                  <p:embed/>
                  <p:pic>
                    <p:nvPicPr>
                      <p:cNvPr id="26652" name="Object 2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15200" y="2362200"/>
                        <a:ext cx="1673225" cy="355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653" name="Object 29"/>
          <p:cNvGraphicFramePr>
            <a:graphicFrameLocks noChangeAspect="1"/>
          </p:cNvGraphicFramePr>
          <p:nvPr/>
        </p:nvGraphicFramePr>
        <p:xfrm>
          <a:off x="152400" y="2895600"/>
          <a:ext cx="552450" cy="3984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27" name="Equation" r:id="rId17" imgW="317362" imgH="228501" progId="Equation.DSMT4">
                  <p:embed/>
                </p:oleObj>
              </mc:Choice>
              <mc:Fallback>
                <p:oleObj name="Equation" r:id="rId17" imgW="317362" imgH="228501" progId="Equation.DSMT4">
                  <p:embed/>
                  <p:pic>
                    <p:nvPicPr>
                      <p:cNvPr id="26653" name="Object 2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" y="2895600"/>
                        <a:ext cx="552450" cy="3984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654" name="Object 30"/>
          <p:cNvGraphicFramePr>
            <a:graphicFrameLocks noChangeAspect="1"/>
          </p:cNvGraphicFramePr>
          <p:nvPr/>
        </p:nvGraphicFramePr>
        <p:xfrm>
          <a:off x="762000" y="2895600"/>
          <a:ext cx="1431925" cy="35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28" name="Equation" r:id="rId19" imgW="825500" imgH="203200" progId="Equation.DSMT4">
                  <p:embed/>
                </p:oleObj>
              </mc:Choice>
              <mc:Fallback>
                <p:oleObj name="Equation" r:id="rId19" imgW="825500" imgH="203200" progId="Equation.DSMT4">
                  <p:embed/>
                  <p:pic>
                    <p:nvPicPr>
                      <p:cNvPr id="26654" name="Object 3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0" y="2895600"/>
                        <a:ext cx="1431925" cy="355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655" name="Object 31"/>
          <p:cNvGraphicFramePr>
            <a:graphicFrameLocks noChangeAspect="1"/>
          </p:cNvGraphicFramePr>
          <p:nvPr/>
        </p:nvGraphicFramePr>
        <p:xfrm>
          <a:off x="2209800" y="2895600"/>
          <a:ext cx="1739900" cy="35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29" name="Equation" r:id="rId21" imgW="1002865" imgH="203112" progId="Equation.DSMT4">
                  <p:embed/>
                </p:oleObj>
              </mc:Choice>
              <mc:Fallback>
                <p:oleObj name="Equation" r:id="rId21" imgW="1002865" imgH="203112" progId="Equation.DSMT4">
                  <p:embed/>
                  <p:pic>
                    <p:nvPicPr>
                      <p:cNvPr id="26655" name="Object 3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09800" y="2895600"/>
                        <a:ext cx="1739900" cy="355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6656" name="Text Box 32"/>
          <p:cNvSpPr txBox="1">
            <a:spLocks noChangeArrowheads="1"/>
          </p:cNvSpPr>
          <p:nvPr/>
        </p:nvSpPr>
        <p:spPr bwMode="auto">
          <a:xfrm>
            <a:off x="3886200" y="2895600"/>
            <a:ext cx="12954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en-US"/>
              <a:t>…, …, …</a:t>
            </a:r>
          </a:p>
        </p:txBody>
      </p:sp>
      <p:graphicFrame>
        <p:nvGraphicFramePr>
          <p:cNvPr id="26657" name="Object 33"/>
          <p:cNvGraphicFramePr>
            <a:graphicFrameLocks noChangeAspect="1"/>
          </p:cNvGraphicFramePr>
          <p:nvPr/>
        </p:nvGraphicFramePr>
        <p:xfrm>
          <a:off x="4953000" y="2895600"/>
          <a:ext cx="1166813" cy="35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30" name="Equation" r:id="rId23" imgW="672808" imgH="203112" progId="Equation.DSMT4">
                  <p:embed/>
                </p:oleObj>
              </mc:Choice>
              <mc:Fallback>
                <p:oleObj name="Equation" r:id="rId23" imgW="672808" imgH="203112" progId="Equation.DSMT4">
                  <p:embed/>
                  <p:pic>
                    <p:nvPicPr>
                      <p:cNvPr id="26657" name="Object 3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53000" y="2895600"/>
                        <a:ext cx="1166813" cy="355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658" name="Object 34"/>
          <p:cNvGraphicFramePr>
            <a:graphicFrameLocks noChangeAspect="1"/>
          </p:cNvGraphicFramePr>
          <p:nvPr/>
        </p:nvGraphicFramePr>
        <p:xfrm>
          <a:off x="6096000" y="2895600"/>
          <a:ext cx="1189038" cy="35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31" name="Equation" r:id="rId25" imgW="685800" imgH="203200" progId="Equation.DSMT4">
                  <p:embed/>
                </p:oleObj>
              </mc:Choice>
              <mc:Fallback>
                <p:oleObj name="Equation" r:id="rId25" imgW="685800" imgH="203200" progId="Equation.DSMT4">
                  <p:embed/>
                  <p:pic>
                    <p:nvPicPr>
                      <p:cNvPr id="26658" name="Object 3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6000" y="2895600"/>
                        <a:ext cx="1189038" cy="355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659" name="Object 35"/>
          <p:cNvGraphicFramePr>
            <a:graphicFrameLocks noChangeAspect="1"/>
          </p:cNvGraphicFramePr>
          <p:nvPr/>
        </p:nvGraphicFramePr>
        <p:xfrm>
          <a:off x="7239000" y="2895600"/>
          <a:ext cx="1035050" cy="35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32" name="Equation" r:id="rId27" imgW="596641" imgH="203112" progId="Equation.DSMT4">
                  <p:embed/>
                </p:oleObj>
              </mc:Choice>
              <mc:Fallback>
                <p:oleObj name="Equation" r:id="rId27" imgW="596641" imgH="203112" progId="Equation.DSMT4">
                  <p:embed/>
                  <p:pic>
                    <p:nvPicPr>
                      <p:cNvPr id="26659" name="Object 3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39000" y="2895600"/>
                        <a:ext cx="1035050" cy="355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660" name="Object 36"/>
          <p:cNvGraphicFramePr>
            <a:graphicFrameLocks noChangeAspect="1"/>
          </p:cNvGraphicFramePr>
          <p:nvPr/>
        </p:nvGraphicFramePr>
        <p:xfrm>
          <a:off x="8296275" y="2932113"/>
          <a:ext cx="441325" cy="266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33" name="Equation" r:id="rId29" imgW="253780" imgH="152268" progId="Equation.DSMT4">
                  <p:embed/>
                </p:oleObj>
              </mc:Choice>
              <mc:Fallback>
                <p:oleObj name="Equation" r:id="rId29" imgW="253780" imgH="152268" progId="Equation.DSMT4">
                  <p:embed/>
                  <p:pic>
                    <p:nvPicPr>
                      <p:cNvPr id="26660" name="Object 3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96275" y="2932113"/>
                        <a:ext cx="441325" cy="266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6662" name="Oval 38"/>
          <p:cNvSpPr>
            <a:spLocks noChangeArrowheads="1"/>
          </p:cNvSpPr>
          <p:nvPr/>
        </p:nvSpPr>
        <p:spPr bwMode="auto">
          <a:xfrm>
            <a:off x="609600" y="2362200"/>
            <a:ext cx="457200" cy="381000"/>
          </a:xfrm>
          <a:prstGeom prst="ellips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6663" name="Oval 39"/>
          <p:cNvSpPr>
            <a:spLocks noChangeArrowheads="1"/>
          </p:cNvSpPr>
          <p:nvPr/>
        </p:nvSpPr>
        <p:spPr bwMode="auto">
          <a:xfrm>
            <a:off x="762000" y="2819400"/>
            <a:ext cx="1524000" cy="533400"/>
          </a:xfrm>
          <a:prstGeom prst="ellips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6665" name="Oval 41"/>
          <p:cNvSpPr>
            <a:spLocks noChangeArrowheads="1"/>
          </p:cNvSpPr>
          <p:nvPr/>
        </p:nvSpPr>
        <p:spPr bwMode="auto">
          <a:xfrm>
            <a:off x="2438400" y="2819400"/>
            <a:ext cx="1524000" cy="533400"/>
          </a:xfrm>
          <a:prstGeom prst="ellips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6666" name="Oval 42"/>
          <p:cNvSpPr>
            <a:spLocks noChangeArrowheads="1"/>
          </p:cNvSpPr>
          <p:nvPr/>
        </p:nvSpPr>
        <p:spPr bwMode="auto">
          <a:xfrm>
            <a:off x="1219200" y="2362200"/>
            <a:ext cx="914400" cy="381000"/>
          </a:xfrm>
          <a:prstGeom prst="ellips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graphicFrame>
        <p:nvGraphicFramePr>
          <p:cNvPr id="26667" name="Object 43"/>
          <p:cNvGraphicFramePr>
            <a:graphicFrameLocks noChangeAspect="1"/>
          </p:cNvGraphicFramePr>
          <p:nvPr/>
        </p:nvGraphicFramePr>
        <p:xfrm>
          <a:off x="0" y="4419600"/>
          <a:ext cx="684213" cy="3984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34" name="Equation" r:id="rId31" imgW="393529" imgH="228501" progId="Equation.DSMT4">
                  <p:embed/>
                </p:oleObj>
              </mc:Choice>
              <mc:Fallback>
                <p:oleObj name="Equation" r:id="rId31" imgW="393529" imgH="228501" progId="Equation.DSMT4">
                  <p:embed/>
                  <p:pic>
                    <p:nvPicPr>
                      <p:cNvPr id="26667" name="Object 4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4419600"/>
                        <a:ext cx="684213" cy="3984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6671" name="Group 47"/>
          <p:cNvGrpSpPr>
            <a:grpSpLocks/>
          </p:cNvGrpSpPr>
          <p:nvPr/>
        </p:nvGrpSpPr>
        <p:grpSpPr bwMode="auto">
          <a:xfrm>
            <a:off x="762000" y="3429000"/>
            <a:ext cx="1901825" cy="355600"/>
            <a:chOff x="576" y="2208"/>
            <a:chExt cx="1198" cy="224"/>
          </a:xfrm>
        </p:grpSpPr>
        <p:graphicFrame>
          <p:nvGraphicFramePr>
            <p:cNvPr id="23616" name="Object 44"/>
            <p:cNvGraphicFramePr>
              <a:graphicFrameLocks noChangeAspect="1"/>
            </p:cNvGraphicFramePr>
            <p:nvPr/>
          </p:nvGraphicFramePr>
          <p:xfrm>
            <a:off x="576" y="2239"/>
            <a:ext cx="139" cy="15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235" name="Equation" r:id="rId33" imgW="126835" imgH="139518" progId="Equation.DSMT4">
                    <p:embed/>
                  </p:oleObj>
                </mc:Choice>
                <mc:Fallback>
                  <p:oleObj name="Equation" r:id="rId33" imgW="126835" imgH="139518" progId="Equation.DSMT4">
                    <p:embed/>
                    <p:pic>
                      <p:nvPicPr>
                        <p:cNvPr id="23616" name="Object 4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3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76" y="2239"/>
                          <a:ext cx="139" cy="15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3617" name="Object 46"/>
            <p:cNvGraphicFramePr>
              <a:graphicFrameLocks noChangeAspect="1"/>
            </p:cNvGraphicFramePr>
            <p:nvPr/>
          </p:nvGraphicFramePr>
          <p:xfrm>
            <a:off x="720" y="2208"/>
            <a:ext cx="1054" cy="22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236" name="Equation" r:id="rId35" imgW="965200" imgH="203200" progId="Equation.DSMT4">
                    <p:embed/>
                  </p:oleObj>
                </mc:Choice>
                <mc:Fallback>
                  <p:oleObj name="Equation" r:id="rId35" imgW="965200" imgH="203200" progId="Equation.DSMT4">
                    <p:embed/>
                    <p:pic>
                      <p:nvPicPr>
                        <p:cNvPr id="23617" name="Object 4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3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20" y="2208"/>
                          <a:ext cx="1054" cy="22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26674" name="Object 50"/>
          <p:cNvGraphicFramePr>
            <a:graphicFrameLocks noChangeAspect="1"/>
          </p:cNvGraphicFramePr>
          <p:nvPr/>
        </p:nvGraphicFramePr>
        <p:xfrm>
          <a:off x="762000" y="3810000"/>
          <a:ext cx="1608138" cy="35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37" name="Equation" r:id="rId37" imgW="926698" imgH="203112" progId="Equation.DSMT4">
                  <p:embed/>
                </p:oleObj>
              </mc:Choice>
              <mc:Fallback>
                <p:oleObj name="Equation" r:id="rId37" imgW="926698" imgH="203112" progId="Equation.DSMT4">
                  <p:embed/>
                  <p:pic>
                    <p:nvPicPr>
                      <p:cNvPr id="26674" name="Object 5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0" y="3810000"/>
                        <a:ext cx="1608138" cy="355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676" name="Object 52"/>
          <p:cNvGraphicFramePr>
            <a:graphicFrameLocks noChangeAspect="1"/>
          </p:cNvGraphicFramePr>
          <p:nvPr/>
        </p:nvGraphicFramePr>
        <p:xfrm>
          <a:off x="3200400" y="3429000"/>
          <a:ext cx="617538" cy="311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38" name="Equation" r:id="rId39" imgW="355138" imgH="177569" progId="Equation.DSMT4">
                  <p:embed/>
                </p:oleObj>
              </mc:Choice>
              <mc:Fallback>
                <p:oleObj name="Equation" r:id="rId39" imgW="355138" imgH="177569" progId="Equation.DSMT4">
                  <p:embed/>
                  <p:pic>
                    <p:nvPicPr>
                      <p:cNvPr id="26676" name="Object 5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00400" y="3429000"/>
                        <a:ext cx="617538" cy="3111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677" name="Object 53"/>
          <p:cNvGraphicFramePr>
            <a:graphicFrameLocks noChangeAspect="1"/>
          </p:cNvGraphicFramePr>
          <p:nvPr/>
        </p:nvGraphicFramePr>
        <p:xfrm>
          <a:off x="3778250" y="3429000"/>
          <a:ext cx="1738313" cy="35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39" name="Equation" r:id="rId41" imgW="1002865" imgH="203112" progId="Equation.DSMT4">
                  <p:embed/>
                </p:oleObj>
              </mc:Choice>
              <mc:Fallback>
                <p:oleObj name="Equation" r:id="rId41" imgW="1002865" imgH="203112" progId="Equation.DSMT4">
                  <p:embed/>
                  <p:pic>
                    <p:nvPicPr>
                      <p:cNvPr id="26677" name="Object 5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78250" y="3429000"/>
                        <a:ext cx="1738313" cy="355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678" name="Object 54"/>
          <p:cNvGraphicFramePr>
            <a:graphicFrameLocks noChangeAspect="1"/>
          </p:cNvGraphicFramePr>
          <p:nvPr/>
        </p:nvGraphicFramePr>
        <p:xfrm>
          <a:off x="2971800" y="3810000"/>
          <a:ext cx="2049463" cy="35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40" name="Equation" r:id="rId43" imgW="1180588" imgH="203112" progId="Equation.DSMT4">
                  <p:embed/>
                </p:oleObj>
              </mc:Choice>
              <mc:Fallback>
                <p:oleObj name="Equation" r:id="rId43" imgW="1180588" imgH="203112" progId="Equation.DSMT4">
                  <p:embed/>
                  <p:pic>
                    <p:nvPicPr>
                      <p:cNvPr id="26678" name="Object 5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71800" y="3810000"/>
                        <a:ext cx="2049463" cy="355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679" name="Object 55"/>
          <p:cNvGraphicFramePr>
            <a:graphicFrameLocks noChangeAspect="1"/>
          </p:cNvGraphicFramePr>
          <p:nvPr/>
        </p:nvGraphicFramePr>
        <p:xfrm>
          <a:off x="2971800" y="4191000"/>
          <a:ext cx="2025650" cy="311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41" name="Equation" r:id="rId45" imgW="1167893" imgH="177723" progId="Equation.DSMT4">
                  <p:embed/>
                </p:oleObj>
              </mc:Choice>
              <mc:Fallback>
                <p:oleObj name="Equation" r:id="rId45" imgW="1167893" imgH="177723" progId="Equation.DSMT4">
                  <p:embed/>
                  <p:pic>
                    <p:nvPicPr>
                      <p:cNvPr id="26679" name="Object 5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71800" y="4191000"/>
                        <a:ext cx="2025650" cy="3111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680" name="Object 56"/>
          <p:cNvGraphicFramePr>
            <a:graphicFrameLocks noChangeAspect="1"/>
          </p:cNvGraphicFramePr>
          <p:nvPr/>
        </p:nvGraphicFramePr>
        <p:xfrm>
          <a:off x="2971800" y="4572000"/>
          <a:ext cx="1476375" cy="311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42" name="Equation" r:id="rId47" imgW="850531" imgH="177723" progId="Equation.DSMT4">
                  <p:embed/>
                </p:oleObj>
              </mc:Choice>
              <mc:Fallback>
                <p:oleObj name="Equation" r:id="rId47" imgW="850531" imgH="177723" progId="Equation.DSMT4">
                  <p:embed/>
                  <p:pic>
                    <p:nvPicPr>
                      <p:cNvPr id="26680" name="Object 5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71800" y="4572000"/>
                        <a:ext cx="1476375" cy="3111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681" name="Object 57"/>
          <p:cNvGraphicFramePr>
            <a:graphicFrameLocks noChangeAspect="1"/>
          </p:cNvGraphicFramePr>
          <p:nvPr/>
        </p:nvGraphicFramePr>
        <p:xfrm>
          <a:off x="2971800" y="4953000"/>
          <a:ext cx="1608138" cy="35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43" name="Equation" r:id="rId49" imgW="926698" imgH="203112" progId="Equation.DSMT4">
                  <p:embed/>
                </p:oleObj>
              </mc:Choice>
              <mc:Fallback>
                <p:oleObj name="Equation" r:id="rId49" imgW="926698" imgH="203112" progId="Equation.DSMT4">
                  <p:embed/>
                  <p:pic>
                    <p:nvPicPr>
                      <p:cNvPr id="26681" name="Object 5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71800" y="4953000"/>
                        <a:ext cx="1608138" cy="355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6682" name="Arc 58"/>
          <p:cNvSpPr>
            <a:spLocks/>
          </p:cNvSpPr>
          <p:nvPr/>
        </p:nvSpPr>
        <p:spPr bwMode="auto">
          <a:xfrm>
            <a:off x="5562600" y="3581400"/>
            <a:ext cx="228600" cy="381000"/>
          </a:xfrm>
          <a:custGeom>
            <a:avLst/>
            <a:gdLst>
              <a:gd name="T0" fmla="*/ 0 w 21600"/>
              <a:gd name="T1" fmla="*/ 0 h 43145"/>
              <a:gd name="T2" fmla="*/ 172043 w 21600"/>
              <a:gd name="T3" fmla="*/ 3364492 h 43145"/>
              <a:gd name="T4" fmla="*/ 0 w 21600"/>
              <a:gd name="T5" fmla="*/ 1684392 h 43145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43145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2933"/>
                  <a:pt x="12840" y="42339"/>
                  <a:pt x="1536" y="43145"/>
                </a:cubicBezTo>
              </a:path>
              <a:path w="21600" h="43145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2933"/>
                  <a:pt x="12840" y="42339"/>
                  <a:pt x="1536" y="43145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26683" name="Arc 59"/>
          <p:cNvSpPr>
            <a:spLocks/>
          </p:cNvSpPr>
          <p:nvPr/>
        </p:nvSpPr>
        <p:spPr bwMode="auto">
          <a:xfrm>
            <a:off x="5562600" y="3962400"/>
            <a:ext cx="228600" cy="381000"/>
          </a:xfrm>
          <a:custGeom>
            <a:avLst/>
            <a:gdLst>
              <a:gd name="T0" fmla="*/ 0 w 21600"/>
              <a:gd name="T1" fmla="*/ 0 h 43145"/>
              <a:gd name="T2" fmla="*/ 172043 w 21600"/>
              <a:gd name="T3" fmla="*/ 3364492 h 43145"/>
              <a:gd name="T4" fmla="*/ 0 w 21600"/>
              <a:gd name="T5" fmla="*/ 1684392 h 43145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43145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2933"/>
                  <a:pt x="12840" y="42339"/>
                  <a:pt x="1536" y="43145"/>
                </a:cubicBezTo>
              </a:path>
              <a:path w="21600" h="43145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2933"/>
                  <a:pt x="12840" y="42339"/>
                  <a:pt x="1536" y="43145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26684" name="Arc 60"/>
          <p:cNvSpPr>
            <a:spLocks/>
          </p:cNvSpPr>
          <p:nvPr/>
        </p:nvSpPr>
        <p:spPr bwMode="auto">
          <a:xfrm>
            <a:off x="5562600" y="4343400"/>
            <a:ext cx="228600" cy="381000"/>
          </a:xfrm>
          <a:custGeom>
            <a:avLst/>
            <a:gdLst>
              <a:gd name="T0" fmla="*/ 0 w 21600"/>
              <a:gd name="T1" fmla="*/ 0 h 43145"/>
              <a:gd name="T2" fmla="*/ 172043 w 21600"/>
              <a:gd name="T3" fmla="*/ 3364492 h 43145"/>
              <a:gd name="T4" fmla="*/ 0 w 21600"/>
              <a:gd name="T5" fmla="*/ 1684392 h 43145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43145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2933"/>
                  <a:pt x="12840" y="42339"/>
                  <a:pt x="1536" y="43145"/>
                </a:cubicBezTo>
              </a:path>
              <a:path w="21600" h="43145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2933"/>
                  <a:pt x="12840" y="42339"/>
                  <a:pt x="1536" y="43145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26685" name="Arc 61"/>
          <p:cNvSpPr>
            <a:spLocks/>
          </p:cNvSpPr>
          <p:nvPr/>
        </p:nvSpPr>
        <p:spPr bwMode="auto">
          <a:xfrm>
            <a:off x="5562600" y="4724400"/>
            <a:ext cx="228600" cy="381000"/>
          </a:xfrm>
          <a:custGeom>
            <a:avLst/>
            <a:gdLst>
              <a:gd name="T0" fmla="*/ 0 w 21600"/>
              <a:gd name="T1" fmla="*/ 0 h 43145"/>
              <a:gd name="T2" fmla="*/ 172043 w 21600"/>
              <a:gd name="T3" fmla="*/ 3364492 h 43145"/>
              <a:gd name="T4" fmla="*/ 0 w 21600"/>
              <a:gd name="T5" fmla="*/ 1684392 h 43145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43145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2933"/>
                  <a:pt x="12840" y="42339"/>
                  <a:pt x="1536" y="43145"/>
                </a:cubicBezTo>
              </a:path>
              <a:path w="21600" h="43145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2933"/>
                  <a:pt x="12840" y="42339"/>
                  <a:pt x="1536" y="43145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26686" name="Text Box 62"/>
          <p:cNvSpPr txBox="1">
            <a:spLocks noChangeArrowheads="1"/>
          </p:cNvSpPr>
          <p:nvPr/>
        </p:nvSpPr>
        <p:spPr bwMode="auto">
          <a:xfrm>
            <a:off x="5791200" y="3581400"/>
            <a:ext cx="12954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altLang="en-US" sz="1400">
                <a:solidFill>
                  <a:srgbClr val="FF0000"/>
                </a:solidFill>
                <a:latin typeface="Comic Sans MS" pitchFamily="66" charset="0"/>
              </a:rPr>
              <a:t>Group the a’s</a:t>
            </a:r>
          </a:p>
        </p:txBody>
      </p:sp>
      <p:sp>
        <p:nvSpPr>
          <p:cNvPr id="26687" name="Text Box 63"/>
          <p:cNvSpPr txBox="1">
            <a:spLocks noChangeArrowheads="1"/>
          </p:cNvSpPr>
          <p:nvPr/>
        </p:nvSpPr>
        <p:spPr bwMode="auto">
          <a:xfrm>
            <a:off x="5791200" y="3886200"/>
            <a:ext cx="1295400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altLang="en-US" sz="1400">
                <a:solidFill>
                  <a:srgbClr val="FF0000"/>
                </a:solidFill>
                <a:latin typeface="Comic Sans MS" pitchFamily="66" charset="0"/>
              </a:rPr>
              <a:t>Multiply out the bracket</a:t>
            </a:r>
          </a:p>
        </p:txBody>
      </p:sp>
      <p:sp>
        <p:nvSpPr>
          <p:cNvPr id="26688" name="Text Box 64"/>
          <p:cNvSpPr txBox="1">
            <a:spLocks noChangeArrowheads="1"/>
          </p:cNvSpPr>
          <p:nvPr/>
        </p:nvSpPr>
        <p:spPr bwMode="auto">
          <a:xfrm>
            <a:off x="5791200" y="4419600"/>
            <a:ext cx="12954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altLang="en-US" sz="1400">
                <a:solidFill>
                  <a:srgbClr val="FF0000"/>
                </a:solidFill>
                <a:latin typeface="Comic Sans MS" pitchFamily="66" charset="0"/>
              </a:rPr>
              <a:t>Group the d’s</a:t>
            </a:r>
          </a:p>
        </p:txBody>
      </p:sp>
      <p:sp>
        <p:nvSpPr>
          <p:cNvPr id="26689" name="Text Box 65"/>
          <p:cNvSpPr txBox="1">
            <a:spLocks noChangeArrowheads="1"/>
          </p:cNvSpPr>
          <p:nvPr/>
        </p:nvSpPr>
        <p:spPr bwMode="auto">
          <a:xfrm>
            <a:off x="5791200" y="4724400"/>
            <a:ext cx="1295400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altLang="en-US" sz="1400">
                <a:solidFill>
                  <a:srgbClr val="FF0000"/>
                </a:solidFill>
                <a:latin typeface="Comic Sans MS" pitchFamily="66" charset="0"/>
              </a:rPr>
              <a:t>Factorise the 2</a:t>
            </a:r>
            <a:r>
              <a:rPr lang="en-GB" altLang="en-US" sz="1400" baseline="30000">
                <a:solidFill>
                  <a:srgbClr val="FF0000"/>
                </a:solidFill>
                <a:latin typeface="Comic Sans MS" pitchFamily="66" charset="0"/>
              </a:rPr>
              <a:t>nd</a:t>
            </a:r>
            <a:r>
              <a:rPr lang="en-GB" altLang="en-US" sz="1400">
                <a:solidFill>
                  <a:srgbClr val="FF0000"/>
                </a:solidFill>
                <a:latin typeface="Comic Sans MS" pitchFamily="66" charset="0"/>
              </a:rPr>
              <a:t> part</a:t>
            </a:r>
          </a:p>
        </p:txBody>
      </p:sp>
      <p:sp>
        <p:nvSpPr>
          <p:cNvPr id="26690" name="Oval 66"/>
          <p:cNvSpPr>
            <a:spLocks noChangeArrowheads="1"/>
          </p:cNvSpPr>
          <p:nvPr/>
        </p:nvSpPr>
        <p:spPr bwMode="auto">
          <a:xfrm>
            <a:off x="609600" y="3733800"/>
            <a:ext cx="1905000" cy="533400"/>
          </a:xfrm>
          <a:prstGeom prst="ellipse">
            <a:avLst/>
          </a:prstGeom>
          <a:noFill/>
          <a:ln w="2540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6691" name="Oval 67"/>
          <p:cNvSpPr>
            <a:spLocks noChangeArrowheads="1"/>
          </p:cNvSpPr>
          <p:nvPr/>
        </p:nvSpPr>
        <p:spPr bwMode="auto">
          <a:xfrm>
            <a:off x="2819400" y="4876800"/>
            <a:ext cx="1905000" cy="533400"/>
          </a:xfrm>
          <a:prstGeom prst="ellipse">
            <a:avLst/>
          </a:prstGeom>
          <a:noFill/>
          <a:ln w="2540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graphicFrame>
        <p:nvGraphicFramePr>
          <p:cNvPr id="26692" name="Object 68"/>
          <p:cNvGraphicFramePr>
            <a:graphicFrameLocks noChangeAspect="1"/>
          </p:cNvGraphicFramePr>
          <p:nvPr/>
        </p:nvGraphicFramePr>
        <p:xfrm>
          <a:off x="762000" y="4419600"/>
          <a:ext cx="1387475" cy="35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44" name="Equation" r:id="rId51" imgW="799753" imgH="203112" progId="Equation.DSMT4">
                  <p:embed/>
                </p:oleObj>
              </mc:Choice>
              <mc:Fallback>
                <p:oleObj name="Equation" r:id="rId51" imgW="799753" imgH="203112" progId="Equation.DSMT4">
                  <p:embed/>
                  <p:pic>
                    <p:nvPicPr>
                      <p:cNvPr id="26692" name="Object 6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0" y="4419600"/>
                        <a:ext cx="1387475" cy="355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693" name="Object 69"/>
          <p:cNvGraphicFramePr>
            <a:graphicFrameLocks noChangeAspect="1"/>
          </p:cNvGraphicFramePr>
          <p:nvPr/>
        </p:nvGraphicFramePr>
        <p:xfrm>
          <a:off x="2209800" y="4419600"/>
          <a:ext cx="1628775" cy="35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45" name="Equation" r:id="rId53" imgW="939392" imgH="203112" progId="Equation.DSMT4">
                  <p:embed/>
                </p:oleObj>
              </mc:Choice>
              <mc:Fallback>
                <p:oleObj name="Equation" r:id="rId53" imgW="939392" imgH="203112" progId="Equation.DSMT4">
                  <p:embed/>
                  <p:pic>
                    <p:nvPicPr>
                      <p:cNvPr id="26693" name="Object 6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09800" y="4419600"/>
                        <a:ext cx="1628775" cy="355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695" name="Object 71"/>
          <p:cNvGraphicFramePr>
            <a:graphicFrameLocks noChangeAspect="1"/>
          </p:cNvGraphicFramePr>
          <p:nvPr/>
        </p:nvGraphicFramePr>
        <p:xfrm>
          <a:off x="4876800" y="4419600"/>
          <a:ext cx="1628775" cy="35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46" name="Equation" r:id="rId55" imgW="939392" imgH="203112" progId="Equation.DSMT4">
                  <p:embed/>
                </p:oleObj>
              </mc:Choice>
              <mc:Fallback>
                <p:oleObj name="Equation" r:id="rId55" imgW="939392" imgH="203112" progId="Equation.DSMT4">
                  <p:embed/>
                  <p:pic>
                    <p:nvPicPr>
                      <p:cNvPr id="26695" name="Object 7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76800" y="4419600"/>
                        <a:ext cx="1628775" cy="355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696" name="Object 72"/>
          <p:cNvGraphicFramePr>
            <a:graphicFrameLocks noChangeAspect="1"/>
          </p:cNvGraphicFramePr>
          <p:nvPr/>
        </p:nvGraphicFramePr>
        <p:xfrm>
          <a:off x="6553200" y="4419600"/>
          <a:ext cx="1628775" cy="35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47" name="Equation" r:id="rId57" imgW="939392" imgH="203112" progId="Equation.DSMT4">
                  <p:embed/>
                </p:oleObj>
              </mc:Choice>
              <mc:Fallback>
                <p:oleObj name="Equation" r:id="rId57" imgW="939392" imgH="203112" progId="Equation.DSMT4">
                  <p:embed/>
                  <p:pic>
                    <p:nvPicPr>
                      <p:cNvPr id="26696" name="Object 7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53200" y="4419600"/>
                        <a:ext cx="1628775" cy="355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6697" name="Text Box 73"/>
          <p:cNvSpPr txBox="1">
            <a:spLocks noChangeArrowheads="1"/>
          </p:cNvSpPr>
          <p:nvPr/>
        </p:nvSpPr>
        <p:spPr bwMode="auto">
          <a:xfrm>
            <a:off x="3810000" y="4419600"/>
            <a:ext cx="12954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en-US"/>
              <a:t>…, …, …</a:t>
            </a:r>
          </a:p>
        </p:txBody>
      </p:sp>
      <p:graphicFrame>
        <p:nvGraphicFramePr>
          <p:cNvPr id="26698" name="Object 74"/>
          <p:cNvGraphicFramePr>
            <a:graphicFrameLocks noChangeAspect="1"/>
          </p:cNvGraphicFramePr>
          <p:nvPr/>
        </p:nvGraphicFramePr>
        <p:xfrm>
          <a:off x="0" y="5029200"/>
          <a:ext cx="684213" cy="3984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48" name="Equation" r:id="rId58" imgW="393529" imgH="228501" progId="Equation.DSMT4">
                  <p:embed/>
                </p:oleObj>
              </mc:Choice>
              <mc:Fallback>
                <p:oleObj name="Equation" r:id="rId58" imgW="393529" imgH="228501" progId="Equation.DSMT4">
                  <p:embed/>
                  <p:pic>
                    <p:nvPicPr>
                      <p:cNvPr id="26698" name="Object 7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5029200"/>
                        <a:ext cx="684213" cy="3984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699" name="Object 75"/>
          <p:cNvGraphicFramePr>
            <a:graphicFrameLocks noChangeAspect="1"/>
          </p:cNvGraphicFramePr>
          <p:nvPr/>
        </p:nvGraphicFramePr>
        <p:xfrm>
          <a:off x="762000" y="4953000"/>
          <a:ext cx="1739900" cy="444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49" name="Equation" r:id="rId59" imgW="1002865" imgH="253890" progId="Equation.DSMT4">
                  <p:embed/>
                </p:oleObj>
              </mc:Choice>
              <mc:Fallback>
                <p:oleObj name="Equation" r:id="rId59" imgW="1002865" imgH="253890" progId="Equation.DSMT4">
                  <p:embed/>
                  <p:pic>
                    <p:nvPicPr>
                      <p:cNvPr id="26699" name="Object 7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0" y="4953000"/>
                        <a:ext cx="1739900" cy="444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700" name="Object 76"/>
          <p:cNvGraphicFramePr>
            <a:graphicFrameLocks noChangeAspect="1"/>
          </p:cNvGraphicFramePr>
          <p:nvPr/>
        </p:nvGraphicFramePr>
        <p:xfrm>
          <a:off x="152400" y="5638800"/>
          <a:ext cx="552450" cy="3984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50" name="Equation" r:id="rId61" imgW="317362" imgH="228501" progId="Equation.DSMT4">
                  <p:embed/>
                </p:oleObj>
              </mc:Choice>
              <mc:Fallback>
                <p:oleObj name="Equation" r:id="rId61" imgW="317362" imgH="228501" progId="Equation.DSMT4">
                  <p:embed/>
                  <p:pic>
                    <p:nvPicPr>
                      <p:cNvPr id="26700" name="Object 7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" y="5638800"/>
                        <a:ext cx="552450" cy="3984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701" name="Object 77"/>
          <p:cNvGraphicFramePr>
            <a:graphicFrameLocks noChangeAspect="1"/>
          </p:cNvGraphicFramePr>
          <p:nvPr/>
        </p:nvGraphicFramePr>
        <p:xfrm>
          <a:off x="838200" y="5410200"/>
          <a:ext cx="1762125" cy="688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51" name="Equation" r:id="rId63" imgW="1016000" imgH="393700" progId="Equation.DSMT4">
                  <p:embed/>
                </p:oleObj>
              </mc:Choice>
              <mc:Fallback>
                <p:oleObj name="Equation" r:id="rId63" imgW="1016000" imgH="393700" progId="Equation.DSMT4">
                  <p:embed/>
                  <p:pic>
                    <p:nvPicPr>
                      <p:cNvPr id="26701" name="Object 7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8200" y="5410200"/>
                        <a:ext cx="1762125" cy="6889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6702" name="Rectangle 78"/>
          <p:cNvSpPr>
            <a:spLocks noChangeArrowheads="1"/>
          </p:cNvSpPr>
          <p:nvPr/>
        </p:nvSpPr>
        <p:spPr bwMode="auto">
          <a:xfrm>
            <a:off x="76200" y="5486400"/>
            <a:ext cx="2590800" cy="685800"/>
          </a:xfrm>
          <a:prstGeom prst="rect">
            <a:avLst/>
          </a:prstGeom>
          <a:noFill/>
          <a:ln w="25400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6704" name="Line 80"/>
          <p:cNvSpPr>
            <a:spLocks noChangeShapeType="1"/>
          </p:cNvSpPr>
          <p:nvPr/>
        </p:nvSpPr>
        <p:spPr bwMode="auto">
          <a:xfrm flipH="1">
            <a:off x="2667000" y="5181600"/>
            <a:ext cx="685800" cy="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6705" name="Text Box 81"/>
          <p:cNvSpPr txBox="1">
            <a:spLocks noChangeArrowheads="1"/>
          </p:cNvSpPr>
          <p:nvPr/>
        </p:nvSpPr>
        <p:spPr bwMode="auto">
          <a:xfrm>
            <a:off x="3429000" y="4953000"/>
            <a:ext cx="35052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altLang="en-US">
                <a:solidFill>
                  <a:srgbClr val="FF0000"/>
                </a:solidFill>
                <a:latin typeface="Comic Sans MS" pitchFamily="66" charset="0"/>
              </a:rPr>
              <a:t>There are ‘n lots of 2a + (n-1)d’</a:t>
            </a:r>
          </a:p>
        </p:txBody>
      </p:sp>
      <p:sp>
        <p:nvSpPr>
          <p:cNvPr id="26706" name="Line 82"/>
          <p:cNvSpPr>
            <a:spLocks noChangeShapeType="1"/>
          </p:cNvSpPr>
          <p:nvPr/>
        </p:nvSpPr>
        <p:spPr bwMode="auto">
          <a:xfrm flipH="1">
            <a:off x="2743200" y="5791200"/>
            <a:ext cx="685800" cy="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6707" name="Text Box 83"/>
          <p:cNvSpPr txBox="1">
            <a:spLocks noChangeArrowheads="1"/>
          </p:cNvSpPr>
          <p:nvPr/>
        </p:nvSpPr>
        <p:spPr bwMode="auto">
          <a:xfrm>
            <a:off x="3505200" y="5562600"/>
            <a:ext cx="15240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altLang="en-US">
                <a:solidFill>
                  <a:srgbClr val="FF0000"/>
                </a:solidFill>
                <a:latin typeface="Comic Sans MS" pitchFamily="66" charset="0"/>
              </a:rPr>
              <a:t>Divide by 2</a:t>
            </a:r>
          </a:p>
        </p:txBody>
      </p:sp>
      <p:graphicFrame>
        <p:nvGraphicFramePr>
          <p:cNvPr id="26708" name="Object 84"/>
          <p:cNvGraphicFramePr>
            <a:graphicFrameLocks noChangeAspect="1"/>
          </p:cNvGraphicFramePr>
          <p:nvPr/>
        </p:nvGraphicFramePr>
        <p:xfrm>
          <a:off x="152400" y="6397625"/>
          <a:ext cx="552450" cy="3984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52" name="Equation" r:id="rId65" imgW="317362" imgH="228501" progId="Equation.DSMT4">
                  <p:embed/>
                </p:oleObj>
              </mc:Choice>
              <mc:Fallback>
                <p:oleObj name="Equation" r:id="rId65" imgW="317362" imgH="228501" progId="Equation.DSMT4">
                  <p:embed/>
                  <p:pic>
                    <p:nvPicPr>
                      <p:cNvPr id="26708" name="Object 8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" y="6397625"/>
                        <a:ext cx="552450" cy="3984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709" name="Object 85"/>
          <p:cNvGraphicFramePr>
            <a:graphicFrameLocks noChangeAspect="1"/>
          </p:cNvGraphicFramePr>
          <p:nvPr/>
        </p:nvGraphicFramePr>
        <p:xfrm>
          <a:off x="838200" y="6169025"/>
          <a:ext cx="990600" cy="688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53" name="Equation" r:id="rId66" imgW="571252" imgH="393529" progId="Equation.DSMT4">
                  <p:embed/>
                </p:oleObj>
              </mc:Choice>
              <mc:Fallback>
                <p:oleObj name="Equation" r:id="rId66" imgW="571252" imgH="393529" progId="Equation.DSMT4">
                  <p:embed/>
                  <p:pic>
                    <p:nvPicPr>
                      <p:cNvPr id="26709" name="Object 8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8200" y="6169025"/>
                        <a:ext cx="990600" cy="6889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6710" name="Line 86"/>
          <p:cNvSpPr>
            <a:spLocks noChangeShapeType="1"/>
          </p:cNvSpPr>
          <p:nvPr/>
        </p:nvSpPr>
        <p:spPr bwMode="auto">
          <a:xfrm flipH="1">
            <a:off x="2895600" y="6553200"/>
            <a:ext cx="685800" cy="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6711" name="Text Box 87"/>
          <p:cNvSpPr txBox="1">
            <a:spLocks noChangeArrowheads="1"/>
          </p:cNvSpPr>
          <p:nvPr/>
        </p:nvSpPr>
        <p:spPr bwMode="auto">
          <a:xfrm>
            <a:off x="3657600" y="6324600"/>
            <a:ext cx="38100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altLang="en-US">
                <a:solidFill>
                  <a:srgbClr val="FF0000"/>
                </a:solidFill>
                <a:latin typeface="Comic Sans MS" pitchFamily="66" charset="0"/>
              </a:rPr>
              <a:t>If L is the last term in the series</a:t>
            </a:r>
          </a:p>
        </p:txBody>
      </p:sp>
      <p:sp>
        <p:nvSpPr>
          <p:cNvPr id="26712" name="Rectangle 88"/>
          <p:cNvSpPr>
            <a:spLocks noChangeArrowheads="1"/>
          </p:cNvSpPr>
          <p:nvPr/>
        </p:nvSpPr>
        <p:spPr bwMode="auto">
          <a:xfrm>
            <a:off x="76200" y="6172200"/>
            <a:ext cx="2590800" cy="685800"/>
          </a:xfrm>
          <a:prstGeom prst="rect">
            <a:avLst/>
          </a:prstGeom>
          <a:noFill/>
          <a:ln w="25400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67" name="Title 1"/>
          <p:cNvSpPr>
            <a:spLocks noGrp="1"/>
          </p:cNvSpPr>
          <p:nvPr>
            <p:ph type="title"/>
          </p:nvPr>
        </p:nvSpPr>
        <p:spPr>
          <a:xfrm>
            <a:off x="602524" y="129995"/>
            <a:ext cx="7886700" cy="1325563"/>
          </a:xfrm>
        </p:spPr>
        <p:txBody>
          <a:bodyPr/>
          <a:lstStyle/>
          <a:p>
            <a:pPr algn="ctr"/>
            <a:r>
              <a:rPr lang="en-US" dirty="0">
                <a:latin typeface="Comic Sans MS" panose="030F0702030302020204" pitchFamily="66" charset="0"/>
              </a:rPr>
              <a:t>Sequences and Series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68" name="TextBox 67"/>
          <p:cNvSpPr txBox="1"/>
          <p:nvPr/>
        </p:nvSpPr>
        <p:spPr>
          <a:xfrm>
            <a:off x="8708571" y="6519446"/>
            <a:ext cx="51007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Comic Sans MS" panose="030F0702030302020204" pitchFamily="66" charset="0"/>
              </a:rPr>
              <a:t>3B</a:t>
            </a:r>
            <a:endParaRPr lang="en-GB" sz="1600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9" name="TextBox 68"/>
              <p:cNvSpPr txBox="1"/>
              <p:nvPr/>
            </p:nvSpPr>
            <p:spPr>
              <a:xfrm>
                <a:off x="35361" y="1730"/>
                <a:ext cx="1935658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+(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−1)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𝑑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69" name="TextBox 6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361" y="1730"/>
                <a:ext cx="1935658" cy="276999"/>
              </a:xfrm>
              <a:prstGeom prst="rect">
                <a:avLst/>
              </a:prstGeom>
              <a:blipFill>
                <a:blip r:embed="rId68"/>
                <a:stretch>
                  <a:fillRect l="-315" t="-2174" r="-1577" b="-3260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/>
          <p:cNvSpPr txBox="1"/>
          <p:nvPr/>
        </p:nvSpPr>
        <p:spPr>
          <a:xfrm>
            <a:off x="5580112" y="1196752"/>
            <a:ext cx="2880320" cy="646331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0000FF"/>
                </a:solidFill>
                <a:latin typeface="Comic Sans MS" panose="030F0702030302020204" pitchFamily="66" charset="0"/>
              </a:rPr>
              <a:t>You might be asked to prove this on your exam!</a:t>
            </a:r>
            <a:endParaRPr lang="en-GB" dirty="0">
              <a:solidFill>
                <a:srgbClr val="0000FF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80481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66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66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66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66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66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266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266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266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266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266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266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266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266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266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7" dur="500"/>
                                        <p:tgtEl>
                                          <p:spTgt spid="266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 nodeType="clickPar">
                      <p:stCondLst>
                        <p:cond delay="indefinite"/>
                      </p:stCondLst>
                      <p:childTnLst>
                        <p:par>
                          <p:cTn id="7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2" dur="500"/>
                                        <p:tgtEl>
                                          <p:spTgt spid="266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 nodeType="clickPar">
                      <p:stCondLst>
                        <p:cond delay="indefinite"/>
                      </p:stCondLst>
                      <p:childTnLst>
                        <p:par>
                          <p:cTn id="8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7" dur="500"/>
                                        <p:tgtEl>
                                          <p:spTgt spid="266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0" dur="500"/>
                                        <p:tgtEl>
                                          <p:spTgt spid="266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 nodeType="clickPar">
                      <p:stCondLst>
                        <p:cond delay="indefinite"/>
                      </p:stCondLst>
                      <p:childTnLst>
                        <p:par>
                          <p:cTn id="9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5" dur="500"/>
                                        <p:tgtEl>
                                          <p:spTgt spid="266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 nodeType="clickPar">
                      <p:stCondLst>
                        <p:cond delay="indefinite"/>
                      </p:stCondLst>
                      <p:childTnLst>
                        <p:par>
                          <p:cTn id="9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0" dur="500"/>
                                        <p:tgtEl>
                                          <p:spTgt spid="266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 nodeType="clickPar">
                      <p:stCondLst>
                        <p:cond delay="indefinite"/>
                      </p:stCondLst>
                      <p:childTnLst>
                        <p:par>
                          <p:cTn id="10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3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04" dur="500"/>
                                        <p:tgtEl>
                                          <p:spTgt spid="266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6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07" dur="500"/>
                                        <p:tgtEl>
                                          <p:spTgt spid="266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6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 nodeType="clickPar">
                      <p:stCondLst>
                        <p:cond delay="indefinite"/>
                      </p:stCondLst>
                      <p:childTnLst>
                        <p:par>
                          <p:cTn id="1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3" dur="500"/>
                                        <p:tgtEl>
                                          <p:spTgt spid="266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6" dur="500"/>
                                        <p:tgtEl>
                                          <p:spTgt spid="266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 nodeType="clickPar">
                      <p:stCondLst>
                        <p:cond delay="indefinite"/>
                      </p:stCondLst>
                      <p:childTnLst>
                        <p:par>
                          <p:cTn id="1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1" dur="500"/>
                                        <p:tgtEl>
                                          <p:spTgt spid="266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 nodeType="clickPar">
                      <p:stCondLst>
                        <p:cond delay="indefinite"/>
                      </p:stCondLst>
                      <p:childTnLst>
                        <p:par>
                          <p:cTn id="1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6" dur="500"/>
                                        <p:tgtEl>
                                          <p:spTgt spid="266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 nodeType="clickPar">
                      <p:stCondLst>
                        <p:cond delay="indefinite"/>
                      </p:stCondLst>
                      <p:childTnLst>
                        <p:par>
                          <p:cTn id="1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1" dur="500"/>
                                        <p:tgtEl>
                                          <p:spTgt spid="266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 nodeType="clickPar">
                      <p:stCondLst>
                        <p:cond delay="indefinite"/>
                      </p:stCondLst>
                      <p:childTnLst>
                        <p:par>
                          <p:cTn id="1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6" dur="500"/>
                                        <p:tgtEl>
                                          <p:spTgt spid="266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 nodeType="clickPar">
                      <p:stCondLst>
                        <p:cond delay="indefinite"/>
                      </p:stCondLst>
                      <p:childTnLst>
                        <p:par>
                          <p:cTn id="1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1" dur="500"/>
                                        <p:tgtEl>
                                          <p:spTgt spid="266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 nodeType="clickPar">
                      <p:stCondLst>
                        <p:cond delay="indefinite"/>
                      </p:stCondLst>
                      <p:childTnLst>
                        <p:par>
                          <p:cTn id="1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6" dur="500"/>
                                        <p:tgtEl>
                                          <p:spTgt spid="266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 nodeType="clickPar">
                      <p:stCondLst>
                        <p:cond delay="indefinite"/>
                      </p:stCondLst>
                      <p:childTnLst>
                        <p:par>
                          <p:cTn id="1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1" dur="500"/>
                                        <p:tgtEl>
                                          <p:spTgt spid="266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 nodeType="clickPar">
                      <p:stCondLst>
                        <p:cond delay="indefinite"/>
                      </p:stCondLst>
                      <p:childTnLst>
                        <p:par>
                          <p:cTn id="1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6" dur="500"/>
                                        <p:tgtEl>
                                          <p:spTgt spid="266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 nodeType="clickPar">
                      <p:stCondLst>
                        <p:cond delay="indefinite"/>
                      </p:stCondLst>
                      <p:childTnLst>
                        <p:par>
                          <p:cTn id="1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1" dur="500"/>
                                        <p:tgtEl>
                                          <p:spTgt spid="266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2" fill="hold" nodeType="clickPar">
                      <p:stCondLst>
                        <p:cond delay="indefinite"/>
                      </p:stCondLst>
                      <p:childTnLst>
                        <p:par>
                          <p:cTn id="16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6" dur="500"/>
                                        <p:tgtEl>
                                          <p:spTgt spid="266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" fill="hold" nodeType="clickPar">
                      <p:stCondLst>
                        <p:cond delay="indefinite"/>
                      </p:stCondLst>
                      <p:childTnLst>
                        <p:par>
                          <p:cTn id="1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1" dur="500"/>
                                        <p:tgtEl>
                                          <p:spTgt spid="266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2" fill="hold" nodeType="clickPar">
                      <p:stCondLst>
                        <p:cond delay="indefinite"/>
                      </p:stCondLst>
                      <p:childTnLst>
                        <p:par>
                          <p:cTn id="17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6" dur="500"/>
                                        <p:tgtEl>
                                          <p:spTgt spid="266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7" fill="hold" nodeType="clickPar">
                      <p:stCondLst>
                        <p:cond delay="indefinite"/>
                      </p:stCondLst>
                      <p:childTnLst>
                        <p:par>
                          <p:cTn id="17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1" dur="500"/>
                                        <p:tgtEl>
                                          <p:spTgt spid="266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2" fill="hold" nodeType="clickPar">
                      <p:stCondLst>
                        <p:cond delay="indefinite"/>
                      </p:stCondLst>
                      <p:childTnLst>
                        <p:par>
                          <p:cTn id="18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6" dur="500"/>
                                        <p:tgtEl>
                                          <p:spTgt spid="266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7" fill="hold" nodeType="clickPar">
                      <p:stCondLst>
                        <p:cond delay="indefinite"/>
                      </p:stCondLst>
                      <p:childTnLst>
                        <p:par>
                          <p:cTn id="18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1" dur="500"/>
                                        <p:tgtEl>
                                          <p:spTgt spid="266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4" dur="500"/>
                                        <p:tgtEl>
                                          <p:spTgt spid="266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5" fill="hold" nodeType="clickPar">
                      <p:stCondLst>
                        <p:cond delay="indefinite"/>
                      </p:stCondLst>
                      <p:childTnLst>
                        <p:par>
                          <p:cTn id="19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9" dur="500"/>
                                        <p:tgtEl>
                                          <p:spTgt spid="266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0" fill="hold" nodeType="clickPar">
                      <p:stCondLst>
                        <p:cond delay="indefinite"/>
                      </p:stCondLst>
                      <p:childTnLst>
                        <p:par>
                          <p:cTn id="20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4" dur="500"/>
                                        <p:tgtEl>
                                          <p:spTgt spid="266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5" fill="hold" nodeType="clickPar">
                      <p:stCondLst>
                        <p:cond delay="indefinite"/>
                      </p:stCondLst>
                      <p:childTnLst>
                        <p:par>
                          <p:cTn id="20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7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08" dur="500"/>
                                        <p:tgtEl>
                                          <p:spTgt spid="266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0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11" dur="500"/>
                                        <p:tgtEl>
                                          <p:spTgt spid="266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3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14" dur="500"/>
                                        <p:tgtEl>
                                          <p:spTgt spid="266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6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17" dur="500"/>
                                        <p:tgtEl>
                                          <p:spTgt spid="266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6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9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20" dur="500"/>
                                        <p:tgtEl>
                                          <p:spTgt spid="266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6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2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23" dur="500"/>
                                        <p:tgtEl>
                                          <p:spTgt spid="266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6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5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26" dur="500"/>
                                        <p:tgtEl>
                                          <p:spTgt spid="266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6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8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29" dur="500"/>
                                        <p:tgtEl>
                                          <p:spTgt spid="266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6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1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32" dur="500"/>
                                        <p:tgtEl>
                                          <p:spTgt spid="266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6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4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35" dur="500"/>
                                        <p:tgtEl>
                                          <p:spTgt spid="266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6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7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38" dur="500"/>
                                        <p:tgtEl>
                                          <p:spTgt spid="266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6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0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41" dur="500"/>
                                        <p:tgtEl>
                                          <p:spTgt spid="266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6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3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44" dur="500"/>
                                        <p:tgtEl>
                                          <p:spTgt spid="266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6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6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47" dur="500"/>
                                        <p:tgtEl>
                                          <p:spTgt spid="266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6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9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50" dur="500"/>
                                        <p:tgtEl>
                                          <p:spTgt spid="266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6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2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53" dur="500"/>
                                        <p:tgtEl>
                                          <p:spTgt spid="266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5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56" dur="500"/>
                                        <p:tgtEl>
                                          <p:spTgt spid="266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6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8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59" dur="500"/>
                                        <p:tgtEl>
                                          <p:spTgt spid="266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6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1" fill="hold" nodeType="clickPar">
                      <p:stCondLst>
                        <p:cond delay="indefinite"/>
                      </p:stCondLst>
                      <p:childTnLst>
                        <p:par>
                          <p:cTn id="2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5" dur="500"/>
                                        <p:tgtEl>
                                          <p:spTgt spid="266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6" fill="hold" nodeType="clickPar">
                      <p:stCondLst>
                        <p:cond delay="indefinite"/>
                      </p:stCondLst>
                      <p:childTnLst>
                        <p:par>
                          <p:cTn id="26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0" dur="500"/>
                                        <p:tgtEl>
                                          <p:spTgt spid="266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1" fill="hold" nodeType="clickPar">
                      <p:stCondLst>
                        <p:cond delay="indefinite"/>
                      </p:stCondLst>
                      <p:childTnLst>
                        <p:par>
                          <p:cTn id="2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5" dur="500"/>
                                        <p:tgtEl>
                                          <p:spTgt spid="266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6" fill="hold" nodeType="clickPar">
                      <p:stCondLst>
                        <p:cond delay="indefinite"/>
                      </p:stCondLst>
                      <p:childTnLst>
                        <p:par>
                          <p:cTn id="27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0" dur="500"/>
                                        <p:tgtEl>
                                          <p:spTgt spid="266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1" fill="hold" nodeType="clickPar">
                      <p:stCondLst>
                        <p:cond delay="indefinite"/>
                      </p:stCondLst>
                      <p:childTnLst>
                        <p:par>
                          <p:cTn id="28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5" dur="500"/>
                                        <p:tgtEl>
                                          <p:spTgt spid="266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6" fill="hold" nodeType="clickPar">
                      <p:stCondLst>
                        <p:cond delay="indefinite"/>
                      </p:stCondLst>
                      <p:childTnLst>
                        <p:par>
                          <p:cTn id="28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0" dur="500"/>
                                        <p:tgtEl>
                                          <p:spTgt spid="266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1" fill="hold" nodeType="clickPar">
                      <p:stCondLst>
                        <p:cond delay="indefinite"/>
                      </p:stCondLst>
                      <p:childTnLst>
                        <p:par>
                          <p:cTn id="29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5" dur="500"/>
                                        <p:tgtEl>
                                          <p:spTgt spid="267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6" fill="hold" nodeType="clickPar">
                      <p:stCondLst>
                        <p:cond delay="indefinite"/>
                      </p:stCondLst>
                      <p:childTnLst>
                        <p:par>
                          <p:cTn id="29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0" dur="500"/>
                                        <p:tgtEl>
                                          <p:spTgt spid="267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1" fill="hold" nodeType="clickPar">
                      <p:stCondLst>
                        <p:cond delay="indefinite"/>
                      </p:stCondLst>
                      <p:childTnLst>
                        <p:par>
                          <p:cTn id="30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5" dur="500"/>
                                        <p:tgtEl>
                                          <p:spTgt spid="267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6" fill="hold" nodeType="clickPar">
                      <p:stCondLst>
                        <p:cond delay="indefinite"/>
                      </p:stCondLst>
                      <p:childTnLst>
                        <p:par>
                          <p:cTn id="30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0" dur="500"/>
                                        <p:tgtEl>
                                          <p:spTgt spid="267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1" fill="hold" nodeType="clickPar">
                      <p:stCondLst>
                        <p:cond delay="indefinite"/>
                      </p:stCondLst>
                      <p:childTnLst>
                        <p:par>
                          <p:cTn id="3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5" dur="500"/>
                                        <p:tgtEl>
                                          <p:spTgt spid="267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8" dur="500"/>
                                        <p:tgtEl>
                                          <p:spTgt spid="267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9" fill="hold" nodeType="clickPar">
                      <p:stCondLst>
                        <p:cond delay="indefinite"/>
                      </p:stCondLst>
                      <p:childTnLst>
                        <p:par>
                          <p:cTn id="3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3" dur="500"/>
                                        <p:tgtEl>
                                          <p:spTgt spid="267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4" fill="hold" nodeType="clickPar">
                      <p:stCondLst>
                        <p:cond delay="indefinite"/>
                      </p:stCondLst>
                      <p:childTnLst>
                        <p:par>
                          <p:cTn id="3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8" dur="500"/>
                                        <p:tgtEl>
                                          <p:spTgt spid="267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9" fill="hold" nodeType="clickPar">
                      <p:stCondLst>
                        <p:cond delay="indefinite"/>
                      </p:stCondLst>
                      <p:childTnLst>
                        <p:par>
                          <p:cTn id="3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3" dur="500"/>
                                        <p:tgtEl>
                                          <p:spTgt spid="267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4" fill="hold" nodeType="clickPar">
                      <p:stCondLst>
                        <p:cond delay="indefinite"/>
                      </p:stCondLst>
                      <p:childTnLst>
                        <p:par>
                          <p:cTn id="3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8" dur="500"/>
                                        <p:tgtEl>
                                          <p:spTgt spid="267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1" dur="500"/>
                                        <p:tgtEl>
                                          <p:spTgt spid="267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2" fill="hold" nodeType="clickPar">
                      <p:stCondLst>
                        <p:cond delay="indefinite"/>
                      </p:stCondLst>
                      <p:childTnLst>
                        <p:par>
                          <p:cTn id="3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6" dur="500"/>
                                        <p:tgtEl>
                                          <p:spTgt spid="267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7" fill="hold">
                      <p:stCondLst>
                        <p:cond delay="indefinite"/>
                      </p:stCondLst>
                      <p:childTnLst>
                        <p:par>
                          <p:cTn id="348" fill="hold">
                            <p:stCondLst>
                              <p:cond delay="0"/>
                            </p:stCondLst>
                            <p:childTnLst>
                              <p:par>
                                <p:cTn id="34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50" grpId="0"/>
      <p:bldP spid="26656" grpId="0"/>
      <p:bldP spid="26662" grpId="0" animBg="1"/>
      <p:bldP spid="26662" grpId="1" animBg="1"/>
      <p:bldP spid="26663" grpId="0" animBg="1"/>
      <p:bldP spid="26663" grpId="1" animBg="1"/>
      <p:bldP spid="26665" grpId="0" animBg="1"/>
      <p:bldP spid="26666" grpId="0" animBg="1"/>
      <p:bldP spid="26682" grpId="0" animBg="1"/>
      <p:bldP spid="26682" grpId="1" animBg="1"/>
      <p:bldP spid="26683" grpId="0" animBg="1"/>
      <p:bldP spid="26683" grpId="1" animBg="1"/>
      <p:bldP spid="26684" grpId="0" animBg="1"/>
      <p:bldP spid="26684" grpId="1" animBg="1"/>
      <p:bldP spid="26685" grpId="0" animBg="1"/>
      <p:bldP spid="26685" grpId="1" animBg="1"/>
      <p:bldP spid="26686" grpId="0"/>
      <p:bldP spid="26686" grpId="1"/>
      <p:bldP spid="26687" grpId="0"/>
      <p:bldP spid="26687" grpId="1"/>
      <p:bldP spid="26688" grpId="0"/>
      <p:bldP spid="26688" grpId="1"/>
      <p:bldP spid="26689" grpId="0"/>
      <p:bldP spid="26689" grpId="1"/>
      <p:bldP spid="26690" grpId="0" animBg="1"/>
      <p:bldP spid="26690" grpId="1" animBg="1"/>
      <p:bldP spid="26691" grpId="0" animBg="1"/>
      <p:bldP spid="26691" grpId="1" animBg="1"/>
      <p:bldP spid="26697" grpId="0"/>
      <p:bldP spid="26702" grpId="0" animBg="1"/>
      <p:bldP spid="26704" grpId="0" animBg="1"/>
      <p:bldP spid="26706" grpId="0" animBg="1"/>
      <p:bldP spid="26707" grpId="0"/>
      <p:bldP spid="26710" grpId="0" animBg="1"/>
      <p:bldP spid="26711" grpId="0"/>
      <p:bldP spid="26712" grpId="0" animBg="1"/>
      <p:bldP spid="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2524" y="129995"/>
            <a:ext cx="7886700" cy="1325563"/>
          </a:xfrm>
        </p:spPr>
        <p:txBody>
          <a:bodyPr/>
          <a:lstStyle/>
          <a:p>
            <a:pPr algn="ctr"/>
            <a:r>
              <a:rPr lang="en-US" dirty="0">
                <a:latin typeface="Comic Sans MS" panose="030F0702030302020204" pitchFamily="66" charset="0"/>
              </a:rPr>
              <a:t>Sequences and Series</a:t>
            </a:r>
            <a:endParaRPr lang="en-GB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30629" y="1497873"/>
                <a:ext cx="3622765" cy="4679089"/>
              </a:xfrm>
            </p:spPr>
            <p:txBody>
              <a:bodyPr>
                <a:normAutofit/>
              </a:bodyPr>
              <a:lstStyle/>
              <a:p>
                <a:pPr marL="0" indent="0" algn="ctr">
                  <a:buNone/>
                </a:pPr>
                <a:r>
                  <a:rPr lang="en-US" sz="1600" b="1" dirty="0">
                    <a:latin typeface="Comic Sans MS" panose="030F0702030302020204" pitchFamily="66" charset="0"/>
                  </a:rPr>
                  <a:t>You need to be able to solve problems involving an arithmetic series, which is the sum of a set of numbers in an arithmetic sequence</a:t>
                </a:r>
                <a:endParaRPr lang="en-US" sz="16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endParaRPr lang="en-US" sz="16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r>
                  <a:rPr lang="en-US" sz="1600" dirty="0">
                    <a:latin typeface="Comic Sans MS" panose="030F0702030302020204" pitchFamily="66" charset="0"/>
                  </a:rPr>
                  <a:t>Find the sum of the first 50 terms of the arithmetic series:</a:t>
                </a:r>
              </a:p>
              <a:p>
                <a:pPr marL="0" indent="0" algn="ctr">
                  <a:buNone/>
                </a:pPr>
                <a:endParaRPr lang="en-US" sz="16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32+27+22+17+12+</m:t>
                    </m:r>
                  </m:oMath>
                </a14:m>
                <a:r>
                  <a:rPr lang="en-US" sz="1600" dirty="0">
                    <a:latin typeface="Comic Sans MS" panose="030F0702030302020204" pitchFamily="66" charset="0"/>
                  </a:rPr>
                  <a:t>…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30629" y="1497873"/>
                <a:ext cx="3622765" cy="4679089"/>
              </a:xfrm>
              <a:blipFill>
                <a:blip r:embed="rId2"/>
                <a:stretch>
                  <a:fillRect t="-782" r="-151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/>
          <p:cNvSpPr txBox="1"/>
          <p:nvPr/>
        </p:nvSpPr>
        <p:spPr>
          <a:xfrm>
            <a:off x="8708571" y="6519446"/>
            <a:ext cx="51007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Comic Sans MS" panose="030F0702030302020204" pitchFamily="66" charset="0"/>
              </a:rPr>
              <a:t>3B</a:t>
            </a:r>
            <a:endParaRPr lang="en-GB" sz="1600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6778737" y="0"/>
                <a:ext cx="2365263" cy="47256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e>
                          </m:d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e>
                      </m:d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78737" y="0"/>
                <a:ext cx="2365263" cy="47256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35361" y="1730"/>
                <a:ext cx="1935658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+(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−1)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𝑑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361" y="1730"/>
                <a:ext cx="1935658" cy="276999"/>
              </a:xfrm>
              <a:prstGeom prst="rect">
                <a:avLst/>
              </a:prstGeom>
              <a:blipFill>
                <a:blip r:embed="rId4"/>
                <a:stretch>
                  <a:fillRect l="-315" t="-2174" r="-1577" b="-3260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7651732" y="476672"/>
                <a:ext cx="1492268" cy="47256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𝑙</m:t>
                          </m:r>
                        </m:e>
                      </m:d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51732" y="476672"/>
                <a:ext cx="1492268" cy="47256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4139952" y="1484784"/>
                <a:ext cx="2365263" cy="47256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e>
                          </m:d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e>
                      </m:d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39952" y="1484784"/>
                <a:ext cx="2365263" cy="47256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1619672" y="4653136"/>
                <a:ext cx="744627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=32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19672" y="4653136"/>
                <a:ext cx="744627" cy="276999"/>
              </a:xfrm>
              <a:prstGeom prst="rect">
                <a:avLst/>
              </a:prstGeom>
              <a:blipFill>
                <a:blip r:embed="rId7"/>
                <a:stretch>
                  <a:fillRect l="-4098" r="-7377" b="-652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1619672" y="5013176"/>
                <a:ext cx="795987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𝑑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=−5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19672" y="5013176"/>
                <a:ext cx="795987" cy="276999"/>
              </a:xfrm>
              <a:prstGeom prst="rect">
                <a:avLst/>
              </a:prstGeom>
              <a:blipFill>
                <a:blip r:embed="rId8"/>
                <a:stretch>
                  <a:fillRect l="-6923" r="-7692" b="-652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1619672" y="5373216"/>
                <a:ext cx="747769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=50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19672" y="5373216"/>
                <a:ext cx="747769" cy="276999"/>
              </a:xfrm>
              <a:prstGeom prst="rect">
                <a:avLst/>
              </a:prstGeom>
              <a:blipFill>
                <a:blip r:embed="rId9"/>
                <a:stretch>
                  <a:fillRect l="-4098" r="-8197" b="-652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4139952" y="2204864"/>
                <a:ext cx="3464859" cy="52578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(50)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2(32)+</m:t>
                          </m:r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50−1</m:t>
                              </m:r>
                            </m:e>
                          </m:d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(−5)</m:t>
                          </m:r>
                        </m:e>
                      </m:d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39952" y="2204864"/>
                <a:ext cx="3464859" cy="525785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4139952" y="2996952"/>
                <a:ext cx="1273490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=−4525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39952" y="2996952"/>
                <a:ext cx="1273490" cy="276999"/>
              </a:xfrm>
              <a:prstGeom prst="rect">
                <a:avLst/>
              </a:prstGeom>
              <a:blipFill>
                <a:blip r:embed="rId11"/>
                <a:stretch>
                  <a:fillRect l="-3828" r="-4306" b="-1111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Arc 11"/>
          <p:cNvSpPr>
            <a:spLocks/>
          </p:cNvSpPr>
          <p:nvPr/>
        </p:nvSpPr>
        <p:spPr bwMode="auto">
          <a:xfrm>
            <a:off x="7596336" y="1772816"/>
            <a:ext cx="144016" cy="749424"/>
          </a:xfrm>
          <a:custGeom>
            <a:avLst/>
            <a:gdLst>
              <a:gd name="T0" fmla="*/ 16356 w 21748"/>
              <a:gd name="T1" fmla="*/ 0 h 43200"/>
              <a:gd name="T2" fmla="*/ 0 w 21748"/>
              <a:gd name="T3" fmla="*/ 6585860 h 43200"/>
              <a:gd name="T4" fmla="*/ 16356 w 21748"/>
              <a:gd name="T5" fmla="*/ 3293004 h 432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748" h="43200" fill="none" extrusionOk="0">
                <a:moveTo>
                  <a:pt x="147" y="0"/>
                </a:moveTo>
                <a:cubicBezTo>
                  <a:pt x="12077" y="0"/>
                  <a:pt x="21748" y="9670"/>
                  <a:pt x="21748" y="21600"/>
                </a:cubicBezTo>
                <a:cubicBezTo>
                  <a:pt x="21748" y="33529"/>
                  <a:pt x="12077" y="43200"/>
                  <a:pt x="148" y="43200"/>
                </a:cubicBezTo>
                <a:cubicBezTo>
                  <a:pt x="98" y="43200"/>
                  <a:pt x="49" y="43199"/>
                  <a:pt x="-1" y="43199"/>
                </a:cubicBezTo>
              </a:path>
              <a:path w="21748" h="43200" stroke="0" extrusionOk="0">
                <a:moveTo>
                  <a:pt x="147" y="0"/>
                </a:moveTo>
                <a:cubicBezTo>
                  <a:pt x="12077" y="0"/>
                  <a:pt x="21748" y="9670"/>
                  <a:pt x="21748" y="21600"/>
                </a:cubicBezTo>
                <a:cubicBezTo>
                  <a:pt x="21748" y="33529"/>
                  <a:pt x="12077" y="43200"/>
                  <a:pt x="148" y="43200"/>
                </a:cubicBezTo>
                <a:cubicBezTo>
                  <a:pt x="98" y="43200"/>
                  <a:pt x="49" y="43199"/>
                  <a:pt x="-1" y="43199"/>
                </a:cubicBezTo>
                <a:lnTo>
                  <a:pt x="148" y="21600"/>
                </a:lnTo>
                <a:lnTo>
                  <a:pt x="147" y="0"/>
                </a:lnTo>
                <a:close/>
              </a:path>
            </a:pathLst>
          </a:cu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5" name="Text Box 16"/>
          <p:cNvSpPr txBox="1">
            <a:spLocks noChangeArrowheads="1"/>
          </p:cNvSpPr>
          <p:nvPr/>
        </p:nvSpPr>
        <p:spPr bwMode="auto">
          <a:xfrm>
            <a:off x="7668344" y="1988840"/>
            <a:ext cx="1368152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altLang="en-US" sz="1400" dirty="0">
                <a:solidFill>
                  <a:srgbClr val="FF0000"/>
                </a:solidFill>
                <a:latin typeface="Comic Sans MS" pitchFamily="66" charset="0"/>
              </a:rPr>
              <a:t>Sub in values</a:t>
            </a:r>
          </a:p>
        </p:txBody>
      </p:sp>
      <p:sp>
        <p:nvSpPr>
          <p:cNvPr id="16" name="Arc 11"/>
          <p:cNvSpPr>
            <a:spLocks/>
          </p:cNvSpPr>
          <p:nvPr/>
        </p:nvSpPr>
        <p:spPr bwMode="auto">
          <a:xfrm>
            <a:off x="7596336" y="2564904"/>
            <a:ext cx="144016" cy="576064"/>
          </a:xfrm>
          <a:custGeom>
            <a:avLst/>
            <a:gdLst>
              <a:gd name="T0" fmla="*/ 16356 w 21748"/>
              <a:gd name="T1" fmla="*/ 0 h 43200"/>
              <a:gd name="T2" fmla="*/ 0 w 21748"/>
              <a:gd name="T3" fmla="*/ 6585860 h 43200"/>
              <a:gd name="T4" fmla="*/ 16356 w 21748"/>
              <a:gd name="T5" fmla="*/ 3293004 h 432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748" h="43200" fill="none" extrusionOk="0">
                <a:moveTo>
                  <a:pt x="147" y="0"/>
                </a:moveTo>
                <a:cubicBezTo>
                  <a:pt x="12077" y="0"/>
                  <a:pt x="21748" y="9670"/>
                  <a:pt x="21748" y="21600"/>
                </a:cubicBezTo>
                <a:cubicBezTo>
                  <a:pt x="21748" y="33529"/>
                  <a:pt x="12077" y="43200"/>
                  <a:pt x="148" y="43200"/>
                </a:cubicBezTo>
                <a:cubicBezTo>
                  <a:pt x="98" y="43200"/>
                  <a:pt x="49" y="43199"/>
                  <a:pt x="-1" y="43199"/>
                </a:cubicBezTo>
              </a:path>
              <a:path w="21748" h="43200" stroke="0" extrusionOk="0">
                <a:moveTo>
                  <a:pt x="147" y="0"/>
                </a:moveTo>
                <a:cubicBezTo>
                  <a:pt x="12077" y="0"/>
                  <a:pt x="21748" y="9670"/>
                  <a:pt x="21748" y="21600"/>
                </a:cubicBezTo>
                <a:cubicBezTo>
                  <a:pt x="21748" y="33529"/>
                  <a:pt x="12077" y="43200"/>
                  <a:pt x="148" y="43200"/>
                </a:cubicBezTo>
                <a:cubicBezTo>
                  <a:pt x="98" y="43200"/>
                  <a:pt x="49" y="43199"/>
                  <a:pt x="-1" y="43199"/>
                </a:cubicBezTo>
                <a:lnTo>
                  <a:pt x="148" y="21600"/>
                </a:lnTo>
                <a:lnTo>
                  <a:pt x="147" y="0"/>
                </a:lnTo>
                <a:close/>
              </a:path>
            </a:pathLst>
          </a:cu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7" name="Text Box 16"/>
          <p:cNvSpPr txBox="1">
            <a:spLocks noChangeArrowheads="1"/>
          </p:cNvSpPr>
          <p:nvPr/>
        </p:nvSpPr>
        <p:spPr bwMode="auto">
          <a:xfrm>
            <a:off x="7668344" y="2708920"/>
            <a:ext cx="1080120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altLang="en-US" sz="1400" dirty="0">
                <a:solidFill>
                  <a:srgbClr val="FF0000"/>
                </a:solidFill>
                <a:latin typeface="Comic Sans MS" pitchFamily="66" charset="0"/>
              </a:rPr>
              <a:t>Calculate</a:t>
            </a:r>
          </a:p>
        </p:txBody>
      </p:sp>
    </p:spTree>
    <p:extLst>
      <p:ext uri="{BB962C8B-B14F-4D97-AF65-F5344CB8AC3E}">
        <p14:creationId xmlns:p14="http://schemas.microsoft.com/office/powerpoint/2010/main" val="33545084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  <p:bldP spid="12" grpId="0"/>
      <p:bldP spid="13" grpId="0"/>
      <p:bldP spid="14" grpId="0" animBg="1"/>
      <p:bldP spid="15" grpId="0"/>
      <p:bldP spid="16" grpId="0" animBg="1"/>
      <p:bldP spid="1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2524" y="129995"/>
            <a:ext cx="7886700" cy="1325563"/>
          </a:xfrm>
        </p:spPr>
        <p:txBody>
          <a:bodyPr/>
          <a:lstStyle/>
          <a:p>
            <a:pPr algn="ctr"/>
            <a:r>
              <a:rPr lang="en-US" dirty="0">
                <a:latin typeface="Comic Sans MS" panose="030F0702030302020204" pitchFamily="66" charset="0"/>
              </a:rPr>
              <a:t>Sequences and Series</a:t>
            </a:r>
            <a:endParaRPr lang="en-GB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30629" y="1497873"/>
                <a:ext cx="3622765" cy="4679089"/>
              </a:xfrm>
            </p:spPr>
            <p:txBody>
              <a:bodyPr>
                <a:normAutofit/>
              </a:bodyPr>
              <a:lstStyle/>
              <a:p>
                <a:pPr marL="0" indent="0" algn="ctr">
                  <a:buNone/>
                </a:pPr>
                <a:r>
                  <a:rPr lang="en-US" sz="1600" b="1" dirty="0">
                    <a:latin typeface="Comic Sans MS" panose="030F0702030302020204" pitchFamily="66" charset="0"/>
                  </a:rPr>
                  <a:t>You need to be able to solve problems involving an arithmetic series, which is the sum of a set of numbers in an arithmetic sequence</a:t>
                </a:r>
                <a:endParaRPr lang="en-US" sz="16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endParaRPr lang="en-US" sz="16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r>
                  <a:rPr lang="en-US" sz="1600" dirty="0">
                    <a:latin typeface="Comic Sans MS" panose="030F0702030302020204" pitchFamily="66" charset="0"/>
                  </a:rPr>
                  <a:t>Find the smallest number of terms required for the sum of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4+9+14+19+</m:t>
                    </m:r>
                  </m:oMath>
                </a14:m>
                <a:r>
                  <a:rPr lang="en-US" sz="1600" dirty="0">
                    <a:latin typeface="Comic Sans MS" panose="030F0702030302020204" pitchFamily="66" charset="0"/>
                  </a:rPr>
                  <a:t>… to exceed 2000.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30629" y="1497873"/>
                <a:ext cx="3622765" cy="4679089"/>
              </a:xfrm>
              <a:blipFill>
                <a:blip r:embed="rId2"/>
                <a:stretch>
                  <a:fillRect t="-782" r="-151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/>
          <p:cNvSpPr txBox="1"/>
          <p:nvPr/>
        </p:nvSpPr>
        <p:spPr>
          <a:xfrm>
            <a:off x="8708571" y="6519446"/>
            <a:ext cx="51007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Comic Sans MS" panose="030F0702030302020204" pitchFamily="66" charset="0"/>
              </a:rPr>
              <a:t>3B</a:t>
            </a:r>
            <a:endParaRPr lang="en-GB" sz="1600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6778737" y="0"/>
                <a:ext cx="2365263" cy="47256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e>
                          </m:d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e>
                      </m:d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78737" y="0"/>
                <a:ext cx="2365263" cy="47256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35361" y="1730"/>
                <a:ext cx="1935658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+(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−1)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𝑑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361" y="1730"/>
                <a:ext cx="1935658" cy="276999"/>
              </a:xfrm>
              <a:prstGeom prst="rect">
                <a:avLst/>
              </a:prstGeom>
              <a:blipFill>
                <a:blip r:embed="rId4"/>
                <a:stretch>
                  <a:fillRect l="-315" t="-2174" r="-1577" b="-3260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7651732" y="476672"/>
                <a:ext cx="1492268" cy="47256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𝑙</m:t>
                          </m:r>
                        </m:e>
                      </m:d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51732" y="476672"/>
                <a:ext cx="1492268" cy="47256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4139952" y="2060848"/>
                <a:ext cx="2365263" cy="47256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e>
                          </m:d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e>
                      </m:d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39952" y="2060848"/>
                <a:ext cx="2365263" cy="47256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1619672" y="4005064"/>
                <a:ext cx="616387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=4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19672" y="4005064"/>
                <a:ext cx="616387" cy="276999"/>
              </a:xfrm>
              <a:prstGeom prst="rect">
                <a:avLst/>
              </a:prstGeom>
              <a:blipFill>
                <a:blip r:embed="rId7"/>
                <a:stretch>
                  <a:fillRect l="-4950" r="-7921" b="-666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1619672" y="4365104"/>
                <a:ext cx="622863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𝑑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=5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19672" y="4365104"/>
                <a:ext cx="622863" cy="276999"/>
              </a:xfrm>
              <a:prstGeom prst="rect">
                <a:avLst/>
              </a:prstGeom>
              <a:blipFill>
                <a:blip r:embed="rId8"/>
                <a:stretch>
                  <a:fillRect l="-8824" r="-9804" b="-888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1619672" y="4725144"/>
                <a:ext cx="524952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=?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19672" y="4725144"/>
                <a:ext cx="524952" cy="276999"/>
              </a:xfrm>
              <a:prstGeom prst="rect">
                <a:avLst/>
              </a:prstGeom>
              <a:blipFill>
                <a:blip r:embed="rId9"/>
                <a:stretch>
                  <a:fillRect l="-5814" r="-9302" b="-652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3779912" y="2708920"/>
                <a:ext cx="3168352" cy="472565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000=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2(4)+</m:t>
                          </m:r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e>
                          </m:d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(5)</m:t>
                          </m:r>
                        </m:e>
                      </m:d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79912" y="2708920"/>
                <a:ext cx="3168352" cy="472565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Arc 11"/>
          <p:cNvSpPr>
            <a:spLocks/>
          </p:cNvSpPr>
          <p:nvPr/>
        </p:nvSpPr>
        <p:spPr bwMode="auto">
          <a:xfrm>
            <a:off x="6876256" y="2276872"/>
            <a:ext cx="144016" cy="648072"/>
          </a:xfrm>
          <a:custGeom>
            <a:avLst/>
            <a:gdLst>
              <a:gd name="T0" fmla="*/ 16356 w 21748"/>
              <a:gd name="T1" fmla="*/ 0 h 43200"/>
              <a:gd name="T2" fmla="*/ 0 w 21748"/>
              <a:gd name="T3" fmla="*/ 6585860 h 43200"/>
              <a:gd name="T4" fmla="*/ 16356 w 21748"/>
              <a:gd name="T5" fmla="*/ 3293004 h 432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748" h="43200" fill="none" extrusionOk="0">
                <a:moveTo>
                  <a:pt x="147" y="0"/>
                </a:moveTo>
                <a:cubicBezTo>
                  <a:pt x="12077" y="0"/>
                  <a:pt x="21748" y="9670"/>
                  <a:pt x="21748" y="21600"/>
                </a:cubicBezTo>
                <a:cubicBezTo>
                  <a:pt x="21748" y="33529"/>
                  <a:pt x="12077" y="43200"/>
                  <a:pt x="148" y="43200"/>
                </a:cubicBezTo>
                <a:cubicBezTo>
                  <a:pt x="98" y="43200"/>
                  <a:pt x="49" y="43199"/>
                  <a:pt x="-1" y="43199"/>
                </a:cubicBezTo>
              </a:path>
              <a:path w="21748" h="43200" stroke="0" extrusionOk="0">
                <a:moveTo>
                  <a:pt x="147" y="0"/>
                </a:moveTo>
                <a:cubicBezTo>
                  <a:pt x="12077" y="0"/>
                  <a:pt x="21748" y="9670"/>
                  <a:pt x="21748" y="21600"/>
                </a:cubicBezTo>
                <a:cubicBezTo>
                  <a:pt x="21748" y="33529"/>
                  <a:pt x="12077" y="43200"/>
                  <a:pt x="148" y="43200"/>
                </a:cubicBezTo>
                <a:cubicBezTo>
                  <a:pt x="98" y="43200"/>
                  <a:pt x="49" y="43199"/>
                  <a:pt x="-1" y="43199"/>
                </a:cubicBezTo>
                <a:lnTo>
                  <a:pt x="148" y="21600"/>
                </a:lnTo>
                <a:lnTo>
                  <a:pt x="147" y="0"/>
                </a:lnTo>
                <a:close/>
              </a:path>
            </a:pathLst>
          </a:cu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5" name="Text Box 16"/>
          <p:cNvSpPr txBox="1">
            <a:spLocks noChangeArrowheads="1"/>
          </p:cNvSpPr>
          <p:nvPr/>
        </p:nvSpPr>
        <p:spPr bwMode="auto">
          <a:xfrm>
            <a:off x="6948264" y="2492896"/>
            <a:ext cx="1368152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altLang="en-US" sz="1400" dirty="0">
                <a:solidFill>
                  <a:srgbClr val="FF0000"/>
                </a:solidFill>
                <a:latin typeface="Comic Sans MS" pitchFamily="66" charset="0"/>
              </a:rPr>
              <a:t>Sub in values</a:t>
            </a:r>
          </a:p>
        </p:txBody>
      </p:sp>
      <p:sp>
        <p:nvSpPr>
          <p:cNvPr id="16" name="Arc 11"/>
          <p:cNvSpPr>
            <a:spLocks/>
          </p:cNvSpPr>
          <p:nvPr/>
        </p:nvSpPr>
        <p:spPr bwMode="auto">
          <a:xfrm>
            <a:off x="6876256" y="2924944"/>
            <a:ext cx="144016" cy="648072"/>
          </a:xfrm>
          <a:custGeom>
            <a:avLst/>
            <a:gdLst>
              <a:gd name="T0" fmla="*/ 16356 w 21748"/>
              <a:gd name="T1" fmla="*/ 0 h 43200"/>
              <a:gd name="T2" fmla="*/ 0 w 21748"/>
              <a:gd name="T3" fmla="*/ 6585860 h 43200"/>
              <a:gd name="T4" fmla="*/ 16356 w 21748"/>
              <a:gd name="T5" fmla="*/ 3293004 h 432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748" h="43200" fill="none" extrusionOk="0">
                <a:moveTo>
                  <a:pt x="147" y="0"/>
                </a:moveTo>
                <a:cubicBezTo>
                  <a:pt x="12077" y="0"/>
                  <a:pt x="21748" y="9670"/>
                  <a:pt x="21748" y="21600"/>
                </a:cubicBezTo>
                <a:cubicBezTo>
                  <a:pt x="21748" y="33529"/>
                  <a:pt x="12077" y="43200"/>
                  <a:pt x="148" y="43200"/>
                </a:cubicBezTo>
                <a:cubicBezTo>
                  <a:pt x="98" y="43200"/>
                  <a:pt x="49" y="43199"/>
                  <a:pt x="-1" y="43199"/>
                </a:cubicBezTo>
              </a:path>
              <a:path w="21748" h="43200" stroke="0" extrusionOk="0">
                <a:moveTo>
                  <a:pt x="147" y="0"/>
                </a:moveTo>
                <a:cubicBezTo>
                  <a:pt x="12077" y="0"/>
                  <a:pt x="21748" y="9670"/>
                  <a:pt x="21748" y="21600"/>
                </a:cubicBezTo>
                <a:cubicBezTo>
                  <a:pt x="21748" y="33529"/>
                  <a:pt x="12077" y="43200"/>
                  <a:pt x="148" y="43200"/>
                </a:cubicBezTo>
                <a:cubicBezTo>
                  <a:pt x="98" y="43200"/>
                  <a:pt x="49" y="43199"/>
                  <a:pt x="-1" y="43199"/>
                </a:cubicBezTo>
                <a:lnTo>
                  <a:pt x="148" y="21600"/>
                </a:lnTo>
                <a:lnTo>
                  <a:pt x="147" y="0"/>
                </a:lnTo>
                <a:close/>
              </a:path>
            </a:pathLst>
          </a:cu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7" name="Text Box 16"/>
          <p:cNvSpPr txBox="1">
            <a:spLocks noChangeArrowheads="1"/>
          </p:cNvSpPr>
          <p:nvPr/>
        </p:nvSpPr>
        <p:spPr bwMode="auto">
          <a:xfrm>
            <a:off x="6876256" y="2996952"/>
            <a:ext cx="1512168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altLang="en-US" sz="1400" dirty="0">
                <a:solidFill>
                  <a:srgbClr val="FF0000"/>
                </a:solidFill>
                <a:latin typeface="Comic Sans MS" pitchFamily="66" charset="0"/>
              </a:rPr>
              <a:t>Multiply both sides by 2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1475656" y="5157192"/>
                <a:ext cx="1172373" cy="27699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&gt;2000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75656" y="5157192"/>
                <a:ext cx="1172373" cy="276999"/>
              </a:xfrm>
              <a:prstGeom prst="rect">
                <a:avLst/>
              </a:prstGeom>
              <a:blipFill>
                <a:blip r:embed="rId11"/>
                <a:stretch>
                  <a:fillRect l="-1042" r="-2083" b="-1111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Text Box 16"/>
          <p:cNvSpPr txBox="1">
            <a:spLocks noChangeArrowheads="1"/>
          </p:cNvSpPr>
          <p:nvPr/>
        </p:nvSpPr>
        <p:spPr bwMode="auto">
          <a:xfrm>
            <a:off x="4572000" y="1412776"/>
            <a:ext cx="36004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1400" dirty="0">
                <a:solidFill>
                  <a:srgbClr val="FF0000"/>
                </a:solidFill>
                <a:latin typeface="Comic Sans MS" pitchFamily="66" charset="0"/>
              </a:rPr>
              <a:t>Find the number of terms required for the sequence to sum to exactly 2000</a:t>
            </a:r>
            <a:endParaRPr lang="en-GB" altLang="en-US" sz="1400" dirty="0">
              <a:solidFill>
                <a:srgbClr val="FF0000"/>
              </a:solidFill>
              <a:latin typeface="Comic Sans MS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3707904" y="3429000"/>
                <a:ext cx="3240360" cy="27699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</a:rPr>
                        <m:t>4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000=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𝑛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2(4)+</m:t>
                          </m:r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e>
                          </m:d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(5)</m:t>
                          </m:r>
                        </m:e>
                      </m:d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07904" y="3429000"/>
                <a:ext cx="3240360" cy="276999"/>
              </a:xfrm>
              <a:prstGeom prst="rect">
                <a:avLst/>
              </a:prstGeom>
              <a:blipFill>
                <a:blip r:embed="rId12"/>
                <a:stretch>
                  <a:fillRect t="-4444" b="-3333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3779912" y="4005064"/>
                <a:ext cx="2016224" cy="27699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</a:rPr>
                        <m:t>4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000=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𝑛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3+5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79912" y="4005064"/>
                <a:ext cx="2016224" cy="276999"/>
              </a:xfrm>
              <a:prstGeom prst="rect">
                <a:avLst/>
              </a:prstGeom>
              <a:blipFill>
                <a:blip r:embed="rId13"/>
                <a:stretch>
                  <a:fillRect b="-888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3707904" y="4581128"/>
                <a:ext cx="2088232" cy="27699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</a:rPr>
                        <m:t>4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000=3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07904" y="4581128"/>
                <a:ext cx="2088232" cy="276999"/>
              </a:xfrm>
              <a:prstGeom prst="rect">
                <a:avLst/>
              </a:prstGeom>
              <a:blipFill>
                <a:blip r:embed="rId14"/>
                <a:stretch>
                  <a:fillRect t="-4348" b="-652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4211960" y="5157192"/>
                <a:ext cx="2232248" cy="27699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</a:rPr>
                        <m:t>0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+3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−4000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11960" y="5157192"/>
                <a:ext cx="2232248" cy="276999"/>
              </a:xfrm>
              <a:prstGeom prst="rect">
                <a:avLst/>
              </a:prstGeom>
              <a:blipFill>
                <a:blip r:embed="rId15"/>
                <a:stretch>
                  <a:fillRect l="-1093" t="-4444" r="-1093" b="-888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Arc 11"/>
          <p:cNvSpPr>
            <a:spLocks/>
          </p:cNvSpPr>
          <p:nvPr/>
        </p:nvSpPr>
        <p:spPr bwMode="auto">
          <a:xfrm>
            <a:off x="6876256" y="3573016"/>
            <a:ext cx="144016" cy="576064"/>
          </a:xfrm>
          <a:custGeom>
            <a:avLst/>
            <a:gdLst>
              <a:gd name="T0" fmla="*/ 16356 w 21748"/>
              <a:gd name="T1" fmla="*/ 0 h 43200"/>
              <a:gd name="T2" fmla="*/ 0 w 21748"/>
              <a:gd name="T3" fmla="*/ 6585860 h 43200"/>
              <a:gd name="T4" fmla="*/ 16356 w 21748"/>
              <a:gd name="T5" fmla="*/ 3293004 h 432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748" h="43200" fill="none" extrusionOk="0">
                <a:moveTo>
                  <a:pt x="147" y="0"/>
                </a:moveTo>
                <a:cubicBezTo>
                  <a:pt x="12077" y="0"/>
                  <a:pt x="21748" y="9670"/>
                  <a:pt x="21748" y="21600"/>
                </a:cubicBezTo>
                <a:cubicBezTo>
                  <a:pt x="21748" y="33529"/>
                  <a:pt x="12077" y="43200"/>
                  <a:pt x="148" y="43200"/>
                </a:cubicBezTo>
                <a:cubicBezTo>
                  <a:pt x="98" y="43200"/>
                  <a:pt x="49" y="43199"/>
                  <a:pt x="-1" y="43199"/>
                </a:cubicBezTo>
              </a:path>
              <a:path w="21748" h="43200" stroke="0" extrusionOk="0">
                <a:moveTo>
                  <a:pt x="147" y="0"/>
                </a:moveTo>
                <a:cubicBezTo>
                  <a:pt x="12077" y="0"/>
                  <a:pt x="21748" y="9670"/>
                  <a:pt x="21748" y="21600"/>
                </a:cubicBezTo>
                <a:cubicBezTo>
                  <a:pt x="21748" y="33529"/>
                  <a:pt x="12077" y="43200"/>
                  <a:pt x="148" y="43200"/>
                </a:cubicBezTo>
                <a:cubicBezTo>
                  <a:pt x="98" y="43200"/>
                  <a:pt x="49" y="43199"/>
                  <a:pt x="-1" y="43199"/>
                </a:cubicBezTo>
                <a:lnTo>
                  <a:pt x="148" y="21600"/>
                </a:lnTo>
                <a:lnTo>
                  <a:pt x="147" y="0"/>
                </a:lnTo>
                <a:close/>
              </a:path>
            </a:pathLst>
          </a:cu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26" name="Arc 11"/>
          <p:cNvSpPr>
            <a:spLocks/>
          </p:cNvSpPr>
          <p:nvPr/>
        </p:nvSpPr>
        <p:spPr bwMode="auto">
          <a:xfrm>
            <a:off x="5724128" y="4149080"/>
            <a:ext cx="144016" cy="576064"/>
          </a:xfrm>
          <a:custGeom>
            <a:avLst/>
            <a:gdLst>
              <a:gd name="T0" fmla="*/ 16356 w 21748"/>
              <a:gd name="T1" fmla="*/ 0 h 43200"/>
              <a:gd name="T2" fmla="*/ 0 w 21748"/>
              <a:gd name="T3" fmla="*/ 6585860 h 43200"/>
              <a:gd name="T4" fmla="*/ 16356 w 21748"/>
              <a:gd name="T5" fmla="*/ 3293004 h 432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748" h="43200" fill="none" extrusionOk="0">
                <a:moveTo>
                  <a:pt x="147" y="0"/>
                </a:moveTo>
                <a:cubicBezTo>
                  <a:pt x="12077" y="0"/>
                  <a:pt x="21748" y="9670"/>
                  <a:pt x="21748" y="21600"/>
                </a:cubicBezTo>
                <a:cubicBezTo>
                  <a:pt x="21748" y="33529"/>
                  <a:pt x="12077" y="43200"/>
                  <a:pt x="148" y="43200"/>
                </a:cubicBezTo>
                <a:cubicBezTo>
                  <a:pt x="98" y="43200"/>
                  <a:pt x="49" y="43199"/>
                  <a:pt x="-1" y="43199"/>
                </a:cubicBezTo>
              </a:path>
              <a:path w="21748" h="43200" stroke="0" extrusionOk="0">
                <a:moveTo>
                  <a:pt x="147" y="0"/>
                </a:moveTo>
                <a:cubicBezTo>
                  <a:pt x="12077" y="0"/>
                  <a:pt x="21748" y="9670"/>
                  <a:pt x="21748" y="21600"/>
                </a:cubicBezTo>
                <a:cubicBezTo>
                  <a:pt x="21748" y="33529"/>
                  <a:pt x="12077" y="43200"/>
                  <a:pt x="148" y="43200"/>
                </a:cubicBezTo>
                <a:cubicBezTo>
                  <a:pt x="98" y="43200"/>
                  <a:pt x="49" y="43199"/>
                  <a:pt x="-1" y="43199"/>
                </a:cubicBezTo>
                <a:lnTo>
                  <a:pt x="148" y="21600"/>
                </a:lnTo>
                <a:lnTo>
                  <a:pt x="147" y="0"/>
                </a:lnTo>
                <a:close/>
              </a:path>
            </a:pathLst>
          </a:cu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27" name="Arc 11"/>
          <p:cNvSpPr>
            <a:spLocks/>
          </p:cNvSpPr>
          <p:nvPr/>
        </p:nvSpPr>
        <p:spPr bwMode="auto">
          <a:xfrm>
            <a:off x="6444208" y="4725144"/>
            <a:ext cx="144016" cy="576064"/>
          </a:xfrm>
          <a:custGeom>
            <a:avLst/>
            <a:gdLst>
              <a:gd name="T0" fmla="*/ 16356 w 21748"/>
              <a:gd name="T1" fmla="*/ 0 h 43200"/>
              <a:gd name="T2" fmla="*/ 0 w 21748"/>
              <a:gd name="T3" fmla="*/ 6585860 h 43200"/>
              <a:gd name="T4" fmla="*/ 16356 w 21748"/>
              <a:gd name="T5" fmla="*/ 3293004 h 432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748" h="43200" fill="none" extrusionOk="0">
                <a:moveTo>
                  <a:pt x="147" y="0"/>
                </a:moveTo>
                <a:cubicBezTo>
                  <a:pt x="12077" y="0"/>
                  <a:pt x="21748" y="9670"/>
                  <a:pt x="21748" y="21600"/>
                </a:cubicBezTo>
                <a:cubicBezTo>
                  <a:pt x="21748" y="33529"/>
                  <a:pt x="12077" y="43200"/>
                  <a:pt x="148" y="43200"/>
                </a:cubicBezTo>
                <a:cubicBezTo>
                  <a:pt x="98" y="43200"/>
                  <a:pt x="49" y="43199"/>
                  <a:pt x="-1" y="43199"/>
                </a:cubicBezTo>
              </a:path>
              <a:path w="21748" h="43200" stroke="0" extrusionOk="0">
                <a:moveTo>
                  <a:pt x="147" y="0"/>
                </a:moveTo>
                <a:cubicBezTo>
                  <a:pt x="12077" y="0"/>
                  <a:pt x="21748" y="9670"/>
                  <a:pt x="21748" y="21600"/>
                </a:cubicBezTo>
                <a:cubicBezTo>
                  <a:pt x="21748" y="33529"/>
                  <a:pt x="12077" y="43200"/>
                  <a:pt x="148" y="43200"/>
                </a:cubicBezTo>
                <a:cubicBezTo>
                  <a:pt x="98" y="43200"/>
                  <a:pt x="49" y="43199"/>
                  <a:pt x="-1" y="43199"/>
                </a:cubicBezTo>
                <a:lnTo>
                  <a:pt x="148" y="21600"/>
                </a:lnTo>
                <a:lnTo>
                  <a:pt x="147" y="0"/>
                </a:lnTo>
                <a:close/>
              </a:path>
            </a:pathLst>
          </a:cu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28" name="Text Box 16"/>
          <p:cNvSpPr txBox="1">
            <a:spLocks noChangeArrowheads="1"/>
          </p:cNvSpPr>
          <p:nvPr/>
        </p:nvSpPr>
        <p:spPr bwMode="auto">
          <a:xfrm>
            <a:off x="4067944" y="5733256"/>
            <a:ext cx="468052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altLang="en-US" sz="1400" dirty="0">
                <a:solidFill>
                  <a:srgbClr val="FF0000"/>
                </a:solidFill>
                <a:latin typeface="Comic Sans MS" pitchFamily="66" charset="0"/>
              </a:rPr>
              <a:t>At this point we can try factorising, although the quadratic formula will probably be easier!</a:t>
            </a:r>
          </a:p>
        </p:txBody>
      </p:sp>
      <p:sp>
        <p:nvSpPr>
          <p:cNvPr id="29" name="Text Box 16"/>
          <p:cNvSpPr txBox="1">
            <a:spLocks noChangeArrowheads="1"/>
          </p:cNvSpPr>
          <p:nvPr/>
        </p:nvSpPr>
        <p:spPr bwMode="auto">
          <a:xfrm>
            <a:off x="6948264" y="3573016"/>
            <a:ext cx="2195736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altLang="en-US" sz="1400" dirty="0">
                <a:solidFill>
                  <a:srgbClr val="FF0000"/>
                </a:solidFill>
                <a:latin typeface="Comic Sans MS" pitchFamily="66" charset="0"/>
              </a:rPr>
              <a:t>Simplify the inner part of the large bracket</a:t>
            </a:r>
          </a:p>
        </p:txBody>
      </p:sp>
      <p:sp>
        <p:nvSpPr>
          <p:cNvPr id="30" name="Text Box 16"/>
          <p:cNvSpPr txBox="1">
            <a:spLocks noChangeArrowheads="1"/>
          </p:cNvSpPr>
          <p:nvPr/>
        </p:nvSpPr>
        <p:spPr bwMode="auto">
          <a:xfrm>
            <a:off x="5868144" y="4221088"/>
            <a:ext cx="1512168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altLang="en-US" sz="1400" dirty="0">
                <a:solidFill>
                  <a:srgbClr val="FF0000"/>
                </a:solidFill>
                <a:latin typeface="Comic Sans MS" pitchFamily="66" charset="0"/>
              </a:rPr>
              <a:t>Expand bracket</a:t>
            </a:r>
          </a:p>
        </p:txBody>
      </p:sp>
      <p:sp>
        <p:nvSpPr>
          <p:cNvPr id="31" name="Text Box 16"/>
          <p:cNvSpPr txBox="1">
            <a:spLocks noChangeArrowheads="1"/>
          </p:cNvSpPr>
          <p:nvPr/>
        </p:nvSpPr>
        <p:spPr bwMode="auto">
          <a:xfrm>
            <a:off x="6588224" y="4869160"/>
            <a:ext cx="1512168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altLang="en-US" sz="1400" dirty="0">
                <a:solidFill>
                  <a:srgbClr val="FF0000"/>
                </a:solidFill>
                <a:latin typeface="Comic Sans MS" pitchFamily="66" charset="0"/>
              </a:rPr>
              <a:t>Subtract 4000</a:t>
            </a:r>
          </a:p>
        </p:txBody>
      </p:sp>
    </p:spTree>
    <p:extLst>
      <p:ext uri="{BB962C8B-B14F-4D97-AF65-F5344CB8AC3E}">
        <p14:creationId xmlns:p14="http://schemas.microsoft.com/office/powerpoint/2010/main" val="40186558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  <p:bldP spid="12" grpId="0"/>
      <p:bldP spid="14" grpId="0" animBg="1"/>
      <p:bldP spid="15" grpId="0"/>
      <p:bldP spid="16" grpId="0" animBg="1"/>
      <p:bldP spid="17" grpId="0"/>
      <p:bldP spid="18" grpId="0"/>
      <p:bldP spid="19" grpId="0"/>
      <p:bldP spid="21" grpId="0"/>
      <p:bldP spid="22" grpId="0"/>
      <p:bldP spid="23" grpId="0"/>
      <p:bldP spid="24" grpId="0"/>
      <p:bldP spid="25" grpId="0" animBg="1"/>
      <p:bldP spid="26" grpId="0" animBg="1"/>
      <p:bldP spid="27" grpId="0" animBg="1"/>
      <p:bldP spid="28" grpId="0"/>
      <p:bldP spid="29" grpId="0"/>
      <p:bldP spid="30" grpId="0"/>
      <p:bldP spid="31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2524" y="129995"/>
            <a:ext cx="7886700" cy="1325563"/>
          </a:xfrm>
        </p:spPr>
        <p:txBody>
          <a:bodyPr/>
          <a:lstStyle/>
          <a:p>
            <a:pPr algn="ctr"/>
            <a:r>
              <a:rPr lang="en-US" dirty="0">
                <a:latin typeface="Comic Sans MS" panose="030F0702030302020204" pitchFamily="66" charset="0"/>
              </a:rPr>
              <a:t>Sequences and Series</a:t>
            </a:r>
            <a:endParaRPr lang="en-GB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30629" y="1497873"/>
                <a:ext cx="3622765" cy="4679089"/>
              </a:xfrm>
            </p:spPr>
            <p:txBody>
              <a:bodyPr>
                <a:normAutofit/>
              </a:bodyPr>
              <a:lstStyle/>
              <a:p>
                <a:pPr marL="0" indent="0" algn="ctr">
                  <a:buNone/>
                </a:pPr>
                <a:r>
                  <a:rPr lang="en-US" sz="1600" b="1" dirty="0">
                    <a:latin typeface="Comic Sans MS" panose="030F0702030302020204" pitchFamily="66" charset="0"/>
                  </a:rPr>
                  <a:t>You need to be able to solve problems involving an arithmetic series, which is the sum of a set of numbers in an arithmetic sequence</a:t>
                </a:r>
                <a:endParaRPr lang="en-US" sz="16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endParaRPr lang="en-US" sz="16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r>
                  <a:rPr lang="en-US" sz="1600" dirty="0">
                    <a:latin typeface="Comic Sans MS" panose="030F0702030302020204" pitchFamily="66" charset="0"/>
                  </a:rPr>
                  <a:t>Find the smallest number of terms required for the sum of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4+9+14+19+</m:t>
                    </m:r>
                  </m:oMath>
                </a14:m>
                <a:r>
                  <a:rPr lang="en-US" sz="1600" dirty="0">
                    <a:latin typeface="Comic Sans MS" panose="030F0702030302020204" pitchFamily="66" charset="0"/>
                  </a:rPr>
                  <a:t>… to exceed 2000.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30629" y="1497873"/>
                <a:ext cx="3622765" cy="4679089"/>
              </a:xfrm>
              <a:blipFill>
                <a:blip r:embed="rId2"/>
                <a:stretch>
                  <a:fillRect t="-782" r="-151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/>
          <p:cNvSpPr txBox="1"/>
          <p:nvPr/>
        </p:nvSpPr>
        <p:spPr>
          <a:xfrm>
            <a:off x="8708571" y="6519446"/>
            <a:ext cx="51007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Comic Sans MS" panose="030F0702030302020204" pitchFamily="66" charset="0"/>
              </a:rPr>
              <a:t>3B</a:t>
            </a:r>
            <a:endParaRPr lang="en-GB" sz="1600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6778737" y="0"/>
                <a:ext cx="2365263" cy="47256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e>
                          </m:d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e>
                      </m:d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78737" y="0"/>
                <a:ext cx="2365263" cy="47256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35361" y="1730"/>
                <a:ext cx="1935658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+(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−1)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𝑑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361" y="1730"/>
                <a:ext cx="1935658" cy="276999"/>
              </a:xfrm>
              <a:prstGeom prst="rect">
                <a:avLst/>
              </a:prstGeom>
              <a:blipFill>
                <a:blip r:embed="rId4"/>
                <a:stretch>
                  <a:fillRect l="-315" t="-2174" r="-1577" b="-3260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7651732" y="476672"/>
                <a:ext cx="1492268" cy="47256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𝑙</m:t>
                          </m:r>
                        </m:e>
                      </m:d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51732" y="476672"/>
                <a:ext cx="1492268" cy="47256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5220072" y="1484784"/>
                <a:ext cx="2232248" cy="27699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</a:rPr>
                        <m:t>0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+3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−4000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20072" y="1484784"/>
                <a:ext cx="2232248" cy="276999"/>
              </a:xfrm>
              <a:prstGeom prst="rect">
                <a:avLst/>
              </a:prstGeom>
              <a:blipFill>
                <a:blip r:embed="rId6"/>
                <a:stretch>
                  <a:fillRect l="-820" t="-4444" r="-1366" b="-888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" name="Arc 11"/>
          <p:cNvSpPr>
            <a:spLocks/>
          </p:cNvSpPr>
          <p:nvPr/>
        </p:nvSpPr>
        <p:spPr bwMode="auto">
          <a:xfrm>
            <a:off x="7164288" y="2780928"/>
            <a:ext cx="144016" cy="792088"/>
          </a:xfrm>
          <a:custGeom>
            <a:avLst/>
            <a:gdLst>
              <a:gd name="T0" fmla="*/ 16356 w 21748"/>
              <a:gd name="T1" fmla="*/ 0 h 43200"/>
              <a:gd name="T2" fmla="*/ 0 w 21748"/>
              <a:gd name="T3" fmla="*/ 6585860 h 43200"/>
              <a:gd name="T4" fmla="*/ 16356 w 21748"/>
              <a:gd name="T5" fmla="*/ 3293004 h 432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748" h="43200" fill="none" extrusionOk="0">
                <a:moveTo>
                  <a:pt x="147" y="0"/>
                </a:moveTo>
                <a:cubicBezTo>
                  <a:pt x="12077" y="0"/>
                  <a:pt x="21748" y="9670"/>
                  <a:pt x="21748" y="21600"/>
                </a:cubicBezTo>
                <a:cubicBezTo>
                  <a:pt x="21748" y="33529"/>
                  <a:pt x="12077" y="43200"/>
                  <a:pt x="148" y="43200"/>
                </a:cubicBezTo>
                <a:cubicBezTo>
                  <a:pt x="98" y="43200"/>
                  <a:pt x="49" y="43199"/>
                  <a:pt x="-1" y="43199"/>
                </a:cubicBezTo>
              </a:path>
              <a:path w="21748" h="43200" stroke="0" extrusionOk="0">
                <a:moveTo>
                  <a:pt x="147" y="0"/>
                </a:moveTo>
                <a:cubicBezTo>
                  <a:pt x="12077" y="0"/>
                  <a:pt x="21748" y="9670"/>
                  <a:pt x="21748" y="21600"/>
                </a:cubicBezTo>
                <a:cubicBezTo>
                  <a:pt x="21748" y="33529"/>
                  <a:pt x="12077" y="43200"/>
                  <a:pt x="148" y="43200"/>
                </a:cubicBezTo>
                <a:cubicBezTo>
                  <a:pt x="98" y="43200"/>
                  <a:pt x="49" y="43199"/>
                  <a:pt x="-1" y="43199"/>
                </a:cubicBezTo>
                <a:lnTo>
                  <a:pt x="148" y="21600"/>
                </a:lnTo>
                <a:lnTo>
                  <a:pt x="147" y="0"/>
                </a:lnTo>
                <a:close/>
              </a:path>
            </a:pathLst>
          </a:cu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 Box 16"/>
              <p:cNvSpPr txBox="1">
                <a:spLocks noChangeArrowheads="1"/>
              </p:cNvSpPr>
              <p:nvPr/>
            </p:nvSpPr>
            <p:spPr bwMode="auto">
              <a:xfrm>
                <a:off x="4067944" y="4941168"/>
                <a:ext cx="4392488" cy="73866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</a:pPr>
                <a:r>
                  <a:rPr lang="en-GB" altLang="en-US" sz="1400" dirty="0">
                    <a:solidFill>
                      <a:srgbClr val="FF0000"/>
                    </a:solidFill>
                    <a:latin typeface="Comic Sans MS" pitchFamily="66" charset="0"/>
                  </a:rPr>
                  <a:t>Since </a:t>
                </a:r>
                <a14:m>
                  <m:oMath xmlns:m="http://schemas.openxmlformats.org/officeDocument/2006/math">
                    <m:r>
                      <a:rPr lang="en-GB" altLang="en-US" sz="1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GB" altLang="en-US" sz="1400" dirty="0">
                    <a:solidFill>
                      <a:srgbClr val="FF0000"/>
                    </a:solidFill>
                    <a:latin typeface="Comic Sans MS" pitchFamily="66" charset="0"/>
                  </a:rPr>
                  <a:t> has to be a positive integer, the first value that will cause the sum of the sequence to be greater than 2000 will be the 28</a:t>
                </a:r>
                <a:r>
                  <a:rPr lang="en-GB" altLang="en-US" sz="1400" baseline="30000" dirty="0">
                    <a:solidFill>
                      <a:srgbClr val="FF0000"/>
                    </a:solidFill>
                    <a:latin typeface="Comic Sans MS" pitchFamily="66" charset="0"/>
                  </a:rPr>
                  <a:t>th</a:t>
                </a:r>
                <a:r>
                  <a:rPr lang="en-GB" altLang="en-US" sz="1400" dirty="0">
                    <a:solidFill>
                      <a:srgbClr val="FF0000"/>
                    </a:solidFill>
                    <a:latin typeface="Comic Sans MS" pitchFamily="66" charset="0"/>
                  </a:rPr>
                  <a:t> term.</a:t>
                </a:r>
              </a:p>
            </p:txBody>
          </p:sp>
        </mc:Choice>
        <mc:Fallback xmlns="">
          <p:sp>
            <p:nvSpPr>
              <p:cNvPr id="31" name="Text 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067944" y="4941168"/>
                <a:ext cx="4392488" cy="738664"/>
              </a:xfrm>
              <a:prstGeom prst="rect">
                <a:avLst/>
              </a:prstGeom>
              <a:blipFill>
                <a:blip r:embed="rId7"/>
                <a:stretch>
                  <a:fillRect t="-1653" b="-7438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3995936" y="2564904"/>
                <a:ext cx="1869743" cy="52700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16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±</m:t>
                          </m:r>
                          <m:rad>
                            <m:radPr>
                              <m:degHide m:val="on"/>
                              <m:ctrlP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sSup>
                                <m:sSupPr>
                                  <m:ctrlP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e>
                                <m:sup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−4</m:t>
                              </m:r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𝑎𝑐</m:t>
                              </m:r>
                            </m:e>
                          </m:rad>
                        </m:num>
                        <m:den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den>
                      </m:f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95936" y="2564904"/>
                <a:ext cx="1869743" cy="527004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/>
              <p:cNvSpPr txBox="1"/>
              <p:nvPr/>
            </p:nvSpPr>
            <p:spPr>
              <a:xfrm>
                <a:off x="5148064" y="1988840"/>
                <a:ext cx="547009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=5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32" name="TextBox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48064" y="1988840"/>
                <a:ext cx="547009" cy="246221"/>
              </a:xfrm>
              <a:prstGeom prst="rect">
                <a:avLst/>
              </a:prstGeom>
              <a:blipFill>
                <a:blip r:embed="rId9"/>
                <a:stretch>
                  <a:fillRect l="-4444" r="-7778" b="-487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/>
              <p:cNvSpPr txBox="1"/>
              <p:nvPr/>
            </p:nvSpPr>
            <p:spPr>
              <a:xfrm>
                <a:off x="5868144" y="1988840"/>
                <a:ext cx="547009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=3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33" name="TextBox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68144" y="1988840"/>
                <a:ext cx="547009" cy="246221"/>
              </a:xfrm>
              <a:prstGeom prst="rect">
                <a:avLst/>
              </a:prstGeom>
              <a:blipFill>
                <a:blip r:embed="rId10"/>
                <a:stretch>
                  <a:fillRect l="-8989" r="-7865" b="-487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/>
              <p:cNvSpPr txBox="1"/>
              <p:nvPr/>
            </p:nvSpPr>
            <p:spPr>
              <a:xfrm>
                <a:off x="6588224" y="1988840"/>
                <a:ext cx="1024639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𝑐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=−4000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34" name="TextBox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88224" y="1988840"/>
                <a:ext cx="1024639" cy="246221"/>
              </a:xfrm>
              <a:prstGeom prst="rect">
                <a:avLst/>
              </a:prstGeom>
              <a:blipFill>
                <a:blip r:embed="rId11"/>
                <a:stretch>
                  <a:fillRect l="-2381" r="-2976" b="-487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/>
              <p:cNvSpPr txBox="1"/>
              <p:nvPr/>
            </p:nvSpPr>
            <p:spPr>
              <a:xfrm>
                <a:off x="3995936" y="3429000"/>
                <a:ext cx="2979342" cy="57746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16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−(3)±</m:t>
                          </m:r>
                          <m:rad>
                            <m:radPr>
                              <m:degHide m:val="on"/>
                              <m:ctrlP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sSup>
                                <m:sSupPr>
                                  <m:ctrlP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  <m:t>(3)</m:t>
                                  </m:r>
                                </m:e>
                                <m:sup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−4(5)(−4000)</m:t>
                              </m:r>
                            </m:e>
                          </m:rad>
                        </m:num>
                        <m:den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2(5)</m:t>
                          </m:r>
                        </m:den>
                      </m:f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35" name="TextBox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95936" y="3429000"/>
                <a:ext cx="2979342" cy="577466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/>
              <p:cNvSpPr txBox="1"/>
              <p:nvPr/>
            </p:nvSpPr>
            <p:spPr>
              <a:xfrm>
                <a:off x="3995936" y="4365104"/>
                <a:ext cx="1974900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=27.99 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𝑜𝑟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 −28.59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36" name="TextBox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95936" y="4365104"/>
                <a:ext cx="1974900" cy="246221"/>
              </a:xfrm>
              <a:prstGeom prst="rect">
                <a:avLst/>
              </a:prstGeom>
              <a:blipFill>
                <a:blip r:embed="rId13"/>
                <a:stretch>
                  <a:fillRect l="-1238" r="-2167" b="-75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7" name="Arc 11"/>
          <p:cNvSpPr>
            <a:spLocks/>
          </p:cNvSpPr>
          <p:nvPr/>
        </p:nvSpPr>
        <p:spPr bwMode="auto">
          <a:xfrm>
            <a:off x="7164288" y="3645024"/>
            <a:ext cx="144016" cy="792088"/>
          </a:xfrm>
          <a:custGeom>
            <a:avLst/>
            <a:gdLst>
              <a:gd name="T0" fmla="*/ 16356 w 21748"/>
              <a:gd name="T1" fmla="*/ 0 h 43200"/>
              <a:gd name="T2" fmla="*/ 0 w 21748"/>
              <a:gd name="T3" fmla="*/ 6585860 h 43200"/>
              <a:gd name="T4" fmla="*/ 16356 w 21748"/>
              <a:gd name="T5" fmla="*/ 3293004 h 432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748" h="43200" fill="none" extrusionOk="0">
                <a:moveTo>
                  <a:pt x="147" y="0"/>
                </a:moveTo>
                <a:cubicBezTo>
                  <a:pt x="12077" y="0"/>
                  <a:pt x="21748" y="9670"/>
                  <a:pt x="21748" y="21600"/>
                </a:cubicBezTo>
                <a:cubicBezTo>
                  <a:pt x="21748" y="33529"/>
                  <a:pt x="12077" y="43200"/>
                  <a:pt x="148" y="43200"/>
                </a:cubicBezTo>
                <a:cubicBezTo>
                  <a:pt x="98" y="43200"/>
                  <a:pt x="49" y="43199"/>
                  <a:pt x="-1" y="43199"/>
                </a:cubicBezTo>
              </a:path>
              <a:path w="21748" h="43200" stroke="0" extrusionOk="0">
                <a:moveTo>
                  <a:pt x="147" y="0"/>
                </a:moveTo>
                <a:cubicBezTo>
                  <a:pt x="12077" y="0"/>
                  <a:pt x="21748" y="9670"/>
                  <a:pt x="21748" y="21600"/>
                </a:cubicBezTo>
                <a:cubicBezTo>
                  <a:pt x="21748" y="33529"/>
                  <a:pt x="12077" y="43200"/>
                  <a:pt x="148" y="43200"/>
                </a:cubicBezTo>
                <a:cubicBezTo>
                  <a:pt x="98" y="43200"/>
                  <a:pt x="49" y="43199"/>
                  <a:pt x="-1" y="43199"/>
                </a:cubicBezTo>
                <a:lnTo>
                  <a:pt x="148" y="21600"/>
                </a:lnTo>
                <a:lnTo>
                  <a:pt x="147" y="0"/>
                </a:lnTo>
                <a:close/>
              </a:path>
            </a:pathLst>
          </a:cu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38" name="Text Box 16"/>
          <p:cNvSpPr txBox="1">
            <a:spLocks noChangeArrowheads="1"/>
          </p:cNvSpPr>
          <p:nvPr/>
        </p:nvSpPr>
        <p:spPr bwMode="auto">
          <a:xfrm>
            <a:off x="7308304" y="2996952"/>
            <a:ext cx="1258646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altLang="en-US" sz="1400" dirty="0">
                <a:solidFill>
                  <a:srgbClr val="FF0000"/>
                </a:solidFill>
                <a:latin typeface="Comic Sans MS" pitchFamily="66" charset="0"/>
              </a:rPr>
              <a:t>Sub in values</a:t>
            </a:r>
          </a:p>
        </p:txBody>
      </p:sp>
      <p:sp>
        <p:nvSpPr>
          <p:cNvPr id="39" name="Text Box 16"/>
          <p:cNvSpPr txBox="1">
            <a:spLocks noChangeArrowheads="1"/>
          </p:cNvSpPr>
          <p:nvPr/>
        </p:nvSpPr>
        <p:spPr bwMode="auto">
          <a:xfrm>
            <a:off x="7236296" y="3861048"/>
            <a:ext cx="1258646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altLang="en-US" sz="1400" dirty="0">
                <a:solidFill>
                  <a:srgbClr val="FF0000"/>
                </a:solidFill>
                <a:latin typeface="Comic Sans MS" pitchFamily="66" charset="0"/>
              </a:rPr>
              <a:t>Calculate</a:t>
            </a:r>
          </a:p>
        </p:txBody>
      </p:sp>
    </p:spTree>
    <p:extLst>
      <p:ext uri="{BB962C8B-B14F-4D97-AF65-F5344CB8AC3E}">
        <p14:creationId xmlns:p14="http://schemas.microsoft.com/office/powerpoint/2010/main" val="10682974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7" grpId="0" animBg="1"/>
      <p:bldP spid="31" grpId="0"/>
      <p:bldP spid="13" grpId="0"/>
      <p:bldP spid="32" grpId="0"/>
      <p:bldP spid="33" grpId="0"/>
      <p:bldP spid="34" grpId="0"/>
      <p:bldP spid="35" grpId="0"/>
      <p:bldP spid="36" grpId="0"/>
      <p:bldP spid="37" grpId="0" animBg="1"/>
      <p:bldP spid="38" grpId="0"/>
      <p:bldP spid="3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934050" y="2314192"/>
            <a:ext cx="5415264" cy="230832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7200" b="1" cap="none" spc="0" dirty="0">
                <a:ln w="13462">
                  <a:solidFill>
                    <a:schemeClr val="tx1"/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Pacifico" panose="02000000000000000000" pitchFamily="2" charset="0"/>
              </a:rPr>
              <a:t>Teachings for </a:t>
            </a:r>
          </a:p>
          <a:p>
            <a:pPr algn="ctr"/>
            <a:r>
              <a:rPr lang="en-US" sz="7200" b="1" cap="none" spc="0" dirty="0">
                <a:ln w="13462">
                  <a:solidFill>
                    <a:schemeClr val="tx1"/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Pacifico" panose="02000000000000000000" pitchFamily="2" charset="0"/>
              </a:rPr>
              <a:t>Section </a:t>
            </a:r>
            <a:r>
              <a:rPr lang="en-US" sz="7200" b="1" dirty="0">
                <a:ln w="13462">
                  <a:solidFill>
                    <a:schemeClr val="tx1"/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Pacifico" panose="02000000000000000000" pitchFamily="2" charset="0"/>
              </a:rPr>
              <a:t>3</a:t>
            </a:r>
            <a:r>
              <a:rPr lang="en-US" sz="7200" b="1" cap="none" spc="0" dirty="0">
                <a:ln w="13462">
                  <a:solidFill>
                    <a:schemeClr val="tx1"/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Pacifico" panose="02000000000000000000" pitchFamily="2" charset="0"/>
              </a:rPr>
              <a:t>C</a:t>
            </a:r>
          </a:p>
        </p:txBody>
      </p:sp>
    </p:spTree>
    <p:extLst>
      <p:ext uri="{BB962C8B-B14F-4D97-AF65-F5344CB8AC3E}">
        <p14:creationId xmlns:p14="http://schemas.microsoft.com/office/powerpoint/2010/main" val="185744438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1600200"/>
            <a:ext cx="4779640" cy="4525963"/>
          </a:xfrm>
        </p:spPr>
        <p:txBody>
          <a:bodyPr/>
          <a:lstStyle/>
          <a:p>
            <a:pPr marL="0" indent="0" algn="ctr">
              <a:buNone/>
            </a:pPr>
            <a:r>
              <a:rPr lang="en-US" sz="1600" b="1" dirty="0">
                <a:latin typeface="Comic Sans MS" panose="030F0702030302020204" pitchFamily="66" charset="0"/>
              </a:rPr>
              <a:t>Geometric sequences are formed by multiplying a starting value by a common ratio</a:t>
            </a:r>
            <a:endParaRPr lang="en-US" sz="1600" dirty="0">
              <a:latin typeface="Comic Sans MS" panose="030F0702030302020204" pitchFamily="66" charset="0"/>
            </a:endParaRPr>
          </a:p>
          <a:p>
            <a:pPr marL="0" indent="0" algn="ctr" eaLnBrk="1" hangingPunct="1">
              <a:buFontTx/>
              <a:buNone/>
            </a:pPr>
            <a:endParaRPr lang="en-GB" altLang="en-US" sz="1600" dirty="0">
              <a:latin typeface="Comic Sans MS" pitchFamily="66" charset="0"/>
            </a:endParaRPr>
          </a:p>
          <a:p>
            <a:pPr marL="0" indent="0" algn="ctr" eaLnBrk="1" hangingPunct="1">
              <a:buFontTx/>
              <a:buNone/>
            </a:pPr>
            <a:r>
              <a:rPr lang="en-GB" altLang="en-US" sz="1600" dirty="0">
                <a:latin typeface="Comic Sans MS" pitchFamily="66" charset="0"/>
              </a:rPr>
              <a:t>a,       </a:t>
            </a:r>
            <a:r>
              <a:rPr lang="en-GB" altLang="en-US" sz="1600" dirty="0" err="1">
                <a:latin typeface="Comic Sans MS" pitchFamily="66" charset="0"/>
              </a:rPr>
              <a:t>ar</a:t>
            </a:r>
            <a:r>
              <a:rPr lang="en-GB" altLang="en-US" sz="1600" dirty="0">
                <a:latin typeface="Comic Sans MS" pitchFamily="66" charset="0"/>
              </a:rPr>
              <a:t>,       ar</a:t>
            </a:r>
            <a:r>
              <a:rPr lang="en-GB" altLang="en-US" sz="1600" baseline="30000" dirty="0">
                <a:latin typeface="Comic Sans MS" pitchFamily="66" charset="0"/>
              </a:rPr>
              <a:t>2</a:t>
            </a:r>
            <a:r>
              <a:rPr lang="en-GB" altLang="en-US" sz="1600" dirty="0">
                <a:latin typeface="Comic Sans MS" pitchFamily="66" charset="0"/>
              </a:rPr>
              <a:t>,       ar</a:t>
            </a:r>
            <a:r>
              <a:rPr lang="en-GB" altLang="en-US" sz="1600" baseline="30000" dirty="0">
                <a:latin typeface="Comic Sans MS" pitchFamily="66" charset="0"/>
              </a:rPr>
              <a:t>3</a:t>
            </a:r>
            <a:r>
              <a:rPr lang="en-GB" altLang="en-US" sz="1600" dirty="0">
                <a:latin typeface="Comic Sans MS" pitchFamily="66" charset="0"/>
              </a:rPr>
              <a:t>,       …,        ar</a:t>
            </a:r>
            <a:r>
              <a:rPr lang="en-GB" altLang="en-US" sz="1600" baseline="30000" dirty="0">
                <a:latin typeface="Comic Sans MS" pitchFamily="66" charset="0"/>
              </a:rPr>
              <a:t>n-1</a:t>
            </a:r>
          </a:p>
        </p:txBody>
      </p:sp>
      <p:sp>
        <p:nvSpPr>
          <p:cNvPr id="11272" name="Text Box 8"/>
          <p:cNvSpPr txBox="1">
            <a:spLocks noChangeArrowheads="1"/>
          </p:cNvSpPr>
          <p:nvPr/>
        </p:nvSpPr>
        <p:spPr bwMode="auto">
          <a:xfrm>
            <a:off x="5867400" y="1600200"/>
            <a:ext cx="25146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altLang="en-US" sz="1600" b="1" u="sng">
                <a:latin typeface="Comic Sans MS" pitchFamily="66" charset="0"/>
              </a:rPr>
              <a:t>Example Questions</a:t>
            </a:r>
          </a:p>
        </p:txBody>
      </p:sp>
      <p:sp>
        <p:nvSpPr>
          <p:cNvPr id="11284" name="Text Box 20"/>
          <p:cNvSpPr txBox="1">
            <a:spLocks noChangeArrowheads="1"/>
          </p:cNvSpPr>
          <p:nvPr/>
        </p:nvSpPr>
        <p:spPr bwMode="auto">
          <a:xfrm>
            <a:off x="235595" y="3203451"/>
            <a:ext cx="838200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altLang="en-US" sz="1400">
                <a:solidFill>
                  <a:srgbClr val="FF0000"/>
                </a:solidFill>
                <a:latin typeface="Comic Sans MS" pitchFamily="66" charset="0"/>
              </a:rPr>
              <a:t>1</a:t>
            </a:r>
            <a:r>
              <a:rPr lang="en-GB" altLang="en-US" sz="1400" baseline="30000">
                <a:solidFill>
                  <a:srgbClr val="FF0000"/>
                </a:solidFill>
                <a:latin typeface="Comic Sans MS" pitchFamily="66" charset="0"/>
              </a:rPr>
              <a:t>st</a:t>
            </a:r>
            <a:r>
              <a:rPr lang="en-GB" altLang="en-US" sz="1400">
                <a:solidFill>
                  <a:srgbClr val="FF0000"/>
                </a:solidFill>
                <a:latin typeface="Comic Sans MS" pitchFamily="66" charset="0"/>
              </a:rPr>
              <a:t> Term</a:t>
            </a:r>
          </a:p>
        </p:txBody>
      </p:sp>
      <p:sp>
        <p:nvSpPr>
          <p:cNvPr id="11289" name="Text Box 25"/>
          <p:cNvSpPr txBox="1">
            <a:spLocks noChangeArrowheads="1"/>
          </p:cNvSpPr>
          <p:nvPr/>
        </p:nvSpPr>
        <p:spPr bwMode="auto">
          <a:xfrm>
            <a:off x="880120" y="3212976"/>
            <a:ext cx="838200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altLang="en-US" sz="1400">
                <a:solidFill>
                  <a:srgbClr val="FF0000"/>
                </a:solidFill>
                <a:latin typeface="Comic Sans MS" pitchFamily="66" charset="0"/>
              </a:rPr>
              <a:t>2</a:t>
            </a:r>
            <a:r>
              <a:rPr lang="en-GB" altLang="en-US" sz="1400" baseline="30000">
                <a:solidFill>
                  <a:srgbClr val="FF0000"/>
                </a:solidFill>
                <a:latin typeface="Comic Sans MS" pitchFamily="66" charset="0"/>
              </a:rPr>
              <a:t>nd</a:t>
            </a:r>
            <a:r>
              <a:rPr lang="en-GB" altLang="en-US" sz="1400">
                <a:solidFill>
                  <a:srgbClr val="FF0000"/>
                </a:solidFill>
                <a:latin typeface="Comic Sans MS" pitchFamily="66" charset="0"/>
              </a:rPr>
              <a:t>  Term</a:t>
            </a:r>
          </a:p>
        </p:txBody>
      </p:sp>
      <p:sp>
        <p:nvSpPr>
          <p:cNvPr id="11290" name="Text Box 26"/>
          <p:cNvSpPr txBox="1">
            <a:spLocks noChangeArrowheads="1"/>
          </p:cNvSpPr>
          <p:nvPr/>
        </p:nvSpPr>
        <p:spPr bwMode="auto">
          <a:xfrm>
            <a:off x="1565920" y="3212976"/>
            <a:ext cx="838200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altLang="en-US" sz="1400">
                <a:solidFill>
                  <a:srgbClr val="FF0000"/>
                </a:solidFill>
                <a:latin typeface="Comic Sans MS" pitchFamily="66" charset="0"/>
              </a:rPr>
              <a:t>3</a:t>
            </a:r>
            <a:r>
              <a:rPr lang="en-GB" altLang="en-US" sz="1400" baseline="30000">
                <a:solidFill>
                  <a:srgbClr val="FF0000"/>
                </a:solidFill>
                <a:latin typeface="Comic Sans MS" pitchFamily="66" charset="0"/>
              </a:rPr>
              <a:t>rd</a:t>
            </a:r>
            <a:r>
              <a:rPr lang="en-GB" altLang="en-US" sz="1400">
                <a:solidFill>
                  <a:srgbClr val="FF0000"/>
                </a:solidFill>
                <a:latin typeface="Comic Sans MS" pitchFamily="66" charset="0"/>
              </a:rPr>
              <a:t>  Term</a:t>
            </a:r>
          </a:p>
        </p:txBody>
      </p:sp>
      <p:sp>
        <p:nvSpPr>
          <p:cNvPr id="11291" name="Text Box 27"/>
          <p:cNvSpPr txBox="1">
            <a:spLocks noChangeArrowheads="1"/>
          </p:cNvSpPr>
          <p:nvPr/>
        </p:nvSpPr>
        <p:spPr bwMode="auto">
          <a:xfrm>
            <a:off x="2327920" y="3212976"/>
            <a:ext cx="838200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altLang="en-US" sz="1400">
                <a:solidFill>
                  <a:srgbClr val="FF0000"/>
                </a:solidFill>
                <a:latin typeface="Comic Sans MS" pitchFamily="66" charset="0"/>
              </a:rPr>
              <a:t>4</a:t>
            </a:r>
            <a:r>
              <a:rPr lang="en-GB" altLang="en-US" sz="1400" baseline="30000">
                <a:solidFill>
                  <a:srgbClr val="FF0000"/>
                </a:solidFill>
                <a:latin typeface="Comic Sans MS" pitchFamily="66" charset="0"/>
              </a:rPr>
              <a:t>th</a:t>
            </a:r>
            <a:r>
              <a:rPr lang="en-GB" altLang="en-US" sz="1400">
                <a:solidFill>
                  <a:srgbClr val="FF0000"/>
                </a:solidFill>
                <a:latin typeface="Comic Sans MS" pitchFamily="66" charset="0"/>
              </a:rPr>
              <a:t>  Term</a:t>
            </a:r>
          </a:p>
        </p:txBody>
      </p:sp>
      <p:sp>
        <p:nvSpPr>
          <p:cNvPr id="11292" name="Text Box 28"/>
          <p:cNvSpPr txBox="1">
            <a:spLocks noChangeArrowheads="1"/>
          </p:cNvSpPr>
          <p:nvPr/>
        </p:nvSpPr>
        <p:spPr bwMode="auto">
          <a:xfrm>
            <a:off x="3851920" y="3212976"/>
            <a:ext cx="838200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altLang="en-US" sz="1400">
                <a:solidFill>
                  <a:srgbClr val="FF0000"/>
                </a:solidFill>
                <a:latin typeface="Comic Sans MS" pitchFamily="66" charset="0"/>
              </a:rPr>
              <a:t>n</a:t>
            </a:r>
            <a:r>
              <a:rPr lang="en-GB" altLang="en-US" sz="1400" baseline="30000">
                <a:solidFill>
                  <a:srgbClr val="FF0000"/>
                </a:solidFill>
                <a:latin typeface="Comic Sans MS" pitchFamily="66" charset="0"/>
              </a:rPr>
              <a:t>th</a:t>
            </a:r>
            <a:r>
              <a:rPr lang="en-GB" altLang="en-US" sz="1400">
                <a:solidFill>
                  <a:srgbClr val="FF0000"/>
                </a:solidFill>
                <a:latin typeface="Comic Sans MS" pitchFamily="66" charset="0"/>
              </a:rPr>
              <a:t> Term</a:t>
            </a:r>
          </a:p>
        </p:txBody>
      </p:sp>
      <p:sp>
        <p:nvSpPr>
          <p:cNvPr id="11294" name="Line 30"/>
          <p:cNvSpPr>
            <a:spLocks noChangeShapeType="1"/>
          </p:cNvSpPr>
          <p:nvPr/>
        </p:nvSpPr>
        <p:spPr bwMode="auto">
          <a:xfrm flipV="1">
            <a:off x="651520" y="2831976"/>
            <a:ext cx="0" cy="30480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1295" name="Line 31"/>
          <p:cNvSpPr>
            <a:spLocks noChangeShapeType="1"/>
          </p:cNvSpPr>
          <p:nvPr/>
        </p:nvSpPr>
        <p:spPr bwMode="auto">
          <a:xfrm flipV="1">
            <a:off x="1337320" y="2831976"/>
            <a:ext cx="0" cy="30480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1296" name="Line 32"/>
          <p:cNvSpPr>
            <a:spLocks noChangeShapeType="1"/>
          </p:cNvSpPr>
          <p:nvPr/>
        </p:nvSpPr>
        <p:spPr bwMode="auto">
          <a:xfrm flipV="1">
            <a:off x="2023120" y="2831976"/>
            <a:ext cx="0" cy="30480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1298" name="Line 34"/>
          <p:cNvSpPr>
            <a:spLocks noChangeShapeType="1"/>
          </p:cNvSpPr>
          <p:nvPr/>
        </p:nvSpPr>
        <p:spPr bwMode="auto">
          <a:xfrm flipV="1">
            <a:off x="2785120" y="2831976"/>
            <a:ext cx="0" cy="30480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1299" name="Line 35"/>
          <p:cNvSpPr>
            <a:spLocks noChangeShapeType="1"/>
          </p:cNvSpPr>
          <p:nvPr/>
        </p:nvSpPr>
        <p:spPr bwMode="auto">
          <a:xfrm flipV="1">
            <a:off x="4232920" y="2831976"/>
            <a:ext cx="0" cy="30480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1300" name="Text Box 36"/>
          <p:cNvSpPr txBox="1">
            <a:spLocks noChangeArrowheads="1"/>
          </p:cNvSpPr>
          <p:nvPr/>
        </p:nvSpPr>
        <p:spPr bwMode="auto">
          <a:xfrm>
            <a:off x="5181600" y="1981200"/>
            <a:ext cx="3733800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altLang="en-US" sz="1400">
                <a:latin typeface="Comic Sans MS" pitchFamily="66" charset="0"/>
              </a:rPr>
              <a:t>Find the nth and 10</a:t>
            </a:r>
            <a:r>
              <a:rPr lang="en-GB" altLang="en-US" sz="1400" baseline="30000">
                <a:latin typeface="Comic Sans MS" pitchFamily="66" charset="0"/>
              </a:rPr>
              <a:t>th</a:t>
            </a:r>
            <a:r>
              <a:rPr lang="en-GB" altLang="en-US" sz="1400">
                <a:latin typeface="Comic Sans MS" pitchFamily="66" charset="0"/>
              </a:rPr>
              <a:t> terms of the following sequences…</a:t>
            </a:r>
          </a:p>
        </p:txBody>
      </p:sp>
      <p:sp>
        <p:nvSpPr>
          <p:cNvPr id="11301" name="Text Box 37"/>
          <p:cNvSpPr txBox="1">
            <a:spLocks noChangeArrowheads="1"/>
          </p:cNvSpPr>
          <p:nvPr/>
        </p:nvSpPr>
        <p:spPr bwMode="auto">
          <a:xfrm>
            <a:off x="5562600" y="2667000"/>
            <a:ext cx="3810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altLang="en-US" sz="1400">
                <a:latin typeface="Comic Sans MS" pitchFamily="66" charset="0"/>
              </a:rPr>
              <a:t>a)</a:t>
            </a:r>
          </a:p>
        </p:txBody>
      </p:sp>
      <p:sp>
        <p:nvSpPr>
          <p:cNvPr id="11302" name="Text Box 38"/>
          <p:cNvSpPr txBox="1">
            <a:spLocks noChangeArrowheads="1"/>
          </p:cNvSpPr>
          <p:nvPr/>
        </p:nvSpPr>
        <p:spPr bwMode="auto">
          <a:xfrm>
            <a:off x="5943600" y="2667000"/>
            <a:ext cx="22860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en-US" sz="1400">
                <a:latin typeface="Comic Sans MS" pitchFamily="66" charset="0"/>
              </a:rPr>
              <a:t>3, 6, 12, 24…</a:t>
            </a:r>
          </a:p>
        </p:txBody>
      </p:sp>
      <p:sp>
        <p:nvSpPr>
          <p:cNvPr id="11303" name="Text Box 39"/>
          <p:cNvSpPr txBox="1">
            <a:spLocks noChangeArrowheads="1"/>
          </p:cNvSpPr>
          <p:nvPr/>
        </p:nvSpPr>
        <p:spPr bwMode="auto">
          <a:xfrm>
            <a:off x="5638800" y="3048000"/>
            <a:ext cx="11430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en-US" sz="1400">
                <a:solidFill>
                  <a:srgbClr val="FF0000"/>
                </a:solidFill>
                <a:latin typeface="Comic Sans MS" pitchFamily="66" charset="0"/>
              </a:rPr>
              <a:t>First Term</a:t>
            </a:r>
          </a:p>
        </p:txBody>
      </p:sp>
      <p:sp>
        <p:nvSpPr>
          <p:cNvPr id="11304" name="Text Box 40"/>
          <p:cNvSpPr txBox="1">
            <a:spLocks noChangeArrowheads="1"/>
          </p:cNvSpPr>
          <p:nvPr/>
        </p:nvSpPr>
        <p:spPr bwMode="auto">
          <a:xfrm>
            <a:off x="5638800" y="3429000"/>
            <a:ext cx="13716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en-US" sz="1400">
                <a:solidFill>
                  <a:srgbClr val="FF0000"/>
                </a:solidFill>
                <a:latin typeface="Comic Sans MS" pitchFamily="66" charset="0"/>
              </a:rPr>
              <a:t>Common Ratio</a:t>
            </a:r>
          </a:p>
        </p:txBody>
      </p:sp>
      <p:sp>
        <p:nvSpPr>
          <p:cNvPr id="11305" name="Text Box 41"/>
          <p:cNvSpPr txBox="1">
            <a:spLocks noChangeArrowheads="1"/>
          </p:cNvSpPr>
          <p:nvPr/>
        </p:nvSpPr>
        <p:spPr bwMode="auto">
          <a:xfrm>
            <a:off x="6629400" y="3048000"/>
            <a:ext cx="5334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en-US" sz="1400">
                <a:solidFill>
                  <a:srgbClr val="FF0000"/>
                </a:solidFill>
                <a:latin typeface="Comic Sans MS" pitchFamily="66" charset="0"/>
              </a:rPr>
              <a:t>= 3</a:t>
            </a:r>
          </a:p>
        </p:txBody>
      </p:sp>
      <p:sp>
        <p:nvSpPr>
          <p:cNvPr id="11306" name="Text Box 42"/>
          <p:cNvSpPr txBox="1">
            <a:spLocks noChangeArrowheads="1"/>
          </p:cNvSpPr>
          <p:nvPr/>
        </p:nvSpPr>
        <p:spPr bwMode="auto">
          <a:xfrm>
            <a:off x="6858000" y="3429000"/>
            <a:ext cx="5334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en-US" sz="1400">
                <a:solidFill>
                  <a:srgbClr val="FF0000"/>
                </a:solidFill>
                <a:latin typeface="Comic Sans MS" pitchFamily="66" charset="0"/>
              </a:rPr>
              <a:t>= 2</a:t>
            </a:r>
          </a:p>
        </p:txBody>
      </p:sp>
      <p:sp>
        <p:nvSpPr>
          <p:cNvPr id="11307" name="Text Box 43"/>
          <p:cNvSpPr txBox="1">
            <a:spLocks noChangeArrowheads="1"/>
          </p:cNvSpPr>
          <p:nvPr/>
        </p:nvSpPr>
        <p:spPr bwMode="auto">
          <a:xfrm>
            <a:off x="5638800" y="3810000"/>
            <a:ext cx="13716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en-US" sz="1400">
                <a:solidFill>
                  <a:srgbClr val="FF0000"/>
                </a:solidFill>
                <a:latin typeface="Comic Sans MS" pitchFamily="66" charset="0"/>
              </a:rPr>
              <a:t>Nth Term</a:t>
            </a:r>
          </a:p>
        </p:txBody>
      </p:sp>
      <p:sp>
        <p:nvSpPr>
          <p:cNvPr id="11308" name="Text Box 44"/>
          <p:cNvSpPr txBox="1">
            <a:spLocks noChangeArrowheads="1"/>
          </p:cNvSpPr>
          <p:nvPr/>
        </p:nvSpPr>
        <p:spPr bwMode="auto">
          <a:xfrm>
            <a:off x="6629400" y="3810000"/>
            <a:ext cx="10668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en-US" sz="1400">
                <a:solidFill>
                  <a:srgbClr val="FF0000"/>
                </a:solidFill>
                <a:latin typeface="Comic Sans MS" pitchFamily="66" charset="0"/>
              </a:rPr>
              <a:t>= 3 x 2</a:t>
            </a:r>
            <a:r>
              <a:rPr lang="en-GB" altLang="en-US" sz="1400" baseline="30000">
                <a:solidFill>
                  <a:srgbClr val="FF0000"/>
                </a:solidFill>
                <a:latin typeface="Comic Sans MS" pitchFamily="66" charset="0"/>
              </a:rPr>
              <a:t>n-1</a:t>
            </a:r>
          </a:p>
        </p:txBody>
      </p:sp>
      <p:sp>
        <p:nvSpPr>
          <p:cNvPr id="11309" name="Text Box 45"/>
          <p:cNvSpPr txBox="1">
            <a:spLocks noChangeArrowheads="1"/>
          </p:cNvSpPr>
          <p:nvPr/>
        </p:nvSpPr>
        <p:spPr bwMode="auto">
          <a:xfrm>
            <a:off x="5638800" y="4648200"/>
            <a:ext cx="13716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en-US" sz="1400">
                <a:solidFill>
                  <a:srgbClr val="FF0000"/>
                </a:solidFill>
                <a:latin typeface="Comic Sans MS" pitchFamily="66" charset="0"/>
              </a:rPr>
              <a:t>10th Term</a:t>
            </a:r>
          </a:p>
        </p:txBody>
      </p:sp>
      <p:sp>
        <p:nvSpPr>
          <p:cNvPr id="11310" name="Text Box 46"/>
          <p:cNvSpPr txBox="1">
            <a:spLocks noChangeArrowheads="1"/>
          </p:cNvSpPr>
          <p:nvPr/>
        </p:nvSpPr>
        <p:spPr bwMode="auto">
          <a:xfrm>
            <a:off x="6629400" y="4648200"/>
            <a:ext cx="10668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en-US" sz="1400">
                <a:solidFill>
                  <a:srgbClr val="FF0000"/>
                </a:solidFill>
                <a:latin typeface="Comic Sans MS" pitchFamily="66" charset="0"/>
              </a:rPr>
              <a:t>= 3 x 2</a:t>
            </a:r>
            <a:r>
              <a:rPr lang="en-GB" altLang="en-US" sz="1400" baseline="30000">
                <a:solidFill>
                  <a:srgbClr val="FF0000"/>
                </a:solidFill>
                <a:latin typeface="Comic Sans MS" pitchFamily="66" charset="0"/>
              </a:rPr>
              <a:t>9</a:t>
            </a:r>
          </a:p>
        </p:txBody>
      </p:sp>
      <p:sp>
        <p:nvSpPr>
          <p:cNvPr id="11311" name="Text Box 47"/>
          <p:cNvSpPr txBox="1">
            <a:spLocks noChangeArrowheads="1"/>
          </p:cNvSpPr>
          <p:nvPr/>
        </p:nvSpPr>
        <p:spPr bwMode="auto">
          <a:xfrm>
            <a:off x="6629400" y="5029200"/>
            <a:ext cx="10668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en-US" sz="1400">
                <a:solidFill>
                  <a:srgbClr val="FF0000"/>
                </a:solidFill>
                <a:latin typeface="Comic Sans MS" pitchFamily="66" charset="0"/>
              </a:rPr>
              <a:t>= 1536</a:t>
            </a:r>
            <a:endParaRPr lang="en-GB" altLang="en-US" sz="1400" baseline="3000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31" name="Title 1"/>
          <p:cNvSpPr>
            <a:spLocks noGrp="1"/>
          </p:cNvSpPr>
          <p:nvPr>
            <p:ph type="title"/>
          </p:nvPr>
        </p:nvSpPr>
        <p:spPr>
          <a:xfrm>
            <a:off x="602524" y="129995"/>
            <a:ext cx="7886700" cy="1325563"/>
          </a:xfrm>
        </p:spPr>
        <p:txBody>
          <a:bodyPr/>
          <a:lstStyle/>
          <a:p>
            <a:pPr algn="ctr"/>
            <a:r>
              <a:rPr lang="en-US" dirty="0">
                <a:latin typeface="Comic Sans MS" panose="030F0702030302020204" pitchFamily="66" charset="0"/>
              </a:rPr>
              <a:t>Sequences and Series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8708571" y="6519446"/>
            <a:ext cx="51007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Comic Sans MS" panose="030F0702030302020204" pitchFamily="66" charset="0"/>
              </a:rPr>
              <a:t>3C</a:t>
            </a:r>
            <a:endParaRPr lang="en-GB" sz="1600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179512" y="116632"/>
                <a:ext cx="1203984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𝑎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9512" y="116632"/>
                <a:ext cx="1203984" cy="276999"/>
              </a:xfrm>
              <a:prstGeom prst="rect">
                <a:avLst/>
              </a:prstGeom>
              <a:blipFill>
                <a:blip r:embed="rId2"/>
                <a:stretch>
                  <a:fillRect l="-2525" t="-4348" r="-1515" b="-1087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811504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12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12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112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112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112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11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112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11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4" dur="500"/>
                                        <p:tgtEl>
                                          <p:spTgt spid="112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11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112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0" dur="500"/>
                                        <p:tgtEl>
                                          <p:spTgt spid="113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5" dur="500"/>
                                        <p:tgtEl>
                                          <p:spTgt spid="113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8" dur="500"/>
                                        <p:tgtEl>
                                          <p:spTgt spid="113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 nodeType="clickPar">
                      <p:stCondLst>
                        <p:cond delay="indefinite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3" dur="500"/>
                                        <p:tgtEl>
                                          <p:spTgt spid="113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 nodeType="clickPar">
                      <p:stCondLst>
                        <p:cond delay="indefinite"/>
                      </p:stCondLst>
                      <p:childTnLst>
                        <p:par>
                          <p:cTn id="7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8" dur="500"/>
                                        <p:tgtEl>
                                          <p:spTgt spid="113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 nodeType="clickPar">
                      <p:stCondLst>
                        <p:cond delay="indefinite"/>
                      </p:stCondLst>
                      <p:childTnLst>
                        <p:par>
                          <p:cTn id="8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3" dur="500"/>
                                        <p:tgtEl>
                                          <p:spTgt spid="113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 nodeType="clickPar">
                      <p:stCondLst>
                        <p:cond delay="indefinite"/>
                      </p:stCondLst>
                      <p:childTnLst>
                        <p:par>
                          <p:cTn id="8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8" dur="500"/>
                                        <p:tgtEl>
                                          <p:spTgt spid="113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 nodeType="clickPar">
                      <p:stCondLst>
                        <p:cond delay="indefinite"/>
                      </p:stCondLst>
                      <p:childTnLst>
                        <p:par>
                          <p:cTn id="9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3" dur="500"/>
                                        <p:tgtEl>
                                          <p:spTgt spid="113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 nodeType="clickPar">
                      <p:stCondLst>
                        <p:cond delay="indefinite"/>
                      </p:stCondLst>
                      <p:childTnLst>
                        <p:par>
                          <p:cTn id="9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8" dur="500"/>
                                        <p:tgtEl>
                                          <p:spTgt spid="113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 nodeType="clickPar">
                      <p:stCondLst>
                        <p:cond delay="indefinite"/>
                      </p:stCondLst>
                      <p:childTnLst>
                        <p:par>
                          <p:cTn id="10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3" dur="500"/>
                                        <p:tgtEl>
                                          <p:spTgt spid="113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 nodeType="clickPar">
                      <p:stCondLst>
                        <p:cond delay="indefinite"/>
                      </p:stCondLst>
                      <p:childTnLst>
                        <p:par>
                          <p:cTn id="10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8" dur="500"/>
                                        <p:tgtEl>
                                          <p:spTgt spid="113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 nodeType="clickPar">
                      <p:stCondLst>
                        <p:cond delay="indefinite"/>
                      </p:stCondLst>
                      <p:childTnLst>
                        <p:par>
                          <p:cTn id="1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3" dur="500"/>
                                        <p:tgtEl>
                                          <p:spTgt spid="113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72" grpId="0"/>
      <p:bldP spid="11284" grpId="0"/>
      <p:bldP spid="11289" grpId="0"/>
      <p:bldP spid="11290" grpId="0"/>
      <p:bldP spid="11291" grpId="0"/>
      <p:bldP spid="11292" grpId="0"/>
      <p:bldP spid="11294" grpId="0" animBg="1"/>
      <p:bldP spid="11295" grpId="0" animBg="1"/>
      <p:bldP spid="11296" grpId="0" animBg="1"/>
      <p:bldP spid="11298" grpId="0" animBg="1"/>
      <p:bldP spid="11299" grpId="0" animBg="1"/>
      <p:bldP spid="11300" grpId="0"/>
      <p:bldP spid="11301" grpId="0"/>
      <p:bldP spid="11302" grpId="0"/>
      <p:bldP spid="11303" grpId="0"/>
      <p:bldP spid="11304" grpId="0"/>
      <p:bldP spid="11305" grpId="0"/>
      <p:bldP spid="11306" grpId="0"/>
      <p:bldP spid="11307" grpId="0"/>
      <p:bldP spid="11308" grpId="0"/>
      <p:bldP spid="11309" grpId="0"/>
      <p:bldP spid="11310" grpId="0"/>
      <p:bldP spid="11311" grpId="0"/>
      <p:bldP spid="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1" name="Text Box 5"/>
          <p:cNvSpPr txBox="1">
            <a:spLocks noChangeArrowheads="1"/>
          </p:cNvSpPr>
          <p:nvPr/>
        </p:nvSpPr>
        <p:spPr bwMode="auto">
          <a:xfrm>
            <a:off x="5867400" y="1600200"/>
            <a:ext cx="25146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altLang="en-US" sz="1600" b="1" u="sng">
                <a:latin typeface="Comic Sans MS" pitchFamily="66" charset="0"/>
              </a:rPr>
              <a:t>Example Questions</a:t>
            </a:r>
          </a:p>
        </p:txBody>
      </p:sp>
      <p:sp>
        <p:nvSpPr>
          <p:cNvPr id="9233" name="Text Box 17"/>
          <p:cNvSpPr txBox="1">
            <a:spLocks noChangeArrowheads="1"/>
          </p:cNvSpPr>
          <p:nvPr/>
        </p:nvSpPr>
        <p:spPr bwMode="auto">
          <a:xfrm>
            <a:off x="5181600" y="1981200"/>
            <a:ext cx="3733800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altLang="en-US" sz="1400">
                <a:latin typeface="Comic Sans MS" pitchFamily="66" charset="0"/>
              </a:rPr>
              <a:t>Find the nth and 10</a:t>
            </a:r>
            <a:r>
              <a:rPr lang="en-GB" altLang="en-US" sz="1400" baseline="30000">
                <a:latin typeface="Comic Sans MS" pitchFamily="66" charset="0"/>
              </a:rPr>
              <a:t>th</a:t>
            </a:r>
            <a:r>
              <a:rPr lang="en-GB" altLang="en-US" sz="1400">
                <a:latin typeface="Comic Sans MS" pitchFamily="66" charset="0"/>
              </a:rPr>
              <a:t> terms of the following sequences…</a:t>
            </a:r>
          </a:p>
        </p:txBody>
      </p:sp>
      <p:sp>
        <p:nvSpPr>
          <p:cNvPr id="12306" name="Text Box 18"/>
          <p:cNvSpPr txBox="1">
            <a:spLocks noChangeArrowheads="1"/>
          </p:cNvSpPr>
          <p:nvPr/>
        </p:nvSpPr>
        <p:spPr bwMode="auto">
          <a:xfrm>
            <a:off x="5562600" y="2667000"/>
            <a:ext cx="3810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altLang="en-US" sz="1400">
                <a:latin typeface="Comic Sans MS" pitchFamily="66" charset="0"/>
              </a:rPr>
              <a:t>b)</a:t>
            </a:r>
          </a:p>
        </p:txBody>
      </p:sp>
      <p:sp>
        <p:nvSpPr>
          <p:cNvPr id="12307" name="Text Box 19"/>
          <p:cNvSpPr txBox="1">
            <a:spLocks noChangeArrowheads="1"/>
          </p:cNvSpPr>
          <p:nvPr/>
        </p:nvSpPr>
        <p:spPr bwMode="auto">
          <a:xfrm>
            <a:off x="5943600" y="2667000"/>
            <a:ext cx="22860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en-US" sz="1400">
                <a:latin typeface="Comic Sans MS" pitchFamily="66" charset="0"/>
              </a:rPr>
              <a:t>40, -20, 10, -5…</a:t>
            </a:r>
          </a:p>
        </p:txBody>
      </p:sp>
      <p:sp>
        <p:nvSpPr>
          <p:cNvPr id="12308" name="Text Box 20"/>
          <p:cNvSpPr txBox="1">
            <a:spLocks noChangeArrowheads="1"/>
          </p:cNvSpPr>
          <p:nvPr/>
        </p:nvSpPr>
        <p:spPr bwMode="auto">
          <a:xfrm>
            <a:off x="5638800" y="3048000"/>
            <a:ext cx="11430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en-US" sz="1400">
                <a:solidFill>
                  <a:srgbClr val="FF0000"/>
                </a:solidFill>
                <a:latin typeface="Comic Sans MS" pitchFamily="66" charset="0"/>
              </a:rPr>
              <a:t>First Term</a:t>
            </a:r>
          </a:p>
        </p:txBody>
      </p:sp>
      <p:sp>
        <p:nvSpPr>
          <p:cNvPr id="12309" name="Text Box 21"/>
          <p:cNvSpPr txBox="1">
            <a:spLocks noChangeArrowheads="1"/>
          </p:cNvSpPr>
          <p:nvPr/>
        </p:nvSpPr>
        <p:spPr bwMode="auto">
          <a:xfrm>
            <a:off x="5638800" y="3429000"/>
            <a:ext cx="13716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en-US" sz="1400">
                <a:solidFill>
                  <a:srgbClr val="FF0000"/>
                </a:solidFill>
                <a:latin typeface="Comic Sans MS" pitchFamily="66" charset="0"/>
              </a:rPr>
              <a:t>Common Ratio</a:t>
            </a:r>
          </a:p>
        </p:txBody>
      </p:sp>
      <p:sp>
        <p:nvSpPr>
          <p:cNvPr id="12310" name="Text Box 22"/>
          <p:cNvSpPr txBox="1">
            <a:spLocks noChangeArrowheads="1"/>
          </p:cNvSpPr>
          <p:nvPr/>
        </p:nvSpPr>
        <p:spPr bwMode="auto">
          <a:xfrm>
            <a:off x="6629400" y="3048000"/>
            <a:ext cx="6858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en-US" sz="1400">
                <a:solidFill>
                  <a:srgbClr val="FF0000"/>
                </a:solidFill>
                <a:latin typeface="Comic Sans MS" pitchFamily="66" charset="0"/>
              </a:rPr>
              <a:t>= 40</a:t>
            </a:r>
          </a:p>
        </p:txBody>
      </p:sp>
      <p:sp>
        <p:nvSpPr>
          <p:cNvPr id="12311" name="Text Box 23"/>
          <p:cNvSpPr txBox="1">
            <a:spLocks noChangeArrowheads="1"/>
          </p:cNvSpPr>
          <p:nvPr/>
        </p:nvSpPr>
        <p:spPr bwMode="auto">
          <a:xfrm>
            <a:off x="6858000" y="3429000"/>
            <a:ext cx="7620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en-US" sz="1400">
                <a:solidFill>
                  <a:srgbClr val="FF0000"/>
                </a:solidFill>
                <a:latin typeface="Comic Sans MS" pitchFamily="66" charset="0"/>
              </a:rPr>
              <a:t>= -0.5</a:t>
            </a:r>
          </a:p>
        </p:txBody>
      </p:sp>
      <p:sp>
        <p:nvSpPr>
          <p:cNvPr id="12312" name="Text Box 24"/>
          <p:cNvSpPr txBox="1">
            <a:spLocks noChangeArrowheads="1"/>
          </p:cNvSpPr>
          <p:nvPr/>
        </p:nvSpPr>
        <p:spPr bwMode="auto">
          <a:xfrm>
            <a:off x="5638800" y="3810000"/>
            <a:ext cx="13716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en-US" sz="1400">
                <a:solidFill>
                  <a:srgbClr val="FF0000"/>
                </a:solidFill>
                <a:latin typeface="Comic Sans MS" pitchFamily="66" charset="0"/>
              </a:rPr>
              <a:t>Nth Term</a:t>
            </a:r>
          </a:p>
        </p:txBody>
      </p:sp>
      <p:sp>
        <p:nvSpPr>
          <p:cNvPr id="12313" name="Text Box 25"/>
          <p:cNvSpPr txBox="1">
            <a:spLocks noChangeArrowheads="1"/>
          </p:cNvSpPr>
          <p:nvPr/>
        </p:nvSpPr>
        <p:spPr bwMode="auto">
          <a:xfrm>
            <a:off x="6629400" y="3810000"/>
            <a:ext cx="15240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en-US" sz="1400">
                <a:solidFill>
                  <a:srgbClr val="FF0000"/>
                </a:solidFill>
                <a:latin typeface="Comic Sans MS" pitchFamily="66" charset="0"/>
              </a:rPr>
              <a:t>= 40 x (-0.5)</a:t>
            </a:r>
            <a:r>
              <a:rPr lang="en-GB" altLang="en-US" sz="1400" baseline="30000">
                <a:solidFill>
                  <a:srgbClr val="FF0000"/>
                </a:solidFill>
                <a:latin typeface="Comic Sans MS" pitchFamily="66" charset="0"/>
              </a:rPr>
              <a:t>n-1</a:t>
            </a:r>
          </a:p>
        </p:txBody>
      </p:sp>
      <p:sp>
        <p:nvSpPr>
          <p:cNvPr id="12314" name="Text Box 26"/>
          <p:cNvSpPr txBox="1">
            <a:spLocks noChangeArrowheads="1"/>
          </p:cNvSpPr>
          <p:nvPr/>
        </p:nvSpPr>
        <p:spPr bwMode="auto">
          <a:xfrm>
            <a:off x="5638800" y="4648200"/>
            <a:ext cx="13716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en-US" sz="1400">
                <a:solidFill>
                  <a:srgbClr val="FF0000"/>
                </a:solidFill>
                <a:latin typeface="Comic Sans MS" pitchFamily="66" charset="0"/>
              </a:rPr>
              <a:t>10th Term</a:t>
            </a:r>
          </a:p>
        </p:txBody>
      </p:sp>
      <p:sp>
        <p:nvSpPr>
          <p:cNvPr id="12315" name="Text Box 27"/>
          <p:cNvSpPr txBox="1">
            <a:spLocks noChangeArrowheads="1"/>
          </p:cNvSpPr>
          <p:nvPr/>
        </p:nvSpPr>
        <p:spPr bwMode="auto">
          <a:xfrm>
            <a:off x="6629400" y="4648200"/>
            <a:ext cx="12954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en-US" sz="1400">
                <a:solidFill>
                  <a:srgbClr val="FF0000"/>
                </a:solidFill>
                <a:latin typeface="Comic Sans MS" pitchFamily="66" charset="0"/>
              </a:rPr>
              <a:t>= 40 x (-0.5)</a:t>
            </a:r>
            <a:r>
              <a:rPr lang="en-GB" altLang="en-US" sz="1400" baseline="30000">
                <a:solidFill>
                  <a:srgbClr val="FF0000"/>
                </a:solidFill>
                <a:latin typeface="Comic Sans MS" pitchFamily="66" charset="0"/>
              </a:rPr>
              <a:t>9</a:t>
            </a:r>
          </a:p>
        </p:txBody>
      </p:sp>
      <p:sp>
        <p:nvSpPr>
          <p:cNvPr id="12316" name="Text Box 28"/>
          <p:cNvSpPr txBox="1">
            <a:spLocks noChangeArrowheads="1"/>
          </p:cNvSpPr>
          <p:nvPr/>
        </p:nvSpPr>
        <p:spPr bwMode="auto">
          <a:xfrm>
            <a:off x="6629400" y="5029200"/>
            <a:ext cx="10668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en-US" sz="1400">
                <a:solidFill>
                  <a:srgbClr val="FF0000"/>
                </a:solidFill>
                <a:latin typeface="Comic Sans MS" pitchFamily="66" charset="0"/>
              </a:rPr>
              <a:t>= -</a:t>
            </a:r>
            <a:r>
              <a:rPr lang="en-GB" altLang="en-US" sz="1400" baseline="30000">
                <a:solidFill>
                  <a:srgbClr val="FF0000"/>
                </a:solidFill>
                <a:latin typeface="Comic Sans MS" pitchFamily="66" charset="0"/>
              </a:rPr>
              <a:t>5</a:t>
            </a:r>
            <a:r>
              <a:rPr lang="en-GB" altLang="en-US" sz="1400">
                <a:solidFill>
                  <a:srgbClr val="FF0000"/>
                </a:solidFill>
                <a:latin typeface="Comic Sans MS" pitchFamily="66" charset="0"/>
              </a:rPr>
              <a:t>/</a:t>
            </a:r>
            <a:r>
              <a:rPr lang="en-GB" altLang="en-US" sz="1400" baseline="-25000">
                <a:solidFill>
                  <a:srgbClr val="FF0000"/>
                </a:solidFill>
                <a:latin typeface="Comic Sans MS" pitchFamily="66" charset="0"/>
              </a:rPr>
              <a:t>64</a:t>
            </a:r>
          </a:p>
        </p:txBody>
      </p:sp>
      <p:sp>
        <p:nvSpPr>
          <p:cNvPr id="35" name="Rectangle 3"/>
          <p:cNvSpPr txBox="1">
            <a:spLocks noChangeArrowheads="1"/>
          </p:cNvSpPr>
          <p:nvPr/>
        </p:nvSpPr>
        <p:spPr>
          <a:xfrm>
            <a:off x="152400" y="1600200"/>
            <a:ext cx="477964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1600" b="1">
                <a:latin typeface="Comic Sans MS" panose="030F0702030302020204" pitchFamily="66" charset="0"/>
              </a:rPr>
              <a:t>Geometric sequences are formed by multiplying a starting value by a common ratio</a:t>
            </a:r>
            <a:endParaRPr lang="en-US" sz="1600">
              <a:latin typeface="Comic Sans MS" panose="030F0702030302020204" pitchFamily="66" charset="0"/>
            </a:endParaRPr>
          </a:p>
          <a:p>
            <a:pPr marL="0" indent="0" algn="ctr">
              <a:buFontTx/>
              <a:buNone/>
            </a:pPr>
            <a:endParaRPr lang="en-GB" altLang="en-US" sz="1600">
              <a:latin typeface="Comic Sans MS" pitchFamily="66" charset="0"/>
            </a:endParaRPr>
          </a:p>
          <a:p>
            <a:pPr marL="0" indent="0" algn="ctr">
              <a:buFontTx/>
              <a:buNone/>
            </a:pPr>
            <a:r>
              <a:rPr lang="en-GB" altLang="en-US" sz="1600">
                <a:latin typeface="Comic Sans MS" pitchFamily="66" charset="0"/>
              </a:rPr>
              <a:t>a,       ar,       ar</a:t>
            </a:r>
            <a:r>
              <a:rPr lang="en-GB" altLang="en-US" sz="1600" baseline="30000">
                <a:latin typeface="Comic Sans MS" pitchFamily="66" charset="0"/>
              </a:rPr>
              <a:t>2</a:t>
            </a:r>
            <a:r>
              <a:rPr lang="en-GB" altLang="en-US" sz="1600">
                <a:latin typeface="Comic Sans MS" pitchFamily="66" charset="0"/>
              </a:rPr>
              <a:t>,       ar</a:t>
            </a:r>
            <a:r>
              <a:rPr lang="en-GB" altLang="en-US" sz="1600" baseline="30000">
                <a:latin typeface="Comic Sans MS" pitchFamily="66" charset="0"/>
              </a:rPr>
              <a:t>3</a:t>
            </a:r>
            <a:r>
              <a:rPr lang="en-GB" altLang="en-US" sz="1600">
                <a:latin typeface="Comic Sans MS" pitchFamily="66" charset="0"/>
              </a:rPr>
              <a:t>,       …,        ar</a:t>
            </a:r>
            <a:r>
              <a:rPr lang="en-GB" altLang="en-US" sz="1600" baseline="30000">
                <a:latin typeface="Comic Sans MS" pitchFamily="66" charset="0"/>
              </a:rPr>
              <a:t>n-1</a:t>
            </a:r>
            <a:endParaRPr lang="en-GB" altLang="en-US" sz="1600" baseline="30000" dirty="0">
              <a:latin typeface="Comic Sans MS" pitchFamily="66" charset="0"/>
            </a:endParaRPr>
          </a:p>
        </p:txBody>
      </p:sp>
      <p:sp>
        <p:nvSpPr>
          <p:cNvPr id="36" name="Text Box 20"/>
          <p:cNvSpPr txBox="1">
            <a:spLocks noChangeArrowheads="1"/>
          </p:cNvSpPr>
          <p:nvPr/>
        </p:nvSpPr>
        <p:spPr bwMode="auto">
          <a:xfrm>
            <a:off x="235595" y="3203451"/>
            <a:ext cx="838200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altLang="en-US" sz="1400">
                <a:solidFill>
                  <a:srgbClr val="FF0000"/>
                </a:solidFill>
                <a:latin typeface="Comic Sans MS" pitchFamily="66" charset="0"/>
              </a:rPr>
              <a:t>1</a:t>
            </a:r>
            <a:r>
              <a:rPr lang="en-GB" altLang="en-US" sz="1400" baseline="30000">
                <a:solidFill>
                  <a:srgbClr val="FF0000"/>
                </a:solidFill>
                <a:latin typeface="Comic Sans MS" pitchFamily="66" charset="0"/>
              </a:rPr>
              <a:t>st</a:t>
            </a:r>
            <a:r>
              <a:rPr lang="en-GB" altLang="en-US" sz="1400">
                <a:solidFill>
                  <a:srgbClr val="FF0000"/>
                </a:solidFill>
                <a:latin typeface="Comic Sans MS" pitchFamily="66" charset="0"/>
              </a:rPr>
              <a:t> Term</a:t>
            </a:r>
          </a:p>
        </p:txBody>
      </p:sp>
      <p:sp>
        <p:nvSpPr>
          <p:cNvPr id="37" name="Text Box 25"/>
          <p:cNvSpPr txBox="1">
            <a:spLocks noChangeArrowheads="1"/>
          </p:cNvSpPr>
          <p:nvPr/>
        </p:nvSpPr>
        <p:spPr bwMode="auto">
          <a:xfrm>
            <a:off x="880120" y="3212976"/>
            <a:ext cx="838200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altLang="en-US" sz="1400">
                <a:solidFill>
                  <a:srgbClr val="FF0000"/>
                </a:solidFill>
                <a:latin typeface="Comic Sans MS" pitchFamily="66" charset="0"/>
              </a:rPr>
              <a:t>2</a:t>
            </a:r>
            <a:r>
              <a:rPr lang="en-GB" altLang="en-US" sz="1400" baseline="30000">
                <a:solidFill>
                  <a:srgbClr val="FF0000"/>
                </a:solidFill>
                <a:latin typeface="Comic Sans MS" pitchFamily="66" charset="0"/>
              </a:rPr>
              <a:t>nd</a:t>
            </a:r>
            <a:r>
              <a:rPr lang="en-GB" altLang="en-US" sz="1400">
                <a:solidFill>
                  <a:srgbClr val="FF0000"/>
                </a:solidFill>
                <a:latin typeface="Comic Sans MS" pitchFamily="66" charset="0"/>
              </a:rPr>
              <a:t>  Term</a:t>
            </a:r>
          </a:p>
        </p:txBody>
      </p:sp>
      <p:sp>
        <p:nvSpPr>
          <p:cNvPr id="38" name="Text Box 26"/>
          <p:cNvSpPr txBox="1">
            <a:spLocks noChangeArrowheads="1"/>
          </p:cNvSpPr>
          <p:nvPr/>
        </p:nvSpPr>
        <p:spPr bwMode="auto">
          <a:xfrm>
            <a:off x="1565920" y="3212976"/>
            <a:ext cx="838200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altLang="en-US" sz="1400">
                <a:solidFill>
                  <a:srgbClr val="FF0000"/>
                </a:solidFill>
                <a:latin typeface="Comic Sans MS" pitchFamily="66" charset="0"/>
              </a:rPr>
              <a:t>3</a:t>
            </a:r>
            <a:r>
              <a:rPr lang="en-GB" altLang="en-US" sz="1400" baseline="30000">
                <a:solidFill>
                  <a:srgbClr val="FF0000"/>
                </a:solidFill>
                <a:latin typeface="Comic Sans MS" pitchFamily="66" charset="0"/>
              </a:rPr>
              <a:t>rd</a:t>
            </a:r>
            <a:r>
              <a:rPr lang="en-GB" altLang="en-US" sz="1400">
                <a:solidFill>
                  <a:srgbClr val="FF0000"/>
                </a:solidFill>
                <a:latin typeface="Comic Sans MS" pitchFamily="66" charset="0"/>
              </a:rPr>
              <a:t>  Term</a:t>
            </a:r>
          </a:p>
        </p:txBody>
      </p:sp>
      <p:sp>
        <p:nvSpPr>
          <p:cNvPr id="39" name="Text Box 27"/>
          <p:cNvSpPr txBox="1">
            <a:spLocks noChangeArrowheads="1"/>
          </p:cNvSpPr>
          <p:nvPr/>
        </p:nvSpPr>
        <p:spPr bwMode="auto">
          <a:xfrm>
            <a:off x="2327920" y="3212976"/>
            <a:ext cx="838200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altLang="en-US" sz="1400">
                <a:solidFill>
                  <a:srgbClr val="FF0000"/>
                </a:solidFill>
                <a:latin typeface="Comic Sans MS" pitchFamily="66" charset="0"/>
              </a:rPr>
              <a:t>4</a:t>
            </a:r>
            <a:r>
              <a:rPr lang="en-GB" altLang="en-US" sz="1400" baseline="30000">
                <a:solidFill>
                  <a:srgbClr val="FF0000"/>
                </a:solidFill>
                <a:latin typeface="Comic Sans MS" pitchFamily="66" charset="0"/>
              </a:rPr>
              <a:t>th</a:t>
            </a:r>
            <a:r>
              <a:rPr lang="en-GB" altLang="en-US" sz="1400">
                <a:solidFill>
                  <a:srgbClr val="FF0000"/>
                </a:solidFill>
                <a:latin typeface="Comic Sans MS" pitchFamily="66" charset="0"/>
              </a:rPr>
              <a:t>  Term</a:t>
            </a:r>
          </a:p>
        </p:txBody>
      </p:sp>
      <p:sp>
        <p:nvSpPr>
          <p:cNvPr id="40" name="Text Box 28"/>
          <p:cNvSpPr txBox="1">
            <a:spLocks noChangeArrowheads="1"/>
          </p:cNvSpPr>
          <p:nvPr/>
        </p:nvSpPr>
        <p:spPr bwMode="auto">
          <a:xfrm>
            <a:off x="3851920" y="3212976"/>
            <a:ext cx="838200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altLang="en-US" sz="1400">
                <a:solidFill>
                  <a:srgbClr val="FF0000"/>
                </a:solidFill>
                <a:latin typeface="Comic Sans MS" pitchFamily="66" charset="0"/>
              </a:rPr>
              <a:t>n</a:t>
            </a:r>
            <a:r>
              <a:rPr lang="en-GB" altLang="en-US" sz="1400" baseline="30000">
                <a:solidFill>
                  <a:srgbClr val="FF0000"/>
                </a:solidFill>
                <a:latin typeface="Comic Sans MS" pitchFamily="66" charset="0"/>
              </a:rPr>
              <a:t>th</a:t>
            </a:r>
            <a:r>
              <a:rPr lang="en-GB" altLang="en-US" sz="1400">
                <a:solidFill>
                  <a:srgbClr val="FF0000"/>
                </a:solidFill>
                <a:latin typeface="Comic Sans MS" pitchFamily="66" charset="0"/>
              </a:rPr>
              <a:t> Term</a:t>
            </a:r>
          </a:p>
        </p:txBody>
      </p:sp>
      <p:sp>
        <p:nvSpPr>
          <p:cNvPr id="41" name="Line 30"/>
          <p:cNvSpPr>
            <a:spLocks noChangeShapeType="1"/>
          </p:cNvSpPr>
          <p:nvPr/>
        </p:nvSpPr>
        <p:spPr bwMode="auto">
          <a:xfrm flipV="1">
            <a:off x="651520" y="2831976"/>
            <a:ext cx="0" cy="30480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42" name="Line 31"/>
          <p:cNvSpPr>
            <a:spLocks noChangeShapeType="1"/>
          </p:cNvSpPr>
          <p:nvPr/>
        </p:nvSpPr>
        <p:spPr bwMode="auto">
          <a:xfrm flipV="1">
            <a:off x="1337320" y="2831976"/>
            <a:ext cx="0" cy="30480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43" name="Line 32"/>
          <p:cNvSpPr>
            <a:spLocks noChangeShapeType="1"/>
          </p:cNvSpPr>
          <p:nvPr/>
        </p:nvSpPr>
        <p:spPr bwMode="auto">
          <a:xfrm flipV="1">
            <a:off x="2023120" y="2831976"/>
            <a:ext cx="0" cy="30480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44" name="Line 34"/>
          <p:cNvSpPr>
            <a:spLocks noChangeShapeType="1"/>
          </p:cNvSpPr>
          <p:nvPr/>
        </p:nvSpPr>
        <p:spPr bwMode="auto">
          <a:xfrm flipV="1">
            <a:off x="2785120" y="2831976"/>
            <a:ext cx="0" cy="30480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45" name="Line 35"/>
          <p:cNvSpPr>
            <a:spLocks noChangeShapeType="1"/>
          </p:cNvSpPr>
          <p:nvPr/>
        </p:nvSpPr>
        <p:spPr bwMode="auto">
          <a:xfrm flipV="1">
            <a:off x="4232920" y="2831976"/>
            <a:ext cx="0" cy="30480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46" name="Title 1"/>
          <p:cNvSpPr>
            <a:spLocks noGrp="1"/>
          </p:cNvSpPr>
          <p:nvPr>
            <p:ph type="title"/>
          </p:nvPr>
        </p:nvSpPr>
        <p:spPr>
          <a:xfrm>
            <a:off x="602524" y="129995"/>
            <a:ext cx="7886700" cy="1325563"/>
          </a:xfrm>
        </p:spPr>
        <p:txBody>
          <a:bodyPr/>
          <a:lstStyle/>
          <a:p>
            <a:pPr algn="ctr"/>
            <a:r>
              <a:rPr lang="en-US" dirty="0">
                <a:latin typeface="Comic Sans MS" panose="030F0702030302020204" pitchFamily="66" charset="0"/>
              </a:rPr>
              <a:t>Sequences and Series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8708571" y="6519446"/>
            <a:ext cx="51007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Comic Sans MS" panose="030F0702030302020204" pitchFamily="66" charset="0"/>
              </a:rPr>
              <a:t>3C</a:t>
            </a:r>
            <a:endParaRPr lang="en-GB" sz="1600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8" name="TextBox 47"/>
              <p:cNvSpPr txBox="1"/>
              <p:nvPr/>
            </p:nvSpPr>
            <p:spPr>
              <a:xfrm>
                <a:off x="179512" y="116632"/>
                <a:ext cx="1203984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𝑎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48" name="TextBox 4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9512" y="116632"/>
                <a:ext cx="1203984" cy="276999"/>
              </a:xfrm>
              <a:prstGeom prst="rect">
                <a:avLst/>
              </a:prstGeom>
              <a:blipFill>
                <a:blip r:embed="rId2"/>
                <a:stretch>
                  <a:fillRect l="-2525" t="-4348" r="-1515" b="-1087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79265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3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23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23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123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123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123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123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123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500"/>
                                        <p:tgtEl>
                                          <p:spTgt spid="12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0" dur="500"/>
                                        <p:tgtEl>
                                          <p:spTgt spid="123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5" dur="500"/>
                                        <p:tgtEl>
                                          <p:spTgt spid="12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306" grpId="0"/>
      <p:bldP spid="12307" grpId="0"/>
      <p:bldP spid="12308" grpId="0"/>
      <p:bldP spid="12309" grpId="0"/>
      <p:bldP spid="12310" grpId="0"/>
      <p:bldP spid="12311" grpId="0"/>
      <p:bldP spid="12312" grpId="0"/>
      <p:bldP spid="12313" grpId="0"/>
      <p:bldP spid="12314" grpId="0"/>
      <p:bldP spid="12315" grpId="0"/>
      <p:bldP spid="1231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latin typeface="Comic Sans MS" panose="030F0702030302020204" pitchFamily="66" charset="0"/>
              </a:rPr>
              <a:t>Prior Knowledge Check</a:t>
            </a:r>
            <a:endParaRPr lang="en-GB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Content Placeholder 14"/>
              <p:cNvSpPr>
                <a:spLocks noGrp="1"/>
              </p:cNvSpPr>
              <p:nvPr>
                <p:ph idx="1"/>
              </p:nvPr>
            </p:nvSpPr>
            <p:spPr>
              <a:xfrm>
                <a:off x="395536" y="1700808"/>
                <a:ext cx="4176464" cy="4752528"/>
              </a:xfrm>
            </p:spPr>
            <p:txBody>
              <a:bodyPr>
                <a:normAutofit/>
              </a:bodyPr>
              <a:lstStyle/>
              <a:p>
                <a:pPr marL="514350" indent="-514350">
                  <a:buAutoNum type="arabicParenR"/>
                </a:pPr>
                <a:r>
                  <a:rPr lang="en-US" sz="1800" dirty="0">
                    <a:latin typeface="Comic Sans MS" panose="030F0702030302020204" pitchFamily="66" charset="0"/>
                  </a:rPr>
                  <a:t>Write down the next three terms of each sequence:</a:t>
                </a:r>
              </a:p>
              <a:p>
                <a:pPr marL="514350" indent="-514350">
                  <a:buAutoNum type="arabicParenR"/>
                </a:pPr>
                <a:endParaRPr lang="en-US" sz="1800" dirty="0">
                  <a:latin typeface="Comic Sans MS" panose="030F0702030302020204" pitchFamily="66" charset="0"/>
                </a:endParaRPr>
              </a:p>
              <a:p>
                <a:pPr marL="342900" indent="-342900">
                  <a:buAutoNum type="alphaLcParenR"/>
                </a:pPr>
                <a:r>
                  <a:rPr lang="en-US" sz="1800" dirty="0">
                    <a:latin typeface="Comic Sans MS" panose="030F0702030302020204" pitchFamily="66" charset="0"/>
                  </a:rPr>
                  <a:t>2, 7, 12, 17</a:t>
                </a:r>
              </a:p>
              <a:p>
                <a:pPr marL="342900" indent="-342900">
                  <a:buAutoNum type="alphaLcParenR"/>
                </a:pPr>
                <a:r>
                  <a:rPr lang="en-US" sz="1800" dirty="0">
                    <a:latin typeface="Comic Sans MS" panose="030F0702030302020204" pitchFamily="66" charset="0"/>
                  </a:rPr>
                  <a:t>11, 8, 5, 2</a:t>
                </a:r>
              </a:p>
              <a:p>
                <a:pPr marL="342900" indent="-342900">
                  <a:buAutoNum type="alphaLcParenR"/>
                </a:pPr>
                <a:r>
                  <a:rPr lang="en-US" sz="1800" dirty="0">
                    <a:latin typeface="Comic Sans MS" panose="030F0702030302020204" pitchFamily="66" charset="0"/>
                  </a:rPr>
                  <a:t>-15, -9, -3, 3</a:t>
                </a:r>
              </a:p>
              <a:p>
                <a:pPr marL="342900" indent="-342900">
                  <a:buAutoNum type="alphaLcParenR"/>
                </a:pPr>
                <a:r>
                  <a:rPr lang="en-US" sz="1800" dirty="0">
                    <a:latin typeface="Comic Sans MS" panose="030F0702030302020204" pitchFamily="66" charset="0"/>
                  </a:rPr>
                  <a:t>3, 6, 12, 24</a:t>
                </a:r>
              </a:p>
              <a:p>
                <a:pPr marL="342900" indent="-342900">
                  <a:buAutoNum type="alphaLcParenR"/>
                </a:pPr>
                <a:r>
                  <a:rPr lang="en-US" sz="1800" dirty="0">
                    <a:latin typeface="Comic Sans MS" panose="030F0702030302020204" pitchFamily="66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8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, </m:t>
                    </m:r>
                    <m:f>
                      <m:fPr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, </m:t>
                    </m:r>
                    <m:f>
                      <m:fPr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8</m:t>
                        </m:r>
                      </m:den>
                    </m:f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, </m:t>
                    </m:r>
                    <m:f>
                      <m:fPr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16</m:t>
                        </m:r>
                      </m:den>
                    </m:f>
                  </m:oMath>
                </a14:m>
                <a:endParaRPr lang="en-GB" sz="1800" dirty="0">
                  <a:latin typeface="Comic Sans MS" panose="030F0702030302020204" pitchFamily="66" charset="0"/>
                </a:endParaRPr>
              </a:p>
              <a:p>
                <a:pPr marL="342900" indent="-342900">
                  <a:buAutoNum type="alphaLcParenR"/>
                </a:pPr>
                <a:r>
                  <a:rPr lang="en-US" sz="1800" dirty="0">
                    <a:latin typeface="Comic Sans MS" panose="030F0702030302020204" pitchFamily="66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16</m:t>
                        </m:r>
                      </m:den>
                    </m:f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, </m:t>
                    </m:r>
                    <m:f>
                      <m:fPr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, −1, 4</m:t>
                    </m:r>
                  </m:oMath>
                </a14:m>
                <a:endParaRPr lang="en-GB" sz="180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15" name="Content Placeholder 14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95536" y="1700808"/>
                <a:ext cx="4176464" cy="4752528"/>
              </a:xfrm>
              <a:blipFill>
                <a:blip r:embed="rId2"/>
                <a:stretch>
                  <a:fillRect l="-1752" t="-217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14"/>
              <p:cNvSpPr txBox="1">
                <a:spLocks/>
              </p:cNvSpPr>
              <p:nvPr/>
            </p:nvSpPr>
            <p:spPr>
              <a:xfrm>
                <a:off x="4716016" y="1700808"/>
                <a:ext cx="4176464" cy="475252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en-US" sz="1800" dirty="0">
                    <a:latin typeface="Comic Sans MS" panose="030F0702030302020204" pitchFamily="66" charset="0"/>
                  </a:rPr>
                  <a:t>2) Solve, giving your answers to 3sf:</a:t>
                </a:r>
              </a:p>
              <a:p>
                <a:pPr marL="0" indent="0">
                  <a:buNone/>
                </a:pPr>
                <a:endParaRPr lang="en-US" sz="1800" dirty="0">
                  <a:latin typeface="Comic Sans MS" panose="030F0702030302020204" pitchFamily="66" charset="0"/>
                </a:endParaRPr>
              </a:p>
              <a:p>
                <a:pPr marL="0" indent="0">
                  <a:buNone/>
                </a:pPr>
                <a:r>
                  <a:rPr lang="en-US" sz="1800" dirty="0">
                    <a:latin typeface="Comic Sans MS" panose="030F0702030302020204" pitchFamily="66" charset="0"/>
                  </a:rPr>
                  <a:t>a)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8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sup>
                    </m:sSup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=50</m:t>
                    </m:r>
                  </m:oMath>
                </a14:m>
                <a:endParaRPr lang="en-GB" sz="1800" dirty="0">
                  <a:latin typeface="Comic Sans MS" panose="030F0702030302020204" pitchFamily="66" charset="0"/>
                </a:endParaRPr>
              </a:p>
              <a:p>
                <a:pPr marL="0" indent="0">
                  <a:buNone/>
                </a:pPr>
                <a:r>
                  <a:rPr lang="en-US" sz="1800" dirty="0">
                    <a:latin typeface="Comic Sans MS" panose="030F0702030302020204" pitchFamily="66" charset="0"/>
                  </a:rPr>
                  <a:t>b)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8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0.2</m:t>
                        </m:r>
                      </m:e>
                      <m:sup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sup>
                    </m:sSup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=0.0035</m:t>
                    </m:r>
                  </m:oMath>
                </a14:m>
                <a:endParaRPr lang="en-GB" sz="1800" dirty="0">
                  <a:latin typeface="Comic Sans MS" panose="030F0702030302020204" pitchFamily="66" charset="0"/>
                </a:endParaRPr>
              </a:p>
              <a:p>
                <a:pPr marL="0" indent="0">
                  <a:buNone/>
                </a:pPr>
                <a:r>
                  <a:rPr lang="en-US" sz="1800" dirty="0">
                    <a:latin typeface="Comic Sans MS" panose="030F0702030302020204" pitchFamily="66" charset="0"/>
                  </a:rPr>
                  <a:t>c) </a:t>
                </a:r>
                <a14:m>
                  <m:oMath xmlns:m="http://schemas.openxmlformats.org/officeDocument/2006/math"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4</m:t>
                    </m:r>
                    <m:r>
                      <a:rPr lang="en-US" sz="1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sSup>
                      <m:sSupPr>
                        <m:ctrlPr>
                          <a:rPr lang="en-US" sz="1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</m:t>
                        </m:r>
                      </m:e>
                      <m:sup>
                        <m:r>
                          <a:rPr lang="en-US" sz="1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sup>
                    </m:sSup>
                    <m:r>
                      <a:rPr lang="en-US" sz="1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=78732</m:t>
                    </m:r>
                  </m:oMath>
                </a14:m>
                <a:endParaRPr lang="en-GB" sz="180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4" name="Content Placeholder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16016" y="1700808"/>
                <a:ext cx="4176464" cy="4752528"/>
              </a:xfrm>
              <a:prstGeom prst="rect">
                <a:avLst/>
              </a:prstGeom>
              <a:blipFill>
                <a:blip r:embed="rId3"/>
                <a:stretch>
                  <a:fillRect l="-1314" t="-115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2215493" y="2697872"/>
                <a:ext cx="995465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22, 27, 32</m:t>
                      </m:r>
                    </m:oMath>
                  </m:oMathPara>
                </a14:m>
                <a:endParaRPr lang="en-GB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15493" y="2697872"/>
                <a:ext cx="995465" cy="276999"/>
              </a:xfrm>
              <a:prstGeom prst="rect">
                <a:avLst/>
              </a:prstGeom>
              <a:blipFill>
                <a:blip r:embed="rId4"/>
                <a:stretch>
                  <a:fillRect l="-4878" r="-5488" b="-666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1984716" y="3076696"/>
                <a:ext cx="1130118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−1, −4, −7</m:t>
                      </m:r>
                    </m:oMath>
                  </m:oMathPara>
                </a14:m>
                <a:endParaRPr lang="en-GB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84716" y="3076696"/>
                <a:ext cx="1130118" cy="276999"/>
              </a:xfrm>
              <a:prstGeom prst="rect">
                <a:avLst/>
              </a:prstGeom>
              <a:blipFill>
                <a:blip r:embed="rId5"/>
                <a:stretch>
                  <a:fillRect l="-1081" r="-4324" b="-666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2433208" y="3446811"/>
                <a:ext cx="867225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9, 15, 21</m:t>
                      </m:r>
                    </m:oMath>
                  </m:oMathPara>
                </a14:m>
                <a:endParaRPr lang="en-GB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33208" y="3446811"/>
                <a:ext cx="867225" cy="276999"/>
              </a:xfrm>
              <a:prstGeom prst="rect">
                <a:avLst/>
              </a:prstGeom>
              <a:blipFill>
                <a:blip r:embed="rId6"/>
                <a:stretch>
                  <a:fillRect l="-5634" r="-7042" b="-652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2237265" y="3843051"/>
                <a:ext cx="1123706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48, 96, 192</m:t>
                      </m:r>
                    </m:oMath>
                  </m:oMathPara>
                </a14:m>
                <a:endParaRPr lang="en-GB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37265" y="3843051"/>
                <a:ext cx="1123706" cy="276999"/>
              </a:xfrm>
              <a:prstGeom prst="rect">
                <a:avLst/>
              </a:prstGeom>
              <a:blipFill>
                <a:blip r:embed="rId7"/>
                <a:stretch>
                  <a:fillRect l="-4348" r="-5435" b="-652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1980362" y="4213165"/>
                <a:ext cx="929293" cy="40472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4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1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32</m:t>
                          </m:r>
                        </m:den>
                      </m:f>
                      <m:r>
                        <a:rPr lang="en-US" sz="14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, </m:t>
                      </m:r>
                      <m:f>
                        <m:fPr>
                          <m:ctrlPr>
                            <a:rPr lang="en-US" sz="1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1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6</m:t>
                          </m:r>
                          <m:r>
                            <a:rPr lang="en-US" sz="1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  <m:r>
                        <a:rPr lang="en-US" sz="14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, </m:t>
                      </m:r>
                      <m:f>
                        <m:fPr>
                          <m:ctrlPr>
                            <a:rPr lang="en-US" sz="1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1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12</m:t>
                          </m:r>
                          <m:r>
                            <a:rPr lang="en-US" sz="1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8</m:t>
                          </m:r>
                        </m:den>
                      </m:f>
                    </m:oMath>
                  </m:oMathPara>
                </a14:m>
                <a:endParaRPr lang="en-GB" sz="1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80362" y="4213165"/>
                <a:ext cx="929293" cy="404726"/>
              </a:xfrm>
              <a:prstGeom prst="rect">
                <a:avLst/>
              </a:prstGeom>
              <a:blipFill>
                <a:blip r:embed="rId8"/>
                <a:stretch>
                  <a:fillRect l="-3947" r="-3947" b="-1194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2228556" y="4879370"/>
                <a:ext cx="1469954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16, 64, −256</m:t>
                      </m:r>
                    </m:oMath>
                  </m:oMathPara>
                </a14:m>
                <a:endParaRPr lang="en-GB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28556" y="4879370"/>
                <a:ext cx="1469954" cy="276999"/>
              </a:xfrm>
              <a:prstGeom prst="rect">
                <a:avLst/>
              </a:prstGeom>
              <a:blipFill>
                <a:blip r:embed="rId9"/>
                <a:stretch>
                  <a:fillRect l="-830" r="-3734" b="-652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TextBox 10"/>
          <p:cNvSpPr txBox="1"/>
          <p:nvPr/>
        </p:nvSpPr>
        <p:spPr>
          <a:xfrm>
            <a:off x="6404316" y="2445325"/>
            <a:ext cx="480901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  <a:latin typeface="Comic Sans MS" panose="030F0702030302020204" pitchFamily="66" charset="0"/>
              </a:rPr>
              <a:t>5.64</a:t>
            </a:r>
            <a:endParaRPr lang="en-GB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722177" y="2806730"/>
            <a:ext cx="645273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  <a:latin typeface="Comic Sans MS" panose="030F0702030302020204" pitchFamily="66" charset="0"/>
              </a:rPr>
              <a:t>3.51</a:t>
            </a:r>
            <a:endParaRPr lang="en-GB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891995" y="3263930"/>
            <a:ext cx="645273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  <a:latin typeface="Comic Sans MS" panose="030F0702030302020204" pitchFamily="66" charset="0"/>
              </a:rPr>
              <a:t>9.00</a:t>
            </a:r>
            <a:endParaRPr lang="en-GB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28108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5" name="Text Box 5"/>
          <p:cNvSpPr txBox="1">
            <a:spLocks noChangeArrowheads="1"/>
          </p:cNvSpPr>
          <p:nvPr/>
        </p:nvSpPr>
        <p:spPr bwMode="auto">
          <a:xfrm>
            <a:off x="5867400" y="1600200"/>
            <a:ext cx="25146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altLang="en-US" sz="1600" b="1" u="sng">
                <a:latin typeface="Comic Sans MS" pitchFamily="66" charset="0"/>
              </a:rPr>
              <a:t>Example Questions</a:t>
            </a:r>
          </a:p>
        </p:txBody>
      </p:sp>
      <p:sp>
        <p:nvSpPr>
          <p:cNvPr id="13329" name="Text Box 17"/>
          <p:cNvSpPr txBox="1">
            <a:spLocks noChangeArrowheads="1"/>
          </p:cNvSpPr>
          <p:nvPr/>
        </p:nvSpPr>
        <p:spPr bwMode="auto">
          <a:xfrm>
            <a:off x="5181600" y="1981200"/>
            <a:ext cx="3733800" cy="730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altLang="en-US" sz="1400">
                <a:latin typeface="Comic Sans MS" pitchFamily="66" charset="0"/>
              </a:rPr>
              <a:t>The second term of a Geometric sequence is 4, and the 4</a:t>
            </a:r>
            <a:r>
              <a:rPr lang="en-GB" altLang="en-US" sz="1400" baseline="30000">
                <a:latin typeface="Comic Sans MS" pitchFamily="66" charset="0"/>
              </a:rPr>
              <a:t>th</a:t>
            </a:r>
            <a:r>
              <a:rPr lang="en-GB" altLang="en-US" sz="1400">
                <a:latin typeface="Comic Sans MS" pitchFamily="66" charset="0"/>
              </a:rPr>
              <a:t> term is 8. Find the values of the common ratio and the first term</a:t>
            </a:r>
          </a:p>
        </p:txBody>
      </p:sp>
      <p:sp>
        <p:nvSpPr>
          <p:cNvPr id="13341" name="Text Box 29"/>
          <p:cNvSpPr txBox="1">
            <a:spLocks noChangeArrowheads="1"/>
          </p:cNvSpPr>
          <p:nvPr/>
        </p:nvSpPr>
        <p:spPr bwMode="auto">
          <a:xfrm>
            <a:off x="5391150" y="3124200"/>
            <a:ext cx="12192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en-US" sz="1400">
                <a:latin typeface="Comic Sans MS" pitchFamily="66" charset="0"/>
              </a:rPr>
              <a:t>4</a:t>
            </a:r>
            <a:r>
              <a:rPr lang="en-GB" altLang="en-US" sz="1400" baseline="30000">
                <a:latin typeface="Comic Sans MS" pitchFamily="66" charset="0"/>
              </a:rPr>
              <a:t>th</a:t>
            </a:r>
            <a:r>
              <a:rPr lang="en-GB" altLang="en-US" sz="1400">
                <a:latin typeface="Comic Sans MS" pitchFamily="66" charset="0"/>
              </a:rPr>
              <a:t> Term </a:t>
            </a:r>
            <a:r>
              <a:rPr lang="en-GB" altLang="en-US" sz="1400">
                <a:latin typeface="Comic Sans MS" pitchFamily="66" charset="0"/>
                <a:sym typeface="Wingdings" pitchFamily="2" charset="2"/>
              </a:rPr>
              <a:t></a:t>
            </a:r>
            <a:endParaRPr lang="en-GB" altLang="en-US" sz="1400">
              <a:latin typeface="Comic Sans MS" pitchFamily="66" charset="0"/>
            </a:endParaRPr>
          </a:p>
        </p:txBody>
      </p:sp>
      <p:sp>
        <p:nvSpPr>
          <p:cNvPr id="13344" name="Text Box 32"/>
          <p:cNvSpPr txBox="1">
            <a:spLocks noChangeArrowheads="1"/>
          </p:cNvSpPr>
          <p:nvPr/>
        </p:nvSpPr>
        <p:spPr bwMode="auto">
          <a:xfrm>
            <a:off x="5391150" y="2743200"/>
            <a:ext cx="12192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en-US" sz="1400">
                <a:latin typeface="Comic Sans MS" pitchFamily="66" charset="0"/>
              </a:rPr>
              <a:t>2</a:t>
            </a:r>
            <a:r>
              <a:rPr lang="en-GB" altLang="en-US" sz="1400" baseline="30000">
                <a:latin typeface="Comic Sans MS" pitchFamily="66" charset="0"/>
              </a:rPr>
              <a:t>nd</a:t>
            </a:r>
            <a:r>
              <a:rPr lang="en-GB" altLang="en-US" sz="1400">
                <a:latin typeface="Comic Sans MS" pitchFamily="66" charset="0"/>
              </a:rPr>
              <a:t> Term </a:t>
            </a:r>
            <a:r>
              <a:rPr lang="en-GB" altLang="en-US" sz="1400">
                <a:latin typeface="Comic Sans MS" pitchFamily="66" charset="0"/>
                <a:sym typeface="Wingdings" pitchFamily="2" charset="2"/>
              </a:rPr>
              <a:t></a:t>
            </a:r>
            <a:endParaRPr lang="en-GB" altLang="en-US" sz="1400">
              <a:latin typeface="Comic Sans MS" pitchFamily="66" charset="0"/>
            </a:endParaRPr>
          </a:p>
        </p:txBody>
      </p:sp>
      <p:sp>
        <p:nvSpPr>
          <p:cNvPr id="13347" name="Text Box 35"/>
          <p:cNvSpPr txBox="1">
            <a:spLocks noChangeArrowheads="1"/>
          </p:cNvSpPr>
          <p:nvPr/>
        </p:nvSpPr>
        <p:spPr bwMode="auto">
          <a:xfrm>
            <a:off x="5010150" y="2743200"/>
            <a:ext cx="30797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GB" altLang="en-US" sz="1600" b="1">
                <a:solidFill>
                  <a:srgbClr val="FF0000"/>
                </a:solidFill>
                <a:latin typeface="Comic Sans MS" pitchFamily="66" charset="0"/>
              </a:rPr>
              <a:t>1</a:t>
            </a:r>
          </a:p>
        </p:txBody>
      </p:sp>
      <p:sp>
        <p:nvSpPr>
          <p:cNvPr id="13348" name="Text Box 36"/>
          <p:cNvSpPr txBox="1">
            <a:spLocks noChangeArrowheads="1"/>
          </p:cNvSpPr>
          <p:nvPr/>
        </p:nvSpPr>
        <p:spPr bwMode="auto">
          <a:xfrm>
            <a:off x="5010150" y="3124200"/>
            <a:ext cx="30797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GB" altLang="en-US" sz="1600" b="1">
                <a:solidFill>
                  <a:srgbClr val="FF0000"/>
                </a:solidFill>
                <a:latin typeface="Comic Sans MS" pitchFamily="66" charset="0"/>
              </a:rPr>
              <a:t>2</a:t>
            </a:r>
          </a:p>
        </p:txBody>
      </p:sp>
      <p:sp>
        <p:nvSpPr>
          <p:cNvPr id="13349" name="Text Box 37"/>
          <p:cNvSpPr txBox="1">
            <a:spLocks noChangeArrowheads="1"/>
          </p:cNvSpPr>
          <p:nvPr/>
        </p:nvSpPr>
        <p:spPr bwMode="auto">
          <a:xfrm>
            <a:off x="5029200" y="3581400"/>
            <a:ext cx="11430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GB" altLang="en-US" sz="1600" b="1">
                <a:solidFill>
                  <a:srgbClr val="FF0000"/>
                </a:solidFill>
                <a:latin typeface="Comic Sans MS" pitchFamily="66" charset="0"/>
              </a:rPr>
              <a:t>2 ÷ 1 </a:t>
            </a:r>
            <a:r>
              <a:rPr lang="en-GB" altLang="en-US" sz="1600" b="1">
                <a:solidFill>
                  <a:srgbClr val="FF0000"/>
                </a:solidFill>
                <a:latin typeface="Comic Sans MS" pitchFamily="66" charset="0"/>
                <a:sym typeface="Wingdings" pitchFamily="2" charset="2"/>
              </a:rPr>
              <a:t></a:t>
            </a:r>
            <a:endParaRPr lang="en-GB" altLang="en-US" sz="1600" b="1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13354" name="Line 42"/>
          <p:cNvSpPr>
            <a:spLocks noChangeShapeType="1"/>
          </p:cNvSpPr>
          <p:nvPr/>
        </p:nvSpPr>
        <p:spPr bwMode="auto">
          <a:xfrm>
            <a:off x="5105400" y="4343400"/>
            <a:ext cx="3810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graphicFrame>
        <p:nvGraphicFramePr>
          <p:cNvPr id="13361" name="Object 49"/>
          <p:cNvGraphicFramePr>
            <a:graphicFrameLocks noChangeAspect="1"/>
          </p:cNvGraphicFramePr>
          <p:nvPr/>
        </p:nvGraphicFramePr>
        <p:xfrm>
          <a:off x="6610350" y="2743200"/>
          <a:ext cx="762000" cy="323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03" name="Equation" r:id="rId3" imgW="418918" imgH="177723" progId="Equation.DSMT4">
                  <p:embed/>
                </p:oleObj>
              </mc:Choice>
              <mc:Fallback>
                <p:oleObj name="Equation" r:id="rId3" imgW="418918" imgH="177723" progId="Equation.DSMT4">
                  <p:embed/>
                  <p:pic>
                    <p:nvPicPr>
                      <p:cNvPr id="13361" name="Object 4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10350" y="2743200"/>
                        <a:ext cx="762000" cy="3238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362" name="Object 50"/>
          <p:cNvGraphicFramePr>
            <a:graphicFrameLocks noChangeAspect="1"/>
          </p:cNvGraphicFramePr>
          <p:nvPr/>
        </p:nvGraphicFramePr>
        <p:xfrm>
          <a:off x="6610350" y="3048000"/>
          <a:ext cx="854075" cy="3698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04" name="Equation" r:id="rId5" imgW="469696" imgH="203112" progId="Equation.DSMT4">
                  <p:embed/>
                </p:oleObj>
              </mc:Choice>
              <mc:Fallback>
                <p:oleObj name="Equation" r:id="rId5" imgW="469696" imgH="203112" progId="Equation.DSMT4">
                  <p:embed/>
                  <p:pic>
                    <p:nvPicPr>
                      <p:cNvPr id="13362" name="Object 5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10350" y="3048000"/>
                        <a:ext cx="854075" cy="3698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363" name="Object 51"/>
          <p:cNvGraphicFramePr>
            <a:graphicFrameLocks noChangeAspect="1"/>
          </p:cNvGraphicFramePr>
          <p:nvPr/>
        </p:nvGraphicFramePr>
        <p:xfrm>
          <a:off x="6705600" y="3505200"/>
          <a:ext cx="738188" cy="346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05" name="Equation" r:id="rId7" imgW="406224" imgH="190417" progId="Equation.DSMT4">
                  <p:embed/>
                </p:oleObj>
              </mc:Choice>
              <mc:Fallback>
                <p:oleObj name="Equation" r:id="rId7" imgW="406224" imgH="190417" progId="Equation.DSMT4">
                  <p:embed/>
                  <p:pic>
                    <p:nvPicPr>
                      <p:cNvPr id="13363" name="Object 5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05600" y="3505200"/>
                        <a:ext cx="738188" cy="3460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364" name="Object 52"/>
          <p:cNvGraphicFramePr>
            <a:graphicFrameLocks noChangeAspect="1"/>
          </p:cNvGraphicFramePr>
          <p:nvPr/>
        </p:nvGraphicFramePr>
        <p:xfrm>
          <a:off x="6705600" y="3886200"/>
          <a:ext cx="830263" cy="392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06" name="Equation" r:id="rId9" imgW="457002" imgH="215806" progId="Equation.DSMT4">
                  <p:embed/>
                </p:oleObj>
              </mc:Choice>
              <mc:Fallback>
                <p:oleObj name="Equation" r:id="rId9" imgW="457002" imgH="215806" progId="Equation.DSMT4">
                  <p:embed/>
                  <p:pic>
                    <p:nvPicPr>
                      <p:cNvPr id="13364" name="Object 5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05600" y="3886200"/>
                        <a:ext cx="830263" cy="3921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365" name="Object 53"/>
          <p:cNvGraphicFramePr>
            <a:graphicFrameLocks noChangeAspect="1"/>
          </p:cNvGraphicFramePr>
          <p:nvPr/>
        </p:nvGraphicFramePr>
        <p:xfrm>
          <a:off x="6705600" y="4419600"/>
          <a:ext cx="762000" cy="323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07" name="Equation" r:id="rId11" imgW="418918" imgH="177723" progId="Equation.DSMT4">
                  <p:embed/>
                </p:oleObj>
              </mc:Choice>
              <mc:Fallback>
                <p:oleObj name="Equation" r:id="rId11" imgW="418918" imgH="177723" progId="Equation.DSMT4">
                  <p:embed/>
                  <p:pic>
                    <p:nvPicPr>
                      <p:cNvPr id="13365" name="Object 5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05600" y="4419600"/>
                        <a:ext cx="762000" cy="3238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366" name="Object 54"/>
          <p:cNvGraphicFramePr>
            <a:graphicFrameLocks noChangeAspect="1"/>
          </p:cNvGraphicFramePr>
          <p:nvPr/>
        </p:nvGraphicFramePr>
        <p:xfrm>
          <a:off x="6477000" y="4724400"/>
          <a:ext cx="992188" cy="393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08" name="Equation" r:id="rId13" imgW="545626" imgH="215713" progId="Equation.DSMT4">
                  <p:embed/>
                </p:oleObj>
              </mc:Choice>
              <mc:Fallback>
                <p:oleObj name="Equation" r:id="rId13" imgW="545626" imgH="215713" progId="Equation.DSMT4">
                  <p:embed/>
                  <p:pic>
                    <p:nvPicPr>
                      <p:cNvPr id="13366" name="Object 5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77000" y="4724400"/>
                        <a:ext cx="992188" cy="393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367" name="Object 55"/>
          <p:cNvGraphicFramePr>
            <a:graphicFrameLocks noChangeAspect="1"/>
          </p:cNvGraphicFramePr>
          <p:nvPr/>
        </p:nvGraphicFramePr>
        <p:xfrm>
          <a:off x="6858000" y="5105400"/>
          <a:ext cx="900113" cy="763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09" name="Equation" r:id="rId15" imgW="495085" imgH="418918" progId="Equation.DSMT4">
                  <p:embed/>
                </p:oleObj>
              </mc:Choice>
              <mc:Fallback>
                <p:oleObj name="Equation" r:id="rId15" imgW="495085" imgH="418918" progId="Equation.DSMT4">
                  <p:embed/>
                  <p:pic>
                    <p:nvPicPr>
                      <p:cNvPr id="13367" name="Object 5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8000" y="5105400"/>
                        <a:ext cx="900113" cy="7635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368" name="Object 56"/>
          <p:cNvGraphicFramePr>
            <a:graphicFrameLocks noChangeAspect="1"/>
          </p:cNvGraphicFramePr>
          <p:nvPr/>
        </p:nvGraphicFramePr>
        <p:xfrm>
          <a:off x="6858000" y="5867400"/>
          <a:ext cx="1038225" cy="7858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10" name="Equation" r:id="rId17" imgW="571252" imgH="431613" progId="Equation.DSMT4">
                  <p:embed/>
                </p:oleObj>
              </mc:Choice>
              <mc:Fallback>
                <p:oleObj name="Equation" r:id="rId17" imgW="571252" imgH="431613" progId="Equation.DSMT4">
                  <p:embed/>
                  <p:pic>
                    <p:nvPicPr>
                      <p:cNvPr id="13368" name="Object 5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8000" y="5867400"/>
                        <a:ext cx="1038225" cy="7858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369" name="Object 57"/>
          <p:cNvGraphicFramePr>
            <a:graphicFrameLocks noChangeAspect="1"/>
          </p:cNvGraphicFramePr>
          <p:nvPr/>
        </p:nvGraphicFramePr>
        <p:xfrm>
          <a:off x="8229600" y="6096000"/>
          <a:ext cx="784225" cy="393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11" name="Equation" r:id="rId19" imgW="431613" imgH="215806" progId="Equation.DSMT4">
                  <p:embed/>
                </p:oleObj>
              </mc:Choice>
              <mc:Fallback>
                <p:oleObj name="Equation" r:id="rId19" imgW="431613" imgH="215806" progId="Equation.DSMT4">
                  <p:embed/>
                  <p:pic>
                    <p:nvPicPr>
                      <p:cNvPr id="13369" name="Object 5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29600" y="6096000"/>
                        <a:ext cx="784225" cy="393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370" name="Arc 58"/>
          <p:cNvSpPr>
            <a:spLocks/>
          </p:cNvSpPr>
          <p:nvPr/>
        </p:nvSpPr>
        <p:spPr bwMode="auto">
          <a:xfrm>
            <a:off x="7696200" y="3733800"/>
            <a:ext cx="228600" cy="381000"/>
          </a:xfrm>
          <a:custGeom>
            <a:avLst/>
            <a:gdLst>
              <a:gd name="T0" fmla="*/ 187811 w 21762"/>
              <a:gd name="T1" fmla="*/ 0 h 43200"/>
              <a:gd name="T2" fmla="*/ 0 w 21762"/>
              <a:gd name="T3" fmla="*/ 29634471 h 43200"/>
              <a:gd name="T4" fmla="*/ 187811 w 21762"/>
              <a:gd name="T5" fmla="*/ 14817584 h 432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762" h="43200" fill="none" extrusionOk="0">
                <a:moveTo>
                  <a:pt x="161" y="0"/>
                </a:moveTo>
                <a:cubicBezTo>
                  <a:pt x="12091" y="0"/>
                  <a:pt x="21762" y="9670"/>
                  <a:pt x="21762" y="21600"/>
                </a:cubicBezTo>
                <a:cubicBezTo>
                  <a:pt x="21762" y="33529"/>
                  <a:pt x="12091" y="43200"/>
                  <a:pt x="162" y="43200"/>
                </a:cubicBezTo>
                <a:cubicBezTo>
                  <a:pt x="107" y="43200"/>
                  <a:pt x="53" y="43199"/>
                  <a:pt x="-1" y="43199"/>
                </a:cubicBezTo>
              </a:path>
              <a:path w="21762" h="43200" stroke="0" extrusionOk="0">
                <a:moveTo>
                  <a:pt x="161" y="0"/>
                </a:moveTo>
                <a:cubicBezTo>
                  <a:pt x="12091" y="0"/>
                  <a:pt x="21762" y="9670"/>
                  <a:pt x="21762" y="21600"/>
                </a:cubicBezTo>
                <a:cubicBezTo>
                  <a:pt x="21762" y="33529"/>
                  <a:pt x="12091" y="43200"/>
                  <a:pt x="162" y="43200"/>
                </a:cubicBezTo>
                <a:cubicBezTo>
                  <a:pt x="107" y="43200"/>
                  <a:pt x="53" y="43199"/>
                  <a:pt x="-1" y="43199"/>
                </a:cubicBezTo>
                <a:lnTo>
                  <a:pt x="162" y="21600"/>
                </a:lnTo>
                <a:lnTo>
                  <a:pt x="161" y="0"/>
                </a:lnTo>
                <a:close/>
              </a:path>
            </a:pathLst>
          </a:cu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3372" name="Arc 60"/>
          <p:cNvSpPr>
            <a:spLocks/>
          </p:cNvSpPr>
          <p:nvPr/>
        </p:nvSpPr>
        <p:spPr bwMode="auto">
          <a:xfrm>
            <a:off x="7620000" y="4572000"/>
            <a:ext cx="228600" cy="381000"/>
          </a:xfrm>
          <a:custGeom>
            <a:avLst/>
            <a:gdLst>
              <a:gd name="T0" fmla="*/ 187811 w 21762"/>
              <a:gd name="T1" fmla="*/ 0 h 43200"/>
              <a:gd name="T2" fmla="*/ 0 w 21762"/>
              <a:gd name="T3" fmla="*/ 29634471 h 43200"/>
              <a:gd name="T4" fmla="*/ 187811 w 21762"/>
              <a:gd name="T5" fmla="*/ 14817584 h 432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762" h="43200" fill="none" extrusionOk="0">
                <a:moveTo>
                  <a:pt x="161" y="0"/>
                </a:moveTo>
                <a:cubicBezTo>
                  <a:pt x="12091" y="0"/>
                  <a:pt x="21762" y="9670"/>
                  <a:pt x="21762" y="21600"/>
                </a:cubicBezTo>
                <a:cubicBezTo>
                  <a:pt x="21762" y="33529"/>
                  <a:pt x="12091" y="43200"/>
                  <a:pt x="162" y="43200"/>
                </a:cubicBezTo>
                <a:cubicBezTo>
                  <a:pt x="107" y="43200"/>
                  <a:pt x="53" y="43199"/>
                  <a:pt x="-1" y="43199"/>
                </a:cubicBezTo>
              </a:path>
              <a:path w="21762" h="43200" stroke="0" extrusionOk="0">
                <a:moveTo>
                  <a:pt x="161" y="0"/>
                </a:moveTo>
                <a:cubicBezTo>
                  <a:pt x="12091" y="0"/>
                  <a:pt x="21762" y="9670"/>
                  <a:pt x="21762" y="21600"/>
                </a:cubicBezTo>
                <a:cubicBezTo>
                  <a:pt x="21762" y="33529"/>
                  <a:pt x="12091" y="43200"/>
                  <a:pt x="162" y="43200"/>
                </a:cubicBezTo>
                <a:cubicBezTo>
                  <a:pt x="107" y="43200"/>
                  <a:pt x="53" y="43199"/>
                  <a:pt x="-1" y="43199"/>
                </a:cubicBezTo>
                <a:lnTo>
                  <a:pt x="162" y="21600"/>
                </a:lnTo>
                <a:lnTo>
                  <a:pt x="161" y="0"/>
                </a:lnTo>
                <a:close/>
              </a:path>
            </a:pathLst>
          </a:cu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3373" name="Arc 61"/>
          <p:cNvSpPr>
            <a:spLocks/>
          </p:cNvSpPr>
          <p:nvPr/>
        </p:nvSpPr>
        <p:spPr bwMode="auto">
          <a:xfrm>
            <a:off x="7772400" y="4953000"/>
            <a:ext cx="228600" cy="533400"/>
          </a:xfrm>
          <a:custGeom>
            <a:avLst/>
            <a:gdLst>
              <a:gd name="T0" fmla="*/ 187811 w 21762"/>
              <a:gd name="T1" fmla="*/ 0 h 43200"/>
              <a:gd name="T2" fmla="*/ 0 w 21762"/>
              <a:gd name="T3" fmla="*/ 81317077 h 43200"/>
              <a:gd name="T4" fmla="*/ 187811 w 21762"/>
              <a:gd name="T5" fmla="*/ 40659452 h 432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762" h="43200" fill="none" extrusionOk="0">
                <a:moveTo>
                  <a:pt x="161" y="0"/>
                </a:moveTo>
                <a:cubicBezTo>
                  <a:pt x="12091" y="0"/>
                  <a:pt x="21762" y="9670"/>
                  <a:pt x="21762" y="21600"/>
                </a:cubicBezTo>
                <a:cubicBezTo>
                  <a:pt x="21762" y="33529"/>
                  <a:pt x="12091" y="43200"/>
                  <a:pt x="162" y="43200"/>
                </a:cubicBezTo>
                <a:cubicBezTo>
                  <a:pt x="107" y="43200"/>
                  <a:pt x="53" y="43199"/>
                  <a:pt x="-1" y="43199"/>
                </a:cubicBezTo>
              </a:path>
              <a:path w="21762" h="43200" stroke="0" extrusionOk="0">
                <a:moveTo>
                  <a:pt x="161" y="0"/>
                </a:moveTo>
                <a:cubicBezTo>
                  <a:pt x="12091" y="0"/>
                  <a:pt x="21762" y="9670"/>
                  <a:pt x="21762" y="21600"/>
                </a:cubicBezTo>
                <a:cubicBezTo>
                  <a:pt x="21762" y="33529"/>
                  <a:pt x="12091" y="43200"/>
                  <a:pt x="162" y="43200"/>
                </a:cubicBezTo>
                <a:cubicBezTo>
                  <a:pt x="107" y="43200"/>
                  <a:pt x="53" y="43199"/>
                  <a:pt x="-1" y="43199"/>
                </a:cubicBezTo>
                <a:lnTo>
                  <a:pt x="162" y="21600"/>
                </a:lnTo>
                <a:lnTo>
                  <a:pt x="161" y="0"/>
                </a:lnTo>
                <a:close/>
              </a:path>
            </a:pathLst>
          </a:cu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3374" name="Arc 62"/>
          <p:cNvSpPr>
            <a:spLocks/>
          </p:cNvSpPr>
          <p:nvPr/>
        </p:nvSpPr>
        <p:spPr bwMode="auto">
          <a:xfrm>
            <a:off x="7924800" y="5486400"/>
            <a:ext cx="228600" cy="762000"/>
          </a:xfrm>
          <a:custGeom>
            <a:avLst/>
            <a:gdLst>
              <a:gd name="T0" fmla="*/ 187811 w 21762"/>
              <a:gd name="T1" fmla="*/ 0 h 43200"/>
              <a:gd name="T2" fmla="*/ 0 w 21762"/>
              <a:gd name="T3" fmla="*/ 237075768 h 43200"/>
              <a:gd name="T4" fmla="*/ 187811 w 21762"/>
              <a:gd name="T5" fmla="*/ 118540689 h 432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762" h="43200" fill="none" extrusionOk="0">
                <a:moveTo>
                  <a:pt x="161" y="0"/>
                </a:moveTo>
                <a:cubicBezTo>
                  <a:pt x="12091" y="0"/>
                  <a:pt x="21762" y="9670"/>
                  <a:pt x="21762" y="21600"/>
                </a:cubicBezTo>
                <a:cubicBezTo>
                  <a:pt x="21762" y="33529"/>
                  <a:pt x="12091" y="43200"/>
                  <a:pt x="162" y="43200"/>
                </a:cubicBezTo>
                <a:cubicBezTo>
                  <a:pt x="107" y="43200"/>
                  <a:pt x="53" y="43199"/>
                  <a:pt x="-1" y="43199"/>
                </a:cubicBezTo>
              </a:path>
              <a:path w="21762" h="43200" stroke="0" extrusionOk="0">
                <a:moveTo>
                  <a:pt x="161" y="0"/>
                </a:moveTo>
                <a:cubicBezTo>
                  <a:pt x="12091" y="0"/>
                  <a:pt x="21762" y="9670"/>
                  <a:pt x="21762" y="21600"/>
                </a:cubicBezTo>
                <a:cubicBezTo>
                  <a:pt x="21762" y="33529"/>
                  <a:pt x="12091" y="43200"/>
                  <a:pt x="162" y="43200"/>
                </a:cubicBezTo>
                <a:cubicBezTo>
                  <a:pt x="107" y="43200"/>
                  <a:pt x="53" y="43199"/>
                  <a:pt x="-1" y="43199"/>
                </a:cubicBezTo>
                <a:lnTo>
                  <a:pt x="162" y="21600"/>
                </a:lnTo>
                <a:lnTo>
                  <a:pt x="161" y="0"/>
                </a:lnTo>
                <a:close/>
              </a:path>
            </a:pathLst>
          </a:cu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3375" name="Text Box 63"/>
          <p:cNvSpPr txBox="1">
            <a:spLocks noChangeArrowheads="1"/>
          </p:cNvSpPr>
          <p:nvPr/>
        </p:nvSpPr>
        <p:spPr bwMode="auto">
          <a:xfrm>
            <a:off x="7848600" y="3657600"/>
            <a:ext cx="914400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altLang="en-US" sz="1400">
                <a:solidFill>
                  <a:srgbClr val="FF0000"/>
                </a:solidFill>
                <a:latin typeface="Comic Sans MS" pitchFamily="66" charset="0"/>
              </a:rPr>
              <a:t>Square root</a:t>
            </a:r>
          </a:p>
        </p:txBody>
      </p:sp>
      <p:sp>
        <p:nvSpPr>
          <p:cNvPr id="13376" name="Text Box 64"/>
          <p:cNvSpPr txBox="1">
            <a:spLocks noChangeArrowheads="1"/>
          </p:cNvSpPr>
          <p:nvPr/>
        </p:nvSpPr>
        <p:spPr bwMode="auto">
          <a:xfrm>
            <a:off x="7696200" y="4572000"/>
            <a:ext cx="12954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altLang="en-US" sz="1400">
                <a:solidFill>
                  <a:srgbClr val="FF0000"/>
                </a:solidFill>
                <a:latin typeface="Comic Sans MS" pitchFamily="66" charset="0"/>
              </a:rPr>
              <a:t>Sub r into 1</a:t>
            </a:r>
          </a:p>
        </p:txBody>
      </p:sp>
      <p:sp>
        <p:nvSpPr>
          <p:cNvPr id="13377" name="Text Box 65"/>
          <p:cNvSpPr txBox="1">
            <a:spLocks noChangeArrowheads="1"/>
          </p:cNvSpPr>
          <p:nvPr/>
        </p:nvSpPr>
        <p:spPr bwMode="auto">
          <a:xfrm>
            <a:off x="7924800" y="4876800"/>
            <a:ext cx="1066800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altLang="en-US" sz="1400">
                <a:solidFill>
                  <a:srgbClr val="FF0000"/>
                </a:solidFill>
                <a:latin typeface="Comic Sans MS" pitchFamily="66" charset="0"/>
              </a:rPr>
              <a:t>Divide by √2</a:t>
            </a:r>
          </a:p>
        </p:txBody>
      </p:sp>
      <p:sp>
        <p:nvSpPr>
          <p:cNvPr id="13378" name="Text Box 66"/>
          <p:cNvSpPr txBox="1">
            <a:spLocks noChangeArrowheads="1"/>
          </p:cNvSpPr>
          <p:nvPr/>
        </p:nvSpPr>
        <p:spPr bwMode="auto">
          <a:xfrm>
            <a:off x="8077200" y="5638800"/>
            <a:ext cx="12192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altLang="en-US" sz="1400">
                <a:solidFill>
                  <a:srgbClr val="FF0000"/>
                </a:solidFill>
                <a:latin typeface="Comic Sans MS" pitchFamily="66" charset="0"/>
              </a:rPr>
              <a:t>Rationalise</a:t>
            </a:r>
          </a:p>
        </p:txBody>
      </p:sp>
      <p:sp>
        <p:nvSpPr>
          <p:cNvPr id="45" name="Rectangle 3"/>
          <p:cNvSpPr txBox="1">
            <a:spLocks noChangeArrowheads="1"/>
          </p:cNvSpPr>
          <p:nvPr/>
        </p:nvSpPr>
        <p:spPr>
          <a:xfrm>
            <a:off x="152400" y="1600200"/>
            <a:ext cx="477964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1600" b="1">
                <a:latin typeface="Comic Sans MS" panose="030F0702030302020204" pitchFamily="66" charset="0"/>
              </a:rPr>
              <a:t>Geometric sequences are formed by multiplying a starting value by a common ratio</a:t>
            </a:r>
            <a:endParaRPr lang="en-US" sz="1600">
              <a:latin typeface="Comic Sans MS" panose="030F0702030302020204" pitchFamily="66" charset="0"/>
            </a:endParaRPr>
          </a:p>
          <a:p>
            <a:pPr marL="0" indent="0" algn="ctr">
              <a:buFontTx/>
              <a:buNone/>
            </a:pPr>
            <a:endParaRPr lang="en-GB" altLang="en-US" sz="1600">
              <a:latin typeface="Comic Sans MS" pitchFamily="66" charset="0"/>
            </a:endParaRPr>
          </a:p>
          <a:p>
            <a:pPr marL="0" indent="0" algn="ctr">
              <a:buFontTx/>
              <a:buNone/>
            </a:pPr>
            <a:r>
              <a:rPr lang="en-GB" altLang="en-US" sz="1600">
                <a:latin typeface="Comic Sans MS" pitchFamily="66" charset="0"/>
              </a:rPr>
              <a:t>a,       ar,       ar</a:t>
            </a:r>
            <a:r>
              <a:rPr lang="en-GB" altLang="en-US" sz="1600" baseline="30000">
                <a:latin typeface="Comic Sans MS" pitchFamily="66" charset="0"/>
              </a:rPr>
              <a:t>2</a:t>
            </a:r>
            <a:r>
              <a:rPr lang="en-GB" altLang="en-US" sz="1600">
                <a:latin typeface="Comic Sans MS" pitchFamily="66" charset="0"/>
              </a:rPr>
              <a:t>,       ar</a:t>
            </a:r>
            <a:r>
              <a:rPr lang="en-GB" altLang="en-US" sz="1600" baseline="30000">
                <a:latin typeface="Comic Sans MS" pitchFamily="66" charset="0"/>
              </a:rPr>
              <a:t>3</a:t>
            </a:r>
            <a:r>
              <a:rPr lang="en-GB" altLang="en-US" sz="1600">
                <a:latin typeface="Comic Sans MS" pitchFamily="66" charset="0"/>
              </a:rPr>
              <a:t>,       …,        ar</a:t>
            </a:r>
            <a:r>
              <a:rPr lang="en-GB" altLang="en-US" sz="1600" baseline="30000">
                <a:latin typeface="Comic Sans MS" pitchFamily="66" charset="0"/>
              </a:rPr>
              <a:t>n-1</a:t>
            </a:r>
            <a:endParaRPr lang="en-GB" altLang="en-US" sz="1600" baseline="30000" dirty="0">
              <a:latin typeface="Comic Sans MS" pitchFamily="66" charset="0"/>
            </a:endParaRPr>
          </a:p>
        </p:txBody>
      </p:sp>
      <p:sp>
        <p:nvSpPr>
          <p:cNvPr id="46" name="Text Box 20"/>
          <p:cNvSpPr txBox="1">
            <a:spLocks noChangeArrowheads="1"/>
          </p:cNvSpPr>
          <p:nvPr/>
        </p:nvSpPr>
        <p:spPr bwMode="auto">
          <a:xfrm>
            <a:off x="235595" y="3203451"/>
            <a:ext cx="838200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altLang="en-US" sz="1400">
                <a:solidFill>
                  <a:srgbClr val="FF0000"/>
                </a:solidFill>
                <a:latin typeface="Comic Sans MS" pitchFamily="66" charset="0"/>
              </a:rPr>
              <a:t>1</a:t>
            </a:r>
            <a:r>
              <a:rPr lang="en-GB" altLang="en-US" sz="1400" baseline="30000">
                <a:solidFill>
                  <a:srgbClr val="FF0000"/>
                </a:solidFill>
                <a:latin typeface="Comic Sans MS" pitchFamily="66" charset="0"/>
              </a:rPr>
              <a:t>st</a:t>
            </a:r>
            <a:r>
              <a:rPr lang="en-GB" altLang="en-US" sz="1400">
                <a:solidFill>
                  <a:srgbClr val="FF0000"/>
                </a:solidFill>
                <a:latin typeface="Comic Sans MS" pitchFamily="66" charset="0"/>
              </a:rPr>
              <a:t> Term</a:t>
            </a:r>
          </a:p>
        </p:txBody>
      </p:sp>
      <p:sp>
        <p:nvSpPr>
          <p:cNvPr id="47" name="Text Box 25"/>
          <p:cNvSpPr txBox="1">
            <a:spLocks noChangeArrowheads="1"/>
          </p:cNvSpPr>
          <p:nvPr/>
        </p:nvSpPr>
        <p:spPr bwMode="auto">
          <a:xfrm>
            <a:off x="880120" y="3212976"/>
            <a:ext cx="838200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altLang="en-US" sz="1400">
                <a:solidFill>
                  <a:srgbClr val="FF0000"/>
                </a:solidFill>
                <a:latin typeface="Comic Sans MS" pitchFamily="66" charset="0"/>
              </a:rPr>
              <a:t>2</a:t>
            </a:r>
            <a:r>
              <a:rPr lang="en-GB" altLang="en-US" sz="1400" baseline="30000">
                <a:solidFill>
                  <a:srgbClr val="FF0000"/>
                </a:solidFill>
                <a:latin typeface="Comic Sans MS" pitchFamily="66" charset="0"/>
              </a:rPr>
              <a:t>nd</a:t>
            </a:r>
            <a:r>
              <a:rPr lang="en-GB" altLang="en-US" sz="1400">
                <a:solidFill>
                  <a:srgbClr val="FF0000"/>
                </a:solidFill>
                <a:latin typeface="Comic Sans MS" pitchFamily="66" charset="0"/>
              </a:rPr>
              <a:t>  Term</a:t>
            </a:r>
          </a:p>
        </p:txBody>
      </p:sp>
      <p:sp>
        <p:nvSpPr>
          <p:cNvPr id="48" name="Text Box 26"/>
          <p:cNvSpPr txBox="1">
            <a:spLocks noChangeArrowheads="1"/>
          </p:cNvSpPr>
          <p:nvPr/>
        </p:nvSpPr>
        <p:spPr bwMode="auto">
          <a:xfrm>
            <a:off x="1565920" y="3212976"/>
            <a:ext cx="838200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altLang="en-US" sz="1400">
                <a:solidFill>
                  <a:srgbClr val="FF0000"/>
                </a:solidFill>
                <a:latin typeface="Comic Sans MS" pitchFamily="66" charset="0"/>
              </a:rPr>
              <a:t>3</a:t>
            </a:r>
            <a:r>
              <a:rPr lang="en-GB" altLang="en-US" sz="1400" baseline="30000">
                <a:solidFill>
                  <a:srgbClr val="FF0000"/>
                </a:solidFill>
                <a:latin typeface="Comic Sans MS" pitchFamily="66" charset="0"/>
              </a:rPr>
              <a:t>rd</a:t>
            </a:r>
            <a:r>
              <a:rPr lang="en-GB" altLang="en-US" sz="1400">
                <a:solidFill>
                  <a:srgbClr val="FF0000"/>
                </a:solidFill>
                <a:latin typeface="Comic Sans MS" pitchFamily="66" charset="0"/>
              </a:rPr>
              <a:t>  Term</a:t>
            </a:r>
          </a:p>
        </p:txBody>
      </p:sp>
      <p:sp>
        <p:nvSpPr>
          <p:cNvPr id="49" name="Text Box 27"/>
          <p:cNvSpPr txBox="1">
            <a:spLocks noChangeArrowheads="1"/>
          </p:cNvSpPr>
          <p:nvPr/>
        </p:nvSpPr>
        <p:spPr bwMode="auto">
          <a:xfrm>
            <a:off x="2327920" y="3212976"/>
            <a:ext cx="838200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altLang="en-US" sz="1400">
                <a:solidFill>
                  <a:srgbClr val="FF0000"/>
                </a:solidFill>
                <a:latin typeface="Comic Sans MS" pitchFamily="66" charset="0"/>
              </a:rPr>
              <a:t>4</a:t>
            </a:r>
            <a:r>
              <a:rPr lang="en-GB" altLang="en-US" sz="1400" baseline="30000">
                <a:solidFill>
                  <a:srgbClr val="FF0000"/>
                </a:solidFill>
                <a:latin typeface="Comic Sans MS" pitchFamily="66" charset="0"/>
              </a:rPr>
              <a:t>th</a:t>
            </a:r>
            <a:r>
              <a:rPr lang="en-GB" altLang="en-US" sz="1400">
                <a:solidFill>
                  <a:srgbClr val="FF0000"/>
                </a:solidFill>
                <a:latin typeface="Comic Sans MS" pitchFamily="66" charset="0"/>
              </a:rPr>
              <a:t>  Term</a:t>
            </a:r>
          </a:p>
        </p:txBody>
      </p:sp>
      <p:sp>
        <p:nvSpPr>
          <p:cNvPr id="50" name="Text Box 28"/>
          <p:cNvSpPr txBox="1">
            <a:spLocks noChangeArrowheads="1"/>
          </p:cNvSpPr>
          <p:nvPr/>
        </p:nvSpPr>
        <p:spPr bwMode="auto">
          <a:xfrm>
            <a:off x="3851920" y="3212976"/>
            <a:ext cx="838200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altLang="en-US" sz="1400">
                <a:solidFill>
                  <a:srgbClr val="FF0000"/>
                </a:solidFill>
                <a:latin typeface="Comic Sans MS" pitchFamily="66" charset="0"/>
              </a:rPr>
              <a:t>n</a:t>
            </a:r>
            <a:r>
              <a:rPr lang="en-GB" altLang="en-US" sz="1400" baseline="30000">
                <a:solidFill>
                  <a:srgbClr val="FF0000"/>
                </a:solidFill>
                <a:latin typeface="Comic Sans MS" pitchFamily="66" charset="0"/>
              </a:rPr>
              <a:t>th</a:t>
            </a:r>
            <a:r>
              <a:rPr lang="en-GB" altLang="en-US" sz="1400">
                <a:solidFill>
                  <a:srgbClr val="FF0000"/>
                </a:solidFill>
                <a:latin typeface="Comic Sans MS" pitchFamily="66" charset="0"/>
              </a:rPr>
              <a:t> Term</a:t>
            </a:r>
          </a:p>
        </p:txBody>
      </p:sp>
      <p:sp>
        <p:nvSpPr>
          <p:cNvPr id="51" name="Line 30"/>
          <p:cNvSpPr>
            <a:spLocks noChangeShapeType="1"/>
          </p:cNvSpPr>
          <p:nvPr/>
        </p:nvSpPr>
        <p:spPr bwMode="auto">
          <a:xfrm flipV="1">
            <a:off x="651520" y="2831976"/>
            <a:ext cx="0" cy="30480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52" name="Line 31"/>
          <p:cNvSpPr>
            <a:spLocks noChangeShapeType="1"/>
          </p:cNvSpPr>
          <p:nvPr/>
        </p:nvSpPr>
        <p:spPr bwMode="auto">
          <a:xfrm flipV="1">
            <a:off x="1337320" y="2831976"/>
            <a:ext cx="0" cy="30480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53" name="Line 32"/>
          <p:cNvSpPr>
            <a:spLocks noChangeShapeType="1"/>
          </p:cNvSpPr>
          <p:nvPr/>
        </p:nvSpPr>
        <p:spPr bwMode="auto">
          <a:xfrm flipV="1">
            <a:off x="2023120" y="2831976"/>
            <a:ext cx="0" cy="30480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54" name="Line 34"/>
          <p:cNvSpPr>
            <a:spLocks noChangeShapeType="1"/>
          </p:cNvSpPr>
          <p:nvPr/>
        </p:nvSpPr>
        <p:spPr bwMode="auto">
          <a:xfrm flipV="1">
            <a:off x="2785120" y="2831976"/>
            <a:ext cx="0" cy="30480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55" name="Line 35"/>
          <p:cNvSpPr>
            <a:spLocks noChangeShapeType="1"/>
          </p:cNvSpPr>
          <p:nvPr/>
        </p:nvSpPr>
        <p:spPr bwMode="auto">
          <a:xfrm flipV="1">
            <a:off x="4232920" y="2831976"/>
            <a:ext cx="0" cy="30480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56" name="Title 1"/>
          <p:cNvSpPr>
            <a:spLocks noGrp="1"/>
          </p:cNvSpPr>
          <p:nvPr>
            <p:ph type="title"/>
          </p:nvPr>
        </p:nvSpPr>
        <p:spPr>
          <a:xfrm>
            <a:off x="602524" y="129995"/>
            <a:ext cx="7886700" cy="1325563"/>
          </a:xfrm>
        </p:spPr>
        <p:txBody>
          <a:bodyPr/>
          <a:lstStyle/>
          <a:p>
            <a:pPr algn="ctr"/>
            <a:r>
              <a:rPr lang="en-US" dirty="0">
                <a:latin typeface="Comic Sans MS" panose="030F0702030302020204" pitchFamily="66" charset="0"/>
              </a:rPr>
              <a:t>Sequences and Series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8708571" y="6519446"/>
            <a:ext cx="51007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Comic Sans MS" panose="030F0702030302020204" pitchFamily="66" charset="0"/>
              </a:rPr>
              <a:t>3C</a:t>
            </a:r>
            <a:endParaRPr lang="en-GB" sz="1600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8" name="TextBox 57"/>
              <p:cNvSpPr txBox="1"/>
              <p:nvPr/>
            </p:nvSpPr>
            <p:spPr>
              <a:xfrm>
                <a:off x="179512" y="116632"/>
                <a:ext cx="1203984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𝑎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58" name="TextBox 5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9512" y="116632"/>
                <a:ext cx="1203984" cy="276999"/>
              </a:xfrm>
              <a:prstGeom prst="rect">
                <a:avLst/>
              </a:prstGeom>
              <a:blipFill>
                <a:blip r:embed="rId21"/>
                <a:stretch>
                  <a:fillRect l="-2525" t="-4348" r="-1515" b="-1087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322811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33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33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33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33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3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33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33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133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133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133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133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13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67" dur="500"/>
                                        <p:tgtEl>
                                          <p:spTgt spid="133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133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7" dur="500"/>
                                        <p:tgtEl>
                                          <p:spTgt spid="133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 nodeType="clickPar">
                      <p:stCondLst>
                        <p:cond delay="indefinite"/>
                      </p:stCondLst>
                      <p:childTnLst>
                        <p:par>
                          <p:cTn id="7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2" dur="500"/>
                                        <p:tgtEl>
                                          <p:spTgt spid="133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 nodeType="clickPar">
                      <p:stCondLst>
                        <p:cond delay="indefinite"/>
                      </p:stCondLst>
                      <p:childTnLst>
                        <p:par>
                          <p:cTn id="8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7" dur="500"/>
                                        <p:tgtEl>
                                          <p:spTgt spid="133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 nodeType="clickPar">
                      <p:stCondLst>
                        <p:cond delay="indefinite"/>
                      </p:stCondLst>
                      <p:childTnLst>
                        <p:par>
                          <p:cTn id="8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2" dur="500"/>
                                        <p:tgtEl>
                                          <p:spTgt spid="133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 nodeType="clickPar">
                      <p:stCondLst>
                        <p:cond delay="indefinite"/>
                      </p:stCondLst>
                      <p:childTnLst>
                        <p:par>
                          <p:cTn id="9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7" dur="500"/>
                                        <p:tgtEl>
                                          <p:spTgt spid="133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 nodeType="clickPar">
                      <p:stCondLst>
                        <p:cond delay="indefinite"/>
                      </p:stCondLst>
                      <p:childTnLst>
                        <p:par>
                          <p:cTn id="9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2" dur="500"/>
                                        <p:tgtEl>
                                          <p:spTgt spid="133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 nodeType="clickPar">
                      <p:stCondLst>
                        <p:cond delay="indefinite"/>
                      </p:stCondLst>
                      <p:childTnLst>
                        <p:par>
                          <p:cTn id="10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7" dur="500"/>
                                        <p:tgtEl>
                                          <p:spTgt spid="133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 nodeType="clickPar">
                      <p:stCondLst>
                        <p:cond delay="indefinite"/>
                      </p:stCondLst>
                      <p:childTnLst>
                        <p:par>
                          <p:cTn id="10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2" dur="500"/>
                                        <p:tgtEl>
                                          <p:spTgt spid="133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 nodeType="clickPar">
                      <p:stCondLst>
                        <p:cond delay="indefinite"/>
                      </p:stCondLst>
                      <p:childTnLst>
                        <p:par>
                          <p:cTn id="1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7" dur="500"/>
                                        <p:tgtEl>
                                          <p:spTgt spid="133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 nodeType="clickPar">
                      <p:stCondLst>
                        <p:cond delay="indefinite"/>
                      </p:stCondLst>
                      <p:childTnLst>
                        <p:par>
                          <p:cTn id="1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2" dur="500"/>
                                        <p:tgtEl>
                                          <p:spTgt spid="133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29" grpId="0"/>
      <p:bldP spid="13341" grpId="0"/>
      <p:bldP spid="13344" grpId="0"/>
      <p:bldP spid="13347" grpId="0"/>
      <p:bldP spid="13348" grpId="0"/>
      <p:bldP spid="13349" grpId="0"/>
      <p:bldP spid="13354" grpId="0" animBg="1"/>
      <p:bldP spid="13370" grpId="0" animBg="1"/>
      <p:bldP spid="13372" grpId="0" animBg="1"/>
      <p:bldP spid="13373" grpId="0" animBg="1"/>
      <p:bldP spid="13374" grpId="0" animBg="1"/>
      <p:bldP spid="13375" grpId="0"/>
      <p:bldP spid="13376" grpId="0"/>
      <p:bldP spid="13377" grpId="0"/>
      <p:bldP spid="13378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8" name="Text Box 5"/>
          <p:cNvSpPr txBox="1">
            <a:spLocks noChangeArrowheads="1"/>
          </p:cNvSpPr>
          <p:nvPr/>
        </p:nvSpPr>
        <p:spPr bwMode="auto">
          <a:xfrm>
            <a:off x="5867400" y="1600200"/>
            <a:ext cx="25146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altLang="en-US" sz="1600" b="1" u="sng">
                <a:latin typeface="Comic Sans MS" pitchFamily="66" charset="0"/>
              </a:rPr>
              <a:t>Example Questions</a:t>
            </a:r>
          </a:p>
        </p:txBody>
      </p:sp>
      <p:sp>
        <p:nvSpPr>
          <p:cNvPr id="11280" name="Text Box 17"/>
          <p:cNvSpPr txBox="1">
            <a:spLocks noChangeArrowheads="1"/>
          </p:cNvSpPr>
          <p:nvPr/>
        </p:nvSpPr>
        <p:spPr bwMode="auto">
          <a:xfrm>
            <a:off x="5029200" y="1981200"/>
            <a:ext cx="3962400" cy="954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altLang="en-US" sz="1400">
                <a:latin typeface="Comic Sans MS" pitchFamily="66" charset="0"/>
              </a:rPr>
              <a:t>The numbers 3, x, and (x + 6) form the first three terms of a positive geometric sequence. Calculate the 15</a:t>
            </a:r>
            <a:r>
              <a:rPr lang="en-GB" altLang="en-US" sz="1400" baseline="30000">
                <a:latin typeface="Comic Sans MS" pitchFamily="66" charset="0"/>
              </a:rPr>
              <a:t>th</a:t>
            </a:r>
            <a:r>
              <a:rPr lang="en-GB" altLang="en-US" sz="1400">
                <a:latin typeface="Comic Sans MS" pitchFamily="66" charset="0"/>
              </a:rPr>
              <a:t> term of the sequence</a:t>
            </a:r>
          </a:p>
        </p:txBody>
      </p:sp>
      <p:graphicFrame>
        <p:nvGraphicFramePr>
          <p:cNvPr id="14378" name="Object 42"/>
          <p:cNvGraphicFramePr>
            <a:graphicFrameLocks noChangeAspect="1"/>
          </p:cNvGraphicFramePr>
          <p:nvPr/>
        </p:nvGraphicFramePr>
        <p:xfrm>
          <a:off x="5181600" y="3048000"/>
          <a:ext cx="838200" cy="695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84" name="Equation" r:id="rId3" imgW="520474" imgH="431613" progId="Equation.DSMT4">
                  <p:embed/>
                </p:oleObj>
              </mc:Choice>
              <mc:Fallback>
                <p:oleObj name="Equation" r:id="rId3" imgW="520474" imgH="431613" progId="Equation.DSMT4">
                  <p:embed/>
                  <p:pic>
                    <p:nvPicPr>
                      <p:cNvPr id="14378" name="Object 4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81600" y="3048000"/>
                        <a:ext cx="838200" cy="6953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379" name="Object 43"/>
          <p:cNvGraphicFramePr>
            <a:graphicFrameLocks noChangeAspect="1"/>
          </p:cNvGraphicFramePr>
          <p:nvPr/>
        </p:nvGraphicFramePr>
        <p:xfrm>
          <a:off x="6553200" y="3048000"/>
          <a:ext cx="981075" cy="633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85" name="Equation" r:id="rId5" imgW="609336" imgH="393529" progId="Equation.DSMT4">
                  <p:embed/>
                </p:oleObj>
              </mc:Choice>
              <mc:Fallback>
                <p:oleObj name="Equation" r:id="rId5" imgW="609336" imgH="393529" progId="Equation.DSMT4">
                  <p:embed/>
                  <p:pic>
                    <p:nvPicPr>
                      <p:cNvPr id="14379" name="Object 4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53200" y="3048000"/>
                        <a:ext cx="981075" cy="6334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380" name="Line 44"/>
          <p:cNvSpPr>
            <a:spLocks noChangeShapeType="1"/>
          </p:cNvSpPr>
          <p:nvPr/>
        </p:nvSpPr>
        <p:spPr bwMode="auto">
          <a:xfrm>
            <a:off x="6096000" y="3352800"/>
            <a:ext cx="381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graphicFrame>
        <p:nvGraphicFramePr>
          <p:cNvPr id="14381" name="Object 45"/>
          <p:cNvGraphicFramePr>
            <a:graphicFrameLocks noChangeAspect="1"/>
          </p:cNvGraphicFramePr>
          <p:nvPr/>
        </p:nvGraphicFramePr>
        <p:xfrm>
          <a:off x="6324600" y="3962400"/>
          <a:ext cx="1227138" cy="327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86" name="Equation" r:id="rId7" imgW="761669" imgH="203112" progId="Equation.DSMT4">
                  <p:embed/>
                </p:oleObj>
              </mc:Choice>
              <mc:Fallback>
                <p:oleObj name="Equation" r:id="rId7" imgW="761669" imgH="203112" progId="Equation.DSMT4">
                  <p:embed/>
                  <p:pic>
                    <p:nvPicPr>
                      <p:cNvPr id="14381" name="Object 4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24600" y="3962400"/>
                        <a:ext cx="1227138" cy="3270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382" name="Object 46"/>
          <p:cNvGraphicFramePr>
            <a:graphicFrameLocks noChangeAspect="1"/>
          </p:cNvGraphicFramePr>
          <p:nvPr/>
        </p:nvGraphicFramePr>
        <p:xfrm>
          <a:off x="6019800" y="4572000"/>
          <a:ext cx="1555750" cy="327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87" name="Equation" r:id="rId9" imgW="965200" imgH="203200" progId="Equation.DSMT4">
                  <p:embed/>
                </p:oleObj>
              </mc:Choice>
              <mc:Fallback>
                <p:oleObj name="Equation" r:id="rId9" imgW="965200" imgH="203200" progId="Equation.DSMT4">
                  <p:embed/>
                  <p:pic>
                    <p:nvPicPr>
                      <p:cNvPr id="14382" name="Object 4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19800" y="4572000"/>
                        <a:ext cx="1555750" cy="3270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383" name="Object 47"/>
          <p:cNvGraphicFramePr>
            <a:graphicFrameLocks noChangeAspect="1"/>
          </p:cNvGraphicFramePr>
          <p:nvPr/>
        </p:nvGraphicFramePr>
        <p:xfrm>
          <a:off x="5867400" y="5181600"/>
          <a:ext cx="1700213" cy="327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88" name="Equation" r:id="rId11" imgW="1054100" imgH="203200" progId="Equation.DSMT4">
                  <p:embed/>
                </p:oleObj>
              </mc:Choice>
              <mc:Fallback>
                <p:oleObj name="Equation" r:id="rId11" imgW="1054100" imgH="203200" progId="Equation.DSMT4">
                  <p:embed/>
                  <p:pic>
                    <p:nvPicPr>
                      <p:cNvPr id="14383" name="Object 4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67400" y="5181600"/>
                        <a:ext cx="1700213" cy="3270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384" name="Object 48"/>
          <p:cNvGraphicFramePr>
            <a:graphicFrameLocks noChangeAspect="1"/>
          </p:cNvGraphicFramePr>
          <p:nvPr/>
        </p:nvGraphicFramePr>
        <p:xfrm>
          <a:off x="6934200" y="5791200"/>
          <a:ext cx="573088" cy="285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89" name="Equation" r:id="rId13" imgW="355138" imgH="177569" progId="Equation.DSMT4">
                  <p:embed/>
                </p:oleObj>
              </mc:Choice>
              <mc:Fallback>
                <p:oleObj name="Equation" r:id="rId13" imgW="355138" imgH="177569" progId="Equation.DSMT4">
                  <p:embed/>
                  <p:pic>
                    <p:nvPicPr>
                      <p:cNvPr id="14384" name="Object 4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34200" y="5791200"/>
                        <a:ext cx="573088" cy="285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385" name="Arc 49"/>
          <p:cNvSpPr>
            <a:spLocks/>
          </p:cNvSpPr>
          <p:nvPr/>
        </p:nvSpPr>
        <p:spPr bwMode="auto">
          <a:xfrm>
            <a:off x="7696200" y="4114800"/>
            <a:ext cx="304800" cy="609600"/>
          </a:xfrm>
          <a:custGeom>
            <a:avLst/>
            <a:gdLst>
              <a:gd name="T0" fmla="*/ 0 w 21600"/>
              <a:gd name="T1" fmla="*/ 0 h 43192"/>
              <a:gd name="T2" fmla="*/ 1680210 w 21600"/>
              <a:gd name="T3" fmla="*/ 121430635 h 43192"/>
              <a:gd name="T4" fmla="*/ 0 w 21600"/>
              <a:gd name="T5" fmla="*/ 60726474 h 43192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43192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296"/>
                  <a:pt x="12289" y="42867"/>
                  <a:pt x="597" y="43191"/>
                </a:cubicBezTo>
              </a:path>
              <a:path w="21600" h="43192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296"/>
                  <a:pt x="12289" y="42867"/>
                  <a:pt x="597" y="43191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4386" name="Arc 50"/>
          <p:cNvSpPr>
            <a:spLocks/>
          </p:cNvSpPr>
          <p:nvPr/>
        </p:nvSpPr>
        <p:spPr bwMode="auto">
          <a:xfrm>
            <a:off x="7696200" y="4724400"/>
            <a:ext cx="304800" cy="609600"/>
          </a:xfrm>
          <a:custGeom>
            <a:avLst/>
            <a:gdLst>
              <a:gd name="T0" fmla="*/ 0 w 21600"/>
              <a:gd name="T1" fmla="*/ 0 h 43192"/>
              <a:gd name="T2" fmla="*/ 1680210 w 21600"/>
              <a:gd name="T3" fmla="*/ 121430635 h 43192"/>
              <a:gd name="T4" fmla="*/ 0 w 21600"/>
              <a:gd name="T5" fmla="*/ 60726474 h 43192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43192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296"/>
                  <a:pt x="12289" y="42867"/>
                  <a:pt x="597" y="43191"/>
                </a:cubicBezTo>
              </a:path>
              <a:path w="21600" h="43192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296"/>
                  <a:pt x="12289" y="42867"/>
                  <a:pt x="597" y="43191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4387" name="Arc 51"/>
          <p:cNvSpPr>
            <a:spLocks/>
          </p:cNvSpPr>
          <p:nvPr/>
        </p:nvSpPr>
        <p:spPr bwMode="auto">
          <a:xfrm>
            <a:off x="7696200" y="5334000"/>
            <a:ext cx="304800" cy="609600"/>
          </a:xfrm>
          <a:custGeom>
            <a:avLst/>
            <a:gdLst>
              <a:gd name="T0" fmla="*/ 0 w 21600"/>
              <a:gd name="T1" fmla="*/ 0 h 43192"/>
              <a:gd name="T2" fmla="*/ 1680210 w 21600"/>
              <a:gd name="T3" fmla="*/ 121430635 h 43192"/>
              <a:gd name="T4" fmla="*/ 0 w 21600"/>
              <a:gd name="T5" fmla="*/ 60726474 h 43192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43192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296"/>
                  <a:pt x="12289" y="42867"/>
                  <a:pt x="597" y="43191"/>
                </a:cubicBezTo>
              </a:path>
              <a:path w="21600" h="43192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296"/>
                  <a:pt x="12289" y="42867"/>
                  <a:pt x="597" y="43191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4388" name="Arc 52"/>
          <p:cNvSpPr>
            <a:spLocks/>
          </p:cNvSpPr>
          <p:nvPr/>
        </p:nvSpPr>
        <p:spPr bwMode="auto">
          <a:xfrm>
            <a:off x="7696200" y="3352800"/>
            <a:ext cx="304800" cy="762000"/>
          </a:xfrm>
          <a:custGeom>
            <a:avLst/>
            <a:gdLst>
              <a:gd name="T0" fmla="*/ 0 w 21600"/>
              <a:gd name="T1" fmla="*/ 0 h 43192"/>
              <a:gd name="T2" fmla="*/ 1680210 w 21600"/>
              <a:gd name="T3" fmla="*/ 237169201 h 43192"/>
              <a:gd name="T4" fmla="*/ 0 w 21600"/>
              <a:gd name="T5" fmla="*/ 118606697 h 43192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43192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296"/>
                  <a:pt x="12289" y="42867"/>
                  <a:pt x="597" y="43191"/>
                </a:cubicBezTo>
              </a:path>
              <a:path w="21600" h="43192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296"/>
                  <a:pt x="12289" y="42867"/>
                  <a:pt x="597" y="43191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4389" name="Text Box 53"/>
          <p:cNvSpPr txBox="1">
            <a:spLocks noChangeArrowheads="1"/>
          </p:cNvSpPr>
          <p:nvPr/>
        </p:nvSpPr>
        <p:spPr bwMode="auto">
          <a:xfrm>
            <a:off x="7924800" y="3352800"/>
            <a:ext cx="1219200" cy="730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altLang="en-US" sz="1400">
                <a:solidFill>
                  <a:srgbClr val="FF0000"/>
                </a:solidFill>
                <a:latin typeface="Comic Sans MS" pitchFamily="66" charset="0"/>
              </a:rPr>
              <a:t>Cross Multiply by 3 and x</a:t>
            </a:r>
          </a:p>
        </p:txBody>
      </p:sp>
      <p:sp>
        <p:nvSpPr>
          <p:cNvPr id="14390" name="Text Box 54"/>
          <p:cNvSpPr txBox="1">
            <a:spLocks noChangeArrowheads="1"/>
          </p:cNvSpPr>
          <p:nvPr/>
        </p:nvSpPr>
        <p:spPr bwMode="auto">
          <a:xfrm>
            <a:off x="7924800" y="4191000"/>
            <a:ext cx="1066800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altLang="en-US" sz="1400">
                <a:solidFill>
                  <a:srgbClr val="FF0000"/>
                </a:solidFill>
                <a:latin typeface="Comic Sans MS" pitchFamily="66" charset="0"/>
              </a:rPr>
              <a:t>Set equal to 0</a:t>
            </a:r>
          </a:p>
        </p:txBody>
      </p:sp>
      <p:sp>
        <p:nvSpPr>
          <p:cNvPr id="14391" name="Text Box 55"/>
          <p:cNvSpPr txBox="1">
            <a:spLocks noChangeArrowheads="1"/>
          </p:cNvSpPr>
          <p:nvPr/>
        </p:nvSpPr>
        <p:spPr bwMode="auto">
          <a:xfrm>
            <a:off x="7924800" y="4800600"/>
            <a:ext cx="10668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altLang="en-US" sz="1400">
                <a:solidFill>
                  <a:srgbClr val="FF0000"/>
                </a:solidFill>
                <a:latin typeface="Comic Sans MS" pitchFamily="66" charset="0"/>
              </a:rPr>
              <a:t>Factorise</a:t>
            </a:r>
          </a:p>
        </p:txBody>
      </p:sp>
      <p:sp>
        <p:nvSpPr>
          <p:cNvPr id="14392" name="Text Box 56"/>
          <p:cNvSpPr txBox="1">
            <a:spLocks noChangeArrowheads="1"/>
          </p:cNvSpPr>
          <p:nvPr/>
        </p:nvSpPr>
        <p:spPr bwMode="auto">
          <a:xfrm>
            <a:off x="7924800" y="5410200"/>
            <a:ext cx="1219200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altLang="en-US" sz="1400">
                <a:solidFill>
                  <a:srgbClr val="FF0000"/>
                </a:solidFill>
                <a:latin typeface="Comic Sans MS" pitchFamily="66" charset="0"/>
              </a:rPr>
              <a:t>x has to be positive</a:t>
            </a:r>
          </a:p>
        </p:txBody>
      </p:sp>
      <p:sp>
        <p:nvSpPr>
          <p:cNvPr id="37" name="Rectangle 3"/>
          <p:cNvSpPr txBox="1">
            <a:spLocks noChangeArrowheads="1"/>
          </p:cNvSpPr>
          <p:nvPr/>
        </p:nvSpPr>
        <p:spPr>
          <a:xfrm>
            <a:off x="152400" y="1600200"/>
            <a:ext cx="477964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1600" b="1">
                <a:latin typeface="Comic Sans MS" panose="030F0702030302020204" pitchFamily="66" charset="0"/>
              </a:rPr>
              <a:t>Geometric sequences are formed by multiplying a starting value by a common ratio</a:t>
            </a:r>
            <a:endParaRPr lang="en-US" sz="1600">
              <a:latin typeface="Comic Sans MS" panose="030F0702030302020204" pitchFamily="66" charset="0"/>
            </a:endParaRPr>
          </a:p>
          <a:p>
            <a:pPr marL="0" indent="0" algn="ctr">
              <a:buFontTx/>
              <a:buNone/>
            </a:pPr>
            <a:endParaRPr lang="en-GB" altLang="en-US" sz="1600">
              <a:latin typeface="Comic Sans MS" pitchFamily="66" charset="0"/>
            </a:endParaRPr>
          </a:p>
          <a:p>
            <a:pPr marL="0" indent="0" algn="ctr">
              <a:buFontTx/>
              <a:buNone/>
            </a:pPr>
            <a:r>
              <a:rPr lang="en-GB" altLang="en-US" sz="1600">
                <a:latin typeface="Comic Sans MS" pitchFamily="66" charset="0"/>
              </a:rPr>
              <a:t>a,       ar,       ar</a:t>
            </a:r>
            <a:r>
              <a:rPr lang="en-GB" altLang="en-US" sz="1600" baseline="30000">
                <a:latin typeface="Comic Sans MS" pitchFamily="66" charset="0"/>
              </a:rPr>
              <a:t>2</a:t>
            </a:r>
            <a:r>
              <a:rPr lang="en-GB" altLang="en-US" sz="1600">
                <a:latin typeface="Comic Sans MS" pitchFamily="66" charset="0"/>
              </a:rPr>
              <a:t>,       ar</a:t>
            </a:r>
            <a:r>
              <a:rPr lang="en-GB" altLang="en-US" sz="1600" baseline="30000">
                <a:latin typeface="Comic Sans MS" pitchFamily="66" charset="0"/>
              </a:rPr>
              <a:t>3</a:t>
            </a:r>
            <a:r>
              <a:rPr lang="en-GB" altLang="en-US" sz="1600">
                <a:latin typeface="Comic Sans MS" pitchFamily="66" charset="0"/>
              </a:rPr>
              <a:t>,       …,        ar</a:t>
            </a:r>
            <a:r>
              <a:rPr lang="en-GB" altLang="en-US" sz="1600" baseline="30000">
                <a:latin typeface="Comic Sans MS" pitchFamily="66" charset="0"/>
              </a:rPr>
              <a:t>n-1</a:t>
            </a:r>
            <a:endParaRPr lang="en-GB" altLang="en-US" sz="1600" baseline="30000" dirty="0">
              <a:latin typeface="Comic Sans MS" pitchFamily="66" charset="0"/>
            </a:endParaRPr>
          </a:p>
        </p:txBody>
      </p:sp>
      <p:sp>
        <p:nvSpPr>
          <p:cNvPr id="38" name="Text Box 20"/>
          <p:cNvSpPr txBox="1">
            <a:spLocks noChangeArrowheads="1"/>
          </p:cNvSpPr>
          <p:nvPr/>
        </p:nvSpPr>
        <p:spPr bwMode="auto">
          <a:xfrm>
            <a:off x="235595" y="3203451"/>
            <a:ext cx="838200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altLang="en-US" sz="1400">
                <a:solidFill>
                  <a:srgbClr val="FF0000"/>
                </a:solidFill>
                <a:latin typeface="Comic Sans MS" pitchFamily="66" charset="0"/>
              </a:rPr>
              <a:t>1</a:t>
            </a:r>
            <a:r>
              <a:rPr lang="en-GB" altLang="en-US" sz="1400" baseline="30000">
                <a:solidFill>
                  <a:srgbClr val="FF0000"/>
                </a:solidFill>
                <a:latin typeface="Comic Sans MS" pitchFamily="66" charset="0"/>
              </a:rPr>
              <a:t>st</a:t>
            </a:r>
            <a:r>
              <a:rPr lang="en-GB" altLang="en-US" sz="1400">
                <a:solidFill>
                  <a:srgbClr val="FF0000"/>
                </a:solidFill>
                <a:latin typeface="Comic Sans MS" pitchFamily="66" charset="0"/>
              </a:rPr>
              <a:t> Term</a:t>
            </a:r>
          </a:p>
        </p:txBody>
      </p:sp>
      <p:sp>
        <p:nvSpPr>
          <p:cNvPr id="39" name="Text Box 25"/>
          <p:cNvSpPr txBox="1">
            <a:spLocks noChangeArrowheads="1"/>
          </p:cNvSpPr>
          <p:nvPr/>
        </p:nvSpPr>
        <p:spPr bwMode="auto">
          <a:xfrm>
            <a:off x="880120" y="3212976"/>
            <a:ext cx="838200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altLang="en-US" sz="1400">
                <a:solidFill>
                  <a:srgbClr val="FF0000"/>
                </a:solidFill>
                <a:latin typeface="Comic Sans MS" pitchFamily="66" charset="0"/>
              </a:rPr>
              <a:t>2</a:t>
            </a:r>
            <a:r>
              <a:rPr lang="en-GB" altLang="en-US" sz="1400" baseline="30000">
                <a:solidFill>
                  <a:srgbClr val="FF0000"/>
                </a:solidFill>
                <a:latin typeface="Comic Sans MS" pitchFamily="66" charset="0"/>
              </a:rPr>
              <a:t>nd</a:t>
            </a:r>
            <a:r>
              <a:rPr lang="en-GB" altLang="en-US" sz="1400">
                <a:solidFill>
                  <a:srgbClr val="FF0000"/>
                </a:solidFill>
                <a:latin typeface="Comic Sans MS" pitchFamily="66" charset="0"/>
              </a:rPr>
              <a:t>  Term</a:t>
            </a:r>
          </a:p>
        </p:txBody>
      </p:sp>
      <p:sp>
        <p:nvSpPr>
          <p:cNvPr id="40" name="Text Box 26"/>
          <p:cNvSpPr txBox="1">
            <a:spLocks noChangeArrowheads="1"/>
          </p:cNvSpPr>
          <p:nvPr/>
        </p:nvSpPr>
        <p:spPr bwMode="auto">
          <a:xfrm>
            <a:off x="1565920" y="3212976"/>
            <a:ext cx="838200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altLang="en-US" sz="1400">
                <a:solidFill>
                  <a:srgbClr val="FF0000"/>
                </a:solidFill>
                <a:latin typeface="Comic Sans MS" pitchFamily="66" charset="0"/>
              </a:rPr>
              <a:t>3</a:t>
            </a:r>
            <a:r>
              <a:rPr lang="en-GB" altLang="en-US" sz="1400" baseline="30000">
                <a:solidFill>
                  <a:srgbClr val="FF0000"/>
                </a:solidFill>
                <a:latin typeface="Comic Sans MS" pitchFamily="66" charset="0"/>
              </a:rPr>
              <a:t>rd</a:t>
            </a:r>
            <a:r>
              <a:rPr lang="en-GB" altLang="en-US" sz="1400">
                <a:solidFill>
                  <a:srgbClr val="FF0000"/>
                </a:solidFill>
                <a:latin typeface="Comic Sans MS" pitchFamily="66" charset="0"/>
              </a:rPr>
              <a:t>  Term</a:t>
            </a:r>
          </a:p>
        </p:txBody>
      </p:sp>
      <p:sp>
        <p:nvSpPr>
          <p:cNvPr id="41" name="Text Box 27"/>
          <p:cNvSpPr txBox="1">
            <a:spLocks noChangeArrowheads="1"/>
          </p:cNvSpPr>
          <p:nvPr/>
        </p:nvSpPr>
        <p:spPr bwMode="auto">
          <a:xfrm>
            <a:off x="2327920" y="3212976"/>
            <a:ext cx="838200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altLang="en-US" sz="1400">
                <a:solidFill>
                  <a:srgbClr val="FF0000"/>
                </a:solidFill>
                <a:latin typeface="Comic Sans MS" pitchFamily="66" charset="0"/>
              </a:rPr>
              <a:t>4</a:t>
            </a:r>
            <a:r>
              <a:rPr lang="en-GB" altLang="en-US" sz="1400" baseline="30000">
                <a:solidFill>
                  <a:srgbClr val="FF0000"/>
                </a:solidFill>
                <a:latin typeface="Comic Sans MS" pitchFamily="66" charset="0"/>
              </a:rPr>
              <a:t>th</a:t>
            </a:r>
            <a:r>
              <a:rPr lang="en-GB" altLang="en-US" sz="1400">
                <a:solidFill>
                  <a:srgbClr val="FF0000"/>
                </a:solidFill>
                <a:latin typeface="Comic Sans MS" pitchFamily="66" charset="0"/>
              </a:rPr>
              <a:t>  Term</a:t>
            </a:r>
          </a:p>
        </p:txBody>
      </p:sp>
      <p:sp>
        <p:nvSpPr>
          <p:cNvPr id="42" name="Text Box 28"/>
          <p:cNvSpPr txBox="1">
            <a:spLocks noChangeArrowheads="1"/>
          </p:cNvSpPr>
          <p:nvPr/>
        </p:nvSpPr>
        <p:spPr bwMode="auto">
          <a:xfrm>
            <a:off x="3851920" y="3212976"/>
            <a:ext cx="838200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altLang="en-US" sz="1400">
                <a:solidFill>
                  <a:srgbClr val="FF0000"/>
                </a:solidFill>
                <a:latin typeface="Comic Sans MS" pitchFamily="66" charset="0"/>
              </a:rPr>
              <a:t>n</a:t>
            </a:r>
            <a:r>
              <a:rPr lang="en-GB" altLang="en-US" sz="1400" baseline="30000">
                <a:solidFill>
                  <a:srgbClr val="FF0000"/>
                </a:solidFill>
                <a:latin typeface="Comic Sans MS" pitchFamily="66" charset="0"/>
              </a:rPr>
              <a:t>th</a:t>
            </a:r>
            <a:r>
              <a:rPr lang="en-GB" altLang="en-US" sz="1400">
                <a:solidFill>
                  <a:srgbClr val="FF0000"/>
                </a:solidFill>
                <a:latin typeface="Comic Sans MS" pitchFamily="66" charset="0"/>
              </a:rPr>
              <a:t> Term</a:t>
            </a:r>
          </a:p>
        </p:txBody>
      </p:sp>
      <p:sp>
        <p:nvSpPr>
          <p:cNvPr id="43" name="Line 30"/>
          <p:cNvSpPr>
            <a:spLocks noChangeShapeType="1"/>
          </p:cNvSpPr>
          <p:nvPr/>
        </p:nvSpPr>
        <p:spPr bwMode="auto">
          <a:xfrm flipV="1">
            <a:off x="651520" y="2831976"/>
            <a:ext cx="0" cy="30480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44" name="Line 31"/>
          <p:cNvSpPr>
            <a:spLocks noChangeShapeType="1"/>
          </p:cNvSpPr>
          <p:nvPr/>
        </p:nvSpPr>
        <p:spPr bwMode="auto">
          <a:xfrm flipV="1">
            <a:off x="1337320" y="2831976"/>
            <a:ext cx="0" cy="30480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45" name="Line 32"/>
          <p:cNvSpPr>
            <a:spLocks noChangeShapeType="1"/>
          </p:cNvSpPr>
          <p:nvPr/>
        </p:nvSpPr>
        <p:spPr bwMode="auto">
          <a:xfrm flipV="1">
            <a:off x="2023120" y="2831976"/>
            <a:ext cx="0" cy="30480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46" name="Line 34"/>
          <p:cNvSpPr>
            <a:spLocks noChangeShapeType="1"/>
          </p:cNvSpPr>
          <p:nvPr/>
        </p:nvSpPr>
        <p:spPr bwMode="auto">
          <a:xfrm flipV="1">
            <a:off x="2785120" y="2831976"/>
            <a:ext cx="0" cy="30480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47" name="Line 35"/>
          <p:cNvSpPr>
            <a:spLocks noChangeShapeType="1"/>
          </p:cNvSpPr>
          <p:nvPr/>
        </p:nvSpPr>
        <p:spPr bwMode="auto">
          <a:xfrm flipV="1">
            <a:off x="4232920" y="2831976"/>
            <a:ext cx="0" cy="30480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48" name="Title 1"/>
          <p:cNvSpPr>
            <a:spLocks noGrp="1"/>
          </p:cNvSpPr>
          <p:nvPr>
            <p:ph type="title"/>
          </p:nvPr>
        </p:nvSpPr>
        <p:spPr>
          <a:xfrm>
            <a:off x="602524" y="129995"/>
            <a:ext cx="7886700" cy="1325563"/>
          </a:xfrm>
        </p:spPr>
        <p:txBody>
          <a:bodyPr/>
          <a:lstStyle/>
          <a:p>
            <a:pPr algn="ctr"/>
            <a:r>
              <a:rPr lang="en-US" dirty="0">
                <a:latin typeface="Comic Sans MS" panose="030F0702030302020204" pitchFamily="66" charset="0"/>
              </a:rPr>
              <a:t>Sequences and Series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8708571" y="6519446"/>
            <a:ext cx="51007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Comic Sans MS" panose="030F0702030302020204" pitchFamily="66" charset="0"/>
              </a:rPr>
              <a:t>3C</a:t>
            </a:r>
            <a:endParaRPr lang="en-GB" sz="1600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0" name="TextBox 49"/>
              <p:cNvSpPr txBox="1"/>
              <p:nvPr/>
            </p:nvSpPr>
            <p:spPr>
              <a:xfrm>
                <a:off x="179512" y="116632"/>
                <a:ext cx="1203984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𝑎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50" name="TextBox 4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9512" y="116632"/>
                <a:ext cx="1203984" cy="276999"/>
              </a:xfrm>
              <a:prstGeom prst="rect">
                <a:avLst/>
              </a:prstGeom>
              <a:blipFill>
                <a:blip r:embed="rId15"/>
                <a:stretch>
                  <a:fillRect l="-2525" t="-4348" r="-1515" b="-1087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068135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43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43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43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4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43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43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43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143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143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14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143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143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143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143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7" dur="500"/>
                                        <p:tgtEl>
                                          <p:spTgt spid="143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80" grpId="0" animBg="1"/>
      <p:bldP spid="14385" grpId="0" animBg="1"/>
      <p:bldP spid="14386" grpId="0" animBg="1"/>
      <p:bldP spid="14387" grpId="0" animBg="1"/>
      <p:bldP spid="14388" grpId="0" animBg="1"/>
      <p:bldP spid="14389" grpId="0"/>
      <p:bldP spid="14390" grpId="0"/>
      <p:bldP spid="14391" grpId="0"/>
      <p:bldP spid="1439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2" name="Text Box 4"/>
          <p:cNvSpPr txBox="1">
            <a:spLocks noChangeArrowheads="1"/>
          </p:cNvSpPr>
          <p:nvPr/>
        </p:nvSpPr>
        <p:spPr bwMode="auto">
          <a:xfrm>
            <a:off x="5867400" y="1600200"/>
            <a:ext cx="25146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altLang="en-US" sz="1600" b="1" u="sng">
                <a:latin typeface="Comic Sans MS" pitchFamily="66" charset="0"/>
              </a:rPr>
              <a:t>Example Questions</a:t>
            </a:r>
          </a:p>
        </p:txBody>
      </p:sp>
      <p:sp>
        <p:nvSpPr>
          <p:cNvPr id="12304" name="Text Box 16"/>
          <p:cNvSpPr txBox="1">
            <a:spLocks noChangeArrowheads="1"/>
          </p:cNvSpPr>
          <p:nvPr/>
        </p:nvSpPr>
        <p:spPr bwMode="auto">
          <a:xfrm>
            <a:off x="5029200" y="1981200"/>
            <a:ext cx="3962400" cy="942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altLang="en-US" sz="1400">
                <a:latin typeface="Comic Sans MS" pitchFamily="66" charset="0"/>
              </a:rPr>
              <a:t>The numbers 3, x, and (x + 6) form the first three terms of a positive geometric sequence. Calculate the 15</a:t>
            </a:r>
            <a:r>
              <a:rPr lang="en-GB" altLang="en-US" sz="1400" baseline="30000">
                <a:latin typeface="Comic Sans MS" pitchFamily="66" charset="0"/>
              </a:rPr>
              <a:t>th</a:t>
            </a:r>
            <a:r>
              <a:rPr lang="en-GB" altLang="en-US" sz="1400">
                <a:latin typeface="Comic Sans MS" pitchFamily="66" charset="0"/>
              </a:rPr>
              <a:t> term of the sequence</a:t>
            </a:r>
          </a:p>
        </p:txBody>
      </p:sp>
      <p:graphicFrame>
        <p:nvGraphicFramePr>
          <p:cNvPr id="16405" name="Object 21"/>
          <p:cNvGraphicFramePr>
            <a:graphicFrameLocks noChangeAspect="1"/>
          </p:cNvGraphicFramePr>
          <p:nvPr/>
        </p:nvGraphicFramePr>
        <p:xfrm>
          <a:off x="5257800" y="2971800"/>
          <a:ext cx="1924050" cy="327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03" name="Equation" r:id="rId3" imgW="1193800" imgH="203200" progId="Equation.DSMT4">
                  <p:embed/>
                </p:oleObj>
              </mc:Choice>
              <mc:Fallback>
                <p:oleObj name="Equation" r:id="rId3" imgW="1193800" imgH="203200" progId="Equation.DSMT4">
                  <p:embed/>
                  <p:pic>
                    <p:nvPicPr>
                      <p:cNvPr id="16405" name="Object 2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57800" y="2971800"/>
                        <a:ext cx="1924050" cy="3270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413" name="Text Box 29"/>
          <p:cNvSpPr txBox="1">
            <a:spLocks noChangeArrowheads="1"/>
          </p:cNvSpPr>
          <p:nvPr/>
        </p:nvSpPr>
        <p:spPr bwMode="auto">
          <a:xfrm>
            <a:off x="5181600" y="3352800"/>
            <a:ext cx="13716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en-US" sz="1400">
                <a:solidFill>
                  <a:srgbClr val="FF0000"/>
                </a:solidFill>
                <a:latin typeface="Comic Sans MS" pitchFamily="66" charset="0"/>
              </a:rPr>
              <a:t>First term = 3</a:t>
            </a:r>
          </a:p>
        </p:txBody>
      </p:sp>
      <p:sp>
        <p:nvSpPr>
          <p:cNvPr id="16417" name="Text Box 33"/>
          <p:cNvSpPr txBox="1">
            <a:spLocks noChangeArrowheads="1"/>
          </p:cNvSpPr>
          <p:nvPr/>
        </p:nvSpPr>
        <p:spPr bwMode="auto">
          <a:xfrm>
            <a:off x="5181600" y="3810000"/>
            <a:ext cx="16764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en-US" sz="1400">
                <a:solidFill>
                  <a:srgbClr val="FF0000"/>
                </a:solidFill>
                <a:latin typeface="Comic Sans MS" pitchFamily="66" charset="0"/>
              </a:rPr>
              <a:t>Common Ratio = 2</a:t>
            </a:r>
          </a:p>
        </p:txBody>
      </p:sp>
      <p:sp>
        <p:nvSpPr>
          <p:cNvPr id="16418" name="Text Box 34"/>
          <p:cNvSpPr txBox="1">
            <a:spLocks noChangeArrowheads="1"/>
          </p:cNvSpPr>
          <p:nvPr/>
        </p:nvSpPr>
        <p:spPr bwMode="auto">
          <a:xfrm>
            <a:off x="5181600" y="4267200"/>
            <a:ext cx="19050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en-US" sz="1400">
                <a:solidFill>
                  <a:srgbClr val="FF0000"/>
                </a:solidFill>
                <a:latin typeface="Comic Sans MS" pitchFamily="66" charset="0"/>
              </a:rPr>
              <a:t>Nth term = 3 x 2</a:t>
            </a:r>
            <a:r>
              <a:rPr lang="en-GB" altLang="en-US" sz="1400" baseline="30000">
                <a:solidFill>
                  <a:srgbClr val="FF0000"/>
                </a:solidFill>
                <a:latin typeface="Comic Sans MS" pitchFamily="66" charset="0"/>
              </a:rPr>
              <a:t>n-1</a:t>
            </a:r>
          </a:p>
        </p:txBody>
      </p:sp>
      <p:sp>
        <p:nvSpPr>
          <p:cNvPr id="16419" name="Text Box 35"/>
          <p:cNvSpPr txBox="1">
            <a:spLocks noChangeArrowheads="1"/>
          </p:cNvSpPr>
          <p:nvPr/>
        </p:nvSpPr>
        <p:spPr bwMode="auto">
          <a:xfrm>
            <a:off x="5181600" y="4800600"/>
            <a:ext cx="19050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en-US" sz="1400">
                <a:solidFill>
                  <a:srgbClr val="FF0000"/>
                </a:solidFill>
                <a:latin typeface="Comic Sans MS" pitchFamily="66" charset="0"/>
              </a:rPr>
              <a:t>15</a:t>
            </a:r>
            <a:r>
              <a:rPr lang="en-GB" altLang="en-US" sz="1400" baseline="30000">
                <a:solidFill>
                  <a:srgbClr val="FF0000"/>
                </a:solidFill>
                <a:latin typeface="Comic Sans MS" pitchFamily="66" charset="0"/>
              </a:rPr>
              <a:t>th</a:t>
            </a:r>
            <a:r>
              <a:rPr lang="en-GB" altLang="en-US" sz="1400">
                <a:solidFill>
                  <a:srgbClr val="FF0000"/>
                </a:solidFill>
                <a:latin typeface="Comic Sans MS" pitchFamily="66" charset="0"/>
              </a:rPr>
              <a:t> Term = 3 x 2</a:t>
            </a:r>
            <a:r>
              <a:rPr lang="en-GB" altLang="en-US" sz="1400" baseline="30000">
                <a:solidFill>
                  <a:srgbClr val="FF0000"/>
                </a:solidFill>
                <a:latin typeface="Comic Sans MS" pitchFamily="66" charset="0"/>
              </a:rPr>
              <a:t>14</a:t>
            </a:r>
          </a:p>
        </p:txBody>
      </p:sp>
      <p:sp>
        <p:nvSpPr>
          <p:cNvPr id="16420" name="Text Box 36"/>
          <p:cNvSpPr txBox="1">
            <a:spLocks noChangeArrowheads="1"/>
          </p:cNvSpPr>
          <p:nvPr/>
        </p:nvSpPr>
        <p:spPr bwMode="auto">
          <a:xfrm>
            <a:off x="5181600" y="5257800"/>
            <a:ext cx="19050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en-US" sz="1400" dirty="0">
                <a:solidFill>
                  <a:srgbClr val="FF0000"/>
                </a:solidFill>
                <a:latin typeface="Comic Sans MS" pitchFamily="66" charset="0"/>
              </a:rPr>
              <a:t>15</a:t>
            </a:r>
            <a:r>
              <a:rPr lang="en-GB" altLang="en-US" sz="1400" baseline="30000" dirty="0">
                <a:solidFill>
                  <a:srgbClr val="FF0000"/>
                </a:solidFill>
                <a:latin typeface="Comic Sans MS" pitchFamily="66" charset="0"/>
              </a:rPr>
              <a:t>th</a:t>
            </a:r>
            <a:r>
              <a:rPr lang="en-GB" altLang="en-US" sz="1400" dirty="0">
                <a:solidFill>
                  <a:srgbClr val="FF0000"/>
                </a:solidFill>
                <a:latin typeface="Comic Sans MS" pitchFamily="66" charset="0"/>
              </a:rPr>
              <a:t> Term = 49,152</a:t>
            </a:r>
            <a:endParaRPr lang="en-GB" altLang="en-US" sz="1400" baseline="300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28" name="Rectangle 3"/>
          <p:cNvSpPr txBox="1">
            <a:spLocks noChangeArrowheads="1"/>
          </p:cNvSpPr>
          <p:nvPr/>
        </p:nvSpPr>
        <p:spPr>
          <a:xfrm>
            <a:off x="152400" y="1600200"/>
            <a:ext cx="477964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1600" b="1">
                <a:latin typeface="Comic Sans MS" panose="030F0702030302020204" pitchFamily="66" charset="0"/>
              </a:rPr>
              <a:t>Geometric sequences are formed by multiplying a starting value by a common ratio</a:t>
            </a:r>
            <a:endParaRPr lang="en-US" sz="1600">
              <a:latin typeface="Comic Sans MS" panose="030F0702030302020204" pitchFamily="66" charset="0"/>
            </a:endParaRPr>
          </a:p>
          <a:p>
            <a:pPr marL="0" indent="0" algn="ctr">
              <a:buFontTx/>
              <a:buNone/>
            </a:pPr>
            <a:endParaRPr lang="en-GB" altLang="en-US" sz="1600">
              <a:latin typeface="Comic Sans MS" pitchFamily="66" charset="0"/>
            </a:endParaRPr>
          </a:p>
          <a:p>
            <a:pPr marL="0" indent="0" algn="ctr">
              <a:buFontTx/>
              <a:buNone/>
            </a:pPr>
            <a:r>
              <a:rPr lang="en-GB" altLang="en-US" sz="1600">
                <a:latin typeface="Comic Sans MS" pitchFamily="66" charset="0"/>
              </a:rPr>
              <a:t>a,       ar,       ar</a:t>
            </a:r>
            <a:r>
              <a:rPr lang="en-GB" altLang="en-US" sz="1600" baseline="30000">
                <a:latin typeface="Comic Sans MS" pitchFamily="66" charset="0"/>
              </a:rPr>
              <a:t>2</a:t>
            </a:r>
            <a:r>
              <a:rPr lang="en-GB" altLang="en-US" sz="1600">
                <a:latin typeface="Comic Sans MS" pitchFamily="66" charset="0"/>
              </a:rPr>
              <a:t>,       ar</a:t>
            </a:r>
            <a:r>
              <a:rPr lang="en-GB" altLang="en-US" sz="1600" baseline="30000">
                <a:latin typeface="Comic Sans MS" pitchFamily="66" charset="0"/>
              </a:rPr>
              <a:t>3</a:t>
            </a:r>
            <a:r>
              <a:rPr lang="en-GB" altLang="en-US" sz="1600">
                <a:latin typeface="Comic Sans MS" pitchFamily="66" charset="0"/>
              </a:rPr>
              <a:t>,       …,        ar</a:t>
            </a:r>
            <a:r>
              <a:rPr lang="en-GB" altLang="en-US" sz="1600" baseline="30000">
                <a:latin typeface="Comic Sans MS" pitchFamily="66" charset="0"/>
              </a:rPr>
              <a:t>n-1</a:t>
            </a:r>
            <a:endParaRPr lang="en-GB" altLang="en-US" sz="1600" baseline="30000" dirty="0">
              <a:latin typeface="Comic Sans MS" pitchFamily="66" charset="0"/>
            </a:endParaRPr>
          </a:p>
        </p:txBody>
      </p:sp>
      <p:sp>
        <p:nvSpPr>
          <p:cNvPr id="29" name="Text Box 20"/>
          <p:cNvSpPr txBox="1">
            <a:spLocks noChangeArrowheads="1"/>
          </p:cNvSpPr>
          <p:nvPr/>
        </p:nvSpPr>
        <p:spPr bwMode="auto">
          <a:xfrm>
            <a:off x="235595" y="3203451"/>
            <a:ext cx="838200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altLang="en-US" sz="1400">
                <a:solidFill>
                  <a:srgbClr val="FF0000"/>
                </a:solidFill>
                <a:latin typeface="Comic Sans MS" pitchFamily="66" charset="0"/>
              </a:rPr>
              <a:t>1</a:t>
            </a:r>
            <a:r>
              <a:rPr lang="en-GB" altLang="en-US" sz="1400" baseline="30000">
                <a:solidFill>
                  <a:srgbClr val="FF0000"/>
                </a:solidFill>
                <a:latin typeface="Comic Sans MS" pitchFamily="66" charset="0"/>
              </a:rPr>
              <a:t>st</a:t>
            </a:r>
            <a:r>
              <a:rPr lang="en-GB" altLang="en-US" sz="1400">
                <a:solidFill>
                  <a:srgbClr val="FF0000"/>
                </a:solidFill>
                <a:latin typeface="Comic Sans MS" pitchFamily="66" charset="0"/>
              </a:rPr>
              <a:t> Term</a:t>
            </a:r>
          </a:p>
        </p:txBody>
      </p:sp>
      <p:sp>
        <p:nvSpPr>
          <p:cNvPr id="30" name="Text Box 25"/>
          <p:cNvSpPr txBox="1">
            <a:spLocks noChangeArrowheads="1"/>
          </p:cNvSpPr>
          <p:nvPr/>
        </p:nvSpPr>
        <p:spPr bwMode="auto">
          <a:xfrm>
            <a:off x="880120" y="3212976"/>
            <a:ext cx="838200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altLang="en-US" sz="1400">
                <a:solidFill>
                  <a:srgbClr val="FF0000"/>
                </a:solidFill>
                <a:latin typeface="Comic Sans MS" pitchFamily="66" charset="0"/>
              </a:rPr>
              <a:t>2</a:t>
            </a:r>
            <a:r>
              <a:rPr lang="en-GB" altLang="en-US" sz="1400" baseline="30000">
                <a:solidFill>
                  <a:srgbClr val="FF0000"/>
                </a:solidFill>
                <a:latin typeface="Comic Sans MS" pitchFamily="66" charset="0"/>
              </a:rPr>
              <a:t>nd</a:t>
            </a:r>
            <a:r>
              <a:rPr lang="en-GB" altLang="en-US" sz="1400">
                <a:solidFill>
                  <a:srgbClr val="FF0000"/>
                </a:solidFill>
                <a:latin typeface="Comic Sans MS" pitchFamily="66" charset="0"/>
              </a:rPr>
              <a:t>  Term</a:t>
            </a:r>
          </a:p>
        </p:txBody>
      </p:sp>
      <p:sp>
        <p:nvSpPr>
          <p:cNvPr id="31" name="Text Box 26"/>
          <p:cNvSpPr txBox="1">
            <a:spLocks noChangeArrowheads="1"/>
          </p:cNvSpPr>
          <p:nvPr/>
        </p:nvSpPr>
        <p:spPr bwMode="auto">
          <a:xfrm>
            <a:off x="1565920" y="3212976"/>
            <a:ext cx="838200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altLang="en-US" sz="1400">
                <a:solidFill>
                  <a:srgbClr val="FF0000"/>
                </a:solidFill>
                <a:latin typeface="Comic Sans MS" pitchFamily="66" charset="0"/>
              </a:rPr>
              <a:t>3</a:t>
            </a:r>
            <a:r>
              <a:rPr lang="en-GB" altLang="en-US" sz="1400" baseline="30000">
                <a:solidFill>
                  <a:srgbClr val="FF0000"/>
                </a:solidFill>
                <a:latin typeface="Comic Sans MS" pitchFamily="66" charset="0"/>
              </a:rPr>
              <a:t>rd</a:t>
            </a:r>
            <a:r>
              <a:rPr lang="en-GB" altLang="en-US" sz="1400">
                <a:solidFill>
                  <a:srgbClr val="FF0000"/>
                </a:solidFill>
                <a:latin typeface="Comic Sans MS" pitchFamily="66" charset="0"/>
              </a:rPr>
              <a:t>  Term</a:t>
            </a:r>
          </a:p>
        </p:txBody>
      </p:sp>
      <p:sp>
        <p:nvSpPr>
          <p:cNvPr id="32" name="Text Box 27"/>
          <p:cNvSpPr txBox="1">
            <a:spLocks noChangeArrowheads="1"/>
          </p:cNvSpPr>
          <p:nvPr/>
        </p:nvSpPr>
        <p:spPr bwMode="auto">
          <a:xfrm>
            <a:off x="2327920" y="3212976"/>
            <a:ext cx="838200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altLang="en-US" sz="1400">
                <a:solidFill>
                  <a:srgbClr val="FF0000"/>
                </a:solidFill>
                <a:latin typeface="Comic Sans MS" pitchFamily="66" charset="0"/>
              </a:rPr>
              <a:t>4</a:t>
            </a:r>
            <a:r>
              <a:rPr lang="en-GB" altLang="en-US" sz="1400" baseline="30000">
                <a:solidFill>
                  <a:srgbClr val="FF0000"/>
                </a:solidFill>
                <a:latin typeface="Comic Sans MS" pitchFamily="66" charset="0"/>
              </a:rPr>
              <a:t>th</a:t>
            </a:r>
            <a:r>
              <a:rPr lang="en-GB" altLang="en-US" sz="1400">
                <a:solidFill>
                  <a:srgbClr val="FF0000"/>
                </a:solidFill>
                <a:latin typeface="Comic Sans MS" pitchFamily="66" charset="0"/>
              </a:rPr>
              <a:t>  Term</a:t>
            </a:r>
          </a:p>
        </p:txBody>
      </p:sp>
      <p:sp>
        <p:nvSpPr>
          <p:cNvPr id="33" name="Text Box 28"/>
          <p:cNvSpPr txBox="1">
            <a:spLocks noChangeArrowheads="1"/>
          </p:cNvSpPr>
          <p:nvPr/>
        </p:nvSpPr>
        <p:spPr bwMode="auto">
          <a:xfrm>
            <a:off x="3851920" y="3212976"/>
            <a:ext cx="838200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altLang="en-US" sz="1400">
                <a:solidFill>
                  <a:srgbClr val="FF0000"/>
                </a:solidFill>
                <a:latin typeface="Comic Sans MS" pitchFamily="66" charset="0"/>
              </a:rPr>
              <a:t>n</a:t>
            </a:r>
            <a:r>
              <a:rPr lang="en-GB" altLang="en-US" sz="1400" baseline="30000">
                <a:solidFill>
                  <a:srgbClr val="FF0000"/>
                </a:solidFill>
                <a:latin typeface="Comic Sans MS" pitchFamily="66" charset="0"/>
              </a:rPr>
              <a:t>th</a:t>
            </a:r>
            <a:r>
              <a:rPr lang="en-GB" altLang="en-US" sz="1400">
                <a:solidFill>
                  <a:srgbClr val="FF0000"/>
                </a:solidFill>
                <a:latin typeface="Comic Sans MS" pitchFamily="66" charset="0"/>
              </a:rPr>
              <a:t> Term</a:t>
            </a:r>
          </a:p>
        </p:txBody>
      </p:sp>
      <p:sp>
        <p:nvSpPr>
          <p:cNvPr id="34" name="Line 30"/>
          <p:cNvSpPr>
            <a:spLocks noChangeShapeType="1"/>
          </p:cNvSpPr>
          <p:nvPr/>
        </p:nvSpPr>
        <p:spPr bwMode="auto">
          <a:xfrm flipV="1">
            <a:off x="651520" y="2831976"/>
            <a:ext cx="0" cy="30480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5" name="Line 31"/>
          <p:cNvSpPr>
            <a:spLocks noChangeShapeType="1"/>
          </p:cNvSpPr>
          <p:nvPr/>
        </p:nvSpPr>
        <p:spPr bwMode="auto">
          <a:xfrm flipV="1">
            <a:off x="1337320" y="2831976"/>
            <a:ext cx="0" cy="30480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6" name="Line 32"/>
          <p:cNvSpPr>
            <a:spLocks noChangeShapeType="1"/>
          </p:cNvSpPr>
          <p:nvPr/>
        </p:nvSpPr>
        <p:spPr bwMode="auto">
          <a:xfrm flipV="1">
            <a:off x="2023120" y="2831976"/>
            <a:ext cx="0" cy="30480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7" name="Line 34"/>
          <p:cNvSpPr>
            <a:spLocks noChangeShapeType="1"/>
          </p:cNvSpPr>
          <p:nvPr/>
        </p:nvSpPr>
        <p:spPr bwMode="auto">
          <a:xfrm flipV="1">
            <a:off x="2785120" y="2831976"/>
            <a:ext cx="0" cy="30480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8" name="Line 35"/>
          <p:cNvSpPr>
            <a:spLocks noChangeShapeType="1"/>
          </p:cNvSpPr>
          <p:nvPr/>
        </p:nvSpPr>
        <p:spPr bwMode="auto">
          <a:xfrm flipV="1">
            <a:off x="4232920" y="2831976"/>
            <a:ext cx="0" cy="30480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9" name="Title 1"/>
          <p:cNvSpPr>
            <a:spLocks noGrp="1"/>
          </p:cNvSpPr>
          <p:nvPr>
            <p:ph type="title"/>
          </p:nvPr>
        </p:nvSpPr>
        <p:spPr>
          <a:xfrm>
            <a:off x="602524" y="129995"/>
            <a:ext cx="7886700" cy="1325563"/>
          </a:xfrm>
        </p:spPr>
        <p:txBody>
          <a:bodyPr/>
          <a:lstStyle/>
          <a:p>
            <a:pPr algn="ctr"/>
            <a:r>
              <a:rPr lang="en-US" dirty="0">
                <a:latin typeface="Comic Sans MS" panose="030F0702030302020204" pitchFamily="66" charset="0"/>
              </a:rPr>
              <a:t>Sequences and Series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8708571" y="6519446"/>
            <a:ext cx="51007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Comic Sans MS" panose="030F0702030302020204" pitchFamily="66" charset="0"/>
              </a:rPr>
              <a:t>3C</a:t>
            </a:r>
            <a:endParaRPr lang="en-GB" sz="1600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/>
              <p:cNvSpPr txBox="1"/>
              <p:nvPr/>
            </p:nvSpPr>
            <p:spPr>
              <a:xfrm>
                <a:off x="179512" y="116632"/>
                <a:ext cx="1203984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𝑎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41" name="TextBox 4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9512" y="116632"/>
                <a:ext cx="1203984" cy="276999"/>
              </a:xfrm>
              <a:prstGeom prst="rect">
                <a:avLst/>
              </a:prstGeom>
              <a:blipFill>
                <a:blip r:embed="rId5"/>
                <a:stretch>
                  <a:fillRect l="-2525" t="-4348" r="-1515" b="-1087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104494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64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64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64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64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64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64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413" grpId="0"/>
      <p:bldP spid="16417" grpId="0"/>
      <p:bldP spid="16418" grpId="0"/>
      <p:bldP spid="16419" grpId="0"/>
      <p:bldP spid="16420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8" name="Rectangle 3"/>
              <p:cNvSpPr txBox="1">
                <a:spLocks noChangeArrowheads="1"/>
              </p:cNvSpPr>
              <p:nvPr/>
            </p:nvSpPr>
            <p:spPr>
              <a:xfrm>
                <a:off x="152400" y="1600200"/>
                <a:ext cx="3627512" cy="4525963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buFont typeface="Arial" panose="020B0604020202020204" pitchFamily="34" charset="0"/>
                  <a:buNone/>
                </a:pPr>
                <a:r>
                  <a:rPr lang="en-US" sz="1600" b="1" dirty="0">
                    <a:latin typeface="Comic Sans MS" panose="030F0702030302020204" pitchFamily="66" charset="0"/>
                  </a:rPr>
                  <a:t>Geometric sequences are formed by multiplying a starting value by a common ratio</a:t>
                </a:r>
              </a:p>
              <a:p>
                <a:pPr marL="0" indent="0" algn="ctr">
                  <a:buFont typeface="Arial" panose="020B0604020202020204" pitchFamily="34" charset="0"/>
                  <a:buNone/>
                </a:pPr>
                <a:endParaRPr lang="en-US" sz="1600" dirty="0">
                  <a:latin typeface="Comic Sans MS" panose="030F0702030302020204" pitchFamily="66" charset="0"/>
                </a:endParaRPr>
              </a:p>
              <a:p>
                <a:pPr marL="0" indent="0" algn="ctr">
                  <a:buFont typeface="Arial" panose="020B0604020202020204" pitchFamily="34" charset="0"/>
                  <a:buNone/>
                </a:pPr>
                <a:r>
                  <a:rPr lang="en-US" sz="1600" dirty="0">
                    <a:latin typeface="Comic Sans MS" panose="030F0702030302020204" pitchFamily="66" charset="0"/>
                  </a:rPr>
                  <a:t>What is the first term to exceed 1 million in the sequence:</a:t>
                </a:r>
              </a:p>
              <a:p>
                <a:pPr marL="0" indent="0" algn="ctr">
                  <a:buFont typeface="Arial" panose="020B0604020202020204" pitchFamily="34" charset="0"/>
                  <a:buNone/>
                </a:pPr>
                <a:endParaRPr lang="en-US" sz="1600" dirty="0">
                  <a:latin typeface="Comic Sans MS" panose="030F0702030302020204" pitchFamily="66" charset="0"/>
                </a:endParaRPr>
              </a:p>
              <a:p>
                <a:pPr marL="0" indent="0" algn="ctr">
                  <a:buFont typeface="Arial" panose="020B0604020202020204" pitchFamily="34" charset="0"/>
                  <a:buNone/>
                </a:pP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3, 6, 12, 24</m:t>
                    </m:r>
                  </m:oMath>
                </a14:m>
                <a:r>
                  <a:rPr lang="en-US" sz="1600" dirty="0">
                    <a:latin typeface="Comic Sans MS" panose="030F0702030302020204" pitchFamily="66" charset="0"/>
                  </a:rPr>
                  <a:t>…</a:t>
                </a:r>
              </a:p>
            </p:txBody>
          </p:sp>
        </mc:Choice>
        <mc:Fallback xmlns="">
          <p:sp>
            <p:nvSpPr>
              <p:cNvPr id="28" name="Rectangle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400" y="1600200"/>
                <a:ext cx="3627512" cy="4525963"/>
              </a:xfrm>
              <a:prstGeom prst="rect">
                <a:avLst/>
              </a:prstGeom>
              <a:blipFill>
                <a:blip r:embed="rId2"/>
                <a:stretch>
                  <a:fillRect t="-809" r="-151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9" name="Title 1"/>
          <p:cNvSpPr>
            <a:spLocks noGrp="1"/>
          </p:cNvSpPr>
          <p:nvPr>
            <p:ph type="title"/>
          </p:nvPr>
        </p:nvSpPr>
        <p:spPr>
          <a:xfrm>
            <a:off x="602524" y="129995"/>
            <a:ext cx="7886700" cy="1325563"/>
          </a:xfrm>
        </p:spPr>
        <p:txBody>
          <a:bodyPr/>
          <a:lstStyle/>
          <a:p>
            <a:pPr algn="ctr"/>
            <a:r>
              <a:rPr lang="en-US" dirty="0">
                <a:latin typeface="Comic Sans MS" panose="030F0702030302020204" pitchFamily="66" charset="0"/>
              </a:rPr>
              <a:t>Sequences and Series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8708571" y="6519446"/>
            <a:ext cx="51007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Comic Sans MS" panose="030F0702030302020204" pitchFamily="66" charset="0"/>
              </a:rPr>
              <a:t>3C</a:t>
            </a:r>
            <a:endParaRPr lang="en-GB" sz="1600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179512" y="116632"/>
                <a:ext cx="1203984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𝑎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9512" y="116632"/>
                <a:ext cx="1203984" cy="276999"/>
              </a:xfrm>
              <a:prstGeom prst="rect">
                <a:avLst/>
              </a:prstGeom>
              <a:blipFill>
                <a:blip r:embed="rId3"/>
                <a:stretch>
                  <a:fillRect l="-2525" t="-4348" r="-1515" b="-1087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5652120" y="1412776"/>
                <a:ext cx="1203984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𝑎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52120" y="1412776"/>
                <a:ext cx="1203984" cy="276999"/>
              </a:xfrm>
              <a:prstGeom prst="rect">
                <a:avLst/>
              </a:prstGeom>
              <a:blipFill>
                <a:blip r:embed="rId4"/>
                <a:stretch>
                  <a:fillRect l="-2525" t="-4444" r="-1515" b="-1111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5004048" y="1988840"/>
                <a:ext cx="2117183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000000=3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04048" y="1988840"/>
                <a:ext cx="2117183" cy="276999"/>
              </a:xfrm>
              <a:prstGeom prst="rect">
                <a:avLst/>
              </a:prstGeom>
              <a:blipFill>
                <a:blip r:embed="rId5"/>
                <a:stretch>
                  <a:fillRect l="-2305" t="-4348" r="-576" b="-652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5004048" y="2492896"/>
                <a:ext cx="1721240" cy="51860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1000000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04048" y="2492896"/>
                <a:ext cx="1721240" cy="518604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/>
              <p:cNvSpPr txBox="1"/>
              <p:nvPr/>
            </p:nvSpPr>
            <p:spPr>
              <a:xfrm>
                <a:off x="4355976" y="3140968"/>
                <a:ext cx="2897332" cy="62235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𝑙𝑜𝑔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1000000</m:t>
                              </m:r>
                            </m:num>
                            <m:den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den>
                          </m:f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𝑙𝑜𝑔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55976" y="3140968"/>
                <a:ext cx="2897332" cy="62235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/>
              <p:cNvSpPr txBox="1"/>
              <p:nvPr/>
            </p:nvSpPr>
            <p:spPr>
              <a:xfrm>
                <a:off x="4355976" y="4005064"/>
                <a:ext cx="3289618" cy="62235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𝑙𝑜𝑔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1000000</m:t>
                              </m:r>
                            </m:num>
                            <m:den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den>
                          </m:f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=(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−1)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𝑙𝑜𝑔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</m:d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41" name="TextBox 4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55976" y="4005064"/>
                <a:ext cx="3289618" cy="622350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/>
              <p:cNvSpPr txBox="1"/>
              <p:nvPr/>
            </p:nvSpPr>
            <p:spPr>
              <a:xfrm>
                <a:off x="4355976" y="4797152"/>
                <a:ext cx="2448272" cy="75668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𝑙𝑜𝑔</m:t>
                          </m:r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1000000</m:t>
                                  </m:r>
                                </m:num>
                                <m:den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den>
                              </m:f>
                            </m:e>
                          </m:d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𝑙𝑜𝑔</m:t>
                          </m:r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d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−1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42" name="TextBox 4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55976" y="4797152"/>
                <a:ext cx="2448272" cy="756682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/>
              <p:cNvSpPr txBox="1"/>
              <p:nvPr/>
            </p:nvSpPr>
            <p:spPr>
              <a:xfrm>
                <a:off x="3923928" y="5733256"/>
                <a:ext cx="2520280" cy="75668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𝑙𝑜𝑔</m:t>
                          </m:r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1000000</m:t>
                                  </m:r>
                                </m:num>
                                <m:den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den>
                              </m:f>
                            </m:e>
                          </m:d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𝑙𝑜𝑔</m:t>
                          </m:r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d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+1=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𝑛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43" name="TextBox 4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23928" y="5733256"/>
                <a:ext cx="2520280" cy="756682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4" name="Arc 58"/>
          <p:cNvSpPr>
            <a:spLocks/>
          </p:cNvSpPr>
          <p:nvPr/>
        </p:nvSpPr>
        <p:spPr bwMode="auto">
          <a:xfrm>
            <a:off x="7236296" y="1556792"/>
            <a:ext cx="144016" cy="576064"/>
          </a:xfrm>
          <a:custGeom>
            <a:avLst/>
            <a:gdLst>
              <a:gd name="T0" fmla="*/ 187811 w 21762"/>
              <a:gd name="T1" fmla="*/ 0 h 43200"/>
              <a:gd name="T2" fmla="*/ 0 w 21762"/>
              <a:gd name="T3" fmla="*/ 29634471 h 43200"/>
              <a:gd name="T4" fmla="*/ 187811 w 21762"/>
              <a:gd name="T5" fmla="*/ 14817584 h 432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762" h="43200" fill="none" extrusionOk="0">
                <a:moveTo>
                  <a:pt x="161" y="0"/>
                </a:moveTo>
                <a:cubicBezTo>
                  <a:pt x="12091" y="0"/>
                  <a:pt x="21762" y="9670"/>
                  <a:pt x="21762" y="21600"/>
                </a:cubicBezTo>
                <a:cubicBezTo>
                  <a:pt x="21762" y="33529"/>
                  <a:pt x="12091" y="43200"/>
                  <a:pt x="162" y="43200"/>
                </a:cubicBezTo>
                <a:cubicBezTo>
                  <a:pt x="107" y="43200"/>
                  <a:pt x="53" y="43199"/>
                  <a:pt x="-1" y="43199"/>
                </a:cubicBezTo>
              </a:path>
              <a:path w="21762" h="43200" stroke="0" extrusionOk="0">
                <a:moveTo>
                  <a:pt x="161" y="0"/>
                </a:moveTo>
                <a:cubicBezTo>
                  <a:pt x="12091" y="0"/>
                  <a:pt x="21762" y="9670"/>
                  <a:pt x="21762" y="21600"/>
                </a:cubicBezTo>
                <a:cubicBezTo>
                  <a:pt x="21762" y="33529"/>
                  <a:pt x="12091" y="43200"/>
                  <a:pt x="162" y="43200"/>
                </a:cubicBezTo>
                <a:cubicBezTo>
                  <a:pt x="107" y="43200"/>
                  <a:pt x="53" y="43199"/>
                  <a:pt x="-1" y="43199"/>
                </a:cubicBezTo>
                <a:lnTo>
                  <a:pt x="162" y="21600"/>
                </a:lnTo>
                <a:lnTo>
                  <a:pt x="161" y="0"/>
                </a:lnTo>
                <a:close/>
              </a:path>
            </a:pathLst>
          </a:cu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45" name="Text Box 63"/>
          <p:cNvSpPr txBox="1">
            <a:spLocks noChangeArrowheads="1"/>
          </p:cNvSpPr>
          <p:nvPr/>
        </p:nvSpPr>
        <p:spPr bwMode="auto">
          <a:xfrm>
            <a:off x="7308304" y="1628800"/>
            <a:ext cx="1368152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altLang="en-US" sz="1400" dirty="0">
                <a:solidFill>
                  <a:srgbClr val="FF0000"/>
                </a:solidFill>
                <a:latin typeface="Comic Sans MS" pitchFamily="66" charset="0"/>
              </a:rPr>
              <a:t>Sub in values</a:t>
            </a:r>
          </a:p>
        </p:txBody>
      </p:sp>
      <p:sp>
        <p:nvSpPr>
          <p:cNvPr id="46" name="Arc 58"/>
          <p:cNvSpPr>
            <a:spLocks/>
          </p:cNvSpPr>
          <p:nvPr/>
        </p:nvSpPr>
        <p:spPr bwMode="auto">
          <a:xfrm>
            <a:off x="7164288" y="2132856"/>
            <a:ext cx="144016" cy="576064"/>
          </a:xfrm>
          <a:custGeom>
            <a:avLst/>
            <a:gdLst>
              <a:gd name="T0" fmla="*/ 187811 w 21762"/>
              <a:gd name="T1" fmla="*/ 0 h 43200"/>
              <a:gd name="T2" fmla="*/ 0 w 21762"/>
              <a:gd name="T3" fmla="*/ 29634471 h 43200"/>
              <a:gd name="T4" fmla="*/ 187811 w 21762"/>
              <a:gd name="T5" fmla="*/ 14817584 h 432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762" h="43200" fill="none" extrusionOk="0">
                <a:moveTo>
                  <a:pt x="161" y="0"/>
                </a:moveTo>
                <a:cubicBezTo>
                  <a:pt x="12091" y="0"/>
                  <a:pt x="21762" y="9670"/>
                  <a:pt x="21762" y="21600"/>
                </a:cubicBezTo>
                <a:cubicBezTo>
                  <a:pt x="21762" y="33529"/>
                  <a:pt x="12091" y="43200"/>
                  <a:pt x="162" y="43200"/>
                </a:cubicBezTo>
                <a:cubicBezTo>
                  <a:pt x="107" y="43200"/>
                  <a:pt x="53" y="43199"/>
                  <a:pt x="-1" y="43199"/>
                </a:cubicBezTo>
              </a:path>
              <a:path w="21762" h="43200" stroke="0" extrusionOk="0">
                <a:moveTo>
                  <a:pt x="161" y="0"/>
                </a:moveTo>
                <a:cubicBezTo>
                  <a:pt x="12091" y="0"/>
                  <a:pt x="21762" y="9670"/>
                  <a:pt x="21762" y="21600"/>
                </a:cubicBezTo>
                <a:cubicBezTo>
                  <a:pt x="21762" y="33529"/>
                  <a:pt x="12091" y="43200"/>
                  <a:pt x="162" y="43200"/>
                </a:cubicBezTo>
                <a:cubicBezTo>
                  <a:pt x="107" y="43200"/>
                  <a:pt x="53" y="43199"/>
                  <a:pt x="-1" y="43199"/>
                </a:cubicBezTo>
                <a:lnTo>
                  <a:pt x="162" y="21600"/>
                </a:lnTo>
                <a:lnTo>
                  <a:pt x="161" y="0"/>
                </a:lnTo>
                <a:close/>
              </a:path>
            </a:pathLst>
          </a:cu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47" name="Arc 58"/>
          <p:cNvSpPr>
            <a:spLocks/>
          </p:cNvSpPr>
          <p:nvPr/>
        </p:nvSpPr>
        <p:spPr bwMode="auto">
          <a:xfrm>
            <a:off x="7308304" y="2780928"/>
            <a:ext cx="144016" cy="648072"/>
          </a:xfrm>
          <a:custGeom>
            <a:avLst/>
            <a:gdLst>
              <a:gd name="T0" fmla="*/ 187811 w 21762"/>
              <a:gd name="T1" fmla="*/ 0 h 43200"/>
              <a:gd name="T2" fmla="*/ 0 w 21762"/>
              <a:gd name="T3" fmla="*/ 29634471 h 43200"/>
              <a:gd name="T4" fmla="*/ 187811 w 21762"/>
              <a:gd name="T5" fmla="*/ 14817584 h 432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762" h="43200" fill="none" extrusionOk="0">
                <a:moveTo>
                  <a:pt x="161" y="0"/>
                </a:moveTo>
                <a:cubicBezTo>
                  <a:pt x="12091" y="0"/>
                  <a:pt x="21762" y="9670"/>
                  <a:pt x="21762" y="21600"/>
                </a:cubicBezTo>
                <a:cubicBezTo>
                  <a:pt x="21762" y="33529"/>
                  <a:pt x="12091" y="43200"/>
                  <a:pt x="162" y="43200"/>
                </a:cubicBezTo>
                <a:cubicBezTo>
                  <a:pt x="107" y="43200"/>
                  <a:pt x="53" y="43199"/>
                  <a:pt x="-1" y="43199"/>
                </a:cubicBezTo>
              </a:path>
              <a:path w="21762" h="43200" stroke="0" extrusionOk="0">
                <a:moveTo>
                  <a:pt x="161" y="0"/>
                </a:moveTo>
                <a:cubicBezTo>
                  <a:pt x="12091" y="0"/>
                  <a:pt x="21762" y="9670"/>
                  <a:pt x="21762" y="21600"/>
                </a:cubicBezTo>
                <a:cubicBezTo>
                  <a:pt x="21762" y="33529"/>
                  <a:pt x="12091" y="43200"/>
                  <a:pt x="162" y="43200"/>
                </a:cubicBezTo>
                <a:cubicBezTo>
                  <a:pt x="107" y="43200"/>
                  <a:pt x="53" y="43199"/>
                  <a:pt x="-1" y="43199"/>
                </a:cubicBezTo>
                <a:lnTo>
                  <a:pt x="162" y="21600"/>
                </a:lnTo>
                <a:lnTo>
                  <a:pt x="161" y="0"/>
                </a:lnTo>
                <a:close/>
              </a:path>
            </a:pathLst>
          </a:cu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48" name="Arc 58"/>
          <p:cNvSpPr>
            <a:spLocks/>
          </p:cNvSpPr>
          <p:nvPr/>
        </p:nvSpPr>
        <p:spPr bwMode="auto">
          <a:xfrm>
            <a:off x="7668344" y="3501008"/>
            <a:ext cx="144016" cy="792088"/>
          </a:xfrm>
          <a:custGeom>
            <a:avLst/>
            <a:gdLst>
              <a:gd name="T0" fmla="*/ 187811 w 21762"/>
              <a:gd name="T1" fmla="*/ 0 h 43200"/>
              <a:gd name="T2" fmla="*/ 0 w 21762"/>
              <a:gd name="T3" fmla="*/ 29634471 h 43200"/>
              <a:gd name="T4" fmla="*/ 187811 w 21762"/>
              <a:gd name="T5" fmla="*/ 14817584 h 432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762" h="43200" fill="none" extrusionOk="0">
                <a:moveTo>
                  <a:pt x="161" y="0"/>
                </a:moveTo>
                <a:cubicBezTo>
                  <a:pt x="12091" y="0"/>
                  <a:pt x="21762" y="9670"/>
                  <a:pt x="21762" y="21600"/>
                </a:cubicBezTo>
                <a:cubicBezTo>
                  <a:pt x="21762" y="33529"/>
                  <a:pt x="12091" y="43200"/>
                  <a:pt x="162" y="43200"/>
                </a:cubicBezTo>
                <a:cubicBezTo>
                  <a:pt x="107" y="43200"/>
                  <a:pt x="53" y="43199"/>
                  <a:pt x="-1" y="43199"/>
                </a:cubicBezTo>
              </a:path>
              <a:path w="21762" h="43200" stroke="0" extrusionOk="0">
                <a:moveTo>
                  <a:pt x="161" y="0"/>
                </a:moveTo>
                <a:cubicBezTo>
                  <a:pt x="12091" y="0"/>
                  <a:pt x="21762" y="9670"/>
                  <a:pt x="21762" y="21600"/>
                </a:cubicBezTo>
                <a:cubicBezTo>
                  <a:pt x="21762" y="33529"/>
                  <a:pt x="12091" y="43200"/>
                  <a:pt x="162" y="43200"/>
                </a:cubicBezTo>
                <a:cubicBezTo>
                  <a:pt x="107" y="43200"/>
                  <a:pt x="53" y="43199"/>
                  <a:pt x="-1" y="43199"/>
                </a:cubicBezTo>
                <a:lnTo>
                  <a:pt x="162" y="21600"/>
                </a:lnTo>
                <a:lnTo>
                  <a:pt x="161" y="0"/>
                </a:lnTo>
                <a:close/>
              </a:path>
            </a:pathLst>
          </a:cu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49" name="Arc 58"/>
          <p:cNvSpPr>
            <a:spLocks/>
          </p:cNvSpPr>
          <p:nvPr/>
        </p:nvSpPr>
        <p:spPr bwMode="auto">
          <a:xfrm>
            <a:off x="7668344" y="4365104"/>
            <a:ext cx="144016" cy="792088"/>
          </a:xfrm>
          <a:custGeom>
            <a:avLst/>
            <a:gdLst>
              <a:gd name="T0" fmla="*/ 187811 w 21762"/>
              <a:gd name="T1" fmla="*/ 0 h 43200"/>
              <a:gd name="T2" fmla="*/ 0 w 21762"/>
              <a:gd name="T3" fmla="*/ 29634471 h 43200"/>
              <a:gd name="T4" fmla="*/ 187811 w 21762"/>
              <a:gd name="T5" fmla="*/ 14817584 h 432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762" h="43200" fill="none" extrusionOk="0">
                <a:moveTo>
                  <a:pt x="161" y="0"/>
                </a:moveTo>
                <a:cubicBezTo>
                  <a:pt x="12091" y="0"/>
                  <a:pt x="21762" y="9670"/>
                  <a:pt x="21762" y="21600"/>
                </a:cubicBezTo>
                <a:cubicBezTo>
                  <a:pt x="21762" y="33529"/>
                  <a:pt x="12091" y="43200"/>
                  <a:pt x="162" y="43200"/>
                </a:cubicBezTo>
                <a:cubicBezTo>
                  <a:pt x="107" y="43200"/>
                  <a:pt x="53" y="43199"/>
                  <a:pt x="-1" y="43199"/>
                </a:cubicBezTo>
              </a:path>
              <a:path w="21762" h="43200" stroke="0" extrusionOk="0">
                <a:moveTo>
                  <a:pt x="161" y="0"/>
                </a:moveTo>
                <a:cubicBezTo>
                  <a:pt x="12091" y="0"/>
                  <a:pt x="21762" y="9670"/>
                  <a:pt x="21762" y="21600"/>
                </a:cubicBezTo>
                <a:cubicBezTo>
                  <a:pt x="21762" y="33529"/>
                  <a:pt x="12091" y="43200"/>
                  <a:pt x="162" y="43200"/>
                </a:cubicBezTo>
                <a:cubicBezTo>
                  <a:pt x="107" y="43200"/>
                  <a:pt x="53" y="43199"/>
                  <a:pt x="-1" y="43199"/>
                </a:cubicBezTo>
                <a:lnTo>
                  <a:pt x="162" y="21600"/>
                </a:lnTo>
                <a:lnTo>
                  <a:pt x="161" y="0"/>
                </a:lnTo>
                <a:close/>
              </a:path>
            </a:pathLst>
          </a:cu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50" name="Arc 58"/>
          <p:cNvSpPr>
            <a:spLocks/>
          </p:cNvSpPr>
          <p:nvPr/>
        </p:nvSpPr>
        <p:spPr bwMode="auto">
          <a:xfrm>
            <a:off x="6876256" y="5301208"/>
            <a:ext cx="144016" cy="936104"/>
          </a:xfrm>
          <a:custGeom>
            <a:avLst/>
            <a:gdLst>
              <a:gd name="T0" fmla="*/ 187811 w 21762"/>
              <a:gd name="T1" fmla="*/ 0 h 43200"/>
              <a:gd name="T2" fmla="*/ 0 w 21762"/>
              <a:gd name="T3" fmla="*/ 29634471 h 43200"/>
              <a:gd name="T4" fmla="*/ 187811 w 21762"/>
              <a:gd name="T5" fmla="*/ 14817584 h 432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762" h="43200" fill="none" extrusionOk="0">
                <a:moveTo>
                  <a:pt x="161" y="0"/>
                </a:moveTo>
                <a:cubicBezTo>
                  <a:pt x="12091" y="0"/>
                  <a:pt x="21762" y="9670"/>
                  <a:pt x="21762" y="21600"/>
                </a:cubicBezTo>
                <a:cubicBezTo>
                  <a:pt x="21762" y="33529"/>
                  <a:pt x="12091" y="43200"/>
                  <a:pt x="162" y="43200"/>
                </a:cubicBezTo>
                <a:cubicBezTo>
                  <a:pt x="107" y="43200"/>
                  <a:pt x="53" y="43199"/>
                  <a:pt x="-1" y="43199"/>
                </a:cubicBezTo>
              </a:path>
              <a:path w="21762" h="43200" stroke="0" extrusionOk="0">
                <a:moveTo>
                  <a:pt x="161" y="0"/>
                </a:moveTo>
                <a:cubicBezTo>
                  <a:pt x="12091" y="0"/>
                  <a:pt x="21762" y="9670"/>
                  <a:pt x="21762" y="21600"/>
                </a:cubicBezTo>
                <a:cubicBezTo>
                  <a:pt x="21762" y="33529"/>
                  <a:pt x="12091" y="43200"/>
                  <a:pt x="162" y="43200"/>
                </a:cubicBezTo>
                <a:cubicBezTo>
                  <a:pt x="107" y="43200"/>
                  <a:pt x="53" y="43199"/>
                  <a:pt x="-1" y="43199"/>
                </a:cubicBezTo>
                <a:lnTo>
                  <a:pt x="162" y="21600"/>
                </a:lnTo>
                <a:lnTo>
                  <a:pt x="161" y="0"/>
                </a:lnTo>
                <a:close/>
              </a:path>
            </a:pathLst>
          </a:cu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51" name="Text Box 63"/>
          <p:cNvSpPr txBox="1">
            <a:spLocks noChangeArrowheads="1"/>
          </p:cNvSpPr>
          <p:nvPr/>
        </p:nvSpPr>
        <p:spPr bwMode="auto">
          <a:xfrm>
            <a:off x="7236296" y="2276872"/>
            <a:ext cx="1368152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altLang="en-US" sz="1400" dirty="0">
                <a:solidFill>
                  <a:srgbClr val="FF0000"/>
                </a:solidFill>
                <a:latin typeface="Comic Sans MS" pitchFamily="66" charset="0"/>
              </a:rPr>
              <a:t>Divide by 3</a:t>
            </a:r>
          </a:p>
        </p:txBody>
      </p:sp>
      <p:sp>
        <p:nvSpPr>
          <p:cNvPr id="52" name="Text Box 63"/>
          <p:cNvSpPr txBox="1">
            <a:spLocks noChangeArrowheads="1"/>
          </p:cNvSpPr>
          <p:nvPr/>
        </p:nvSpPr>
        <p:spPr bwMode="auto">
          <a:xfrm>
            <a:off x="7380312" y="2852936"/>
            <a:ext cx="1368152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altLang="en-US" sz="1400" dirty="0">
                <a:solidFill>
                  <a:srgbClr val="FF0000"/>
                </a:solidFill>
                <a:latin typeface="Comic Sans MS" pitchFamily="66" charset="0"/>
              </a:rPr>
              <a:t>Take logs of both sides</a:t>
            </a:r>
          </a:p>
        </p:txBody>
      </p:sp>
      <p:sp>
        <p:nvSpPr>
          <p:cNvPr id="53" name="Text Box 63"/>
          <p:cNvSpPr txBox="1">
            <a:spLocks noChangeArrowheads="1"/>
          </p:cNvSpPr>
          <p:nvPr/>
        </p:nvSpPr>
        <p:spPr bwMode="auto">
          <a:xfrm>
            <a:off x="7668344" y="3645024"/>
            <a:ext cx="1368152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altLang="en-US" sz="1400" dirty="0">
                <a:solidFill>
                  <a:srgbClr val="FF0000"/>
                </a:solidFill>
                <a:latin typeface="Comic Sans MS" pitchFamily="66" charset="0"/>
              </a:rPr>
              <a:t>Use the power law</a:t>
            </a:r>
          </a:p>
        </p:txBody>
      </p:sp>
      <p:sp>
        <p:nvSpPr>
          <p:cNvPr id="54" name="Text Box 63"/>
          <p:cNvSpPr txBox="1">
            <a:spLocks noChangeArrowheads="1"/>
          </p:cNvSpPr>
          <p:nvPr/>
        </p:nvSpPr>
        <p:spPr bwMode="auto">
          <a:xfrm>
            <a:off x="7740352" y="4437112"/>
            <a:ext cx="1116632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altLang="en-US" sz="1400" dirty="0">
                <a:solidFill>
                  <a:srgbClr val="FF0000"/>
                </a:solidFill>
                <a:latin typeface="Comic Sans MS" pitchFamily="66" charset="0"/>
              </a:rPr>
              <a:t>Divide by log 2</a:t>
            </a:r>
          </a:p>
        </p:txBody>
      </p:sp>
      <p:sp>
        <p:nvSpPr>
          <p:cNvPr id="55" name="Text Box 63"/>
          <p:cNvSpPr txBox="1">
            <a:spLocks noChangeArrowheads="1"/>
          </p:cNvSpPr>
          <p:nvPr/>
        </p:nvSpPr>
        <p:spPr bwMode="auto">
          <a:xfrm>
            <a:off x="6876256" y="5589240"/>
            <a:ext cx="864096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altLang="en-US" sz="1400" dirty="0">
                <a:solidFill>
                  <a:srgbClr val="FF0000"/>
                </a:solidFill>
                <a:latin typeface="Comic Sans MS" pitchFamily="66" charset="0"/>
              </a:rPr>
              <a:t>Add 1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6" name="TextBox 55"/>
              <p:cNvSpPr txBox="1"/>
              <p:nvPr/>
            </p:nvSpPr>
            <p:spPr>
              <a:xfrm>
                <a:off x="1619672" y="4149080"/>
                <a:ext cx="616387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=3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56" name="TextBox 5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19672" y="4149080"/>
                <a:ext cx="616387" cy="276999"/>
              </a:xfrm>
              <a:prstGeom prst="rect">
                <a:avLst/>
              </a:prstGeom>
              <a:blipFill>
                <a:blip r:embed="rId11"/>
                <a:stretch>
                  <a:fillRect l="-4950" r="-7921" b="-666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7" name="TextBox 56"/>
              <p:cNvSpPr txBox="1"/>
              <p:nvPr/>
            </p:nvSpPr>
            <p:spPr>
              <a:xfrm>
                <a:off x="1619672" y="4509120"/>
                <a:ext cx="596574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𝑟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=2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57" name="TextBox 5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19672" y="4509120"/>
                <a:ext cx="596574" cy="276999"/>
              </a:xfrm>
              <a:prstGeom prst="rect">
                <a:avLst/>
              </a:prstGeom>
              <a:blipFill>
                <a:blip r:embed="rId12"/>
                <a:stretch>
                  <a:fillRect l="-5102" r="-8163" b="-666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8" name="TextBox 57"/>
              <p:cNvSpPr txBox="1"/>
              <p:nvPr/>
            </p:nvSpPr>
            <p:spPr>
              <a:xfrm>
                <a:off x="1187624" y="4869160"/>
                <a:ext cx="1506438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&gt;1000000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58" name="TextBox 5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87624" y="4869160"/>
                <a:ext cx="1506438" cy="276999"/>
              </a:xfrm>
              <a:prstGeom prst="rect">
                <a:avLst/>
              </a:prstGeom>
              <a:blipFill>
                <a:blip r:embed="rId13"/>
                <a:stretch>
                  <a:fillRect l="-2024" r="-3644" b="-1111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294719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5" grpId="0"/>
      <p:bldP spid="26" grpId="0"/>
      <p:bldP spid="27" grpId="0"/>
      <p:bldP spid="41" grpId="0"/>
      <p:bldP spid="42" grpId="0"/>
      <p:bldP spid="43" grpId="0"/>
      <p:bldP spid="44" grpId="0" animBg="1"/>
      <p:bldP spid="45" grpId="0"/>
      <p:bldP spid="46" grpId="0" animBg="1"/>
      <p:bldP spid="47" grpId="0" animBg="1"/>
      <p:bldP spid="48" grpId="0" animBg="1"/>
      <p:bldP spid="49" grpId="0" animBg="1"/>
      <p:bldP spid="50" grpId="0" animBg="1"/>
      <p:bldP spid="51" grpId="0"/>
      <p:bldP spid="52" grpId="0"/>
      <p:bldP spid="53" grpId="0"/>
      <p:bldP spid="54" grpId="0"/>
      <p:bldP spid="55" grpId="0"/>
      <p:bldP spid="56" grpId="0"/>
      <p:bldP spid="57" grpId="0"/>
      <p:bldP spid="58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8" name="Rectangle 3"/>
              <p:cNvSpPr txBox="1">
                <a:spLocks noChangeArrowheads="1"/>
              </p:cNvSpPr>
              <p:nvPr/>
            </p:nvSpPr>
            <p:spPr>
              <a:xfrm>
                <a:off x="152400" y="1600200"/>
                <a:ext cx="3627512" cy="4525963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buFont typeface="Arial" panose="020B0604020202020204" pitchFamily="34" charset="0"/>
                  <a:buNone/>
                </a:pPr>
                <a:r>
                  <a:rPr lang="en-US" sz="1600" b="1" dirty="0">
                    <a:latin typeface="Comic Sans MS" panose="030F0702030302020204" pitchFamily="66" charset="0"/>
                  </a:rPr>
                  <a:t>Geometric sequences are formed by multiplying a starting value by a common ratio</a:t>
                </a:r>
              </a:p>
              <a:p>
                <a:pPr marL="0" indent="0" algn="ctr">
                  <a:buFont typeface="Arial" panose="020B0604020202020204" pitchFamily="34" charset="0"/>
                  <a:buNone/>
                </a:pPr>
                <a:endParaRPr lang="en-US" sz="1600" dirty="0">
                  <a:latin typeface="Comic Sans MS" panose="030F0702030302020204" pitchFamily="66" charset="0"/>
                </a:endParaRPr>
              </a:p>
              <a:p>
                <a:pPr marL="0" indent="0" algn="ctr">
                  <a:buFont typeface="Arial" panose="020B0604020202020204" pitchFamily="34" charset="0"/>
                  <a:buNone/>
                </a:pPr>
                <a:r>
                  <a:rPr lang="en-US" sz="1600" dirty="0">
                    <a:latin typeface="Comic Sans MS" panose="030F0702030302020204" pitchFamily="66" charset="0"/>
                  </a:rPr>
                  <a:t>What is the first term to exceed 1 million in the sequence:</a:t>
                </a:r>
              </a:p>
              <a:p>
                <a:pPr marL="0" indent="0" algn="ctr">
                  <a:buFont typeface="Arial" panose="020B0604020202020204" pitchFamily="34" charset="0"/>
                  <a:buNone/>
                </a:pPr>
                <a:endParaRPr lang="en-US" sz="1600" dirty="0">
                  <a:latin typeface="Comic Sans MS" panose="030F0702030302020204" pitchFamily="66" charset="0"/>
                </a:endParaRPr>
              </a:p>
              <a:p>
                <a:pPr marL="0" indent="0" algn="ctr">
                  <a:buFont typeface="Arial" panose="020B0604020202020204" pitchFamily="34" charset="0"/>
                  <a:buNone/>
                </a:pP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3, 6, 12, 24</m:t>
                    </m:r>
                  </m:oMath>
                </a14:m>
                <a:r>
                  <a:rPr lang="en-US" sz="1600" dirty="0">
                    <a:latin typeface="Comic Sans MS" panose="030F0702030302020204" pitchFamily="66" charset="0"/>
                  </a:rPr>
                  <a:t>…</a:t>
                </a:r>
              </a:p>
            </p:txBody>
          </p:sp>
        </mc:Choice>
        <mc:Fallback xmlns="">
          <p:sp>
            <p:nvSpPr>
              <p:cNvPr id="28" name="Rectangle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400" y="1600200"/>
                <a:ext cx="3627512" cy="4525963"/>
              </a:xfrm>
              <a:prstGeom prst="rect">
                <a:avLst/>
              </a:prstGeom>
              <a:blipFill>
                <a:blip r:embed="rId2"/>
                <a:stretch>
                  <a:fillRect t="-809" r="-151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9" name="Title 1"/>
          <p:cNvSpPr>
            <a:spLocks noGrp="1"/>
          </p:cNvSpPr>
          <p:nvPr>
            <p:ph type="title"/>
          </p:nvPr>
        </p:nvSpPr>
        <p:spPr>
          <a:xfrm>
            <a:off x="602524" y="129995"/>
            <a:ext cx="7886700" cy="1325563"/>
          </a:xfrm>
        </p:spPr>
        <p:txBody>
          <a:bodyPr/>
          <a:lstStyle/>
          <a:p>
            <a:pPr algn="ctr"/>
            <a:r>
              <a:rPr lang="en-US" dirty="0">
                <a:latin typeface="Comic Sans MS" panose="030F0702030302020204" pitchFamily="66" charset="0"/>
              </a:rPr>
              <a:t>Sequences and Series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8708571" y="6519446"/>
            <a:ext cx="51007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Comic Sans MS" panose="030F0702030302020204" pitchFamily="66" charset="0"/>
              </a:rPr>
              <a:t>3C</a:t>
            </a:r>
            <a:endParaRPr lang="en-GB" sz="1600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179512" y="116632"/>
                <a:ext cx="1203984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𝑎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9512" y="116632"/>
                <a:ext cx="1203984" cy="276999"/>
              </a:xfrm>
              <a:prstGeom prst="rect">
                <a:avLst/>
              </a:prstGeom>
              <a:blipFill>
                <a:blip r:embed="rId3"/>
                <a:stretch>
                  <a:fillRect l="-2525" t="-4348" r="-1515" b="-1087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/>
              <p:cNvSpPr txBox="1"/>
              <p:nvPr/>
            </p:nvSpPr>
            <p:spPr>
              <a:xfrm>
                <a:off x="4572000" y="1484784"/>
                <a:ext cx="2520280" cy="75668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𝑙𝑜𝑔</m:t>
                          </m:r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1000000</m:t>
                                  </m:r>
                                </m:num>
                                <m:den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den>
                              </m:f>
                            </m:e>
                          </m:d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𝑙𝑜𝑔</m:t>
                          </m:r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d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+1=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𝑛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43" name="TextBox 4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0" y="1484784"/>
                <a:ext cx="2520280" cy="75668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0" name="Arc 58"/>
          <p:cNvSpPr>
            <a:spLocks/>
          </p:cNvSpPr>
          <p:nvPr/>
        </p:nvSpPr>
        <p:spPr bwMode="auto">
          <a:xfrm>
            <a:off x="7092280" y="1988840"/>
            <a:ext cx="216024" cy="792088"/>
          </a:xfrm>
          <a:custGeom>
            <a:avLst/>
            <a:gdLst>
              <a:gd name="T0" fmla="*/ 187811 w 21762"/>
              <a:gd name="T1" fmla="*/ 0 h 43200"/>
              <a:gd name="T2" fmla="*/ 0 w 21762"/>
              <a:gd name="T3" fmla="*/ 29634471 h 43200"/>
              <a:gd name="T4" fmla="*/ 187811 w 21762"/>
              <a:gd name="T5" fmla="*/ 14817584 h 432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762" h="43200" fill="none" extrusionOk="0">
                <a:moveTo>
                  <a:pt x="161" y="0"/>
                </a:moveTo>
                <a:cubicBezTo>
                  <a:pt x="12091" y="0"/>
                  <a:pt x="21762" y="9670"/>
                  <a:pt x="21762" y="21600"/>
                </a:cubicBezTo>
                <a:cubicBezTo>
                  <a:pt x="21762" y="33529"/>
                  <a:pt x="12091" y="43200"/>
                  <a:pt x="162" y="43200"/>
                </a:cubicBezTo>
                <a:cubicBezTo>
                  <a:pt x="107" y="43200"/>
                  <a:pt x="53" y="43199"/>
                  <a:pt x="-1" y="43199"/>
                </a:cubicBezTo>
              </a:path>
              <a:path w="21762" h="43200" stroke="0" extrusionOk="0">
                <a:moveTo>
                  <a:pt x="161" y="0"/>
                </a:moveTo>
                <a:cubicBezTo>
                  <a:pt x="12091" y="0"/>
                  <a:pt x="21762" y="9670"/>
                  <a:pt x="21762" y="21600"/>
                </a:cubicBezTo>
                <a:cubicBezTo>
                  <a:pt x="21762" y="33529"/>
                  <a:pt x="12091" y="43200"/>
                  <a:pt x="162" y="43200"/>
                </a:cubicBezTo>
                <a:cubicBezTo>
                  <a:pt x="107" y="43200"/>
                  <a:pt x="53" y="43199"/>
                  <a:pt x="-1" y="43199"/>
                </a:cubicBezTo>
                <a:lnTo>
                  <a:pt x="162" y="21600"/>
                </a:lnTo>
                <a:lnTo>
                  <a:pt x="161" y="0"/>
                </a:lnTo>
                <a:close/>
              </a:path>
            </a:pathLst>
          </a:cu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55" name="Text Box 63"/>
          <p:cNvSpPr txBox="1">
            <a:spLocks noChangeArrowheads="1"/>
          </p:cNvSpPr>
          <p:nvPr/>
        </p:nvSpPr>
        <p:spPr bwMode="auto">
          <a:xfrm>
            <a:off x="7308304" y="2204864"/>
            <a:ext cx="1008112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altLang="en-US" sz="1400" dirty="0">
                <a:solidFill>
                  <a:srgbClr val="FF0000"/>
                </a:solidFill>
                <a:latin typeface="Comic Sans MS" pitchFamily="66" charset="0"/>
              </a:rPr>
              <a:t>Calculate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6" name="TextBox 55"/>
              <p:cNvSpPr txBox="1"/>
              <p:nvPr/>
            </p:nvSpPr>
            <p:spPr>
              <a:xfrm>
                <a:off x="1619672" y="4149080"/>
                <a:ext cx="616387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=3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56" name="TextBox 5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19672" y="4149080"/>
                <a:ext cx="616387" cy="276999"/>
              </a:xfrm>
              <a:prstGeom prst="rect">
                <a:avLst/>
              </a:prstGeom>
              <a:blipFill>
                <a:blip r:embed="rId5"/>
                <a:stretch>
                  <a:fillRect l="-4950" r="-7921" b="-666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7" name="TextBox 56"/>
              <p:cNvSpPr txBox="1"/>
              <p:nvPr/>
            </p:nvSpPr>
            <p:spPr>
              <a:xfrm>
                <a:off x="1619672" y="4509120"/>
                <a:ext cx="596574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𝑟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=2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57" name="TextBox 5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19672" y="4509120"/>
                <a:ext cx="596574" cy="276999"/>
              </a:xfrm>
              <a:prstGeom prst="rect">
                <a:avLst/>
              </a:prstGeom>
              <a:blipFill>
                <a:blip r:embed="rId6"/>
                <a:stretch>
                  <a:fillRect l="-5102" r="-8163" b="-666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8" name="TextBox 57"/>
              <p:cNvSpPr txBox="1"/>
              <p:nvPr/>
            </p:nvSpPr>
            <p:spPr>
              <a:xfrm>
                <a:off x="1187624" y="4869160"/>
                <a:ext cx="1506438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&gt;1000000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58" name="TextBox 5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87624" y="4869160"/>
                <a:ext cx="1506438" cy="276999"/>
              </a:xfrm>
              <a:prstGeom prst="rect">
                <a:avLst/>
              </a:prstGeom>
              <a:blipFill>
                <a:blip r:embed="rId7"/>
                <a:stretch>
                  <a:fillRect l="-2024" r="-3644" b="-1111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/>
              <p:cNvSpPr txBox="1"/>
              <p:nvPr/>
            </p:nvSpPr>
            <p:spPr>
              <a:xfrm>
                <a:off x="5868144" y="2636912"/>
                <a:ext cx="1224136" cy="27699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19.35=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𝑛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29" name="Text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68144" y="2636912"/>
                <a:ext cx="1224136" cy="276999"/>
              </a:xfrm>
              <a:prstGeom prst="rect">
                <a:avLst/>
              </a:prstGeom>
              <a:blipFill>
                <a:blip r:embed="rId8"/>
                <a:stretch>
                  <a:fillRect b="-888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" name="Text Box 63"/>
          <p:cNvSpPr txBox="1">
            <a:spLocks noChangeArrowheads="1"/>
          </p:cNvSpPr>
          <p:nvPr/>
        </p:nvSpPr>
        <p:spPr bwMode="auto">
          <a:xfrm>
            <a:off x="5004048" y="3212976"/>
            <a:ext cx="2736304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altLang="en-US" sz="1400" dirty="0">
                <a:solidFill>
                  <a:srgbClr val="FF0000"/>
                </a:solidFill>
                <a:latin typeface="Comic Sans MS" pitchFamily="66" charset="0"/>
              </a:rPr>
              <a:t>So the first term to exceed 1 million will be the 20</a:t>
            </a:r>
            <a:r>
              <a:rPr lang="en-GB" altLang="en-US" sz="1400" baseline="30000" dirty="0">
                <a:solidFill>
                  <a:srgbClr val="FF0000"/>
                </a:solidFill>
                <a:latin typeface="Comic Sans MS" pitchFamily="66" charset="0"/>
              </a:rPr>
              <a:t>th</a:t>
            </a:r>
            <a:r>
              <a:rPr lang="en-GB" altLang="en-US" sz="1400" dirty="0">
                <a:solidFill>
                  <a:srgbClr val="FF0000"/>
                </a:solidFill>
                <a:latin typeface="Comic Sans MS" pitchFamily="66" charset="0"/>
              </a:rPr>
              <a:t> term!</a:t>
            </a:r>
          </a:p>
        </p:txBody>
      </p:sp>
    </p:spTree>
    <p:extLst>
      <p:ext uri="{BB962C8B-B14F-4D97-AF65-F5344CB8AC3E}">
        <p14:creationId xmlns:p14="http://schemas.microsoft.com/office/powerpoint/2010/main" val="28634784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 animBg="1"/>
      <p:bldP spid="55" grpId="0"/>
      <p:bldP spid="29" grpId="0"/>
      <p:bldP spid="30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934050" y="2314192"/>
            <a:ext cx="5415264" cy="230832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7200" b="1" cap="none" spc="0" dirty="0">
                <a:ln w="13462">
                  <a:solidFill>
                    <a:schemeClr val="tx1"/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Pacifico" panose="02000000000000000000" pitchFamily="2" charset="0"/>
              </a:rPr>
              <a:t>Teachings for </a:t>
            </a:r>
          </a:p>
          <a:p>
            <a:pPr algn="ctr"/>
            <a:r>
              <a:rPr lang="en-US" sz="7200" b="1" cap="none" spc="0" dirty="0">
                <a:ln w="13462">
                  <a:solidFill>
                    <a:schemeClr val="tx1"/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Pacifico" panose="02000000000000000000" pitchFamily="2" charset="0"/>
              </a:rPr>
              <a:t>Section </a:t>
            </a:r>
            <a:r>
              <a:rPr lang="en-US" sz="7200" b="1" dirty="0">
                <a:ln w="13462">
                  <a:solidFill>
                    <a:schemeClr val="tx1"/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Pacifico" panose="02000000000000000000" pitchFamily="2" charset="0"/>
              </a:rPr>
              <a:t>3</a:t>
            </a:r>
            <a:r>
              <a:rPr lang="en-US" sz="7200" b="1" cap="none" spc="0" dirty="0">
                <a:ln w="13462">
                  <a:solidFill>
                    <a:schemeClr val="tx1"/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Pacifico" panose="02000000000000000000" pitchFamily="2" charset="0"/>
              </a:rPr>
              <a:t>D</a:t>
            </a:r>
          </a:p>
        </p:txBody>
      </p:sp>
    </p:spTree>
    <p:extLst>
      <p:ext uri="{BB962C8B-B14F-4D97-AF65-F5344CB8AC3E}">
        <p14:creationId xmlns:p14="http://schemas.microsoft.com/office/powerpoint/2010/main" val="98928875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1600200"/>
            <a:ext cx="3771528" cy="4800600"/>
          </a:xfrm>
        </p:spPr>
        <p:txBody>
          <a:bodyPr/>
          <a:lstStyle/>
          <a:p>
            <a:pPr marL="0" indent="0" algn="ctr" eaLnBrk="1" hangingPunct="1">
              <a:buFontTx/>
              <a:buNone/>
            </a:pPr>
            <a:r>
              <a:rPr lang="en-GB" altLang="en-US" sz="1600" b="1" dirty="0">
                <a:latin typeface="Comic Sans MS" pitchFamily="66" charset="0"/>
              </a:rPr>
              <a:t>You need to be able to work out the sum of a Geometric Series</a:t>
            </a:r>
            <a:endParaRPr lang="en-GB" altLang="en-US" sz="16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graphicFrame>
        <p:nvGraphicFramePr>
          <p:cNvPr id="20516" name="Object 36"/>
          <p:cNvGraphicFramePr>
            <a:graphicFrameLocks noChangeAspect="1"/>
          </p:cNvGraphicFramePr>
          <p:nvPr/>
        </p:nvGraphicFramePr>
        <p:xfrm>
          <a:off x="1428750" y="2447925"/>
          <a:ext cx="685800" cy="361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066" name="Equation" r:id="rId3" imgW="431613" imgH="228501" progId="Equation.DSMT4">
                  <p:embed/>
                </p:oleObj>
              </mc:Choice>
              <mc:Fallback>
                <p:oleObj name="Equation" r:id="rId3" imgW="431613" imgH="228501" progId="Equation.DSMT4">
                  <p:embed/>
                  <p:pic>
                    <p:nvPicPr>
                      <p:cNvPr id="20516" name="Object 3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28750" y="2447925"/>
                        <a:ext cx="685800" cy="3619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517" name="Object 37"/>
          <p:cNvGraphicFramePr>
            <a:graphicFrameLocks noChangeAspect="1"/>
          </p:cNvGraphicFramePr>
          <p:nvPr/>
        </p:nvGraphicFramePr>
        <p:xfrm>
          <a:off x="2190750" y="2524125"/>
          <a:ext cx="503238" cy="241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067" name="Equation" r:id="rId5" imgW="317225" imgH="152268" progId="Equation.DSMT4">
                  <p:embed/>
                </p:oleObj>
              </mc:Choice>
              <mc:Fallback>
                <p:oleObj name="Equation" r:id="rId5" imgW="317225" imgH="152268" progId="Equation.DSMT4">
                  <p:embed/>
                  <p:pic>
                    <p:nvPicPr>
                      <p:cNvPr id="20517" name="Object 3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90750" y="2524125"/>
                        <a:ext cx="503238" cy="241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518" name="Object 38"/>
          <p:cNvGraphicFramePr>
            <a:graphicFrameLocks noChangeAspect="1"/>
          </p:cNvGraphicFramePr>
          <p:nvPr/>
        </p:nvGraphicFramePr>
        <p:xfrm>
          <a:off x="2724150" y="2438400"/>
          <a:ext cx="584200" cy="322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068" name="Equation" r:id="rId7" imgW="368140" imgH="203112" progId="Equation.DSMT4">
                  <p:embed/>
                </p:oleObj>
              </mc:Choice>
              <mc:Fallback>
                <p:oleObj name="Equation" r:id="rId7" imgW="368140" imgH="203112" progId="Equation.DSMT4">
                  <p:embed/>
                  <p:pic>
                    <p:nvPicPr>
                      <p:cNvPr id="20518" name="Object 3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24150" y="2438400"/>
                        <a:ext cx="584200" cy="3222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519" name="Object 39"/>
          <p:cNvGraphicFramePr>
            <a:graphicFrameLocks noChangeAspect="1"/>
          </p:cNvGraphicFramePr>
          <p:nvPr/>
        </p:nvGraphicFramePr>
        <p:xfrm>
          <a:off x="3333750" y="2438400"/>
          <a:ext cx="584200" cy="322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069" name="Equation" r:id="rId9" imgW="368140" imgH="203112" progId="Equation.DSMT4">
                  <p:embed/>
                </p:oleObj>
              </mc:Choice>
              <mc:Fallback>
                <p:oleObj name="Equation" r:id="rId9" imgW="368140" imgH="203112" progId="Equation.DSMT4">
                  <p:embed/>
                  <p:pic>
                    <p:nvPicPr>
                      <p:cNvPr id="20519" name="Object 3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33750" y="2438400"/>
                        <a:ext cx="584200" cy="3222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520" name="Object 40"/>
          <p:cNvGraphicFramePr>
            <a:graphicFrameLocks noChangeAspect="1"/>
          </p:cNvGraphicFramePr>
          <p:nvPr/>
        </p:nvGraphicFramePr>
        <p:xfrm>
          <a:off x="3943350" y="2438400"/>
          <a:ext cx="584200" cy="322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070" name="Equation" r:id="rId11" imgW="368140" imgH="203112" progId="Equation.DSMT4">
                  <p:embed/>
                </p:oleObj>
              </mc:Choice>
              <mc:Fallback>
                <p:oleObj name="Equation" r:id="rId11" imgW="368140" imgH="203112" progId="Equation.DSMT4">
                  <p:embed/>
                  <p:pic>
                    <p:nvPicPr>
                      <p:cNvPr id="20520" name="Object 4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43350" y="2438400"/>
                        <a:ext cx="584200" cy="3222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521" name="Object 41"/>
          <p:cNvGraphicFramePr>
            <a:graphicFrameLocks noChangeAspect="1"/>
          </p:cNvGraphicFramePr>
          <p:nvPr/>
        </p:nvGraphicFramePr>
        <p:xfrm>
          <a:off x="4629150" y="2514600"/>
          <a:ext cx="444500" cy="241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071" name="Equation" r:id="rId13" imgW="279279" imgH="152334" progId="Equation.DSMT4">
                  <p:embed/>
                </p:oleObj>
              </mc:Choice>
              <mc:Fallback>
                <p:oleObj name="Equation" r:id="rId13" imgW="279279" imgH="152334" progId="Equation.DSMT4">
                  <p:embed/>
                  <p:pic>
                    <p:nvPicPr>
                      <p:cNvPr id="20521" name="Object 4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29150" y="2514600"/>
                        <a:ext cx="444500" cy="241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522" name="Object 42"/>
          <p:cNvGraphicFramePr>
            <a:graphicFrameLocks noChangeAspect="1"/>
          </p:cNvGraphicFramePr>
          <p:nvPr/>
        </p:nvGraphicFramePr>
        <p:xfrm>
          <a:off x="5162550" y="2514600"/>
          <a:ext cx="444500" cy="241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072" name="Equation" r:id="rId15" imgW="279279" imgH="152334" progId="Equation.DSMT4">
                  <p:embed/>
                </p:oleObj>
              </mc:Choice>
              <mc:Fallback>
                <p:oleObj name="Equation" r:id="rId15" imgW="279279" imgH="152334" progId="Equation.DSMT4">
                  <p:embed/>
                  <p:pic>
                    <p:nvPicPr>
                      <p:cNvPr id="20522" name="Object 4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62550" y="2514600"/>
                        <a:ext cx="444500" cy="241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523" name="Object 43"/>
          <p:cNvGraphicFramePr>
            <a:graphicFrameLocks noChangeAspect="1"/>
          </p:cNvGraphicFramePr>
          <p:nvPr/>
        </p:nvGraphicFramePr>
        <p:xfrm>
          <a:off x="5695950" y="2438400"/>
          <a:ext cx="768350" cy="322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073" name="Equation" r:id="rId17" imgW="482391" imgH="203112" progId="Equation.DSMT4">
                  <p:embed/>
                </p:oleObj>
              </mc:Choice>
              <mc:Fallback>
                <p:oleObj name="Equation" r:id="rId17" imgW="482391" imgH="203112" progId="Equation.DSMT4">
                  <p:embed/>
                  <p:pic>
                    <p:nvPicPr>
                      <p:cNvPr id="20523" name="Object 4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95950" y="2438400"/>
                        <a:ext cx="768350" cy="3222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524" name="Object 44"/>
          <p:cNvGraphicFramePr>
            <a:graphicFrameLocks noChangeAspect="1"/>
          </p:cNvGraphicFramePr>
          <p:nvPr/>
        </p:nvGraphicFramePr>
        <p:xfrm>
          <a:off x="6477000" y="2438400"/>
          <a:ext cx="728663" cy="322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074" name="Equation" r:id="rId19" imgW="457002" imgH="203112" progId="Equation.DSMT4">
                  <p:embed/>
                </p:oleObj>
              </mc:Choice>
              <mc:Fallback>
                <p:oleObj name="Equation" r:id="rId19" imgW="457002" imgH="203112" progId="Equation.DSMT4">
                  <p:embed/>
                  <p:pic>
                    <p:nvPicPr>
                      <p:cNvPr id="20524" name="Object 4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77000" y="2438400"/>
                        <a:ext cx="728663" cy="3222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525" name="Object 45"/>
          <p:cNvGraphicFramePr>
            <a:graphicFrameLocks noChangeAspect="1"/>
          </p:cNvGraphicFramePr>
          <p:nvPr/>
        </p:nvGraphicFramePr>
        <p:xfrm>
          <a:off x="1295400" y="2971800"/>
          <a:ext cx="866775" cy="361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075" name="Equation" r:id="rId21" imgW="545863" imgH="228501" progId="Equation.DSMT4">
                  <p:embed/>
                </p:oleObj>
              </mc:Choice>
              <mc:Fallback>
                <p:oleObj name="Equation" r:id="rId21" imgW="545863" imgH="228501" progId="Equation.DSMT4">
                  <p:embed/>
                  <p:pic>
                    <p:nvPicPr>
                      <p:cNvPr id="20525" name="Object 4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95400" y="2971800"/>
                        <a:ext cx="866775" cy="3619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527" name="Object 47"/>
          <p:cNvGraphicFramePr>
            <a:graphicFrameLocks noChangeAspect="1"/>
          </p:cNvGraphicFramePr>
          <p:nvPr/>
        </p:nvGraphicFramePr>
        <p:xfrm>
          <a:off x="2209800" y="2971800"/>
          <a:ext cx="584200" cy="322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076" name="Equation" r:id="rId23" imgW="368140" imgH="203112" progId="Equation.DSMT4">
                  <p:embed/>
                </p:oleObj>
              </mc:Choice>
              <mc:Fallback>
                <p:oleObj name="Equation" r:id="rId23" imgW="368140" imgH="203112" progId="Equation.DSMT4">
                  <p:embed/>
                  <p:pic>
                    <p:nvPicPr>
                      <p:cNvPr id="20527" name="Object 4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09800" y="2971800"/>
                        <a:ext cx="584200" cy="3222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528" name="Object 48"/>
          <p:cNvGraphicFramePr>
            <a:graphicFrameLocks noChangeAspect="1"/>
          </p:cNvGraphicFramePr>
          <p:nvPr/>
        </p:nvGraphicFramePr>
        <p:xfrm>
          <a:off x="2819400" y="2971800"/>
          <a:ext cx="584200" cy="322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077" name="Equation" r:id="rId25" imgW="368140" imgH="203112" progId="Equation.DSMT4">
                  <p:embed/>
                </p:oleObj>
              </mc:Choice>
              <mc:Fallback>
                <p:oleObj name="Equation" r:id="rId25" imgW="368140" imgH="203112" progId="Equation.DSMT4">
                  <p:embed/>
                  <p:pic>
                    <p:nvPicPr>
                      <p:cNvPr id="20528" name="Object 4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19400" y="2971800"/>
                        <a:ext cx="584200" cy="3222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529" name="Object 49"/>
          <p:cNvGraphicFramePr>
            <a:graphicFrameLocks noChangeAspect="1"/>
          </p:cNvGraphicFramePr>
          <p:nvPr/>
        </p:nvGraphicFramePr>
        <p:xfrm>
          <a:off x="3429000" y="2971800"/>
          <a:ext cx="584200" cy="322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078" name="Equation" r:id="rId27" imgW="368140" imgH="203112" progId="Equation.DSMT4">
                  <p:embed/>
                </p:oleObj>
              </mc:Choice>
              <mc:Fallback>
                <p:oleObj name="Equation" r:id="rId27" imgW="368140" imgH="203112" progId="Equation.DSMT4">
                  <p:embed/>
                  <p:pic>
                    <p:nvPicPr>
                      <p:cNvPr id="20529" name="Object 4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29000" y="2971800"/>
                        <a:ext cx="584200" cy="3222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530" name="Object 50"/>
          <p:cNvGraphicFramePr>
            <a:graphicFrameLocks noChangeAspect="1"/>
          </p:cNvGraphicFramePr>
          <p:nvPr/>
        </p:nvGraphicFramePr>
        <p:xfrm>
          <a:off x="4648200" y="3048000"/>
          <a:ext cx="444500" cy="241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079" name="Equation" r:id="rId29" imgW="279279" imgH="152334" progId="Equation.DSMT4">
                  <p:embed/>
                </p:oleObj>
              </mc:Choice>
              <mc:Fallback>
                <p:oleObj name="Equation" r:id="rId29" imgW="279279" imgH="152334" progId="Equation.DSMT4">
                  <p:embed/>
                  <p:pic>
                    <p:nvPicPr>
                      <p:cNvPr id="20530" name="Object 5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48200" y="3048000"/>
                        <a:ext cx="444500" cy="241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531" name="Object 51"/>
          <p:cNvGraphicFramePr>
            <a:graphicFrameLocks noChangeAspect="1"/>
          </p:cNvGraphicFramePr>
          <p:nvPr/>
        </p:nvGraphicFramePr>
        <p:xfrm>
          <a:off x="5181600" y="3048000"/>
          <a:ext cx="444500" cy="241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080" name="Equation" r:id="rId30" imgW="279279" imgH="152334" progId="Equation.DSMT4">
                  <p:embed/>
                </p:oleObj>
              </mc:Choice>
              <mc:Fallback>
                <p:oleObj name="Equation" r:id="rId30" imgW="279279" imgH="152334" progId="Equation.DSMT4">
                  <p:embed/>
                  <p:pic>
                    <p:nvPicPr>
                      <p:cNvPr id="20531" name="Object 5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81600" y="3048000"/>
                        <a:ext cx="444500" cy="241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532" name="Object 52"/>
          <p:cNvGraphicFramePr>
            <a:graphicFrameLocks noChangeAspect="1"/>
          </p:cNvGraphicFramePr>
          <p:nvPr/>
        </p:nvGraphicFramePr>
        <p:xfrm>
          <a:off x="4038600" y="2971800"/>
          <a:ext cx="585788" cy="322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081" name="Equation" r:id="rId31" imgW="368140" imgH="203112" progId="Equation.DSMT4">
                  <p:embed/>
                </p:oleObj>
              </mc:Choice>
              <mc:Fallback>
                <p:oleObj name="Equation" r:id="rId31" imgW="368140" imgH="203112" progId="Equation.DSMT4">
                  <p:embed/>
                  <p:pic>
                    <p:nvPicPr>
                      <p:cNvPr id="20532" name="Object 5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38600" y="2971800"/>
                        <a:ext cx="585788" cy="3222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533" name="Object 53"/>
          <p:cNvGraphicFramePr>
            <a:graphicFrameLocks noChangeAspect="1"/>
          </p:cNvGraphicFramePr>
          <p:nvPr/>
        </p:nvGraphicFramePr>
        <p:xfrm>
          <a:off x="5715000" y="2971800"/>
          <a:ext cx="728663" cy="322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082" name="Equation" r:id="rId33" imgW="457002" imgH="203112" progId="Equation.DSMT4">
                  <p:embed/>
                </p:oleObj>
              </mc:Choice>
              <mc:Fallback>
                <p:oleObj name="Equation" r:id="rId33" imgW="457002" imgH="203112" progId="Equation.DSMT4">
                  <p:embed/>
                  <p:pic>
                    <p:nvPicPr>
                      <p:cNvPr id="20533" name="Object 5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15000" y="2971800"/>
                        <a:ext cx="728663" cy="3222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534" name="Object 54"/>
          <p:cNvGraphicFramePr>
            <a:graphicFrameLocks noChangeAspect="1"/>
          </p:cNvGraphicFramePr>
          <p:nvPr/>
        </p:nvGraphicFramePr>
        <p:xfrm>
          <a:off x="6477000" y="2971800"/>
          <a:ext cx="608013" cy="322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083" name="Equation" r:id="rId35" imgW="380835" imgH="203112" progId="Equation.DSMT4">
                  <p:embed/>
                </p:oleObj>
              </mc:Choice>
              <mc:Fallback>
                <p:oleObj name="Equation" r:id="rId35" imgW="380835" imgH="203112" progId="Equation.DSMT4">
                  <p:embed/>
                  <p:pic>
                    <p:nvPicPr>
                      <p:cNvPr id="20534" name="Object 5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77000" y="2971800"/>
                        <a:ext cx="608013" cy="3222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535" name="Text Box 55"/>
          <p:cNvSpPr txBox="1">
            <a:spLocks noChangeArrowheads="1"/>
          </p:cNvSpPr>
          <p:nvPr/>
        </p:nvSpPr>
        <p:spPr bwMode="auto">
          <a:xfrm>
            <a:off x="990600" y="2438400"/>
            <a:ext cx="3048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altLang="en-US">
                <a:solidFill>
                  <a:srgbClr val="FF0000"/>
                </a:solidFill>
                <a:latin typeface="Comic Sans MS" pitchFamily="66" charset="0"/>
              </a:rPr>
              <a:t>1</a:t>
            </a:r>
          </a:p>
        </p:txBody>
      </p:sp>
      <p:sp>
        <p:nvSpPr>
          <p:cNvPr id="20536" name="Text Box 56"/>
          <p:cNvSpPr txBox="1">
            <a:spLocks noChangeArrowheads="1"/>
          </p:cNvSpPr>
          <p:nvPr/>
        </p:nvSpPr>
        <p:spPr bwMode="auto">
          <a:xfrm>
            <a:off x="990600" y="2971800"/>
            <a:ext cx="3048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altLang="en-US">
                <a:solidFill>
                  <a:srgbClr val="FF0000"/>
                </a:solidFill>
                <a:latin typeface="Comic Sans MS" pitchFamily="66" charset="0"/>
              </a:rPr>
              <a:t>2</a:t>
            </a:r>
          </a:p>
        </p:txBody>
      </p:sp>
      <p:graphicFrame>
        <p:nvGraphicFramePr>
          <p:cNvPr id="20537" name="Object 57"/>
          <p:cNvGraphicFramePr>
            <a:graphicFrameLocks noChangeAspect="1"/>
          </p:cNvGraphicFramePr>
          <p:nvPr/>
        </p:nvGraphicFramePr>
        <p:xfrm>
          <a:off x="914400" y="3581400"/>
          <a:ext cx="1030288" cy="361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084" name="Equation" r:id="rId37" imgW="647700" imgH="228600" progId="Equation.DSMT4">
                  <p:embed/>
                </p:oleObj>
              </mc:Choice>
              <mc:Fallback>
                <p:oleObj name="Equation" r:id="rId37" imgW="647700" imgH="228600" progId="Equation.DSMT4">
                  <p:embed/>
                  <p:pic>
                    <p:nvPicPr>
                      <p:cNvPr id="20537" name="Object 5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3581400"/>
                        <a:ext cx="1030288" cy="3619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538" name="Object 58"/>
          <p:cNvGraphicFramePr>
            <a:graphicFrameLocks noChangeAspect="1"/>
          </p:cNvGraphicFramePr>
          <p:nvPr/>
        </p:nvGraphicFramePr>
        <p:xfrm>
          <a:off x="2057400" y="3581400"/>
          <a:ext cx="727075" cy="322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085" name="Equation" r:id="rId39" imgW="457002" imgH="203112" progId="Equation.DSMT4">
                  <p:embed/>
                </p:oleObj>
              </mc:Choice>
              <mc:Fallback>
                <p:oleObj name="Equation" r:id="rId39" imgW="457002" imgH="203112" progId="Equation.DSMT4">
                  <p:embed/>
                  <p:pic>
                    <p:nvPicPr>
                      <p:cNvPr id="20538" name="Object 5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57400" y="3581400"/>
                        <a:ext cx="727075" cy="3222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539" name="Line 59"/>
          <p:cNvSpPr>
            <a:spLocks noChangeShapeType="1"/>
          </p:cNvSpPr>
          <p:nvPr/>
        </p:nvSpPr>
        <p:spPr bwMode="auto">
          <a:xfrm flipV="1">
            <a:off x="2438400" y="2438400"/>
            <a:ext cx="304800" cy="30480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0540" name="Line 60"/>
          <p:cNvSpPr>
            <a:spLocks noChangeShapeType="1"/>
          </p:cNvSpPr>
          <p:nvPr/>
        </p:nvSpPr>
        <p:spPr bwMode="auto">
          <a:xfrm flipV="1">
            <a:off x="1905000" y="2971800"/>
            <a:ext cx="304800" cy="30480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0541" name="Line 61"/>
          <p:cNvSpPr>
            <a:spLocks noChangeShapeType="1"/>
          </p:cNvSpPr>
          <p:nvPr/>
        </p:nvSpPr>
        <p:spPr bwMode="auto">
          <a:xfrm flipV="1">
            <a:off x="2438400" y="2971800"/>
            <a:ext cx="304800" cy="30480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0542" name="Line 62"/>
          <p:cNvSpPr>
            <a:spLocks noChangeShapeType="1"/>
          </p:cNvSpPr>
          <p:nvPr/>
        </p:nvSpPr>
        <p:spPr bwMode="auto">
          <a:xfrm flipV="1">
            <a:off x="2971800" y="2438400"/>
            <a:ext cx="304800" cy="30480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0543" name="Line 63"/>
          <p:cNvSpPr>
            <a:spLocks noChangeShapeType="1"/>
          </p:cNvSpPr>
          <p:nvPr/>
        </p:nvSpPr>
        <p:spPr bwMode="auto">
          <a:xfrm flipV="1">
            <a:off x="3048000" y="2971800"/>
            <a:ext cx="304800" cy="30480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0544" name="Line 64"/>
          <p:cNvSpPr>
            <a:spLocks noChangeShapeType="1"/>
          </p:cNvSpPr>
          <p:nvPr/>
        </p:nvSpPr>
        <p:spPr bwMode="auto">
          <a:xfrm flipV="1">
            <a:off x="3581400" y="2438400"/>
            <a:ext cx="304800" cy="30480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0545" name="Line 65"/>
          <p:cNvSpPr>
            <a:spLocks noChangeShapeType="1"/>
          </p:cNvSpPr>
          <p:nvPr/>
        </p:nvSpPr>
        <p:spPr bwMode="auto">
          <a:xfrm flipV="1">
            <a:off x="4191000" y="2438400"/>
            <a:ext cx="304800" cy="30480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0546" name="Line 66"/>
          <p:cNvSpPr>
            <a:spLocks noChangeShapeType="1"/>
          </p:cNvSpPr>
          <p:nvPr/>
        </p:nvSpPr>
        <p:spPr bwMode="auto">
          <a:xfrm flipV="1">
            <a:off x="3657600" y="2971800"/>
            <a:ext cx="304800" cy="30480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0547" name="Line 67"/>
          <p:cNvSpPr>
            <a:spLocks noChangeShapeType="1"/>
          </p:cNvSpPr>
          <p:nvPr/>
        </p:nvSpPr>
        <p:spPr bwMode="auto">
          <a:xfrm flipV="1">
            <a:off x="4267200" y="2971800"/>
            <a:ext cx="304800" cy="30480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0548" name="Line 68"/>
          <p:cNvSpPr>
            <a:spLocks noChangeShapeType="1"/>
          </p:cNvSpPr>
          <p:nvPr/>
        </p:nvSpPr>
        <p:spPr bwMode="auto">
          <a:xfrm flipV="1">
            <a:off x="6019800" y="2438400"/>
            <a:ext cx="304800" cy="30480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0549" name="Line 69"/>
          <p:cNvSpPr>
            <a:spLocks noChangeShapeType="1"/>
          </p:cNvSpPr>
          <p:nvPr/>
        </p:nvSpPr>
        <p:spPr bwMode="auto">
          <a:xfrm flipV="1">
            <a:off x="6781800" y="2438400"/>
            <a:ext cx="304800" cy="30480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0550" name="Line 70"/>
          <p:cNvSpPr>
            <a:spLocks noChangeShapeType="1"/>
          </p:cNvSpPr>
          <p:nvPr/>
        </p:nvSpPr>
        <p:spPr bwMode="auto">
          <a:xfrm flipV="1">
            <a:off x="6096000" y="2971800"/>
            <a:ext cx="304800" cy="30480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graphicFrame>
        <p:nvGraphicFramePr>
          <p:cNvPr id="20551" name="Object 71"/>
          <p:cNvGraphicFramePr>
            <a:graphicFrameLocks noChangeAspect="1"/>
          </p:cNvGraphicFramePr>
          <p:nvPr/>
        </p:nvGraphicFramePr>
        <p:xfrm>
          <a:off x="914400" y="4114800"/>
          <a:ext cx="1069975" cy="361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086" name="Equation" r:id="rId41" imgW="672808" imgH="228501" progId="Equation.DSMT4">
                  <p:embed/>
                </p:oleObj>
              </mc:Choice>
              <mc:Fallback>
                <p:oleObj name="Equation" r:id="rId41" imgW="672808" imgH="228501" progId="Equation.DSMT4">
                  <p:embed/>
                  <p:pic>
                    <p:nvPicPr>
                      <p:cNvPr id="20551" name="Object 7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4114800"/>
                        <a:ext cx="1069975" cy="3619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552" name="Object 72"/>
          <p:cNvGraphicFramePr>
            <a:graphicFrameLocks noChangeAspect="1"/>
          </p:cNvGraphicFramePr>
          <p:nvPr/>
        </p:nvGraphicFramePr>
        <p:xfrm>
          <a:off x="2057400" y="4114800"/>
          <a:ext cx="868363" cy="361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087" name="Equation" r:id="rId43" imgW="545863" imgH="228501" progId="Equation.DSMT4">
                  <p:embed/>
                </p:oleObj>
              </mc:Choice>
              <mc:Fallback>
                <p:oleObj name="Equation" r:id="rId43" imgW="545863" imgH="228501" progId="Equation.DSMT4">
                  <p:embed/>
                  <p:pic>
                    <p:nvPicPr>
                      <p:cNvPr id="20552" name="Object 7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57400" y="4114800"/>
                        <a:ext cx="868363" cy="3619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553" name="Object 73"/>
          <p:cNvGraphicFramePr>
            <a:graphicFrameLocks noChangeAspect="1"/>
          </p:cNvGraphicFramePr>
          <p:nvPr/>
        </p:nvGraphicFramePr>
        <p:xfrm>
          <a:off x="1447800" y="4800600"/>
          <a:ext cx="504825" cy="361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088" name="Equation" r:id="rId45" imgW="317362" imgH="228501" progId="Equation.DSMT4">
                  <p:embed/>
                </p:oleObj>
              </mc:Choice>
              <mc:Fallback>
                <p:oleObj name="Equation" r:id="rId45" imgW="317362" imgH="228501" progId="Equation.DSMT4">
                  <p:embed/>
                  <p:pic>
                    <p:nvPicPr>
                      <p:cNvPr id="20553" name="Object 7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47800" y="4800600"/>
                        <a:ext cx="504825" cy="3619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554" name="Object 74"/>
          <p:cNvGraphicFramePr>
            <a:graphicFrameLocks noChangeAspect="1"/>
          </p:cNvGraphicFramePr>
          <p:nvPr/>
        </p:nvGraphicFramePr>
        <p:xfrm>
          <a:off x="2057400" y="4648200"/>
          <a:ext cx="909638" cy="704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089" name="Equation" r:id="rId47" imgW="571252" imgH="444307" progId="Equation.DSMT4">
                  <p:embed/>
                </p:oleObj>
              </mc:Choice>
              <mc:Fallback>
                <p:oleObj name="Equation" r:id="rId47" imgW="571252" imgH="444307" progId="Equation.DSMT4">
                  <p:embed/>
                  <p:pic>
                    <p:nvPicPr>
                      <p:cNvPr id="20554" name="Object 7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57400" y="4648200"/>
                        <a:ext cx="909638" cy="7048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555" name="Rectangle 75"/>
          <p:cNvSpPr>
            <a:spLocks noChangeArrowheads="1"/>
          </p:cNvSpPr>
          <p:nvPr/>
        </p:nvSpPr>
        <p:spPr bwMode="auto">
          <a:xfrm>
            <a:off x="1371600" y="4572000"/>
            <a:ext cx="1676400" cy="838200"/>
          </a:xfrm>
          <a:prstGeom prst="rect">
            <a:avLst/>
          </a:prstGeom>
          <a:noFill/>
          <a:ln w="25400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0556" name="Arc 76"/>
          <p:cNvSpPr>
            <a:spLocks/>
          </p:cNvSpPr>
          <p:nvPr/>
        </p:nvSpPr>
        <p:spPr bwMode="auto">
          <a:xfrm>
            <a:off x="7391400" y="2667000"/>
            <a:ext cx="228600" cy="533400"/>
          </a:xfrm>
          <a:custGeom>
            <a:avLst/>
            <a:gdLst>
              <a:gd name="T0" fmla="*/ 0 w 21600"/>
              <a:gd name="T1" fmla="*/ 0 h 43175"/>
              <a:gd name="T2" fmla="*/ 1219761 w 21600"/>
              <a:gd name="T3" fmla="*/ 81413111 h 43175"/>
              <a:gd name="T4" fmla="*/ 0 w 21600"/>
              <a:gd name="T5" fmla="*/ 40730066 h 43175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43175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129"/>
                  <a:pt x="12545" y="42626"/>
                  <a:pt x="1029" y="43175"/>
                </a:cubicBezTo>
              </a:path>
              <a:path w="21600" h="43175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129"/>
                  <a:pt x="12545" y="42626"/>
                  <a:pt x="1029" y="43175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20557" name="Arc 77"/>
          <p:cNvSpPr>
            <a:spLocks/>
          </p:cNvSpPr>
          <p:nvPr/>
        </p:nvSpPr>
        <p:spPr bwMode="auto">
          <a:xfrm>
            <a:off x="3048000" y="3733800"/>
            <a:ext cx="228600" cy="533400"/>
          </a:xfrm>
          <a:custGeom>
            <a:avLst/>
            <a:gdLst>
              <a:gd name="T0" fmla="*/ 0 w 21600"/>
              <a:gd name="T1" fmla="*/ 0 h 43175"/>
              <a:gd name="T2" fmla="*/ 1219761 w 21600"/>
              <a:gd name="T3" fmla="*/ 81413111 h 43175"/>
              <a:gd name="T4" fmla="*/ 0 w 21600"/>
              <a:gd name="T5" fmla="*/ 40730066 h 43175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43175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129"/>
                  <a:pt x="12545" y="42626"/>
                  <a:pt x="1029" y="43175"/>
                </a:cubicBezTo>
              </a:path>
              <a:path w="21600" h="43175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129"/>
                  <a:pt x="12545" y="42626"/>
                  <a:pt x="1029" y="43175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20558" name="Arc 78"/>
          <p:cNvSpPr>
            <a:spLocks/>
          </p:cNvSpPr>
          <p:nvPr/>
        </p:nvSpPr>
        <p:spPr bwMode="auto">
          <a:xfrm>
            <a:off x="3276600" y="4419600"/>
            <a:ext cx="228600" cy="533400"/>
          </a:xfrm>
          <a:custGeom>
            <a:avLst/>
            <a:gdLst>
              <a:gd name="T0" fmla="*/ 0 w 21600"/>
              <a:gd name="T1" fmla="*/ 0 h 43175"/>
              <a:gd name="T2" fmla="*/ 1219761 w 21600"/>
              <a:gd name="T3" fmla="*/ 81413111 h 43175"/>
              <a:gd name="T4" fmla="*/ 0 w 21600"/>
              <a:gd name="T5" fmla="*/ 40730066 h 43175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43175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129"/>
                  <a:pt x="12545" y="42626"/>
                  <a:pt x="1029" y="43175"/>
                </a:cubicBezTo>
              </a:path>
              <a:path w="21600" h="43175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129"/>
                  <a:pt x="12545" y="42626"/>
                  <a:pt x="1029" y="43175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20559" name="Text Box 79"/>
          <p:cNvSpPr txBox="1">
            <a:spLocks noChangeArrowheads="1"/>
          </p:cNvSpPr>
          <p:nvPr/>
        </p:nvSpPr>
        <p:spPr bwMode="auto">
          <a:xfrm>
            <a:off x="7620000" y="2667000"/>
            <a:ext cx="1143000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altLang="en-US" sz="1400">
                <a:solidFill>
                  <a:srgbClr val="FF0000"/>
                </a:solidFill>
                <a:latin typeface="Comic Sans MS" pitchFamily="66" charset="0"/>
              </a:rPr>
              <a:t>Multiply all terms by r</a:t>
            </a:r>
          </a:p>
        </p:txBody>
      </p:sp>
      <p:sp>
        <p:nvSpPr>
          <p:cNvPr id="20560" name="Text Box 80"/>
          <p:cNvSpPr txBox="1">
            <a:spLocks noChangeArrowheads="1"/>
          </p:cNvSpPr>
          <p:nvPr/>
        </p:nvSpPr>
        <p:spPr bwMode="auto">
          <a:xfrm>
            <a:off x="3352800" y="3733800"/>
            <a:ext cx="1143000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altLang="en-US" sz="1400">
                <a:solidFill>
                  <a:srgbClr val="FF0000"/>
                </a:solidFill>
                <a:latin typeface="Comic Sans MS" pitchFamily="66" charset="0"/>
              </a:rPr>
              <a:t>Factorise both sides</a:t>
            </a:r>
          </a:p>
        </p:txBody>
      </p:sp>
      <p:sp>
        <p:nvSpPr>
          <p:cNvPr id="20561" name="Text Box 81"/>
          <p:cNvSpPr txBox="1">
            <a:spLocks noChangeArrowheads="1"/>
          </p:cNvSpPr>
          <p:nvPr/>
        </p:nvSpPr>
        <p:spPr bwMode="auto">
          <a:xfrm>
            <a:off x="0" y="3581400"/>
            <a:ext cx="9144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altLang="en-US">
                <a:solidFill>
                  <a:srgbClr val="FF0000"/>
                </a:solidFill>
                <a:latin typeface="Comic Sans MS" pitchFamily="66" charset="0"/>
              </a:rPr>
              <a:t>1  -  2</a:t>
            </a:r>
          </a:p>
        </p:txBody>
      </p:sp>
      <p:sp>
        <p:nvSpPr>
          <p:cNvPr id="20562" name="Text Box 82"/>
          <p:cNvSpPr txBox="1">
            <a:spLocks noChangeArrowheads="1"/>
          </p:cNvSpPr>
          <p:nvPr/>
        </p:nvSpPr>
        <p:spPr bwMode="auto">
          <a:xfrm>
            <a:off x="3429000" y="4419600"/>
            <a:ext cx="1143000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altLang="en-US" sz="1400">
                <a:solidFill>
                  <a:srgbClr val="FF0000"/>
                </a:solidFill>
                <a:latin typeface="Comic Sans MS" pitchFamily="66" charset="0"/>
              </a:rPr>
              <a:t>Divide by (1 - r)</a:t>
            </a:r>
          </a:p>
        </p:txBody>
      </p:sp>
      <p:sp>
        <p:nvSpPr>
          <p:cNvPr id="54" name="Title 1"/>
          <p:cNvSpPr>
            <a:spLocks noGrp="1"/>
          </p:cNvSpPr>
          <p:nvPr>
            <p:ph type="title"/>
          </p:nvPr>
        </p:nvSpPr>
        <p:spPr>
          <a:xfrm>
            <a:off x="602524" y="129995"/>
            <a:ext cx="7886700" cy="1325563"/>
          </a:xfrm>
        </p:spPr>
        <p:txBody>
          <a:bodyPr/>
          <a:lstStyle/>
          <a:p>
            <a:pPr algn="ctr"/>
            <a:r>
              <a:rPr lang="en-US" dirty="0">
                <a:latin typeface="Comic Sans MS" panose="030F0702030302020204" pitchFamily="66" charset="0"/>
              </a:rPr>
              <a:t>Sequences and Series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8708571" y="6519446"/>
            <a:ext cx="51007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Comic Sans MS" panose="030F0702030302020204" pitchFamily="66" charset="0"/>
              </a:rPr>
              <a:t>3D</a:t>
            </a:r>
            <a:endParaRPr lang="en-GB" sz="1600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6" name="TextBox 55"/>
              <p:cNvSpPr txBox="1"/>
              <p:nvPr/>
            </p:nvSpPr>
            <p:spPr>
              <a:xfrm>
                <a:off x="107504" y="116632"/>
                <a:ext cx="1203984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𝑎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56" name="TextBox 5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504" y="116632"/>
                <a:ext cx="1203984" cy="276999"/>
              </a:xfrm>
              <a:prstGeom prst="rect">
                <a:avLst/>
              </a:prstGeom>
              <a:blipFill>
                <a:blip r:embed="rId49"/>
                <a:stretch>
                  <a:fillRect l="-2538" t="-4348" r="-1523" b="-1087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7" name="TextBox 56"/>
              <p:cNvSpPr txBox="1"/>
              <p:nvPr/>
            </p:nvSpPr>
            <p:spPr>
              <a:xfrm>
                <a:off x="7524328" y="116632"/>
                <a:ext cx="1558567" cy="5866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1−</m:t>
                              </m:r>
                              <m:sSup>
                                <m:sSup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p>
                              </m:sSup>
                            </m:e>
                          </m:d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(1−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den>
                      </m:f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57" name="TextBox 5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24328" y="116632"/>
                <a:ext cx="1558567" cy="586699"/>
              </a:xfrm>
              <a:prstGeom prst="rect">
                <a:avLst/>
              </a:prstGeom>
              <a:blipFill>
                <a:blip r:embed="rId5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8" name="TextBox 57"/>
          <p:cNvSpPr txBox="1"/>
          <p:nvPr/>
        </p:nvSpPr>
        <p:spPr>
          <a:xfrm>
            <a:off x="5508104" y="4221088"/>
            <a:ext cx="2880320" cy="646331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0000FF"/>
                </a:solidFill>
                <a:latin typeface="Comic Sans MS" panose="030F0702030302020204" pitchFamily="66" charset="0"/>
              </a:rPr>
              <a:t>You might be asked to prove this on your exam!</a:t>
            </a:r>
            <a:endParaRPr lang="en-GB" dirty="0">
              <a:solidFill>
                <a:srgbClr val="0000FF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04022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05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05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05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05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05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205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205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205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205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205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205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205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205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205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7" dur="500"/>
                                        <p:tgtEl>
                                          <p:spTgt spid="205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 nodeType="clickPar">
                      <p:stCondLst>
                        <p:cond delay="indefinite"/>
                      </p:stCondLst>
                      <p:childTnLst>
                        <p:par>
                          <p:cTn id="7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2" dur="500"/>
                                        <p:tgtEl>
                                          <p:spTgt spid="205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 nodeType="clickPar">
                      <p:stCondLst>
                        <p:cond delay="indefinite"/>
                      </p:stCondLst>
                      <p:childTnLst>
                        <p:par>
                          <p:cTn id="8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7" dur="500"/>
                                        <p:tgtEl>
                                          <p:spTgt spid="205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 nodeType="clickPar">
                      <p:stCondLst>
                        <p:cond delay="indefinite"/>
                      </p:stCondLst>
                      <p:childTnLst>
                        <p:par>
                          <p:cTn id="8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2" dur="500"/>
                                        <p:tgtEl>
                                          <p:spTgt spid="205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 nodeType="clickPar">
                      <p:stCondLst>
                        <p:cond delay="indefinite"/>
                      </p:stCondLst>
                      <p:childTnLst>
                        <p:par>
                          <p:cTn id="9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7" dur="500"/>
                                        <p:tgtEl>
                                          <p:spTgt spid="205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 nodeType="clickPar">
                      <p:stCondLst>
                        <p:cond delay="indefinite"/>
                      </p:stCondLst>
                      <p:childTnLst>
                        <p:par>
                          <p:cTn id="9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2" dur="500"/>
                                        <p:tgtEl>
                                          <p:spTgt spid="205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 nodeType="clickPar">
                      <p:stCondLst>
                        <p:cond delay="indefinite"/>
                      </p:stCondLst>
                      <p:childTnLst>
                        <p:par>
                          <p:cTn id="10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7" dur="500"/>
                                        <p:tgtEl>
                                          <p:spTgt spid="205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0" dur="500"/>
                                        <p:tgtEl>
                                          <p:spTgt spid="205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 nodeType="clickPar">
                      <p:stCondLst>
                        <p:cond delay="indefinite"/>
                      </p:stCondLst>
                      <p:childTnLst>
                        <p:par>
                          <p:cTn id="1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5" dur="500"/>
                                        <p:tgtEl>
                                          <p:spTgt spid="205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 nodeType="clickPar">
                      <p:stCondLst>
                        <p:cond delay="indefinite"/>
                      </p:stCondLst>
                      <p:childTnLst>
                        <p:par>
                          <p:cTn id="1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0" dur="500"/>
                                        <p:tgtEl>
                                          <p:spTgt spid="205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 nodeType="clickPar">
                      <p:stCondLst>
                        <p:cond delay="indefinite"/>
                      </p:stCondLst>
                      <p:childTnLst>
                        <p:par>
                          <p:cTn id="1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5" dur="500"/>
                                        <p:tgtEl>
                                          <p:spTgt spid="205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 nodeType="clickPar">
                      <p:stCondLst>
                        <p:cond delay="indefinite"/>
                      </p:stCondLst>
                      <p:childTnLst>
                        <p:par>
                          <p:cTn id="1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0" dur="500"/>
                                        <p:tgtEl>
                                          <p:spTgt spid="205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 nodeType="clickPar">
                      <p:stCondLst>
                        <p:cond delay="indefinite"/>
                      </p:stCondLst>
                      <p:childTnLst>
                        <p:par>
                          <p:cTn id="1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5" dur="500"/>
                                        <p:tgtEl>
                                          <p:spTgt spid="205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 nodeType="clickPar">
                      <p:stCondLst>
                        <p:cond delay="indefinite"/>
                      </p:stCondLst>
                      <p:childTnLst>
                        <p:par>
                          <p:cTn id="1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0" dur="500"/>
                                        <p:tgtEl>
                                          <p:spTgt spid="205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 nodeType="clickPar">
                      <p:stCondLst>
                        <p:cond delay="indefinite"/>
                      </p:stCondLst>
                      <p:childTnLst>
                        <p:par>
                          <p:cTn id="1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5" dur="500"/>
                                        <p:tgtEl>
                                          <p:spTgt spid="205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 nodeType="clickPar">
                      <p:stCondLst>
                        <p:cond delay="indefinite"/>
                      </p:stCondLst>
                      <p:childTnLst>
                        <p:par>
                          <p:cTn id="1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0" dur="500"/>
                                        <p:tgtEl>
                                          <p:spTgt spid="205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 nodeType="clickPar">
                      <p:stCondLst>
                        <p:cond delay="indefinite"/>
                      </p:stCondLst>
                      <p:childTnLst>
                        <p:par>
                          <p:cTn id="1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5" dur="500"/>
                                        <p:tgtEl>
                                          <p:spTgt spid="205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6" fill="hold" nodeType="clickPar">
                      <p:stCondLst>
                        <p:cond delay="indefinite"/>
                      </p:stCondLst>
                      <p:childTnLst>
                        <p:par>
                          <p:cTn id="1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0" dur="500"/>
                                        <p:tgtEl>
                                          <p:spTgt spid="205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1" fill="hold" nodeType="clickPar">
                      <p:stCondLst>
                        <p:cond delay="indefinite"/>
                      </p:stCondLst>
                      <p:childTnLst>
                        <p:par>
                          <p:cTn id="1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5" dur="500"/>
                                        <p:tgtEl>
                                          <p:spTgt spid="205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6" fill="hold" nodeType="clickPar">
                      <p:stCondLst>
                        <p:cond delay="indefinite"/>
                      </p:stCondLst>
                      <p:childTnLst>
                        <p:par>
                          <p:cTn id="16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0" dur="500"/>
                                        <p:tgtEl>
                                          <p:spTgt spid="205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 nodeType="clickPar">
                      <p:stCondLst>
                        <p:cond delay="indefinite"/>
                      </p:stCondLst>
                      <p:childTnLst>
                        <p:par>
                          <p:cTn id="1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5" dur="500"/>
                                        <p:tgtEl>
                                          <p:spTgt spid="205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6" fill="hold" nodeType="clickPar">
                      <p:stCondLst>
                        <p:cond delay="indefinite"/>
                      </p:stCondLst>
                      <p:childTnLst>
                        <p:par>
                          <p:cTn id="17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0" dur="500"/>
                                        <p:tgtEl>
                                          <p:spTgt spid="205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1" fill="hold" nodeType="clickPar">
                      <p:stCondLst>
                        <p:cond delay="indefinite"/>
                      </p:stCondLst>
                      <p:childTnLst>
                        <p:par>
                          <p:cTn id="18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5" dur="500"/>
                                        <p:tgtEl>
                                          <p:spTgt spid="205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6" fill="hold" nodeType="clickPar">
                      <p:stCondLst>
                        <p:cond delay="indefinite"/>
                      </p:stCondLst>
                      <p:childTnLst>
                        <p:par>
                          <p:cTn id="18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0" dur="500"/>
                                        <p:tgtEl>
                                          <p:spTgt spid="205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1" fill="hold" nodeType="clickPar">
                      <p:stCondLst>
                        <p:cond delay="indefinite"/>
                      </p:stCondLst>
                      <p:childTnLst>
                        <p:par>
                          <p:cTn id="19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5" dur="500"/>
                                        <p:tgtEl>
                                          <p:spTgt spid="205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6" fill="hold" nodeType="clickPar">
                      <p:stCondLst>
                        <p:cond delay="indefinite"/>
                      </p:stCondLst>
                      <p:childTnLst>
                        <p:par>
                          <p:cTn id="19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0" dur="500"/>
                                        <p:tgtEl>
                                          <p:spTgt spid="205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1" fill="hold" nodeType="clickPar">
                      <p:stCondLst>
                        <p:cond delay="indefinite"/>
                      </p:stCondLst>
                      <p:childTnLst>
                        <p:par>
                          <p:cTn id="20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5" dur="500"/>
                                        <p:tgtEl>
                                          <p:spTgt spid="205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6" fill="hold" nodeType="clickPar">
                      <p:stCondLst>
                        <p:cond delay="indefinite"/>
                      </p:stCondLst>
                      <p:childTnLst>
                        <p:par>
                          <p:cTn id="20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0" dur="500"/>
                                        <p:tgtEl>
                                          <p:spTgt spid="205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1" fill="hold" nodeType="clickPar">
                      <p:stCondLst>
                        <p:cond delay="indefinite"/>
                      </p:stCondLst>
                      <p:childTnLst>
                        <p:par>
                          <p:cTn id="2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5" dur="500"/>
                                        <p:tgtEl>
                                          <p:spTgt spid="205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6" fill="hold" nodeType="clickPar">
                      <p:stCondLst>
                        <p:cond delay="indefinite"/>
                      </p:stCondLst>
                      <p:childTnLst>
                        <p:par>
                          <p:cTn id="2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0" dur="500"/>
                                        <p:tgtEl>
                                          <p:spTgt spid="205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1" fill="hold" nodeType="clickPar">
                      <p:stCondLst>
                        <p:cond delay="indefinite"/>
                      </p:stCondLst>
                      <p:childTnLst>
                        <p:par>
                          <p:cTn id="2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5" dur="500"/>
                                        <p:tgtEl>
                                          <p:spTgt spid="205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6" fill="hold" nodeType="clickPar">
                      <p:stCondLst>
                        <p:cond delay="indefinite"/>
                      </p:stCondLst>
                      <p:childTnLst>
                        <p:par>
                          <p:cTn id="2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0" dur="500"/>
                                        <p:tgtEl>
                                          <p:spTgt spid="205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1" fill="hold">
                      <p:stCondLst>
                        <p:cond delay="indefinite"/>
                      </p:stCondLst>
                      <p:childTnLst>
                        <p:par>
                          <p:cTn id="232" fill="hold">
                            <p:stCondLst>
                              <p:cond delay="0"/>
                            </p:stCondLst>
                            <p:childTnLst>
                              <p:par>
                                <p:cTn id="23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5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6" fill="hold">
                      <p:stCondLst>
                        <p:cond delay="indefinite"/>
                      </p:stCondLst>
                      <p:childTnLst>
                        <p:par>
                          <p:cTn id="237" fill="hold">
                            <p:stCondLst>
                              <p:cond delay="0"/>
                            </p:stCondLst>
                            <p:childTnLst>
                              <p:par>
                                <p:cTn id="23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0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35" grpId="0"/>
      <p:bldP spid="20536" grpId="0"/>
      <p:bldP spid="20539" grpId="0" animBg="1"/>
      <p:bldP spid="20540" grpId="0" animBg="1"/>
      <p:bldP spid="20541" grpId="0" animBg="1"/>
      <p:bldP spid="20542" grpId="0" animBg="1"/>
      <p:bldP spid="20543" grpId="0" animBg="1"/>
      <p:bldP spid="20544" grpId="0" animBg="1"/>
      <p:bldP spid="20545" grpId="0" animBg="1"/>
      <p:bldP spid="20546" grpId="0" animBg="1"/>
      <p:bldP spid="20547" grpId="0" animBg="1"/>
      <p:bldP spid="20548" grpId="0" animBg="1"/>
      <p:bldP spid="20549" grpId="0" animBg="1"/>
      <p:bldP spid="20550" grpId="0" animBg="1"/>
      <p:bldP spid="20555" grpId="0" animBg="1"/>
      <p:bldP spid="20556" grpId="0" animBg="1"/>
      <p:bldP spid="20557" grpId="0" animBg="1"/>
      <p:bldP spid="20558" grpId="0" animBg="1"/>
      <p:bldP spid="20559" grpId="0"/>
      <p:bldP spid="20560" grpId="0"/>
      <p:bldP spid="20561" grpId="0"/>
      <p:bldP spid="20562" grpId="0"/>
      <p:bldP spid="57" grpId="0"/>
      <p:bldP spid="58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Title 1"/>
          <p:cNvSpPr>
            <a:spLocks noGrp="1"/>
          </p:cNvSpPr>
          <p:nvPr>
            <p:ph type="title"/>
          </p:nvPr>
        </p:nvSpPr>
        <p:spPr>
          <a:xfrm>
            <a:off x="602524" y="129995"/>
            <a:ext cx="7886700" cy="1325563"/>
          </a:xfrm>
        </p:spPr>
        <p:txBody>
          <a:bodyPr/>
          <a:lstStyle/>
          <a:p>
            <a:pPr algn="ctr"/>
            <a:r>
              <a:rPr lang="en-US" dirty="0">
                <a:latin typeface="Comic Sans MS" panose="030F0702030302020204" pitchFamily="66" charset="0"/>
              </a:rPr>
              <a:t>Sequences and Series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8708571" y="6519446"/>
            <a:ext cx="51007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Comic Sans MS" panose="030F0702030302020204" pitchFamily="66" charset="0"/>
              </a:rPr>
              <a:t>3D</a:t>
            </a:r>
            <a:endParaRPr lang="en-GB" sz="1600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6" name="TextBox 55"/>
              <p:cNvSpPr txBox="1"/>
              <p:nvPr/>
            </p:nvSpPr>
            <p:spPr>
              <a:xfrm>
                <a:off x="107504" y="116632"/>
                <a:ext cx="1203984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𝑎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56" name="TextBox 5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504" y="116632"/>
                <a:ext cx="1203984" cy="276999"/>
              </a:xfrm>
              <a:prstGeom prst="rect">
                <a:avLst/>
              </a:prstGeom>
              <a:blipFill>
                <a:blip r:embed="rId2"/>
                <a:stretch>
                  <a:fillRect l="-2538" t="-4348" r="-1523" b="-1087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7" name="TextBox 56"/>
              <p:cNvSpPr txBox="1"/>
              <p:nvPr/>
            </p:nvSpPr>
            <p:spPr>
              <a:xfrm>
                <a:off x="7524328" y="116632"/>
                <a:ext cx="1558567" cy="5866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1−</m:t>
                              </m:r>
                              <m:sSup>
                                <m:sSup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p>
                              </m:sSup>
                            </m:e>
                          </m:d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(1−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den>
                      </m:f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57" name="TextBox 5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24328" y="116632"/>
                <a:ext cx="1558567" cy="586699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8" name="Rectangle 3"/>
              <p:cNvSpPr txBox="1">
                <a:spLocks noChangeArrowheads="1"/>
              </p:cNvSpPr>
              <p:nvPr/>
            </p:nvSpPr>
            <p:spPr>
              <a:xfrm>
                <a:off x="152400" y="1600200"/>
                <a:ext cx="3771528" cy="4800600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buFontTx/>
                  <a:buNone/>
                </a:pPr>
                <a:r>
                  <a:rPr lang="en-GB" altLang="en-US" sz="1600" b="1" dirty="0">
                    <a:latin typeface="Comic Sans MS" pitchFamily="66" charset="0"/>
                  </a:rPr>
                  <a:t>You need to be able to work out the sum of a Geometric Series</a:t>
                </a:r>
                <a:endParaRPr lang="en-GB" altLang="en-US" sz="1600" dirty="0">
                  <a:latin typeface="Comic Sans MS" pitchFamily="66" charset="0"/>
                </a:endParaRPr>
              </a:p>
              <a:p>
                <a:pPr marL="0" indent="0" algn="ctr">
                  <a:buFontTx/>
                  <a:buNone/>
                </a:pPr>
                <a:endParaRPr lang="en-US" altLang="en-US" sz="1600" dirty="0">
                  <a:latin typeface="Comic Sans MS" pitchFamily="66" charset="0"/>
                </a:endParaRPr>
              </a:p>
              <a:p>
                <a:pPr marL="0" indent="0" algn="ctr">
                  <a:buFontTx/>
                  <a:buNone/>
                </a:pPr>
                <a:r>
                  <a:rPr lang="en-US" altLang="en-US" sz="1600" dirty="0">
                    <a:latin typeface="Comic Sans MS" pitchFamily="66" charset="0"/>
                  </a:rPr>
                  <a:t>Find the sum of the following Geometric Series:</a:t>
                </a:r>
              </a:p>
              <a:p>
                <a:pPr marL="0" indent="0" algn="ctr">
                  <a:buFontTx/>
                  <a:buNone/>
                </a:pPr>
                <a:endParaRPr lang="en-US" altLang="en-US" sz="1600" dirty="0">
                  <a:latin typeface="Comic Sans MS" pitchFamily="66" charset="0"/>
                </a:endParaRPr>
              </a:p>
              <a:p>
                <a:pPr marL="0" indent="0" algn="ctr">
                  <a:buFontTx/>
                  <a:buNone/>
                </a:pPr>
                <a14:m>
                  <m:oMath xmlns:m="http://schemas.openxmlformats.org/officeDocument/2006/math">
                    <m:r>
                      <a:rPr lang="en-US" altLang="en-US" sz="1600" b="0" i="1" smtClean="0">
                        <a:latin typeface="Cambria Math" panose="02040503050406030204" pitchFamily="18" charset="0"/>
                      </a:rPr>
                      <m:t>2+6+18+54</m:t>
                    </m:r>
                  </m:oMath>
                </a14:m>
                <a:r>
                  <a:rPr lang="en-US" altLang="en-US" sz="1600" dirty="0">
                    <a:latin typeface="Comic Sans MS" pitchFamily="66" charset="0"/>
                  </a:rPr>
                  <a:t>… (for 10 terms)</a:t>
                </a:r>
              </a:p>
            </p:txBody>
          </p:sp>
        </mc:Choice>
        <mc:Fallback xmlns="">
          <p:sp>
            <p:nvSpPr>
              <p:cNvPr id="58" name="Rectangle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400" y="1600200"/>
                <a:ext cx="3771528" cy="4800600"/>
              </a:xfrm>
              <a:prstGeom prst="rect">
                <a:avLst/>
              </a:prstGeom>
              <a:blipFill>
                <a:blip r:embed="rId4"/>
                <a:stretch>
                  <a:fillRect t="-76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9" name="TextBox 58"/>
              <p:cNvSpPr txBox="1"/>
              <p:nvPr/>
            </p:nvSpPr>
            <p:spPr>
              <a:xfrm>
                <a:off x="1619672" y="4149080"/>
                <a:ext cx="616387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=2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59" name="TextBox 5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19672" y="4149080"/>
                <a:ext cx="616387" cy="276999"/>
              </a:xfrm>
              <a:prstGeom prst="rect">
                <a:avLst/>
              </a:prstGeom>
              <a:blipFill>
                <a:blip r:embed="rId5"/>
                <a:stretch>
                  <a:fillRect l="-4950" r="-7921" b="-666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0" name="TextBox 59"/>
              <p:cNvSpPr txBox="1"/>
              <p:nvPr/>
            </p:nvSpPr>
            <p:spPr>
              <a:xfrm>
                <a:off x="1619672" y="4509120"/>
                <a:ext cx="596574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𝑟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=3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60" name="TextBox 5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19672" y="4509120"/>
                <a:ext cx="596574" cy="276999"/>
              </a:xfrm>
              <a:prstGeom prst="rect">
                <a:avLst/>
              </a:prstGeom>
              <a:blipFill>
                <a:blip r:embed="rId6"/>
                <a:stretch>
                  <a:fillRect l="-5102" r="-8163" b="-666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1" name="TextBox 60"/>
              <p:cNvSpPr txBox="1"/>
              <p:nvPr/>
            </p:nvSpPr>
            <p:spPr>
              <a:xfrm>
                <a:off x="1547664" y="4869160"/>
                <a:ext cx="864096" cy="27699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=10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61" name="TextBox 6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47664" y="4869160"/>
                <a:ext cx="864096" cy="276999"/>
              </a:xfrm>
              <a:prstGeom prst="rect">
                <a:avLst/>
              </a:prstGeom>
              <a:blipFill>
                <a:blip r:embed="rId7"/>
                <a:stretch>
                  <a:fillRect b="-666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2" name="TextBox 61"/>
              <p:cNvSpPr txBox="1"/>
              <p:nvPr/>
            </p:nvSpPr>
            <p:spPr>
              <a:xfrm>
                <a:off x="4427984" y="1628800"/>
                <a:ext cx="1558567" cy="5866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1−</m:t>
                              </m:r>
                              <m:sSup>
                                <m:sSup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p>
                              </m:sSup>
                            </m:e>
                          </m:d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(1−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den>
                      </m:f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62" name="TextBox 6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27984" y="1628800"/>
                <a:ext cx="1558567" cy="586699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3" name="TextBox 62"/>
              <p:cNvSpPr txBox="1"/>
              <p:nvPr/>
            </p:nvSpPr>
            <p:spPr>
              <a:xfrm>
                <a:off x="4427984" y="2564904"/>
                <a:ext cx="2024337" cy="60497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(3)</m:t>
                          </m:r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1−</m:t>
                              </m:r>
                              <m:sSup>
                                <m:sSup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(3)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10</m:t>
                                  </m:r>
                                </m:sup>
                              </m:sSup>
                            </m:e>
                          </m:d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(1−(3))</m:t>
                          </m:r>
                        </m:den>
                      </m:f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63" name="TextBox 6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27984" y="2564904"/>
                <a:ext cx="2024337" cy="604974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4" name="TextBox 63"/>
              <p:cNvSpPr txBox="1"/>
              <p:nvPr/>
            </p:nvSpPr>
            <p:spPr>
              <a:xfrm>
                <a:off x="4427984" y="3501008"/>
                <a:ext cx="1228606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=59048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64" name="TextBox 6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27984" y="3501008"/>
                <a:ext cx="1228606" cy="276999"/>
              </a:xfrm>
              <a:prstGeom prst="rect">
                <a:avLst/>
              </a:prstGeom>
              <a:blipFill>
                <a:blip r:embed="rId10"/>
                <a:stretch>
                  <a:fillRect l="-3960" r="-4455" b="-1087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5" name="Arc 76"/>
          <p:cNvSpPr>
            <a:spLocks/>
          </p:cNvSpPr>
          <p:nvPr/>
        </p:nvSpPr>
        <p:spPr bwMode="auto">
          <a:xfrm>
            <a:off x="6660232" y="1916832"/>
            <a:ext cx="144016" cy="965448"/>
          </a:xfrm>
          <a:custGeom>
            <a:avLst/>
            <a:gdLst>
              <a:gd name="T0" fmla="*/ 0 w 21600"/>
              <a:gd name="T1" fmla="*/ 0 h 43175"/>
              <a:gd name="T2" fmla="*/ 1219761 w 21600"/>
              <a:gd name="T3" fmla="*/ 81413111 h 43175"/>
              <a:gd name="T4" fmla="*/ 0 w 21600"/>
              <a:gd name="T5" fmla="*/ 40730066 h 43175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43175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129"/>
                  <a:pt x="12545" y="42626"/>
                  <a:pt x="1029" y="43175"/>
                </a:cubicBezTo>
              </a:path>
              <a:path w="21600" h="43175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129"/>
                  <a:pt x="12545" y="42626"/>
                  <a:pt x="1029" y="43175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66" name="Text Box 79"/>
          <p:cNvSpPr txBox="1">
            <a:spLocks noChangeArrowheads="1"/>
          </p:cNvSpPr>
          <p:nvPr/>
        </p:nvSpPr>
        <p:spPr bwMode="auto">
          <a:xfrm>
            <a:off x="6732240" y="2204864"/>
            <a:ext cx="1382688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altLang="en-US" sz="1400" dirty="0">
                <a:solidFill>
                  <a:srgbClr val="FF0000"/>
                </a:solidFill>
                <a:latin typeface="Comic Sans MS" pitchFamily="66" charset="0"/>
              </a:rPr>
              <a:t>Sub in values</a:t>
            </a:r>
          </a:p>
        </p:txBody>
      </p:sp>
      <p:sp>
        <p:nvSpPr>
          <p:cNvPr id="67" name="Arc 76"/>
          <p:cNvSpPr>
            <a:spLocks/>
          </p:cNvSpPr>
          <p:nvPr/>
        </p:nvSpPr>
        <p:spPr bwMode="auto">
          <a:xfrm>
            <a:off x="6660232" y="2924944"/>
            <a:ext cx="144016" cy="720080"/>
          </a:xfrm>
          <a:custGeom>
            <a:avLst/>
            <a:gdLst>
              <a:gd name="T0" fmla="*/ 0 w 21600"/>
              <a:gd name="T1" fmla="*/ 0 h 43175"/>
              <a:gd name="T2" fmla="*/ 1219761 w 21600"/>
              <a:gd name="T3" fmla="*/ 81413111 h 43175"/>
              <a:gd name="T4" fmla="*/ 0 w 21600"/>
              <a:gd name="T5" fmla="*/ 40730066 h 43175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43175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129"/>
                  <a:pt x="12545" y="42626"/>
                  <a:pt x="1029" y="43175"/>
                </a:cubicBezTo>
              </a:path>
              <a:path w="21600" h="43175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129"/>
                  <a:pt x="12545" y="42626"/>
                  <a:pt x="1029" y="43175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68" name="Text Box 79"/>
          <p:cNvSpPr txBox="1">
            <a:spLocks noChangeArrowheads="1"/>
          </p:cNvSpPr>
          <p:nvPr/>
        </p:nvSpPr>
        <p:spPr bwMode="auto">
          <a:xfrm>
            <a:off x="6804248" y="3068960"/>
            <a:ext cx="936104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altLang="en-US" sz="1400" dirty="0">
                <a:solidFill>
                  <a:srgbClr val="FF0000"/>
                </a:solidFill>
                <a:latin typeface="Comic Sans MS" pitchFamily="66" charset="0"/>
              </a:rPr>
              <a:t>Calculate</a:t>
            </a:r>
          </a:p>
        </p:txBody>
      </p:sp>
    </p:spTree>
    <p:extLst>
      <p:ext uri="{BB962C8B-B14F-4D97-AF65-F5344CB8AC3E}">
        <p14:creationId xmlns:p14="http://schemas.microsoft.com/office/powerpoint/2010/main" val="42874832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" grpId="0"/>
      <p:bldP spid="60" grpId="0"/>
      <p:bldP spid="61" grpId="0"/>
      <p:bldP spid="62" grpId="0"/>
      <p:bldP spid="63" grpId="0"/>
      <p:bldP spid="64" grpId="0"/>
      <p:bldP spid="65" grpId="0" animBg="1"/>
      <p:bldP spid="66" grpId="0"/>
      <p:bldP spid="67" grpId="0" animBg="1"/>
      <p:bldP spid="68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Title 1"/>
          <p:cNvSpPr>
            <a:spLocks noGrp="1"/>
          </p:cNvSpPr>
          <p:nvPr>
            <p:ph type="title"/>
          </p:nvPr>
        </p:nvSpPr>
        <p:spPr>
          <a:xfrm>
            <a:off x="602524" y="129995"/>
            <a:ext cx="7886700" cy="1325563"/>
          </a:xfrm>
        </p:spPr>
        <p:txBody>
          <a:bodyPr/>
          <a:lstStyle/>
          <a:p>
            <a:pPr algn="ctr"/>
            <a:r>
              <a:rPr lang="en-US" dirty="0">
                <a:latin typeface="Comic Sans MS" panose="030F0702030302020204" pitchFamily="66" charset="0"/>
              </a:rPr>
              <a:t>Sequences and Series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8708571" y="6519446"/>
            <a:ext cx="51007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Comic Sans MS" panose="030F0702030302020204" pitchFamily="66" charset="0"/>
              </a:rPr>
              <a:t>3D</a:t>
            </a:r>
            <a:endParaRPr lang="en-GB" sz="1600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6" name="TextBox 55"/>
              <p:cNvSpPr txBox="1"/>
              <p:nvPr/>
            </p:nvSpPr>
            <p:spPr>
              <a:xfrm>
                <a:off x="107504" y="116632"/>
                <a:ext cx="1203984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𝑎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56" name="TextBox 5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504" y="116632"/>
                <a:ext cx="1203984" cy="276999"/>
              </a:xfrm>
              <a:prstGeom prst="rect">
                <a:avLst/>
              </a:prstGeom>
              <a:blipFill>
                <a:blip r:embed="rId2"/>
                <a:stretch>
                  <a:fillRect l="-2538" t="-4348" r="-1523" b="-1087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7" name="TextBox 56"/>
              <p:cNvSpPr txBox="1"/>
              <p:nvPr/>
            </p:nvSpPr>
            <p:spPr>
              <a:xfrm>
                <a:off x="7524328" y="116632"/>
                <a:ext cx="1558567" cy="5866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1−</m:t>
                              </m:r>
                              <m:sSup>
                                <m:sSup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p>
                              </m:sSup>
                            </m:e>
                          </m:d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(1−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den>
                      </m:f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57" name="TextBox 5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24328" y="116632"/>
                <a:ext cx="1558567" cy="586699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8" name="Rectangle 3"/>
              <p:cNvSpPr txBox="1">
                <a:spLocks noChangeArrowheads="1"/>
              </p:cNvSpPr>
              <p:nvPr/>
            </p:nvSpPr>
            <p:spPr>
              <a:xfrm>
                <a:off x="152400" y="1600200"/>
                <a:ext cx="3771528" cy="4800600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buFontTx/>
                  <a:buNone/>
                </a:pPr>
                <a:r>
                  <a:rPr lang="en-GB" altLang="en-US" sz="1600" b="1" dirty="0">
                    <a:latin typeface="Comic Sans MS" pitchFamily="66" charset="0"/>
                  </a:rPr>
                  <a:t>You need to be able to work out the sum of a Geometric Series</a:t>
                </a:r>
                <a:endParaRPr lang="en-GB" altLang="en-US" sz="1600" dirty="0">
                  <a:latin typeface="Comic Sans MS" pitchFamily="66" charset="0"/>
                </a:endParaRPr>
              </a:p>
              <a:p>
                <a:pPr marL="0" indent="0" algn="ctr">
                  <a:buFontTx/>
                  <a:buNone/>
                </a:pPr>
                <a:endParaRPr lang="en-US" altLang="en-US" sz="1600" dirty="0">
                  <a:latin typeface="Comic Sans MS" pitchFamily="66" charset="0"/>
                </a:endParaRPr>
              </a:p>
              <a:p>
                <a:pPr marL="0" indent="0" algn="ctr">
                  <a:buFontTx/>
                  <a:buNone/>
                </a:pPr>
                <a:r>
                  <a:rPr lang="en-US" altLang="en-US" sz="1600" dirty="0">
                    <a:latin typeface="Comic Sans MS" pitchFamily="66" charset="0"/>
                  </a:rPr>
                  <a:t>Find the sum of the following Geometric Series:</a:t>
                </a:r>
              </a:p>
              <a:p>
                <a:pPr marL="0" indent="0" algn="ctr">
                  <a:buFontTx/>
                  <a:buNone/>
                </a:pPr>
                <a:endParaRPr lang="en-US" altLang="en-US" sz="1600" dirty="0">
                  <a:latin typeface="Comic Sans MS" pitchFamily="66" charset="0"/>
                </a:endParaRPr>
              </a:p>
              <a:p>
                <a:pPr marL="0" indent="0" algn="ctr">
                  <a:buFontTx/>
                  <a:buNone/>
                </a:pPr>
                <a14:m>
                  <m:oMath xmlns:m="http://schemas.openxmlformats.org/officeDocument/2006/math">
                    <m:r>
                      <a:rPr lang="en-US" altLang="en-US" sz="1600" b="0" i="1" smtClean="0">
                        <a:latin typeface="Cambria Math" panose="02040503050406030204" pitchFamily="18" charset="0"/>
                      </a:rPr>
                      <m:t>1024−512+256−128+</m:t>
                    </m:r>
                  </m:oMath>
                </a14:m>
                <a:r>
                  <a:rPr lang="en-US" altLang="en-US" sz="1600" dirty="0">
                    <a:latin typeface="Comic Sans MS" pitchFamily="66" charset="0"/>
                  </a:rPr>
                  <a:t>……</a:t>
                </a:r>
                <a14:m>
                  <m:oMath xmlns:m="http://schemas.openxmlformats.org/officeDocument/2006/math">
                    <m:r>
                      <a:rPr lang="en-US" altLang="en-US" sz="1600" b="0" i="1" dirty="0" smtClean="0">
                        <a:latin typeface="Cambria Math" panose="02040503050406030204" pitchFamily="18" charset="0"/>
                      </a:rPr>
                      <m:t>+1</m:t>
                    </m:r>
                  </m:oMath>
                </a14:m>
                <a:endParaRPr lang="en-US" altLang="en-US" sz="16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58" name="Rectangle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400" y="1600200"/>
                <a:ext cx="3771528" cy="4800600"/>
              </a:xfrm>
              <a:prstGeom prst="rect">
                <a:avLst/>
              </a:prstGeom>
              <a:blipFill>
                <a:blip r:embed="rId4"/>
                <a:stretch>
                  <a:fillRect t="-76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1619672" y="4005064"/>
                <a:ext cx="1001108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=1024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19672" y="4005064"/>
                <a:ext cx="1001108" cy="276999"/>
              </a:xfrm>
              <a:prstGeom prst="rect">
                <a:avLst/>
              </a:prstGeom>
              <a:blipFill>
                <a:blip r:embed="rId5"/>
                <a:stretch>
                  <a:fillRect l="-3049" r="-5488" b="-666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1619672" y="4365104"/>
                <a:ext cx="808170" cy="51860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𝑟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19672" y="4365104"/>
                <a:ext cx="808170" cy="518604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1475656" y="5013176"/>
                <a:ext cx="864096" cy="27699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 ?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75656" y="5013176"/>
                <a:ext cx="864096" cy="276999"/>
              </a:xfrm>
              <a:prstGeom prst="rect">
                <a:avLst/>
              </a:prstGeom>
              <a:blipFill>
                <a:blip r:embed="rId7"/>
                <a:stretch>
                  <a:fillRect b="-652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ext Box 63"/>
          <p:cNvSpPr txBox="1">
            <a:spLocks noChangeArrowheads="1"/>
          </p:cNvSpPr>
          <p:nvPr/>
        </p:nvSpPr>
        <p:spPr bwMode="auto">
          <a:xfrm>
            <a:off x="107504" y="5373216"/>
            <a:ext cx="3888432" cy="1384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1400" dirty="0">
                <a:solidFill>
                  <a:srgbClr val="FF0000"/>
                </a:solidFill>
                <a:latin typeface="Comic Sans MS" pitchFamily="66" charset="0"/>
              </a:rPr>
              <a:t>Since we do not know how many terms there are, we will need to calculate this first</a:t>
            </a:r>
          </a:p>
          <a:p>
            <a:pPr algn="ctr" eaLnBrk="1" hangingPunct="1">
              <a:spcBef>
                <a:spcPct val="50000"/>
              </a:spcBef>
            </a:pPr>
            <a:endParaRPr lang="en-US" altLang="en-US" sz="1400" dirty="0">
              <a:solidFill>
                <a:srgbClr val="FF0000"/>
              </a:solidFill>
              <a:latin typeface="Comic Sans MS" pitchFamily="66" charset="0"/>
            </a:endParaRPr>
          </a:p>
          <a:p>
            <a:pPr algn="ctr" eaLnBrk="1" hangingPunct="1">
              <a:spcBef>
                <a:spcPct val="50000"/>
              </a:spcBef>
            </a:pPr>
            <a:r>
              <a:rPr lang="en-US" altLang="en-US" sz="1400" dirty="0">
                <a:solidFill>
                  <a:srgbClr val="FF0000"/>
                </a:solidFill>
                <a:latin typeface="Comic Sans MS" pitchFamily="66" charset="0"/>
                <a:sym typeface="Wingdings" panose="05000000000000000000" pitchFamily="2" charset="2"/>
              </a:rPr>
              <a:t> We can use the nth term formula to do this…</a:t>
            </a:r>
            <a:endParaRPr lang="en-GB" altLang="en-US" sz="1400" dirty="0">
              <a:solidFill>
                <a:srgbClr val="FF0000"/>
              </a:solidFill>
              <a:latin typeface="Comic Sans MS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4932040" y="1556792"/>
                <a:ext cx="1203984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𝑎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32040" y="1556792"/>
                <a:ext cx="1203984" cy="276999"/>
              </a:xfrm>
              <a:prstGeom prst="rect">
                <a:avLst/>
              </a:prstGeom>
              <a:blipFill>
                <a:blip r:embed="rId8"/>
                <a:stretch>
                  <a:fillRect l="-2525" t="-4348" r="-1515" b="-1087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5076056" y="1988840"/>
                <a:ext cx="1979644" cy="67646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=1024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76056" y="1988840"/>
                <a:ext cx="1979644" cy="676467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4716016" y="2852936"/>
                <a:ext cx="1812932" cy="67646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1024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16016" y="2852936"/>
                <a:ext cx="1812932" cy="676467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4067944" y="3717032"/>
                <a:ext cx="2835905" cy="67646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𝑙𝑜𝑔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1024</m:t>
                              </m:r>
                            </m:den>
                          </m:f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𝑙𝑜𝑔</m:t>
                          </m:r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67944" y="3717032"/>
                <a:ext cx="2835905" cy="676467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4067944" y="4581128"/>
                <a:ext cx="3228191" cy="62235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𝑙𝑜𝑔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1024</m:t>
                              </m:r>
                            </m:den>
                          </m:f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=(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−1)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𝑙𝑜𝑔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67944" y="4581128"/>
                <a:ext cx="3228191" cy="622350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Text Box 63"/>
          <p:cNvSpPr txBox="1">
            <a:spLocks noChangeArrowheads="1"/>
          </p:cNvSpPr>
          <p:nvPr/>
        </p:nvSpPr>
        <p:spPr bwMode="auto">
          <a:xfrm>
            <a:off x="4427984" y="5445224"/>
            <a:ext cx="4464496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altLang="en-US" sz="1400" dirty="0">
                <a:solidFill>
                  <a:srgbClr val="FF0000"/>
                </a:solidFill>
                <a:latin typeface="Comic Sans MS" pitchFamily="66" charset="0"/>
              </a:rPr>
              <a:t>What is the problem here?</a:t>
            </a:r>
          </a:p>
          <a:p>
            <a:pPr algn="ctr" eaLnBrk="1" hangingPunct="1"/>
            <a:endParaRPr lang="en-US" altLang="en-US" sz="1400" dirty="0">
              <a:solidFill>
                <a:srgbClr val="FF0000"/>
              </a:solidFill>
              <a:latin typeface="Comic Sans MS" pitchFamily="66" charset="0"/>
            </a:endParaRPr>
          </a:p>
          <a:p>
            <a:pPr algn="ctr" eaLnBrk="1" hangingPunct="1"/>
            <a:r>
              <a:rPr lang="en-US" altLang="en-US" sz="1400" dirty="0">
                <a:solidFill>
                  <a:srgbClr val="FF0000"/>
                </a:solidFill>
                <a:latin typeface="Comic Sans MS" pitchFamily="66" charset="0"/>
                <a:sym typeface="Wingdings" panose="05000000000000000000" pitchFamily="2" charset="2"/>
              </a:rPr>
              <a:t> </a:t>
            </a:r>
            <a:r>
              <a:rPr lang="en-US" altLang="en-US" sz="1400" u="sng" dirty="0">
                <a:solidFill>
                  <a:srgbClr val="FF0000"/>
                </a:solidFill>
                <a:latin typeface="Comic Sans MS" pitchFamily="66" charset="0"/>
                <a:sym typeface="Wingdings" panose="05000000000000000000" pitchFamily="2" charset="2"/>
              </a:rPr>
              <a:t>We cannot calculate the log of a negative value</a:t>
            </a:r>
            <a:r>
              <a:rPr lang="en-US" altLang="en-US" sz="1400" dirty="0">
                <a:solidFill>
                  <a:srgbClr val="FF0000"/>
                </a:solidFill>
                <a:latin typeface="Comic Sans MS" pitchFamily="66" charset="0"/>
                <a:sym typeface="Wingdings" panose="05000000000000000000" pitchFamily="2" charset="2"/>
              </a:rPr>
              <a:t>, so we need to find a way around this…</a:t>
            </a:r>
            <a:endParaRPr lang="en-GB" altLang="en-US" sz="14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21" name="Arc 76"/>
          <p:cNvSpPr>
            <a:spLocks/>
          </p:cNvSpPr>
          <p:nvPr/>
        </p:nvSpPr>
        <p:spPr bwMode="auto">
          <a:xfrm>
            <a:off x="7164288" y="1700808"/>
            <a:ext cx="144016" cy="648072"/>
          </a:xfrm>
          <a:custGeom>
            <a:avLst/>
            <a:gdLst>
              <a:gd name="T0" fmla="*/ 0 w 21600"/>
              <a:gd name="T1" fmla="*/ 0 h 43175"/>
              <a:gd name="T2" fmla="*/ 1219761 w 21600"/>
              <a:gd name="T3" fmla="*/ 81413111 h 43175"/>
              <a:gd name="T4" fmla="*/ 0 w 21600"/>
              <a:gd name="T5" fmla="*/ 40730066 h 43175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43175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129"/>
                  <a:pt x="12545" y="42626"/>
                  <a:pt x="1029" y="43175"/>
                </a:cubicBezTo>
              </a:path>
              <a:path w="21600" h="43175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129"/>
                  <a:pt x="12545" y="42626"/>
                  <a:pt x="1029" y="43175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22" name="Text Box 79"/>
          <p:cNvSpPr txBox="1">
            <a:spLocks noChangeArrowheads="1"/>
          </p:cNvSpPr>
          <p:nvPr/>
        </p:nvSpPr>
        <p:spPr bwMode="auto">
          <a:xfrm>
            <a:off x="7164288" y="1844824"/>
            <a:ext cx="1512168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altLang="en-US" sz="1400" dirty="0">
                <a:solidFill>
                  <a:srgbClr val="FF0000"/>
                </a:solidFill>
                <a:latin typeface="Comic Sans MS" pitchFamily="66" charset="0"/>
              </a:rPr>
              <a:t>Sub in values</a:t>
            </a:r>
          </a:p>
        </p:txBody>
      </p:sp>
      <p:sp>
        <p:nvSpPr>
          <p:cNvPr id="23" name="Arc 76"/>
          <p:cNvSpPr>
            <a:spLocks/>
          </p:cNvSpPr>
          <p:nvPr/>
        </p:nvSpPr>
        <p:spPr bwMode="auto">
          <a:xfrm>
            <a:off x="6876256" y="2492896"/>
            <a:ext cx="144016" cy="648072"/>
          </a:xfrm>
          <a:custGeom>
            <a:avLst/>
            <a:gdLst>
              <a:gd name="T0" fmla="*/ 0 w 21600"/>
              <a:gd name="T1" fmla="*/ 0 h 43175"/>
              <a:gd name="T2" fmla="*/ 1219761 w 21600"/>
              <a:gd name="T3" fmla="*/ 81413111 h 43175"/>
              <a:gd name="T4" fmla="*/ 0 w 21600"/>
              <a:gd name="T5" fmla="*/ 40730066 h 43175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43175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129"/>
                  <a:pt x="12545" y="42626"/>
                  <a:pt x="1029" y="43175"/>
                </a:cubicBezTo>
              </a:path>
              <a:path w="21600" h="43175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129"/>
                  <a:pt x="12545" y="42626"/>
                  <a:pt x="1029" y="43175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24" name="Arc 76"/>
          <p:cNvSpPr>
            <a:spLocks/>
          </p:cNvSpPr>
          <p:nvPr/>
        </p:nvSpPr>
        <p:spPr bwMode="auto">
          <a:xfrm>
            <a:off x="7020272" y="3284984"/>
            <a:ext cx="144016" cy="648072"/>
          </a:xfrm>
          <a:custGeom>
            <a:avLst/>
            <a:gdLst>
              <a:gd name="T0" fmla="*/ 0 w 21600"/>
              <a:gd name="T1" fmla="*/ 0 h 43175"/>
              <a:gd name="T2" fmla="*/ 1219761 w 21600"/>
              <a:gd name="T3" fmla="*/ 81413111 h 43175"/>
              <a:gd name="T4" fmla="*/ 0 w 21600"/>
              <a:gd name="T5" fmla="*/ 40730066 h 43175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43175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129"/>
                  <a:pt x="12545" y="42626"/>
                  <a:pt x="1029" y="43175"/>
                </a:cubicBezTo>
              </a:path>
              <a:path w="21600" h="43175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129"/>
                  <a:pt x="12545" y="42626"/>
                  <a:pt x="1029" y="43175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25" name="Arc 76"/>
          <p:cNvSpPr>
            <a:spLocks/>
          </p:cNvSpPr>
          <p:nvPr/>
        </p:nvSpPr>
        <p:spPr bwMode="auto">
          <a:xfrm>
            <a:off x="7380312" y="4077072"/>
            <a:ext cx="144016" cy="648072"/>
          </a:xfrm>
          <a:custGeom>
            <a:avLst/>
            <a:gdLst>
              <a:gd name="T0" fmla="*/ 0 w 21600"/>
              <a:gd name="T1" fmla="*/ 0 h 43175"/>
              <a:gd name="T2" fmla="*/ 1219761 w 21600"/>
              <a:gd name="T3" fmla="*/ 81413111 h 43175"/>
              <a:gd name="T4" fmla="*/ 0 w 21600"/>
              <a:gd name="T5" fmla="*/ 40730066 h 43175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43175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129"/>
                  <a:pt x="12545" y="42626"/>
                  <a:pt x="1029" y="43175"/>
                </a:cubicBezTo>
              </a:path>
              <a:path w="21600" h="43175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129"/>
                  <a:pt x="12545" y="42626"/>
                  <a:pt x="1029" y="43175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26" name="Text Box 79"/>
          <p:cNvSpPr txBox="1">
            <a:spLocks noChangeArrowheads="1"/>
          </p:cNvSpPr>
          <p:nvPr/>
        </p:nvSpPr>
        <p:spPr bwMode="auto">
          <a:xfrm>
            <a:off x="6948264" y="2636912"/>
            <a:ext cx="1512168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altLang="en-US" sz="1400" dirty="0">
                <a:solidFill>
                  <a:srgbClr val="FF0000"/>
                </a:solidFill>
                <a:latin typeface="Comic Sans MS" pitchFamily="66" charset="0"/>
              </a:rPr>
              <a:t>Divide by 1024</a:t>
            </a:r>
          </a:p>
        </p:txBody>
      </p:sp>
      <p:sp>
        <p:nvSpPr>
          <p:cNvPr id="27" name="Text Box 79"/>
          <p:cNvSpPr txBox="1">
            <a:spLocks noChangeArrowheads="1"/>
          </p:cNvSpPr>
          <p:nvPr/>
        </p:nvSpPr>
        <p:spPr bwMode="auto">
          <a:xfrm>
            <a:off x="7020272" y="3356992"/>
            <a:ext cx="1512168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altLang="en-US" sz="1400" dirty="0">
                <a:solidFill>
                  <a:srgbClr val="FF0000"/>
                </a:solidFill>
                <a:latin typeface="Comic Sans MS" pitchFamily="66" charset="0"/>
              </a:rPr>
              <a:t>Take logs of both sides</a:t>
            </a:r>
          </a:p>
        </p:txBody>
      </p:sp>
      <p:sp>
        <p:nvSpPr>
          <p:cNvPr id="28" name="Text Box 79"/>
          <p:cNvSpPr txBox="1">
            <a:spLocks noChangeArrowheads="1"/>
          </p:cNvSpPr>
          <p:nvPr/>
        </p:nvSpPr>
        <p:spPr bwMode="auto">
          <a:xfrm>
            <a:off x="7452320" y="4077072"/>
            <a:ext cx="1368152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altLang="en-US" sz="1400" dirty="0">
                <a:solidFill>
                  <a:srgbClr val="FF0000"/>
                </a:solidFill>
                <a:latin typeface="Comic Sans MS" pitchFamily="66" charset="0"/>
              </a:rPr>
              <a:t>Use the power law</a:t>
            </a:r>
          </a:p>
        </p:txBody>
      </p:sp>
    </p:spTree>
    <p:extLst>
      <p:ext uri="{BB962C8B-B14F-4D97-AF65-F5344CB8AC3E}">
        <p14:creationId xmlns:p14="http://schemas.microsoft.com/office/powerpoint/2010/main" val="25149791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7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2" dur="500"/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1" grpId="0"/>
      <p:bldP spid="12" grpId="0"/>
      <p:bldP spid="17" grpId="0"/>
      <p:bldP spid="18" grpId="0"/>
      <p:bldP spid="19" grpId="0"/>
      <p:bldP spid="21" grpId="0" animBg="1"/>
      <p:bldP spid="22" grpId="0"/>
      <p:bldP spid="23" grpId="0" animBg="1"/>
      <p:bldP spid="24" grpId="0" animBg="1"/>
      <p:bldP spid="25" grpId="0" animBg="1"/>
      <p:bldP spid="26" grpId="0"/>
      <p:bldP spid="27" grpId="0"/>
      <p:bldP spid="28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Title 1"/>
          <p:cNvSpPr>
            <a:spLocks noGrp="1"/>
          </p:cNvSpPr>
          <p:nvPr>
            <p:ph type="title"/>
          </p:nvPr>
        </p:nvSpPr>
        <p:spPr>
          <a:xfrm>
            <a:off x="602524" y="129995"/>
            <a:ext cx="7886700" cy="1325563"/>
          </a:xfrm>
        </p:spPr>
        <p:txBody>
          <a:bodyPr/>
          <a:lstStyle/>
          <a:p>
            <a:pPr algn="ctr"/>
            <a:r>
              <a:rPr lang="en-US" dirty="0">
                <a:latin typeface="Comic Sans MS" panose="030F0702030302020204" pitchFamily="66" charset="0"/>
              </a:rPr>
              <a:t>Sequences and Series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8708571" y="6519446"/>
            <a:ext cx="51007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Comic Sans MS" panose="030F0702030302020204" pitchFamily="66" charset="0"/>
              </a:rPr>
              <a:t>3D</a:t>
            </a:r>
            <a:endParaRPr lang="en-GB" sz="1600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6" name="TextBox 55"/>
              <p:cNvSpPr txBox="1"/>
              <p:nvPr/>
            </p:nvSpPr>
            <p:spPr>
              <a:xfrm>
                <a:off x="107504" y="116632"/>
                <a:ext cx="1203984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𝑎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56" name="TextBox 5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504" y="116632"/>
                <a:ext cx="1203984" cy="276999"/>
              </a:xfrm>
              <a:prstGeom prst="rect">
                <a:avLst/>
              </a:prstGeom>
              <a:blipFill>
                <a:blip r:embed="rId2"/>
                <a:stretch>
                  <a:fillRect l="-2538" t="-4348" r="-1523" b="-1087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7" name="TextBox 56"/>
              <p:cNvSpPr txBox="1"/>
              <p:nvPr/>
            </p:nvSpPr>
            <p:spPr>
              <a:xfrm>
                <a:off x="7524328" y="116632"/>
                <a:ext cx="1558567" cy="5866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1−</m:t>
                              </m:r>
                              <m:sSup>
                                <m:sSup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p>
                              </m:sSup>
                            </m:e>
                          </m:d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(1−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den>
                      </m:f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57" name="TextBox 5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24328" y="116632"/>
                <a:ext cx="1558567" cy="586699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8" name="Rectangle 3"/>
              <p:cNvSpPr txBox="1">
                <a:spLocks noChangeArrowheads="1"/>
              </p:cNvSpPr>
              <p:nvPr/>
            </p:nvSpPr>
            <p:spPr>
              <a:xfrm>
                <a:off x="152400" y="1600200"/>
                <a:ext cx="3771528" cy="4800600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buFontTx/>
                  <a:buNone/>
                </a:pPr>
                <a:r>
                  <a:rPr lang="en-GB" altLang="en-US" sz="1600" b="1" dirty="0">
                    <a:latin typeface="Comic Sans MS" pitchFamily="66" charset="0"/>
                  </a:rPr>
                  <a:t>You need to be able to work out the sum of a Geometric Series</a:t>
                </a:r>
                <a:endParaRPr lang="en-GB" altLang="en-US" sz="1600" dirty="0">
                  <a:latin typeface="Comic Sans MS" pitchFamily="66" charset="0"/>
                </a:endParaRPr>
              </a:p>
              <a:p>
                <a:pPr marL="0" indent="0" algn="ctr">
                  <a:buFontTx/>
                  <a:buNone/>
                </a:pPr>
                <a:endParaRPr lang="en-US" altLang="en-US" sz="1600" dirty="0">
                  <a:latin typeface="Comic Sans MS" pitchFamily="66" charset="0"/>
                </a:endParaRPr>
              </a:p>
              <a:p>
                <a:pPr marL="0" indent="0" algn="ctr">
                  <a:buFontTx/>
                  <a:buNone/>
                </a:pPr>
                <a:r>
                  <a:rPr lang="en-US" altLang="en-US" sz="1600" dirty="0">
                    <a:latin typeface="Comic Sans MS" pitchFamily="66" charset="0"/>
                  </a:rPr>
                  <a:t>Find the sum of the following Geometric Series:</a:t>
                </a:r>
              </a:p>
              <a:p>
                <a:pPr marL="0" indent="0" algn="ctr">
                  <a:buFontTx/>
                  <a:buNone/>
                </a:pPr>
                <a:endParaRPr lang="en-US" altLang="en-US" sz="1600" dirty="0">
                  <a:latin typeface="Comic Sans MS" pitchFamily="66" charset="0"/>
                </a:endParaRPr>
              </a:p>
              <a:p>
                <a:pPr marL="0" indent="0" algn="ctr">
                  <a:buFontTx/>
                  <a:buNone/>
                </a:pPr>
                <a14:m>
                  <m:oMath xmlns:m="http://schemas.openxmlformats.org/officeDocument/2006/math">
                    <m:r>
                      <a:rPr lang="en-US" altLang="en-US" sz="1600" b="0" i="1" smtClean="0">
                        <a:latin typeface="Cambria Math" panose="02040503050406030204" pitchFamily="18" charset="0"/>
                      </a:rPr>
                      <m:t>1024−512+256−128+</m:t>
                    </m:r>
                  </m:oMath>
                </a14:m>
                <a:r>
                  <a:rPr lang="en-US" altLang="en-US" sz="1600" dirty="0">
                    <a:latin typeface="Comic Sans MS" pitchFamily="66" charset="0"/>
                  </a:rPr>
                  <a:t>……</a:t>
                </a:r>
                <a14:m>
                  <m:oMath xmlns:m="http://schemas.openxmlformats.org/officeDocument/2006/math">
                    <m:r>
                      <a:rPr lang="en-US" altLang="en-US" sz="1600" b="0" i="1" dirty="0" smtClean="0">
                        <a:latin typeface="Cambria Math" panose="02040503050406030204" pitchFamily="18" charset="0"/>
                      </a:rPr>
                      <m:t>+1</m:t>
                    </m:r>
                  </m:oMath>
                </a14:m>
                <a:endParaRPr lang="en-US" altLang="en-US" sz="16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58" name="Rectangle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400" y="1600200"/>
                <a:ext cx="3771528" cy="4800600"/>
              </a:xfrm>
              <a:prstGeom prst="rect">
                <a:avLst/>
              </a:prstGeom>
              <a:blipFill>
                <a:blip r:embed="rId4"/>
                <a:stretch>
                  <a:fillRect t="-76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1619672" y="4005064"/>
                <a:ext cx="1001108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=1024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19672" y="4005064"/>
                <a:ext cx="1001108" cy="276999"/>
              </a:xfrm>
              <a:prstGeom prst="rect">
                <a:avLst/>
              </a:prstGeom>
              <a:blipFill>
                <a:blip r:embed="rId5"/>
                <a:stretch>
                  <a:fillRect l="-3049" r="-5488" b="-666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1619672" y="4365104"/>
                <a:ext cx="808170" cy="51860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𝑟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19672" y="4365104"/>
                <a:ext cx="808170" cy="518604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1475656" y="5013176"/>
                <a:ext cx="864096" cy="27699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 ?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75656" y="5013176"/>
                <a:ext cx="864096" cy="276999"/>
              </a:xfrm>
              <a:prstGeom prst="rect">
                <a:avLst/>
              </a:prstGeom>
              <a:blipFill>
                <a:blip r:embed="rId7"/>
                <a:stretch>
                  <a:fillRect b="-652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 Box 63"/>
              <p:cNvSpPr txBox="1">
                <a:spLocks noChangeArrowheads="1"/>
              </p:cNvSpPr>
              <p:nvPr/>
            </p:nvSpPr>
            <p:spPr bwMode="auto">
              <a:xfrm>
                <a:off x="3923928" y="1412776"/>
                <a:ext cx="5112568" cy="149329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algn="ctr" eaLnBrk="1" hangingPunct="1"/>
                <a:r>
                  <a:rPr lang="en-US" altLang="en-US" sz="1400" dirty="0">
                    <a:solidFill>
                      <a:srgbClr val="FF0000"/>
                    </a:solidFill>
                    <a:latin typeface="Comic Sans MS" pitchFamily="66" charset="0"/>
                  </a:rPr>
                  <a:t>The problem is that </a:t>
                </a:r>
                <a14:m>
                  <m:oMath xmlns:m="http://schemas.openxmlformats.org/officeDocument/2006/math">
                    <m:r>
                      <a:rPr lang="en-US" altLang="en-US" sz="1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en-US" altLang="en-US" sz="1400" dirty="0">
                    <a:solidFill>
                      <a:srgbClr val="FF0000"/>
                    </a:solidFill>
                    <a:latin typeface="Comic Sans MS" pitchFamily="66" charset="0"/>
                  </a:rPr>
                  <a:t> is negative</a:t>
                </a:r>
              </a:p>
              <a:p>
                <a:pPr algn="ctr" eaLnBrk="1" hangingPunct="1"/>
                <a:endParaRPr lang="en-US" altLang="en-US" sz="1400" dirty="0">
                  <a:solidFill>
                    <a:srgbClr val="FF0000"/>
                  </a:solidFill>
                  <a:latin typeface="Comic Sans MS" pitchFamily="66" charset="0"/>
                </a:endParaRPr>
              </a:p>
              <a:p>
                <a:pPr marL="285750" indent="-285750" algn="ctr" eaLnBrk="1" hangingPunct="1">
                  <a:buFont typeface="Wingdings" panose="05000000000000000000" pitchFamily="2" charset="2"/>
                  <a:buChar char="à"/>
                </a:pPr>
                <a:r>
                  <a:rPr lang="en-US" altLang="en-US" sz="1400" dirty="0">
                    <a:solidFill>
                      <a:srgbClr val="FF0000"/>
                    </a:solidFill>
                    <a:latin typeface="Comic Sans MS" pitchFamily="66" charset="0"/>
                    <a:sym typeface="Wingdings" panose="05000000000000000000" pitchFamily="2" charset="2"/>
                  </a:rPr>
                  <a:t>If we used the positive value for </a:t>
                </a:r>
                <a14:m>
                  <m:oMath xmlns:m="http://schemas.openxmlformats.org/officeDocument/2006/math">
                    <m:r>
                      <a:rPr lang="en-US" altLang="en-US" sz="1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𝑟</m:t>
                    </m:r>
                  </m:oMath>
                </a14:m>
                <a:r>
                  <a:rPr lang="en-US" altLang="en-US" sz="1400" dirty="0">
                    <a:solidFill>
                      <a:srgbClr val="FF0000"/>
                    </a:solidFill>
                    <a:latin typeface="Comic Sans MS" pitchFamily="66" charset="0"/>
                    <a:sym typeface="Wingdings" panose="05000000000000000000" pitchFamily="2" charset="2"/>
                  </a:rPr>
                  <a:t> though, it would not affect the number of terms</a:t>
                </a:r>
              </a:p>
              <a:p>
                <a:pPr marL="285750" indent="-285750" algn="ctr" eaLnBrk="1" hangingPunct="1">
                  <a:buFont typeface="Wingdings" panose="05000000000000000000" pitchFamily="2" charset="2"/>
                  <a:buChar char="à"/>
                </a:pPr>
                <a:endParaRPr lang="en-US" altLang="en-US" sz="1400" dirty="0">
                  <a:solidFill>
                    <a:srgbClr val="FF0000"/>
                  </a:solidFill>
                  <a:latin typeface="Comic Sans MS" pitchFamily="66" charset="0"/>
                  <a:sym typeface="Wingdings" panose="05000000000000000000" pitchFamily="2" charset="2"/>
                </a:endParaRPr>
              </a:p>
              <a:p>
                <a:pPr marL="285750" indent="-285750" algn="ctr" eaLnBrk="1" hangingPunct="1">
                  <a:buFont typeface="Wingdings" panose="05000000000000000000" pitchFamily="2" charset="2"/>
                  <a:buChar char="à"/>
                </a:pPr>
                <a:r>
                  <a:rPr lang="en-US" altLang="en-US" sz="1400" dirty="0">
                    <a:solidFill>
                      <a:srgbClr val="FF0000"/>
                    </a:solidFill>
                    <a:latin typeface="Comic Sans MS" pitchFamily="66" charset="0"/>
                    <a:sym typeface="Wingdings" panose="05000000000000000000" pitchFamily="2" charset="2"/>
                  </a:rPr>
                  <a:t>So we can find the number of terms using </a:t>
                </a:r>
                <a14:m>
                  <m:oMath xmlns:m="http://schemas.openxmlformats.org/officeDocument/2006/math">
                    <m:r>
                      <a:rPr lang="en-US" altLang="en-US" sz="1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𝑟</m:t>
                    </m:r>
                    <m:r>
                      <a:rPr lang="en-US" altLang="en-US" sz="1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=</m:t>
                    </m:r>
                    <m:f>
                      <m:fPr>
                        <m:ctrlPr>
                          <a:rPr lang="en-US" altLang="en-US" sz="1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fPr>
                      <m:num>
                        <m:r>
                          <a:rPr lang="en-US" altLang="en-US" sz="1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1</m:t>
                        </m:r>
                      </m:num>
                      <m:den>
                        <m:r>
                          <a:rPr lang="en-US" altLang="en-US" sz="1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2</m:t>
                        </m:r>
                      </m:den>
                    </m:f>
                  </m:oMath>
                </a14:m>
                <a:endParaRPr lang="en-GB" altLang="en-US" sz="1400" dirty="0">
                  <a:solidFill>
                    <a:srgbClr val="FF0000"/>
                  </a:solidFill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29" name="Text Box 6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923928" y="1412776"/>
                <a:ext cx="5112568" cy="1493294"/>
              </a:xfrm>
              <a:prstGeom prst="rect">
                <a:avLst/>
              </a:prstGeom>
              <a:blipFill>
                <a:blip r:embed="rId8"/>
                <a:stretch>
                  <a:fillRect t="-816" r="-477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/>
              <p:cNvSpPr txBox="1"/>
              <p:nvPr/>
            </p:nvSpPr>
            <p:spPr>
              <a:xfrm>
                <a:off x="4139952" y="3140968"/>
                <a:ext cx="933782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1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𝑎</m:t>
                      </m:r>
                      <m:sSup>
                        <m:sSup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p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30" name="TextBox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39952" y="3140968"/>
                <a:ext cx="933782" cy="215444"/>
              </a:xfrm>
              <a:prstGeom prst="rect">
                <a:avLst/>
              </a:prstGeom>
              <a:blipFill>
                <a:blip r:embed="rId9"/>
                <a:stretch>
                  <a:fillRect l="-1961" r="-1307" b="-1111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/>
              <p:cNvSpPr txBox="1"/>
              <p:nvPr/>
            </p:nvSpPr>
            <p:spPr>
              <a:xfrm>
                <a:off x="4139952" y="3429000"/>
                <a:ext cx="1607878" cy="526106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 smtClean="0"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=1024</m:t>
                      </m:r>
                      <m:sSup>
                        <m:sSup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31" name="TextBox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39952" y="3429000"/>
                <a:ext cx="1607878" cy="526106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/>
              <p:cNvSpPr txBox="1"/>
              <p:nvPr/>
            </p:nvSpPr>
            <p:spPr>
              <a:xfrm>
                <a:off x="3851920" y="4077072"/>
                <a:ext cx="1512168" cy="526106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1024</m:t>
                          </m:r>
                        </m:den>
                      </m:f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32" name="TextBox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51920" y="4077072"/>
                <a:ext cx="1512168" cy="526106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/>
              <p:cNvSpPr txBox="1"/>
              <p:nvPr/>
            </p:nvSpPr>
            <p:spPr>
              <a:xfrm>
                <a:off x="3491880" y="4797152"/>
                <a:ext cx="2039725" cy="52610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𝑙𝑜𝑔</m:t>
                      </m:r>
                      <m:d>
                        <m:d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1024</m:t>
                              </m:r>
                            </m:den>
                          </m:f>
                        </m:e>
                      </m:d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𝑙𝑜𝑔</m:t>
                          </m:r>
                          <m:d>
                            <m:dPr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33" name="TextBox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91880" y="4797152"/>
                <a:ext cx="2039725" cy="526106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/>
              <p:cNvSpPr txBox="1"/>
              <p:nvPr/>
            </p:nvSpPr>
            <p:spPr>
              <a:xfrm>
                <a:off x="3491880" y="5517232"/>
                <a:ext cx="2342116" cy="4840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𝑙𝑜𝑔</m:t>
                      </m:r>
                      <m:d>
                        <m:d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1024</m:t>
                              </m:r>
                            </m:den>
                          </m:f>
                        </m:e>
                      </m:d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=(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−1)</m:t>
                      </m:r>
                      <m:r>
                        <a:rPr lang="en-US" sz="1400" i="1">
                          <a:latin typeface="Cambria Math" panose="02040503050406030204" pitchFamily="18" charset="0"/>
                        </a:rPr>
                        <m:t>𝑙𝑜𝑔</m:t>
                      </m:r>
                      <m:d>
                        <m:d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34" name="TextBox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91880" y="5517232"/>
                <a:ext cx="2342116" cy="484043"/>
              </a:xfrm>
              <a:prstGeom prst="rect">
                <a:avLst/>
              </a:prstGeom>
              <a:blipFill>
                <a:blip r:embed="rId13"/>
                <a:stretch>
                  <a:fillRect l="-234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5" name="Arc 76"/>
          <p:cNvSpPr>
            <a:spLocks/>
          </p:cNvSpPr>
          <p:nvPr/>
        </p:nvSpPr>
        <p:spPr bwMode="auto">
          <a:xfrm>
            <a:off x="5724128" y="3212976"/>
            <a:ext cx="144016" cy="504056"/>
          </a:xfrm>
          <a:custGeom>
            <a:avLst/>
            <a:gdLst>
              <a:gd name="T0" fmla="*/ 0 w 21600"/>
              <a:gd name="T1" fmla="*/ 0 h 43175"/>
              <a:gd name="T2" fmla="*/ 1219761 w 21600"/>
              <a:gd name="T3" fmla="*/ 81413111 h 43175"/>
              <a:gd name="T4" fmla="*/ 0 w 21600"/>
              <a:gd name="T5" fmla="*/ 40730066 h 43175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43175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129"/>
                  <a:pt x="12545" y="42626"/>
                  <a:pt x="1029" y="43175"/>
                </a:cubicBezTo>
              </a:path>
              <a:path w="21600" h="43175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129"/>
                  <a:pt x="12545" y="42626"/>
                  <a:pt x="1029" y="43175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 Box 79"/>
              <p:cNvSpPr txBox="1">
                <a:spLocks noChangeArrowheads="1"/>
              </p:cNvSpPr>
              <p:nvPr/>
            </p:nvSpPr>
            <p:spPr bwMode="auto">
              <a:xfrm>
                <a:off x="5796136" y="3140968"/>
                <a:ext cx="2376264" cy="39651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</a:pPr>
                <a:r>
                  <a:rPr lang="en-GB" altLang="en-US" sz="1400" dirty="0">
                    <a:solidFill>
                      <a:srgbClr val="FF0000"/>
                    </a:solidFill>
                    <a:latin typeface="Comic Sans MS" pitchFamily="66" charset="0"/>
                  </a:rPr>
                  <a:t>Sub in values, using </a:t>
                </a:r>
                <a14:m>
                  <m:oMath xmlns:m="http://schemas.openxmlformats.org/officeDocument/2006/math">
                    <m:r>
                      <a:rPr lang="en-US" altLang="en-US" sz="1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altLang="en-US" sz="1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altLang="en-US" sz="1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en-US" sz="1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altLang="en-US" sz="1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endParaRPr lang="en-GB" altLang="en-US" sz="1400" dirty="0">
                  <a:solidFill>
                    <a:srgbClr val="FF0000"/>
                  </a:solidFill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36" name="Text Box 7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796136" y="3140968"/>
                <a:ext cx="2376264" cy="396519"/>
              </a:xfrm>
              <a:prstGeom prst="rect">
                <a:avLst/>
              </a:prstGeom>
              <a:blipFill>
                <a:blip r:embed="rId14"/>
                <a:stretch>
                  <a:fillRect b="-4615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0" name="Text Box 79"/>
          <p:cNvSpPr txBox="1">
            <a:spLocks noChangeArrowheads="1"/>
          </p:cNvSpPr>
          <p:nvPr/>
        </p:nvSpPr>
        <p:spPr bwMode="auto">
          <a:xfrm>
            <a:off x="5796136" y="3933056"/>
            <a:ext cx="1512168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altLang="en-US" sz="1400" dirty="0">
                <a:solidFill>
                  <a:srgbClr val="FF0000"/>
                </a:solidFill>
                <a:latin typeface="Comic Sans MS" pitchFamily="66" charset="0"/>
              </a:rPr>
              <a:t>Divide by 1024</a:t>
            </a:r>
          </a:p>
        </p:txBody>
      </p:sp>
      <p:sp>
        <p:nvSpPr>
          <p:cNvPr id="43" name="Arc 76"/>
          <p:cNvSpPr>
            <a:spLocks/>
          </p:cNvSpPr>
          <p:nvPr/>
        </p:nvSpPr>
        <p:spPr bwMode="auto">
          <a:xfrm>
            <a:off x="5724128" y="3861048"/>
            <a:ext cx="144016" cy="504056"/>
          </a:xfrm>
          <a:custGeom>
            <a:avLst/>
            <a:gdLst>
              <a:gd name="T0" fmla="*/ 0 w 21600"/>
              <a:gd name="T1" fmla="*/ 0 h 43175"/>
              <a:gd name="T2" fmla="*/ 1219761 w 21600"/>
              <a:gd name="T3" fmla="*/ 81413111 h 43175"/>
              <a:gd name="T4" fmla="*/ 0 w 21600"/>
              <a:gd name="T5" fmla="*/ 40730066 h 43175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43175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129"/>
                  <a:pt x="12545" y="42626"/>
                  <a:pt x="1029" y="43175"/>
                </a:cubicBezTo>
              </a:path>
              <a:path w="21600" h="43175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129"/>
                  <a:pt x="12545" y="42626"/>
                  <a:pt x="1029" y="43175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44" name="Arc 76"/>
          <p:cNvSpPr>
            <a:spLocks/>
          </p:cNvSpPr>
          <p:nvPr/>
        </p:nvSpPr>
        <p:spPr bwMode="auto">
          <a:xfrm>
            <a:off x="5724128" y="4581128"/>
            <a:ext cx="144016" cy="504056"/>
          </a:xfrm>
          <a:custGeom>
            <a:avLst/>
            <a:gdLst>
              <a:gd name="T0" fmla="*/ 0 w 21600"/>
              <a:gd name="T1" fmla="*/ 0 h 43175"/>
              <a:gd name="T2" fmla="*/ 1219761 w 21600"/>
              <a:gd name="T3" fmla="*/ 81413111 h 43175"/>
              <a:gd name="T4" fmla="*/ 0 w 21600"/>
              <a:gd name="T5" fmla="*/ 40730066 h 43175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43175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129"/>
                  <a:pt x="12545" y="42626"/>
                  <a:pt x="1029" y="43175"/>
                </a:cubicBezTo>
              </a:path>
              <a:path w="21600" h="43175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129"/>
                  <a:pt x="12545" y="42626"/>
                  <a:pt x="1029" y="43175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45" name="Arc 76"/>
          <p:cNvSpPr>
            <a:spLocks/>
          </p:cNvSpPr>
          <p:nvPr/>
        </p:nvSpPr>
        <p:spPr bwMode="auto">
          <a:xfrm>
            <a:off x="5868144" y="5229200"/>
            <a:ext cx="144016" cy="504056"/>
          </a:xfrm>
          <a:custGeom>
            <a:avLst/>
            <a:gdLst>
              <a:gd name="T0" fmla="*/ 0 w 21600"/>
              <a:gd name="T1" fmla="*/ 0 h 43175"/>
              <a:gd name="T2" fmla="*/ 1219761 w 21600"/>
              <a:gd name="T3" fmla="*/ 81413111 h 43175"/>
              <a:gd name="T4" fmla="*/ 0 w 21600"/>
              <a:gd name="T5" fmla="*/ 40730066 h 43175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43175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129"/>
                  <a:pt x="12545" y="42626"/>
                  <a:pt x="1029" y="43175"/>
                </a:cubicBezTo>
              </a:path>
              <a:path w="21600" h="43175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129"/>
                  <a:pt x="12545" y="42626"/>
                  <a:pt x="1029" y="43175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46" name="Text Box 79"/>
          <p:cNvSpPr txBox="1">
            <a:spLocks noChangeArrowheads="1"/>
          </p:cNvSpPr>
          <p:nvPr/>
        </p:nvSpPr>
        <p:spPr bwMode="auto">
          <a:xfrm>
            <a:off x="5724128" y="4653136"/>
            <a:ext cx="2376264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altLang="en-US" sz="1400" dirty="0">
                <a:solidFill>
                  <a:srgbClr val="FF0000"/>
                </a:solidFill>
                <a:latin typeface="Comic Sans MS" pitchFamily="66" charset="0"/>
              </a:rPr>
              <a:t>Take logs of both sides</a:t>
            </a:r>
          </a:p>
        </p:txBody>
      </p:sp>
      <p:sp>
        <p:nvSpPr>
          <p:cNvPr id="47" name="Text Box 79"/>
          <p:cNvSpPr txBox="1">
            <a:spLocks noChangeArrowheads="1"/>
          </p:cNvSpPr>
          <p:nvPr/>
        </p:nvSpPr>
        <p:spPr bwMode="auto">
          <a:xfrm>
            <a:off x="5940152" y="5301208"/>
            <a:ext cx="1791816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altLang="en-US" sz="1400" dirty="0">
                <a:solidFill>
                  <a:srgbClr val="FF0000"/>
                </a:solidFill>
                <a:latin typeface="Comic Sans MS" pitchFamily="66" charset="0"/>
              </a:rPr>
              <a:t>Use the power law</a:t>
            </a:r>
          </a:p>
        </p:txBody>
      </p:sp>
    </p:spTree>
    <p:extLst>
      <p:ext uri="{BB962C8B-B14F-4D97-AF65-F5344CB8AC3E}">
        <p14:creationId xmlns:p14="http://schemas.microsoft.com/office/powerpoint/2010/main" val="41875737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31" grpId="0"/>
      <p:bldP spid="32" grpId="0"/>
      <p:bldP spid="33" grpId="0"/>
      <p:bldP spid="34" grpId="0"/>
      <p:bldP spid="35" grpId="0" animBg="1"/>
      <p:bldP spid="36" grpId="0"/>
      <p:bldP spid="40" grpId="0"/>
      <p:bldP spid="43" grpId="0" animBg="1"/>
      <p:bldP spid="44" grpId="0" animBg="1"/>
      <p:bldP spid="45" grpId="0" animBg="1"/>
      <p:bldP spid="46" grpId="0"/>
      <p:bldP spid="4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934050" y="2314192"/>
            <a:ext cx="5415264" cy="230832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7200" b="1" cap="none" spc="0" dirty="0">
                <a:ln w="13462">
                  <a:solidFill>
                    <a:schemeClr val="tx1"/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Pacifico" panose="02000000000000000000" pitchFamily="2" charset="0"/>
              </a:rPr>
              <a:t>Teachings for </a:t>
            </a:r>
          </a:p>
          <a:p>
            <a:pPr algn="ctr"/>
            <a:r>
              <a:rPr lang="en-US" sz="7200" b="1" cap="none" spc="0" dirty="0">
                <a:ln w="13462">
                  <a:solidFill>
                    <a:schemeClr val="tx1"/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Pacifico" panose="02000000000000000000" pitchFamily="2" charset="0"/>
              </a:rPr>
              <a:t>Section </a:t>
            </a:r>
            <a:r>
              <a:rPr lang="en-US" sz="7200" b="1" dirty="0">
                <a:ln w="13462">
                  <a:solidFill>
                    <a:schemeClr val="tx1"/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Pacifico" panose="02000000000000000000" pitchFamily="2" charset="0"/>
              </a:rPr>
              <a:t>3</a:t>
            </a:r>
            <a:r>
              <a:rPr lang="en-US" sz="7200" b="1" cap="none" spc="0" dirty="0">
                <a:ln w="13462">
                  <a:solidFill>
                    <a:schemeClr val="tx1"/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Pacifico" panose="02000000000000000000" pitchFamily="2" charset="0"/>
              </a:rPr>
              <a:t>A</a:t>
            </a:r>
          </a:p>
        </p:txBody>
      </p:sp>
    </p:spTree>
    <p:extLst>
      <p:ext uri="{BB962C8B-B14F-4D97-AF65-F5344CB8AC3E}">
        <p14:creationId xmlns:p14="http://schemas.microsoft.com/office/powerpoint/2010/main" val="319023254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Title 1"/>
          <p:cNvSpPr>
            <a:spLocks noGrp="1"/>
          </p:cNvSpPr>
          <p:nvPr>
            <p:ph type="title"/>
          </p:nvPr>
        </p:nvSpPr>
        <p:spPr>
          <a:xfrm>
            <a:off x="602524" y="129995"/>
            <a:ext cx="7886700" cy="1325563"/>
          </a:xfrm>
        </p:spPr>
        <p:txBody>
          <a:bodyPr/>
          <a:lstStyle/>
          <a:p>
            <a:pPr algn="ctr"/>
            <a:r>
              <a:rPr lang="en-US" dirty="0">
                <a:latin typeface="Comic Sans MS" panose="030F0702030302020204" pitchFamily="66" charset="0"/>
              </a:rPr>
              <a:t>Sequences and Series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8708571" y="6519446"/>
            <a:ext cx="51007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Comic Sans MS" panose="030F0702030302020204" pitchFamily="66" charset="0"/>
              </a:rPr>
              <a:t>3D</a:t>
            </a:r>
            <a:endParaRPr lang="en-GB" sz="1600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6" name="TextBox 55"/>
              <p:cNvSpPr txBox="1"/>
              <p:nvPr/>
            </p:nvSpPr>
            <p:spPr>
              <a:xfrm>
                <a:off x="107504" y="116632"/>
                <a:ext cx="1203984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𝑎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56" name="TextBox 5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504" y="116632"/>
                <a:ext cx="1203984" cy="276999"/>
              </a:xfrm>
              <a:prstGeom prst="rect">
                <a:avLst/>
              </a:prstGeom>
              <a:blipFill>
                <a:blip r:embed="rId2"/>
                <a:stretch>
                  <a:fillRect l="-2538" t="-4348" r="-1523" b="-1087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7" name="TextBox 56"/>
              <p:cNvSpPr txBox="1"/>
              <p:nvPr/>
            </p:nvSpPr>
            <p:spPr>
              <a:xfrm>
                <a:off x="7524328" y="116632"/>
                <a:ext cx="1558567" cy="5866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1−</m:t>
                              </m:r>
                              <m:sSup>
                                <m:sSup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p>
                              </m:sSup>
                            </m:e>
                          </m:d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(1−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den>
                      </m:f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57" name="TextBox 5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24328" y="116632"/>
                <a:ext cx="1558567" cy="586699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8" name="Rectangle 3"/>
              <p:cNvSpPr txBox="1">
                <a:spLocks noChangeArrowheads="1"/>
              </p:cNvSpPr>
              <p:nvPr/>
            </p:nvSpPr>
            <p:spPr>
              <a:xfrm>
                <a:off x="152400" y="1600200"/>
                <a:ext cx="3771528" cy="4800600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buFontTx/>
                  <a:buNone/>
                </a:pPr>
                <a:r>
                  <a:rPr lang="en-GB" altLang="en-US" sz="1600" b="1" dirty="0">
                    <a:latin typeface="Comic Sans MS" pitchFamily="66" charset="0"/>
                  </a:rPr>
                  <a:t>You need to be able to work out the sum of a Geometric Series</a:t>
                </a:r>
                <a:endParaRPr lang="en-GB" altLang="en-US" sz="1600" dirty="0">
                  <a:latin typeface="Comic Sans MS" pitchFamily="66" charset="0"/>
                </a:endParaRPr>
              </a:p>
              <a:p>
                <a:pPr marL="0" indent="0" algn="ctr">
                  <a:buFontTx/>
                  <a:buNone/>
                </a:pPr>
                <a:endParaRPr lang="en-US" altLang="en-US" sz="1600" dirty="0">
                  <a:latin typeface="Comic Sans MS" pitchFamily="66" charset="0"/>
                </a:endParaRPr>
              </a:p>
              <a:p>
                <a:pPr marL="0" indent="0" algn="ctr">
                  <a:buFontTx/>
                  <a:buNone/>
                </a:pPr>
                <a:r>
                  <a:rPr lang="en-US" altLang="en-US" sz="1600" dirty="0">
                    <a:latin typeface="Comic Sans MS" pitchFamily="66" charset="0"/>
                  </a:rPr>
                  <a:t>Find the sum of the following Geometric Series:</a:t>
                </a:r>
              </a:p>
              <a:p>
                <a:pPr marL="0" indent="0" algn="ctr">
                  <a:buFontTx/>
                  <a:buNone/>
                </a:pPr>
                <a:endParaRPr lang="en-US" altLang="en-US" sz="1600" dirty="0">
                  <a:latin typeface="Comic Sans MS" pitchFamily="66" charset="0"/>
                </a:endParaRPr>
              </a:p>
              <a:p>
                <a:pPr marL="0" indent="0" algn="ctr">
                  <a:buFontTx/>
                  <a:buNone/>
                </a:pPr>
                <a14:m>
                  <m:oMath xmlns:m="http://schemas.openxmlformats.org/officeDocument/2006/math">
                    <m:r>
                      <a:rPr lang="en-US" altLang="en-US" sz="1600" b="0" i="1" smtClean="0">
                        <a:latin typeface="Cambria Math" panose="02040503050406030204" pitchFamily="18" charset="0"/>
                      </a:rPr>
                      <m:t>1024−512+256−128+</m:t>
                    </m:r>
                  </m:oMath>
                </a14:m>
                <a:r>
                  <a:rPr lang="en-US" altLang="en-US" sz="1600" dirty="0">
                    <a:latin typeface="Comic Sans MS" pitchFamily="66" charset="0"/>
                  </a:rPr>
                  <a:t>……</a:t>
                </a:r>
                <a14:m>
                  <m:oMath xmlns:m="http://schemas.openxmlformats.org/officeDocument/2006/math">
                    <m:r>
                      <a:rPr lang="en-US" altLang="en-US" sz="1600" b="0" i="1" dirty="0" smtClean="0">
                        <a:latin typeface="Cambria Math" panose="02040503050406030204" pitchFamily="18" charset="0"/>
                      </a:rPr>
                      <m:t>+1</m:t>
                    </m:r>
                  </m:oMath>
                </a14:m>
                <a:endParaRPr lang="en-US" altLang="en-US" sz="16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58" name="Rectangle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400" y="1600200"/>
                <a:ext cx="3771528" cy="4800600"/>
              </a:xfrm>
              <a:prstGeom prst="rect">
                <a:avLst/>
              </a:prstGeom>
              <a:blipFill>
                <a:blip r:embed="rId4"/>
                <a:stretch>
                  <a:fillRect t="-76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1619672" y="4005064"/>
                <a:ext cx="1001108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=1024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19672" y="4005064"/>
                <a:ext cx="1001108" cy="276999"/>
              </a:xfrm>
              <a:prstGeom prst="rect">
                <a:avLst/>
              </a:prstGeom>
              <a:blipFill>
                <a:blip r:embed="rId5"/>
                <a:stretch>
                  <a:fillRect l="-3049" r="-5488" b="-666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1619672" y="4365104"/>
                <a:ext cx="808170" cy="51860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𝑟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19672" y="4365104"/>
                <a:ext cx="808170" cy="518604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1475656" y="5013176"/>
                <a:ext cx="864096" cy="27699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 ?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75656" y="5013176"/>
                <a:ext cx="864096" cy="276999"/>
              </a:xfrm>
              <a:prstGeom prst="rect">
                <a:avLst/>
              </a:prstGeom>
              <a:blipFill>
                <a:blip r:embed="rId7"/>
                <a:stretch>
                  <a:fillRect b="-652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/>
              <p:cNvSpPr txBox="1"/>
              <p:nvPr/>
            </p:nvSpPr>
            <p:spPr>
              <a:xfrm>
                <a:off x="4211960" y="1484784"/>
                <a:ext cx="2342116" cy="4840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𝑙𝑜𝑔</m:t>
                      </m:r>
                      <m:d>
                        <m:d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1024</m:t>
                              </m:r>
                            </m:den>
                          </m:f>
                        </m:e>
                      </m:d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=(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−1)</m:t>
                      </m:r>
                      <m:r>
                        <a:rPr lang="en-US" sz="1400" i="1">
                          <a:latin typeface="Cambria Math" panose="02040503050406030204" pitchFamily="18" charset="0"/>
                        </a:rPr>
                        <m:t>𝑙𝑜𝑔</m:t>
                      </m:r>
                      <m:d>
                        <m:d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34" name="TextBox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11960" y="1484784"/>
                <a:ext cx="2342116" cy="484043"/>
              </a:xfrm>
              <a:prstGeom prst="rect">
                <a:avLst/>
              </a:prstGeom>
              <a:blipFill>
                <a:blip r:embed="rId8"/>
                <a:stretch>
                  <a:fillRect l="-234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5" name="Arc 76"/>
          <p:cNvSpPr>
            <a:spLocks/>
          </p:cNvSpPr>
          <p:nvPr/>
        </p:nvSpPr>
        <p:spPr bwMode="auto">
          <a:xfrm>
            <a:off x="6588224" y="1772816"/>
            <a:ext cx="144016" cy="576064"/>
          </a:xfrm>
          <a:custGeom>
            <a:avLst/>
            <a:gdLst>
              <a:gd name="T0" fmla="*/ 0 w 21600"/>
              <a:gd name="T1" fmla="*/ 0 h 43175"/>
              <a:gd name="T2" fmla="*/ 1219761 w 21600"/>
              <a:gd name="T3" fmla="*/ 81413111 h 43175"/>
              <a:gd name="T4" fmla="*/ 0 w 21600"/>
              <a:gd name="T5" fmla="*/ 40730066 h 43175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43175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129"/>
                  <a:pt x="12545" y="42626"/>
                  <a:pt x="1029" y="43175"/>
                </a:cubicBezTo>
              </a:path>
              <a:path w="21600" h="43175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129"/>
                  <a:pt x="12545" y="42626"/>
                  <a:pt x="1029" y="43175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 Box 79"/>
              <p:cNvSpPr txBox="1">
                <a:spLocks noChangeArrowheads="1"/>
              </p:cNvSpPr>
              <p:nvPr/>
            </p:nvSpPr>
            <p:spPr bwMode="auto">
              <a:xfrm>
                <a:off x="6660232" y="1844824"/>
                <a:ext cx="2020730" cy="41472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</a:pPr>
                <a:r>
                  <a:rPr lang="en-GB" altLang="en-US" sz="1400" dirty="0">
                    <a:solidFill>
                      <a:srgbClr val="FF0000"/>
                    </a:solidFill>
                    <a:latin typeface="Comic Sans MS" pitchFamily="66" charset="0"/>
                  </a:rPr>
                  <a:t>Divide both by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en-US" sz="1400" b="0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log</m:t>
                    </m:r>
                    <m:r>
                      <a:rPr lang="en-US" altLang="en-US" sz="1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⁡</m:t>
                    </m:r>
                    <m:d>
                      <m:dPr>
                        <m:ctrlPr>
                          <a:rPr lang="en-US" altLang="en-US" sz="1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altLang="en-US" sz="1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altLang="en-US" sz="1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altLang="en-US" sz="1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e>
                    </m:d>
                  </m:oMath>
                </a14:m>
                <a:endParaRPr lang="en-GB" altLang="en-US" sz="1400" dirty="0">
                  <a:solidFill>
                    <a:srgbClr val="FF0000"/>
                  </a:solidFill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47" name="Text Box 7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660232" y="1844824"/>
                <a:ext cx="2020730" cy="414729"/>
              </a:xfrm>
              <a:prstGeom prst="rect">
                <a:avLst/>
              </a:prstGeom>
              <a:blipFill>
                <a:blip r:embed="rId9"/>
                <a:stretch>
                  <a:fillRect b="-1471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4932040" y="2276872"/>
                <a:ext cx="892745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10=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−1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32040" y="2276872"/>
                <a:ext cx="892745" cy="215444"/>
              </a:xfrm>
              <a:prstGeom prst="rect">
                <a:avLst/>
              </a:prstGeom>
              <a:blipFill>
                <a:blip r:embed="rId10"/>
                <a:stretch>
                  <a:fillRect l="-4082" r="-3401" b="-571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4932040" y="2852936"/>
                <a:ext cx="578941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11=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𝑛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32040" y="2852936"/>
                <a:ext cx="578941" cy="215444"/>
              </a:xfrm>
              <a:prstGeom prst="rect">
                <a:avLst/>
              </a:prstGeom>
              <a:blipFill>
                <a:blip r:embed="rId11"/>
                <a:stretch>
                  <a:fillRect l="-6316" r="-4211" b="-571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Arc 76"/>
          <p:cNvSpPr>
            <a:spLocks/>
          </p:cNvSpPr>
          <p:nvPr/>
        </p:nvSpPr>
        <p:spPr bwMode="auto">
          <a:xfrm>
            <a:off x="5868144" y="2420888"/>
            <a:ext cx="144016" cy="576064"/>
          </a:xfrm>
          <a:custGeom>
            <a:avLst/>
            <a:gdLst>
              <a:gd name="T0" fmla="*/ 0 w 21600"/>
              <a:gd name="T1" fmla="*/ 0 h 43175"/>
              <a:gd name="T2" fmla="*/ 1219761 w 21600"/>
              <a:gd name="T3" fmla="*/ 81413111 h 43175"/>
              <a:gd name="T4" fmla="*/ 0 w 21600"/>
              <a:gd name="T5" fmla="*/ 40730066 h 43175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43175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129"/>
                  <a:pt x="12545" y="42626"/>
                  <a:pt x="1029" y="43175"/>
                </a:cubicBezTo>
              </a:path>
              <a:path w="21600" h="43175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129"/>
                  <a:pt x="12545" y="42626"/>
                  <a:pt x="1029" y="43175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27" name="Text Box 79"/>
          <p:cNvSpPr txBox="1">
            <a:spLocks noChangeArrowheads="1"/>
          </p:cNvSpPr>
          <p:nvPr/>
        </p:nvSpPr>
        <p:spPr bwMode="auto">
          <a:xfrm>
            <a:off x="5940152" y="2564904"/>
            <a:ext cx="720080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1400" dirty="0">
                <a:solidFill>
                  <a:srgbClr val="FF0000"/>
                </a:solidFill>
                <a:latin typeface="Comic Sans MS" pitchFamily="66" charset="0"/>
              </a:rPr>
              <a:t>Add 1</a:t>
            </a:r>
            <a:endParaRPr lang="en-GB" altLang="en-US" sz="1400" dirty="0">
              <a:solidFill>
                <a:srgbClr val="FF0000"/>
              </a:solidFill>
              <a:latin typeface="Comic Sans MS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/>
              <p:cNvSpPr txBox="1"/>
              <p:nvPr/>
            </p:nvSpPr>
            <p:spPr>
              <a:xfrm>
                <a:off x="1547664" y="5013176"/>
                <a:ext cx="864096" cy="27699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=11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47664" y="5013176"/>
                <a:ext cx="864096" cy="276999"/>
              </a:xfrm>
              <a:prstGeom prst="rect">
                <a:avLst/>
              </a:prstGeom>
              <a:blipFill>
                <a:blip r:embed="rId12"/>
                <a:stretch>
                  <a:fillRect b="-652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356334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45" grpId="0" animBg="1"/>
      <p:bldP spid="47" grpId="0"/>
      <p:bldP spid="24" grpId="0"/>
      <p:bldP spid="25" grpId="0"/>
      <p:bldP spid="26" grpId="0" animBg="1"/>
      <p:bldP spid="27" grpId="0"/>
      <p:bldP spid="28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/>
              <p:cNvSpPr txBox="1"/>
              <p:nvPr/>
            </p:nvSpPr>
            <p:spPr>
              <a:xfrm>
                <a:off x="1547664" y="5013176"/>
                <a:ext cx="864096" cy="27699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=11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47664" y="5013176"/>
                <a:ext cx="864096" cy="276999"/>
              </a:xfrm>
              <a:prstGeom prst="rect">
                <a:avLst/>
              </a:prstGeom>
              <a:blipFill>
                <a:blip r:embed="rId2"/>
                <a:stretch>
                  <a:fillRect b="-652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4" name="Title 1"/>
          <p:cNvSpPr>
            <a:spLocks noGrp="1"/>
          </p:cNvSpPr>
          <p:nvPr>
            <p:ph type="title"/>
          </p:nvPr>
        </p:nvSpPr>
        <p:spPr>
          <a:xfrm>
            <a:off x="602524" y="129995"/>
            <a:ext cx="7886700" cy="1325563"/>
          </a:xfrm>
        </p:spPr>
        <p:txBody>
          <a:bodyPr/>
          <a:lstStyle/>
          <a:p>
            <a:pPr algn="ctr"/>
            <a:r>
              <a:rPr lang="en-US" dirty="0">
                <a:latin typeface="Comic Sans MS" panose="030F0702030302020204" pitchFamily="66" charset="0"/>
              </a:rPr>
              <a:t>Sequences and Series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8708571" y="6519446"/>
            <a:ext cx="51007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Comic Sans MS" panose="030F0702030302020204" pitchFamily="66" charset="0"/>
              </a:rPr>
              <a:t>3D</a:t>
            </a:r>
            <a:endParaRPr lang="en-GB" sz="1600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6" name="TextBox 55"/>
              <p:cNvSpPr txBox="1"/>
              <p:nvPr/>
            </p:nvSpPr>
            <p:spPr>
              <a:xfrm>
                <a:off x="107504" y="116632"/>
                <a:ext cx="1203984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𝑎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56" name="TextBox 5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504" y="116632"/>
                <a:ext cx="1203984" cy="276999"/>
              </a:xfrm>
              <a:prstGeom prst="rect">
                <a:avLst/>
              </a:prstGeom>
              <a:blipFill>
                <a:blip r:embed="rId3"/>
                <a:stretch>
                  <a:fillRect l="-2538" t="-4348" r="-1523" b="-1087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7" name="TextBox 56"/>
              <p:cNvSpPr txBox="1"/>
              <p:nvPr/>
            </p:nvSpPr>
            <p:spPr>
              <a:xfrm>
                <a:off x="7524328" y="116632"/>
                <a:ext cx="1558567" cy="5866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1−</m:t>
                              </m:r>
                              <m:sSup>
                                <m:sSup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p>
                              </m:sSup>
                            </m:e>
                          </m:d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(1−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den>
                      </m:f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57" name="TextBox 5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24328" y="116632"/>
                <a:ext cx="1558567" cy="586699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8" name="Rectangle 3"/>
              <p:cNvSpPr txBox="1">
                <a:spLocks noChangeArrowheads="1"/>
              </p:cNvSpPr>
              <p:nvPr/>
            </p:nvSpPr>
            <p:spPr>
              <a:xfrm>
                <a:off x="152400" y="1600200"/>
                <a:ext cx="3771528" cy="4800600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buFontTx/>
                  <a:buNone/>
                </a:pPr>
                <a:r>
                  <a:rPr lang="en-GB" altLang="en-US" sz="1600" b="1" dirty="0">
                    <a:latin typeface="Comic Sans MS" pitchFamily="66" charset="0"/>
                  </a:rPr>
                  <a:t>You need to be able to work out the sum of a Geometric Series</a:t>
                </a:r>
                <a:endParaRPr lang="en-GB" altLang="en-US" sz="1600" dirty="0">
                  <a:latin typeface="Comic Sans MS" pitchFamily="66" charset="0"/>
                </a:endParaRPr>
              </a:p>
              <a:p>
                <a:pPr marL="0" indent="0" algn="ctr">
                  <a:buFontTx/>
                  <a:buNone/>
                </a:pPr>
                <a:endParaRPr lang="en-US" altLang="en-US" sz="1600" dirty="0">
                  <a:latin typeface="Comic Sans MS" pitchFamily="66" charset="0"/>
                </a:endParaRPr>
              </a:p>
              <a:p>
                <a:pPr marL="0" indent="0" algn="ctr">
                  <a:buFontTx/>
                  <a:buNone/>
                </a:pPr>
                <a:r>
                  <a:rPr lang="en-US" altLang="en-US" sz="1600" dirty="0">
                    <a:latin typeface="Comic Sans MS" pitchFamily="66" charset="0"/>
                  </a:rPr>
                  <a:t>Find the sum of the following Geometric Series:</a:t>
                </a:r>
              </a:p>
              <a:p>
                <a:pPr marL="0" indent="0" algn="ctr">
                  <a:buFontTx/>
                  <a:buNone/>
                </a:pPr>
                <a:endParaRPr lang="en-US" altLang="en-US" sz="1600" dirty="0">
                  <a:latin typeface="Comic Sans MS" pitchFamily="66" charset="0"/>
                </a:endParaRPr>
              </a:p>
              <a:p>
                <a:pPr marL="0" indent="0" algn="ctr">
                  <a:buFontTx/>
                  <a:buNone/>
                </a:pPr>
                <a14:m>
                  <m:oMath xmlns:m="http://schemas.openxmlformats.org/officeDocument/2006/math">
                    <m:r>
                      <a:rPr lang="en-US" altLang="en-US" sz="1600" b="0" i="1" smtClean="0">
                        <a:latin typeface="Cambria Math" panose="02040503050406030204" pitchFamily="18" charset="0"/>
                      </a:rPr>
                      <m:t>1024−512+256−128+</m:t>
                    </m:r>
                  </m:oMath>
                </a14:m>
                <a:r>
                  <a:rPr lang="en-US" altLang="en-US" sz="1600" dirty="0">
                    <a:latin typeface="Comic Sans MS" pitchFamily="66" charset="0"/>
                  </a:rPr>
                  <a:t>……</a:t>
                </a:r>
                <a14:m>
                  <m:oMath xmlns:m="http://schemas.openxmlformats.org/officeDocument/2006/math">
                    <m:r>
                      <a:rPr lang="en-US" altLang="en-US" sz="1600" b="0" i="1" dirty="0" smtClean="0">
                        <a:latin typeface="Cambria Math" panose="02040503050406030204" pitchFamily="18" charset="0"/>
                      </a:rPr>
                      <m:t>+1</m:t>
                    </m:r>
                  </m:oMath>
                </a14:m>
                <a:endParaRPr lang="en-US" altLang="en-US" sz="16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58" name="Rectangle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400" y="1600200"/>
                <a:ext cx="3771528" cy="4800600"/>
              </a:xfrm>
              <a:prstGeom prst="rect">
                <a:avLst/>
              </a:prstGeom>
              <a:blipFill>
                <a:blip r:embed="rId5"/>
                <a:stretch>
                  <a:fillRect t="-76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1619672" y="4005064"/>
                <a:ext cx="1001108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=1024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19672" y="4005064"/>
                <a:ext cx="1001108" cy="276999"/>
              </a:xfrm>
              <a:prstGeom prst="rect">
                <a:avLst/>
              </a:prstGeom>
              <a:blipFill>
                <a:blip r:embed="rId6"/>
                <a:stretch>
                  <a:fillRect l="-3049" r="-5488" b="-666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1619672" y="4365104"/>
                <a:ext cx="808170" cy="51860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𝑟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19672" y="4365104"/>
                <a:ext cx="808170" cy="518604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3995936" y="1556792"/>
                <a:ext cx="1387880" cy="52155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16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  <m:d>
                            <m:dPr>
                              <m:ctrlP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1−</m:t>
                              </m:r>
                              <m:sSup>
                                <m:sSupPr>
                                  <m:ctrlP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e>
                                <m:sup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p>
                              </m:sSup>
                            </m:e>
                          </m:d>
                        </m:num>
                        <m:den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(1−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den>
                      </m:f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95936" y="1556792"/>
                <a:ext cx="1387880" cy="521553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3995936" y="2276872"/>
                <a:ext cx="2457276" cy="11417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16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(1024)</m:t>
                          </m:r>
                          <m:d>
                            <m:dPr>
                              <m:ctrlP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1−</m:t>
                              </m:r>
                              <m:sSup>
                                <m:sSupPr>
                                  <m:ctrlP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US" sz="16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1600" b="0" i="1" smtClean="0"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f>
                                        <m:fPr>
                                          <m:ctrlPr>
                                            <a:rPr lang="en-US" sz="1600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fPr>
                                        <m:num>
                                          <m:r>
                                            <a:rPr lang="en-US" sz="1600" b="0" i="1" smtClean="0">
                                              <a:latin typeface="Cambria Math" panose="02040503050406030204" pitchFamily="18" charset="0"/>
                                            </a:rPr>
                                            <m:t>1</m:t>
                                          </m:r>
                                        </m:num>
                                        <m:den>
                                          <m:r>
                                            <a:rPr lang="en-US" sz="1600" b="0" i="1" smtClean="0"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den>
                                      </m:f>
                                    </m:e>
                                  </m:d>
                                </m:e>
                                <m:sup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  <m:t>11</m:t>
                                  </m:r>
                                </m:sup>
                              </m:sSup>
                            </m:e>
                          </m:d>
                        </m:num>
                        <m:den>
                          <m:d>
                            <m:dPr>
                              <m:ctrlP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1−</m:t>
                              </m:r>
                              <m:d>
                                <m:dPr>
                                  <m:ctrlPr>
                                    <a:rPr lang="en-US" sz="16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1600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f>
                                    <m:fPr>
                                      <m:ctrlPr>
                                        <a:rPr lang="en-US" sz="16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sz="1600" i="1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num>
                                    <m:den>
                                      <m:r>
                                        <a:rPr lang="en-US" sz="1600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den>
                                  </m:f>
                                </m:e>
                              </m:d>
                            </m:e>
                          </m:d>
                        </m:den>
                      </m:f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95936" y="2276872"/>
                <a:ext cx="2457276" cy="1141787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3995936" y="3645024"/>
                <a:ext cx="864660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16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=683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95936" y="3645024"/>
                <a:ext cx="864660" cy="246221"/>
              </a:xfrm>
              <a:prstGeom prst="rect">
                <a:avLst/>
              </a:prstGeom>
              <a:blipFill>
                <a:blip r:embed="rId10"/>
                <a:stretch>
                  <a:fillRect l="-5674" r="-4255" b="-10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Arc 76"/>
          <p:cNvSpPr>
            <a:spLocks/>
          </p:cNvSpPr>
          <p:nvPr/>
        </p:nvSpPr>
        <p:spPr bwMode="auto">
          <a:xfrm>
            <a:off x="6588224" y="1844824"/>
            <a:ext cx="144016" cy="936104"/>
          </a:xfrm>
          <a:custGeom>
            <a:avLst/>
            <a:gdLst>
              <a:gd name="T0" fmla="*/ 0 w 21600"/>
              <a:gd name="T1" fmla="*/ 0 h 43175"/>
              <a:gd name="T2" fmla="*/ 1219761 w 21600"/>
              <a:gd name="T3" fmla="*/ 81413111 h 43175"/>
              <a:gd name="T4" fmla="*/ 0 w 21600"/>
              <a:gd name="T5" fmla="*/ 40730066 h 43175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43175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129"/>
                  <a:pt x="12545" y="42626"/>
                  <a:pt x="1029" y="43175"/>
                </a:cubicBezTo>
              </a:path>
              <a:path w="21600" h="43175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129"/>
                  <a:pt x="12545" y="42626"/>
                  <a:pt x="1029" y="43175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 Box 79"/>
              <p:cNvSpPr txBox="1">
                <a:spLocks noChangeArrowheads="1"/>
              </p:cNvSpPr>
              <p:nvPr/>
            </p:nvSpPr>
            <p:spPr bwMode="auto">
              <a:xfrm>
                <a:off x="6660232" y="1844824"/>
                <a:ext cx="2380770" cy="95410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</a:pPr>
                <a:r>
                  <a:rPr lang="en-US" altLang="en-US" sz="1400" dirty="0">
                    <a:solidFill>
                      <a:srgbClr val="FF0000"/>
                    </a:solidFill>
                    <a:latin typeface="Comic Sans MS" pitchFamily="66" charset="0"/>
                  </a:rPr>
                  <a:t>Sub in values (we </a:t>
                </a:r>
                <a:r>
                  <a:rPr lang="en-US" altLang="en-US" sz="1400" u="sng" dirty="0">
                    <a:solidFill>
                      <a:srgbClr val="FF0000"/>
                    </a:solidFill>
                    <a:latin typeface="Comic Sans MS" pitchFamily="66" charset="0"/>
                  </a:rPr>
                  <a:t>must</a:t>
                </a:r>
                <a:r>
                  <a:rPr lang="en-US" altLang="en-US" sz="1400" dirty="0">
                    <a:solidFill>
                      <a:srgbClr val="FF0000"/>
                    </a:solidFill>
                    <a:latin typeface="Comic Sans MS" pitchFamily="66" charset="0"/>
                  </a:rPr>
                  <a:t> use the negative value of </a:t>
                </a:r>
                <a14:m>
                  <m:oMath xmlns:m="http://schemas.openxmlformats.org/officeDocument/2006/math">
                    <m:r>
                      <a:rPr lang="en-US" altLang="en-US" sz="1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en-US" altLang="en-US" sz="1400" dirty="0">
                    <a:solidFill>
                      <a:srgbClr val="FF0000"/>
                    </a:solidFill>
                    <a:latin typeface="Comic Sans MS" pitchFamily="66" charset="0"/>
                  </a:rPr>
                  <a:t> this time, as it will affect the sum of the terms)</a:t>
                </a:r>
                <a:endParaRPr lang="en-GB" altLang="en-US" sz="1400" dirty="0">
                  <a:solidFill>
                    <a:srgbClr val="FF0000"/>
                  </a:solidFill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22" name="Text Box 7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660232" y="1844824"/>
                <a:ext cx="2380770" cy="954107"/>
              </a:xfrm>
              <a:prstGeom prst="rect">
                <a:avLst/>
              </a:prstGeom>
              <a:blipFill>
                <a:blip r:embed="rId11"/>
                <a:stretch>
                  <a:fillRect l="-769" t="-1282" r="-2821" b="-5769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Arc 76"/>
          <p:cNvSpPr>
            <a:spLocks/>
          </p:cNvSpPr>
          <p:nvPr/>
        </p:nvSpPr>
        <p:spPr bwMode="auto">
          <a:xfrm>
            <a:off x="6588224" y="2852936"/>
            <a:ext cx="144016" cy="936104"/>
          </a:xfrm>
          <a:custGeom>
            <a:avLst/>
            <a:gdLst>
              <a:gd name="T0" fmla="*/ 0 w 21600"/>
              <a:gd name="T1" fmla="*/ 0 h 43175"/>
              <a:gd name="T2" fmla="*/ 1219761 w 21600"/>
              <a:gd name="T3" fmla="*/ 81413111 h 43175"/>
              <a:gd name="T4" fmla="*/ 0 w 21600"/>
              <a:gd name="T5" fmla="*/ 40730066 h 43175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43175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129"/>
                  <a:pt x="12545" y="42626"/>
                  <a:pt x="1029" y="43175"/>
                </a:cubicBezTo>
              </a:path>
              <a:path w="21600" h="43175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129"/>
                  <a:pt x="12545" y="42626"/>
                  <a:pt x="1029" y="43175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29" name="Text Box 79"/>
          <p:cNvSpPr txBox="1">
            <a:spLocks noChangeArrowheads="1"/>
          </p:cNvSpPr>
          <p:nvPr/>
        </p:nvSpPr>
        <p:spPr bwMode="auto">
          <a:xfrm>
            <a:off x="6732240" y="3212976"/>
            <a:ext cx="936104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1400" dirty="0">
                <a:solidFill>
                  <a:srgbClr val="FF0000"/>
                </a:solidFill>
                <a:latin typeface="Comic Sans MS" pitchFamily="66" charset="0"/>
              </a:rPr>
              <a:t>Calculate</a:t>
            </a:r>
            <a:endParaRPr lang="en-GB" altLang="en-US" sz="1400" dirty="0">
              <a:solidFill>
                <a:srgbClr val="FF0000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24643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  <p:bldP spid="20" grpId="0"/>
      <p:bldP spid="21" grpId="0" animBg="1"/>
      <p:bldP spid="22" grpId="0"/>
      <p:bldP spid="23" grpId="0" animBg="1"/>
      <p:bldP spid="29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Title 1"/>
          <p:cNvSpPr>
            <a:spLocks noGrp="1"/>
          </p:cNvSpPr>
          <p:nvPr>
            <p:ph type="title"/>
          </p:nvPr>
        </p:nvSpPr>
        <p:spPr>
          <a:xfrm>
            <a:off x="602524" y="129995"/>
            <a:ext cx="7886700" cy="1325563"/>
          </a:xfrm>
        </p:spPr>
        <p:txBody>
          <a:bodyPr/>
          <a:lstStyle/>
          <a:p>
            <a:pPr algn="ctr"/>
            <a:r>
              <a:rPr lang="en-US" dirty="0">
                <a:latin typeface="Comic Sans MS" panose="030F0702030302020204" pitchFamily="66" charset="0"/>
              </a:rPr>
              <a:t>Sequences and Series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8708571" y="6519446"/>
            <a:ext cx="51007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Comic Sans MS" panose="030F0702030302020204" pitchFamily="66" charset="0"/>
              </a:rPr>
              <a:t>3D</a:t>
            </a:r>
            <a:endParaRPr lang="en-GB" sz="1600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6" name="TextBox 55"/>
              <p:cNvSpPr txBox="1"/>
              <p:nvPr/>
            </p:nvSpPr>
            <p:spPr>
              <a:xfrm>
                <a:off x="107504" y="116632"/>
                <a:ext cx="1203984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𝑎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56" name="TextBox 5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504" y="116632"/>
                <a:ext cx="1203984" cy="276999"/>
              </a:xfrm>
              <a:prstGeom prst="rect">
                <a:avLst/>
              </a:prstGeom>
              <a:blipFill>
                <a:blip r:embed="rId2"/>
                <a:stretch>
                  <a:fillRect l="-2538" t="-4348" r="-1523" b="-1087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7" name="TextBox 56"/>
              <p:cNvSpPr txBox="1"/>
              <p:nvPr/>
            </p:nvSpPr>
            <p:spPr>
              <a:xfrm>
                <a:off x="7524328" y="116632"/>
                <a:ext cx="1558567" cy="5866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1−</m:t>
                              </m:r>
                              <m:sSup>
                                <m:sSup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p>
                              </m:sSup>
                            </m:e>
                          </m:d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(1−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den>
                      </m:f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57" name="TextBox 5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24328" y="116632"/>
                <a:ext cx="1558567" cy="586699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8" name="Rectangle 3"/>
              <p:cNvSpPr txBox="1">
                <a:spLocks noChangeArrowheads="1"/>
              </p:cNvSpPr>
              <p:nvPr/>
            </p:nvSpPr>
            <p:spPr>
              <a:xfrm>
                <a:off x="152400" y="1600200"/>
                <a:ext cx="3771528" cy="4800600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buFontTx/>
                  <a:buNone/>
                </a:pPr>
                <a:r>
                  <a:rPr lang="en-GB" altLang="en-US" sz="1600" b="1" dirty="0">
                    <a:latin typeface="Comic Sans MS" pitchFamily="66" charset="0"/>
                  </a:rPr>
                  <a:t>You need to be able to work out the sum of a Geometric Series</a:t>
                </a:r>
                <a:endParaRPr lang="en-GB" altLang="en-US" sz="1600" dirty="0">
                  <a:latin typeface="Comic Sans MS" pitchFamily="66" charset="0"/>
                </a:endParaRPr>
              </a:p>
              <a:p>
                <a:pPr marL="0" indent="0" algn="ctr">
                  <a:buFontTx/>
                  <a:buNone/>
                </a:pPr>
                <a:endParaRPr lang="en-US" altLang="en-US" sz="1600" dirty="0">
                  <a:latin typeface="Comic Sans MS" pitchFamily="66" charset="0"/>
                </a:endParaRPr>
              </a:p>
              <a:p>
                <a:pPr marL="0" indent="0" algn="ctr">
                  <a:buFontTx/>
                  <a:buNone/>
                </a:pPr>
                <a:r>
                  <a:rPr lang="en-US" altLang="en-US" sz="1600" dirty="0">
                    <a:latin typeface="Comic Sans MS" pitchFamily="66" charset="0"/>
                  </a:rPr>
                  <a:t>Find the least value of </a:t>
                </a:r>
                <a14:m>
                  <m:oMath xmlns:m="http://schemas.openxmlformats.org/officeDocument/2006/math">
                    <m:r>
                      <a:rPr lang="en-US" altLang="en-US" sz="1600" i="1" dirty="0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altLang="en-US" sz="1600" dirty="0">
                    <a:latin typeface="Comic Sans MS" pitchFamily="66" charset="0"/>
                  </a:rPr>
                  <a:t> such that the sum of the following series exceeds 2,000,000:</a:t>
                </a:r>
              </a:p>
              <a:p>
                <a:pPr marL="0" indent="0" algn="ctr">
                  <a:buFontTx/>
                  <a:buNone/>
                </a:pPr>
                <a:endParaRPr lang="en-US" altLang="en-US" sz="1600" dirty="0">
                  <a:latin typeface="Comic Sans MS" pitchFamily="66" charset="0"/>
                </a:endParaRPr>
              </a:p>
              <a:p>
                <a:pPr marL="0" indent="0" algn="ctr">
                  <a:buFont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en-US" sz="1600" b="0" i="1" smtClean="0">
                          <a:latin typeface="Cambria Math" panose="02040503050406030204" pitchFamily="18" charset="0"/>
                        </a:rPr>
                        <m:t>1+2+4+8…</m:t>
                      </m:r>
                    </m:oMath>
                  </m:oMathPara>
                </a14:m>
                <a:endParaRPr lang="en-US" altLang="en-US" sz="16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58" name="Rectangle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400" y="1600200"/>
                <a:ext cx="3771528" cy="4800600"/>
              </a:xfrm>
              <a:prstGeom prst="rect">
                <a:avLst/>
              </a:prstGeom>
              <a:blipFill>
                <a:blip r:embed="rId4"/>
                <a:stretch>
                  <a:fillRect t="-76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1475656" y="5013176"/>
                <a:ext cx="864096" cy="27699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 ?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75656" y="5013176"/>
                <a:ext cx="864096" cy="276999"/>
              </a:xfrm>
              <a:prstGeom prst="rect">
                <a:avLst/>
              </a:prstGeom>
              <a:blipFill>
                <a:blip r:embed="rId5"/>
                <a:stretch>
                  <a:fillRect b="-652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1619672" y="4005064"/>
                <a:ext cx="616386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=1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19672" y="4005064"/>
                <a:ext cx="616386" cy="276999"/>
              </a:xfrm>
              <a:prstGeom prst="rect">
                <a:avLst/>
              </a:prstGeom>
              <a:blipFill>
                <a:blip r:embed="rId6"/>
                <a:stretch>
                  <a:fillRect l="-4950" r="-7921" b="-666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1619672" y="4509120"/>
                <a:ext cx="596574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𝑟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=2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19672" y="4509120"/>
                <a:ext cx="596574" cy="276999"/>
              </a:xfrm>
              <a:prstGeom prst="rect">
                <a:avLst/>
              </a:prstGeom>
              <a:blipFill>
                <a:blip r:embed="rId7"/>
                <a:stretch>
                  <a:fillRect l="-5102" r="-8163" b="-666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1403648" y="5517232"/>
                <a:ext cx="1728192" cy="27699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&gt;2000000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03648" y="5517232"/>
                <a:ext cx="1728192" cy="276999"/>
              </a:xfrm>
              <a:prstGeom prst="rect">
                <a:avLst/>
              </a:prstGeom>
              <a:blipFill>
                <a:blip r:embed="rId8"/>
                <a:stretch>
                  <a:fillRect b="-1333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4572000" y="1340768"/>
                <a:ext cx="1387880" cy="52155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16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  <m:d>
                            <m:dPr>
                              <m:ctrlP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1−</m:t>
                              </m:r>
                              <m:sSup>
                                <m:sSupPr>
                                  <m:ctrlP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e>
                                <m:sup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p>
                              </m:sSup>
                            </m:e>
                          </m:d>
                        </m:num>
                        <m:den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(1−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den>
                      </m:f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0" y="1340768"/>
                <a:ext cx="1387880" cy="521553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3995936" y="2060848"/>
                <a:ext cx="2316596" cy="52155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i="1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000000=</m:t>
                      </m:r>
                      <m:f>
                        <m:f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(1)</m:t>
                          </m:r>
                          <m:d>
                            <m:dPr>
                              <m:ctrlP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1−</m:t>
                              </m:r>
                              <m:sSup>
                                <m:sSupPr>
                                  <m:ctrlP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  <m:t>(2)</m:t>
                                  </m:r>
                                </m:e>
                                <m:sup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p>
                              </m:sSup>
                            </m:e>
                          </m:d>
                        </m:num>
                        <m:den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(1−2)</m:t>
                          </m:r>
                        </m:den>
                      </m:f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95936" y="2060848"/>
                <a:ext cx="2316596" cy="521553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3995936" y="2780928"/>
                <a:ext cx="2032864" cy="47628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i="1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000000=</m:t>
                      </m:r>
                      <m:f>
                        <m:f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d>
                            <m:dPr>
                              <m:ctrlP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1−</m:t>
                              </m:r>
                              <m:sSup>
                                <m:sSupPr>
                                  <m:ctrlP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  <m:t>(2)</m:t>
                                  </m:r>
                                </m:e>
                                <m:sup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p>
                              </m:sSup>
                            </m:e>
                          </m:d>
                        </m:num>
                        <m:den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den>
                      </m:f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95936" y="2780928"/>
                <a:ext cx="2032864" cy="476284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3851920" y="3501008"/>
                <a:ext cx="2016449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1600" i="1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000000=</m:t>
                      </m:r>
                      <m:r>
                        <a:rPr lang="en-US" sz="1600" i="1">
                          <a:latin typeface="Cambria Math" panose="02040503050406030204" pitchFamily="18" charset="0"/>
                        </a:rPr>
                        <m:t>1−</m:t>
                      </m:r>
                      <m:sSup>
                        <m:sSup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(2)</m:t>
                          </m:r>
                        </m:e>
                        <m:sup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</m:sSup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51920" y="3501008"/>
                <a:ext cx="2016449" cy="246221"/>
              </a:xfrm>
              <a:prstGeom prst="rect">
                <a:avLst/>
              </a:prstGeom>
              <a:blipFill>
                <a:blip r:embed="rId12"/>
                <a:stretch>
                  <a:fillRect l="-302" b="-3170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4572000" y="4077072"/>
                <a:ext cx="1333763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16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  <m:sup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</m:sSup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=2000001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0" y="4077072"/>
                <a:ext cx="1333763" cy="246221"/>
              </a:xfrm>
              <a:prstGeom prst="rect">
                <a:avLst/>
              </a:prstGeom>
              <a:blipFill>
                <a:blip r:embed="rId13"/>
                <a:stretch>
                  <a:fillRect l="-2740" r="-2283" b="-5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4067944" y="4581128"/>
                <a:ext cx="2349747" cy="24622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𝑙𝑜𝑔</m:t>
                      </m:r>
                      <m:d>
                        <m:d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GB" sz="16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  <m:sup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p>
                          </m:sSup>
                        </m:e>
                      </m:d>
                      <m:r>
                        <a:rPr lang="en-US" sz="16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600" i="1">
                          <a:latin typeface="Cambria Math" panose="02040503050406030204" pitchFamily="18" charset="0"/>
                        </a:rPr>
                        <m:t>𝑙𝑜𝑔</m:t>
                      </m:r>
                      <m:d>
                        <m:d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2000001</m:t>
                          </m:r>
                        </m:e>
                      </m:d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67944" y="4581128"/>
                <a:ext cx="2349747" cy="246221"/>
              </a:xfrm>
              <a:prstGeom prst="rect">
                <a:avLst/>
              </a:prstGeom>
              <a:blipFill>
                <a:blip r:embed="rId14"/>
                <a:stretch>
                  <a:fillRect l="-1036" b="-3170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4067944" y="5085184"/>
                <a:ext cx="2349747" cy="24622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𝑛𝑙𝑜𝑔</m:t>
                      </m:r>
                      <m:d>
                        <m:d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</m:d>
                      <m:r>
                        <a:rPr lang="en-US" sz="16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600" i="1">
                          <a:latin typeface="Cambria Math" panose="02040503050406030204" pitchFamily="18" charset="0"/>
                        </a:rPr>
                        <m:t>𝑙𝑜𝑔</m:t>
                      </m:r>
                      <m:d>
                        <m:d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2000001</m:t>
                          </m:r>
                        </m:e>
                      </m:d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67944" y="5085184"/>
                <a:ext cx="2349747" cy="246221"/>
              </a:xfrm>
              <a:prstGeom prst="rect">
                <a:avLst/>
              </a:prstGeom>
              <a:blipFill>
                <a:blip r:embed="rId15"/>
                <a:stretch>
                  <a:fillRect l="-1036" b="-3170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4572000" y="5517232"/>
                <a:ext cx="1944216" cy="521105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sz="16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6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𝑙𝑜𝑔</m:t>
                          </m:r>
                          <m:d>
                            <m:dPr>
                              <m:ctrlPr>
                                <a:rPr lang="en-US" sz="16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2000001</m:t>
                              </m:r>
                            </m:e>
                          </m:d>
                        </m:num>
                        <m:den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𝑙𝑜𝑔</m:t>
                          </m:r>
                          <m:d>
                            <m:dPr>
                              <m:ctrlP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d>
                        </m:den>
                      </m:f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0" y="5517232"/>
                <a:ext cx="1944216" cy="521105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4716016" y="6237312"/>
                <a:ext cx="792088" cy="24622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sz="16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600" i="1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0.9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16016" y="6237312"/>
                <a:ext cx="792088" cy="246221"/>
              </a:xfrm>
              <a:prstGeom prst="rect">
                <a:avLst/>
              </a:prstGeom>
              <a:blipFill>
                <a:blip r:embed="rId17"/>
                <a:stretch>
                  <a:fillRect l="-5385" r="-6154" b="-487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Arc 76"/>
          <p:cNvSpPr>
            <a:spLocks/>
          </p:cNvSpPr>
          <p:nvPr/>
        </p:nvSpPr>
        <p:spPr bwMode="auto">
          <a:xfrm>
            <a:off x="6444208" y="1628800"/>
            <a:ext cx="144016" cy="720080"/>
          </a:xfrm>
          <a:custGeom>
            <a:avLst/>
            <a:gdLst>
              <a:gd name="T0" fmla="*/ 0 w 21600"/>
              <a:gd name="T1" fmla="*/ 0 h 43175"/>
              <a:gd name="T2" fmla="*/ 1219761 w 21600"/>
              <a:gd name="T3" fmla="*/ 81413111 h 43175"/>
              <a:gd name="T4" fmla="*/ 0 w 21600"/>
              <a:gd name="T5" fmla="*/ 40730066 h 43175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43175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129"/>
                  <a:pt x="12545" y="42626"/>
                  <a:pt x="1029" y="43175"/>
                </a:cubicBezTo>
              </a:path>
              <a:path w="21600" h="43175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129"/>
                  <a:pt x="12545" y="42626"/>
                  <a:pt x="1029" y="43175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22" name="Text Box 79"/>
          <p:cNvSpPr txBox="1">
            <a:spLocks noChangeArrowheads="1"/>
          </p:cNvSpPr>
          <p:nvPr/>
        </p:nvSpPr>
        <p:spPr bwMode="auto">
          <a:xfrm>
            <a:off x="6444208" y="1844824"/>
            <a:ext cx="1584176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1400" dirty="0">
                <a:solidFill>
                  <a:srgbClr val="FF0000"/>
                </a:solidFill>
                <a:latin typeface="Comic Sans MS" pitchFamily="66" charset="0"/>
              </a:rPr>
              <a:t>Sub in values</a:t>
            </a:r>
            <a:endParaRPr lang="en-GB" altLang="en-US" sz="14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23" name="Arc 76"/>
          <p:cNvSpPr>
            <a:spLocks/>
          </p:cNvSpPr>
          <p:nvPr/>
        </p:nvSpPr>
        <p:spPr bwMode="auto">
          <a:xfrm>
            <a:off x="6372200" y="2348880"/>
            <a:ext cx="144016" cy="720080"/>
          </a:xfrm>
          <a:custGeom>
            <a:avLst/>
            <a:gdLst>
              <a:gd name="T0" fmla="*/ 0 w 21600"/>
              <a:gd name="T1" fmla="*/ 0 h 43175"/>
              <a:gd name="T2" fmla="*/ 1219761 w 21600"/>
              <a:gd name="T3" fmla="*/ 81413111 h 43175"/>
              <a:gd name="T4" fmla="*/ 0 w 21600"/>
              <a:gd name="T5" fmla="*/ 40730066 h 43175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43175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129"/>
                  <a:pt x="12545" y="42626"/>
                  <a:pt x="1029" y="43175"/>
                </a:cubicBezTo>
              </a:path>
              <a:path w="21600" h="43175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129"/>
                  <a:pt x="12545" y="42626"/>
                  <a:pt x="1029" y="43175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24" name="Arc 76"/>
          <p:cNvSpPr>
            <a:spLocks/>
          </p:cNvSpPr>
          <p:nvPr/>
        </p:nvSpPr>
        <p:spPr bwMode="auto">
          <a:xfrm>
            <a:off x="6156176" y="3068960"/>
            <a:ext cx="144016" cy="576064"/>
          </a:xfrm>
          <a:custGeom>
            <a:avLst/>
            <a:gdLst>
              <a:gd name="T0" fmla="*/ 0 w 21600"/>
              <a:gd name="T1" fmla="*/ 0 h 43175"/>
              <a:gd name="T2" fmla="*/ 1219761 w 21600"/>
              <a:gd name="T3" fmla="*/ 81413111 h 43175"/>
              <a:gd name="T4" fmla="*/ 0 w 21600"/>
              <a:gd name="T5" fmla="*/ 40730066 h 43175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43175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129"/>
                  <a:pt x="12545" y="42626"/>
                  <a:pt x="1029" y="43175"/>
                </a:cubicBezTo>
              </a:path>
              <a:path w="21600" h="43175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129"/>
                  <a:pt x="12545" y="42626"/>
                  <a:pt x="1029" y="43175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25" name="Arc 76"/>
          <p:cNvSpPr>
            <a:spLocks/>
          </p:cNvSpPr>
          <p:nvPr/>
        </p:nvSpPr>
        <p:spPr bwMode="auto">
          <a:xfrm>
            <a:off x="6012160" y="3645024"/>
            <a:ext cx="144016" cy="576064"/>
          </a:xfrm>
          <a:custGeom>
            <a:avLst/>
            <a:gdLst>
              <a:gd name="T0" fmla="*/ 0 w 21600"/>
              <a:gd name="T1" fmla="*/ 0 h 43175"/>
              <a:gd name="T2" fmla="*/ 1219761 w 21600"/>
              <a:gd name="T3" fmla="*/ 81413111 h 43175"/>
              <a:gd name="T4" fmla="*/ 0 w 21600"/>
              <a:gd name="T5" fmla="*/ 40730066 h 43175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43175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129"/>
                  <a:pt x="12545" y="42626"/>
                  <a:pt x="1029" y="43175"/>
                </a:cubicBezTo>
              </a:path>
              <a:path w="21600" h="43175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129"/>
                  <a:pt x="12545" y="42626"/>
                  <a:pt x="1029" y="43175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26" name="Arc 76"/>
          <p:cNvSpPr>
            <a:spLocks/>
          </p:cNvSpPr>
          <p:nvPr/>
        </p:nvSpPr>
        <p:spPr bwMode="auto">
          <a:xfrm>
            <a:off x="6372200" y="4221088"/>
            <a:ext cx="144016" cy="504056"/>
          </a:xfrm>
          <a:custGeom>
            <a:avLst/>
            <a:gdLst>
              <a:gd name="T0" fmla="*/ 0 w 21600"/>
              <a:gd name="T1" fmla="*/ 0 h 43175"/>
              <a:gd name="T2" fmla="*/ 1219761 w 21600"/>
              <a:gd name="T3" fmla="*/ 81413111 h 43175"/>
              <a:gd name="T4" fmla="*/ 0 w 21600"/>
              <a:gd name="T5" fmla="*/ 40730066 h 43175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43175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129"/>
                  <a:pt x="12545" y="42626"/>
                  <a:pt x="1029" y="43175"/>
                </a:cubicBezTo>
              </a:path>
              <a:path w="21600" h="43175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129"/>
                  <a:pt x="12545" y="42626"/>
                  <a:pt x="1029" y="43175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28" name="Arc 76"/>
          <p:cNvSpPr>
            <a:spLocks/>
          </p:cNvSpPr>
          <p:nvPr/>
        </p:nvSpPr>
        <p:spPr bwMode="auto">
          <a:xfrm>
            <a:off x="6444208" y="4725144"/>
            <a:ext cx="144016" cy="504056"/>
          </a:xfrm>
          <a:custGeom>
            <a:avLst/>
            <a:gdLst>
              <a:gd name="T0" fmla="*/ 0 w 21600"/>
              <a:gd name="T1" fmla="*/ 0 h 43175"/>
              <a:gd name="T2" fmla="*/ 1219761 w 21600"/>
              <a:gd name="T3" fmla="*/ 81413111 h 43175"/>
              <a:gd name="T4" fmla="*/ 0 w 21600"/>
              <a:gd name="T5" fmla="*/ 40730066 h 43175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43175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129"/>
                  <a:pt x="12545" y="42626"/>
                  <a:pt x="1029" y="43175"/>
                </a:cubicBezTo>
              </a:path>
              <a:path w="21600" h="43175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129"/>
                  <a:pt x="12545" y="42626"/>
                  <a:pt x="1029" y="43175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29" name="Arc 76"/>
          <p:cNvSpPr>
            <a:spLocks/>
          </p:cNvSpPr>
          <p:nvPr/>
        </p:nvSpPr>
        <p:spPr bwMode="auto">
          <a:xfrm>
            <a:off x="6444208" y="5301208"/>
            <a:ext cx="144016" cy="504056"/>
          </a:xfrm>
          <a:custGeom>
            <a:avLst/>
            <a:gdLst>
              <a:gd name="T0" fmla="*/ 0 w 21600"/>
              <a:gd name="T1" fmla="*/ 0 h 43175"/>
              <a:gd name="T2" fmla="*/ 1219761 w 21600"/>
              <a:gd name="T3" fmla="*/ 81413111 h 43175"/>
              <a:gd name="T4" fmla="*/ 0 w 21600"/>
              <a:gd name="T5" fmla="*/ 40730066 h 43175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43175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129"/>
                  <a:pt x="12545" y="42626"/>
                  <a:pt x="1029" y="43175"/>
                </a:cubicBezTo>
              </a:path>
              <a:path w="21600" h="43175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129"/>
                  <a:pt x="12545" y="42626"/>
                  <a:pt x="1029" y="43175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30" name="Arc 76"/>
          <p:cNvSpPr>
            <a:spLocks/>
          </p:cNvSpPr>
          <p:nvPr/>
        </p:nvSpPr>
        <p:spPr bwMode="auto">
          <a:xfrm>
            <a:off x="6444208" y="5877272"/>
            <a:ext cx="144016" cy="504056"/>
          </a:xfrm>
          <a:custGeom>
            <a:avLst/>
            <a:gdLst>
              <a:gd name="T0" fmla="*/ 0 w 21600"/>
              <a:gd name="T1" fmla="*/ 0 h 43175"/>
              <a:gd name="T2" fmla="*/ 1219761 w 21600"/>
              <a:gd name="T3" fmla="*/ 81413111 h 43175"/>
              <a:gd name="T4" fmla="*/ 0 w 21600"/>
              <a:gd name="T5" fmla="*/ 40730066 h 43175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43175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129"/>
                  <a:pt x="12545" y="42626"/>
                  <a:pt x="1029" y="43175"/>
                </a:cubicBezTo>
              </a:path>
              <a:path w="21600" h="43175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129"/>
                  <a:pt x="12545" y="42626"/>
                  <a:pt x="1029" y="43175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31" name="Text Box 79"/>
          <p:cNvSpPr txBox="1">
            <a:spLocks noChangeArrowheads="1"/>
          </p:cNvSpPr>
          <p:nvPr/>
        </p:nvSpPr>
        <p:spPr bwMode="auto">
          <a:xfrm>
            <a:off x="6372200" y="2420888"/>
            <a:ext cx="1584176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1400" dirty="0">
                <a:solidFill>
                  <a:srgbClr val="FF0000"/>
                </a:solidFill>
                <a:latin typeface="Comic Sans MS" pitchFamily="66" charset="0"/>
              </a:rPr>
              <a:t>Simplify right side</a:t>
            </a:r>
            <a:endParaRPr lang="en-GB" altLang="en-US" sz="14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32" name="Text Box 79"/>
          <p:cNvSpPr txBox="1">
            <a:spLocks noChangeArrowheads="1"/>
          </p:cNvSpPr>
          <p:nvPr/>
        </p:nvSpPr>
        <p:spPr bwMode="auto">
          <a:xfrm>
            <a:off x="6156176" y="3212976"/>
            <a:ext cx="1584176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1400" dirty="0">
                <a:solidFill>
                  <a:srgbClr val="FF0000"/>
                </a:solidFill>
                <a:latin typeface="Comic Sans MS" pitchFamily="66" charset="0"/>
              </a:rPr>
              <a:t>Multiply by -1</a:t>
            </a:r>
            <a:endParaRPr lang="en-GB" altLang="en-US" sz="1400" dirty="0">
              <a:solidFill>
                <a:srgbClr val="FF0000"/>
              </a:solidFill>
              <a:latin typeface="Comic Sans MS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 Box 79"/>
              <p:cNvSpPr txBox="1">
                <a:spLocks noChangeArrowheads="1"/>
              </p:cNvSpPr>
              <p:nvPr/>
            </p:nvSpPr>
            <p:spPr bwMode="auto">
              <a:xfrm>
                <a:off x="5868144" y="3717032"/>
                <a:ext cx="2592288" cy="30777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</a:pPr>
                <a:r>
                  <a:rPr lang="en-US" altLang="en-US" sz="1400" dirty="0">
                    <a:solidFill>
                      <a:srgbClr val="FF0000"/>
                    </a:solidFill>
                    <a:latin typeface="Comic Sans MS" pitchFamily="66" charset="0"/>
                  </a:rPr>
                  <a:t>Add 2000000, Add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en-US" sz="14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en-US" sz="1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altLang="en-US" sz="1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endParaRPr lang="en-GB" altLang="en-US" sz="1400" dirty="0">
                  <a:solidFill>
                    <a:srgbClr val="FF0000"/>
                  </a:solidFill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33" name="Text Box 7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868144" y="3717032"/>
                <a:ext cx="2592288" cy="307777"/>
              </a:xfrm>
              <a:prstGeom prst="rect">
                <a:avLst/>
              </a:prstGeom>
              <a:blipFill>
                <a:blip r:embed="rId18"/>
                <a:stretch>
                  <a:fillRect t="-4000" b="-20000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4" name="Text Box 79"/>
          <p:cNvSpPr txBox="1">
            <a:spLocks noChangeArrowheads="1"/>
          </p:cNvSpPr>
          <p:nvPr/>
        </p:nvSpPr>
        <p:spPr bwMode="auto">
          <a:xfrm>
            <a:off x="6372200" y="4293096"/>
            <a:ext cx="2304256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1400" dirty="0">
                <a:solidFill>
                  <a:srgbClr val="FF0000"/>
                </a:solidFill>
                <a:latin typeface="Comic Sans MS" pitchFamily="66" charset="0"/>
              </a:rPr>
              <a:t>Take logs of both sides</a:t>
            </a:r>
            <a:endParaRPr lang="en-GB" altLang="en-US" sz="14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35" name="Text Box 79"/>
          <p:cNvSpPr txBox="1">
            <a:spLocks noChangeArrowheads="1"/>
          </p:cNvSpPr>
          <p:nvPr/>
        </p:nvSpPr>
        <p:spPr bwMode="auto">
          <a:xfrm>
            <a:off x="6444208" y="4797152"/>
            <a:ext cx="1980728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1400" dirty="0">
                <a:solidFill>
                  <a:srgbClr val="FF0000"/>
                </a:solidFill>
                <a:latin typeface="Comic Sans MS" pitchFamily="66" charset="0"/>
              </a:rPr>
              <a:t>Use the power law</a:t>
            </a:r>
            <a:endParaRPr lang="en-GB" altLang="en-US" sz="1400" dirty="0">
              <a:solidFill>
                <a:srgbClr val="FF0000"/>
              </a:solidFill>
              <a:latin typeface="Comic Sans MS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 Box 79"/>
              <p:cNvSpPr txBox="1">
                <a:spLocks noChangeArrowheads="1"/>
              </p:cNvSpPr>
              <p:nvPr/>
            </p:nvSpPr>
            <p:spPr bwMode="auto">
              <a:xfrm>
                <a:off x="6516216" y="5373216"/>
                <a:ext cx="1584176" cy="30777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</a:pPr>
                <a:r>
                  <a:rPr lang="en-US" altLang="en-US" sz="1400" dirty="0">
                    <a:solidFill>
                      <a:srgbClr val="FF0000"/>
                    </a:solidFill>
                    <a:latin typeface="Comic Sans MS" pitchFamily="66" charset="0"/>
                  </a:rPr>
                  <a:t>Divide by </a:t>
                </a:r>
                <a14:m>
                  <m:oMath xmlns:m="http://schemas.openxmlformats.org/officeDocument/2006/math">
                    <m:r>
                      <a:rPr lang="en-US" altLang="en-US" sz="1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𝑙𝑜𝑔</m:t>
                    </m:r>
                    <m:d>
                      <m:dPr>
                        <m:ctrlPr>
                          <a:rPr lang="en-US" altLang="en-US" sz="1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en-US" sz="1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d>
                  </m:oMath>
                </a14:m>
                <a:endParaRPr lang="en-GB" altLang="en-US" sz="1400" dirty="0">
                  <a:solidFill>
                    <a:srgbClr val="FF0000"/>
                  </a:solidFill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36" name="Text Box 7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516216" y="5373216"/>
                <a:ext cx="1584176" cy="307777"/>
              </a:xfrm>
              <a:prstGeom prst="rect">
                <a:avLst/>
              </a:prstGeom>
              <a:blipFill>
                <a:blip r:embed="rId19"/>
                <a:stretch>
                  <a:fillRect t="-1961" b="-19608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7" name="Text Box 79"/>
          <p:cNvSpPr txBox="1">
            <a:spLocks noChangeArrowheads="1"/>
          </p:cNvSpPr>
          <p:nvPr/>
        </p:nvSpPr>
        <p:spPr bwMode="auto">
          <a:xfrm>
            <a:off x="6588224" y="5949280"/>
            <a:ext cx="936104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1400" dirty="0">
                <a:solidFill>
                  <a:srgbClr val="FF0000"/>
                </a:solidFill>
                <a:latin typeface="Comic Sans MS" pitchFamily="66" charset="0"/>
              </a:rPr>
              <a:t>Calculate</a:t>
            </a:r>
            <a:endParaRPr lang="en-GB" altLang="en-US" sz="1400" dirty="0">
              <a:solidFill>
                <a:srgbClr val="FF0000"/>
              </a:solidFill>
              <a:latin typeface="Comic Sans MS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 Box 79"/>
              <p:cNvSpPr txBox="1">
                <a:spLocks noChangeArrowheads="1"/>
              </p:cNvSpPr>
              <p:nvPr/>
            </p:nvSpPr>
            <p:spPr bwMode="auto">
              <a:xfrm>
                <a:off x="107504" y="6093296"/>
                <a:ext cx="4032448" cy="52322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</a:pPr>
                <a:r>
                  <a:rPr lang="en-US" altLang="en-US" sz="1400" dirty="0">
                    <a:solidFill>
                      <a:srgbClr val="FF0000"/>
                    </a:solidFill>
                    <a:latin typeface="Comic Sans MS" pitchFamily="66" charset="0"/>
                  </a:rPr>
                  <a:t>So the smallest value of </a:t>
                </a:r>
                <a14:m>
                  <m:oMath xmlns:m="http://schemas.openxmlformats.org/officeDocument/2006/math">
                    <m:r>
                      <a:rPr lang="en-US" altLang="en-US" sz="1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altLang="en-US" sz="1400" dirty="0">
                    <a:solidFill>
                      <a:srgbClr val="FF0000"/>
                    </a:solidFill>
                    <a:latin typeface="Comic Sans MS" pitchFamily="66" charset="0"/>
                  </a:rPr>
                  <a:t> that will cause the sum of the sequence to exceed 2000000 is 21</a:t>
                </a:r>
                <a:endParaRPr lang="en-GB" altLang="en-US" sz="1400" dirty="0">
                  <a:solidFill>
                    <a:srgbClr val="FF0000"/>
                  </a:solidFill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38" name="Text Box 7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07504" y="6093296"/>
                <a:ext cx="4032448" cy="523220"/>
              </a:xfrm>
              <a:prstGeom prst="rect">
                <a:avLst/>
              </a:prstGeom>
              <a:blipFill>
                <a:blip r:embed="rId20"/>
                <a:stretch>
                  <a:fillRect t="-2353" r="-303" b="-11765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645340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11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 animBg="1"/>
      <p:bldP spid="22" grpId="0"/>
      <p:bldP spid="23" grpId="0" animBg="1"/>
      <p:bldP spid="24" grpId="0" animBg="1"/>
      <p:bldP spid="25" grpId="0" animBg="1"/>
      <p:bldP spid="26" grpId="0" animBg="1"/>
      <p:bldP spid="28" grpId="0" animBg="1"/>
      <p:bldP spid="29" grpId="0" animBg="1"/>
      <p:bldP spid="30" grpId="0" animBg="1"/>
      <p:bldP spid="31" grpId="0"/>
      <p:bldP spid="32" grpId="0"/>
      <p:bldP spid="33" grpId="0"/>
      <p:bldP spid="34" grpId="0"/>
      <p:bldP spid="35" grpId="0"/>
      <p:bldP spid="36" grpId="0"/>
      <p:bldP spid="37" grpId="0"/>
      <p:bldP spid="38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934050" y="2314192"/>
            <a:ext cx="5415264" cy="230832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7200" b="1" cap="none" spc="0" dirty="0">
                <a:ln w="13462">
                  <a:solidFill>
                    <a:schemeClr val="tx1"/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Pacifico" panose="02000000000000000000" pitchFamily="2" charset="0"/>
              </a:rPr>
              <a:t>Teachings for </a:t>
            </a:r>
          </a:p>
          <a:p>
            <a:pPr algn="ctr"/>
            <a:r>
              <a:rPr lang="en-US" sz="7200" b="1" cap="none" spc="0" dirty="0">
                <a:ln w="13462">
                  <a:solidFill>
                    <a:schemeClr val="tx1"/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Pacifico" panose="02000000000000000000" pitchFamily="2" charset="0"/>
              </a:rPr>
              <a:t>Section </a:t>
            </a:r>
            <a:r>
              <a:rPr lang="en-US" sz="7200" b="1" dirty="0">
                <a:ln w="13462">
                  <a:solidFill>
                    <a:schemeClr val="tx1"/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Pacifico" panose="02000000000000000000" pitchFamily="2" charset="0"/>
              </a:rPr>
              <a:t>3</a:t>
            </a:r>
            <a:r>
              <a:rPr lang="en-US" sz="7200" b="1" cap="none" spc="0" dirty="0">
                <a:ln w="13462">
                  <a:solidFill>
                    <a:schemeClr val="tx1"/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Pacifico" panose="02000000000000000000" pitchFamily="2" charset="0"/>
              </a:rPr>
              <a:t>E</a:t>
            </a:r>
          </a:p>
        </p:txBody>
      </p:sp>
    </p:spTree>
    <p:extLst>
      <p:ext uri="{BB962C8B-B14F-4D97-AF65-F5344CB8AC3E}">
        <p14:creationId xmlns:p14="http://schemas.microsoft.com/office/powerpoint/2010/main" val="344669050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/>
              <p:cNvSpPr txBox="1"/>
              <p:nvPr/>
            </p:nvSpPr>
            <p:spPr>
              <a:xfrm>
                <a:off x="1763688" y="2924944"/>
                <a:ext cx="1096710" cy="57823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sSup>
                            <m:sSup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10</m:t>
                              </m:r>
                            </m:e>
                            <m:sup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GB" sz="2000" dirty="0"/>
              </a:p>
            </p:txBody>
          </p:sp>
        </mc:Choice>
        <mc:Fallback xmlns=""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63688" y="2924944"/>
                <a:ext cx="1096710" cy="57823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2524" y="129995"/>
            <a:ext cx="7886700" cy="1325563"/>
          </a:xfrm>
        </p:spPr>
        <p:txBody>
          <a:bodyPr/>
          <a:lstStyle/>
          <a:p>
            <a:pPr algn="ctr"/>
            <a:r>
              <a:rPr lang="en-US" dirty="0">
                <a:latin typeface="Comic Sans MS" panose="030F0702030302020204" pitchFamily="66" charset="0"/>
              </a:rPr>
              <a:t>Sequences and Series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0629" y="1497873"/>
            <a:ext cx="3622765" cy="4679089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1600" b="1" dirty="0">
                <a:latin typeface="Comic Sans MS" panose="030F0702030302020204" pitchFamily="66" charset="0"/>
              </a:rPr>
              <a:t>You need to be able to calculate the sum to infinity of a Geometric Series, and understand when this is possible</a:t>
            </a:r>
            <a:endParaRPr lang="en-US" sz="1600" dirty="0">
              <a:latin typeface="Comic Sans MS" panose="030F0702030302020204" pitchFamily="66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708571" y="6519446"/>
            <a:ext cx="51007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Comic Sans MS" panose="030F0702030302020204" pitchFamily="66" charset="0"/>
              </a:rPr>
              <a:t>3E</a:t>
            </a:r>
            <a:endParaRPr lang="en-GB" sz="1600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107504" y="116632"/>
                <a:ext cx="1203984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𝑎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504" y="116632"/>
                <a:ext cx="1203984" cy="276999"/>
              </a:xfrm>
              <a:prstGeom prst="rect">
                <a:avLst/>
              </a:prstGeom>
              <a:blipFill>
                <a:blip r:embed="rId4"/>
                <a:stretch>
                  <a:fillRect l="-2538" t="-4348" r="-1523" b="-1087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7524328" y="116632"/>
                <a:ext cx="1558567" cy="5866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1−</m:t>
                              </m:r>
                              <m:sSup>
                                <m:sSup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p>
                              </m:sSup>
                            </m:e>
                          </m:d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(1−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den>
                      </m:f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24328" y="116632"/>
                <a:ext cx="1558567" cy="586699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53855891"/>
              </p:ext>
            </p:extLst>
          </p:nvPr>
        </p:nvGraphicFramePr>
        <p:xfrm>
          <a:off x="304800" y="3733800"/>
          <a:ext cx="2800350" cy="588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682" name="Equation" r:id="rId6" imgW="1866090" imgH="393529" progId="Equation.DSMT4">
                  <p:embed/>
                </p:oleObj>
              </mc:Choice>
              <mc:Fallback>
                <p:oleObj name="Equation" r:id="rId6" imgW="1866090" imgH="393529" progId="Equation.DSMT4">
                  <p:embed/>
                  <p:pic>
                    <p:nvPicPr>
                      <p:cNvPr id="29703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" y="3733800"/>
                        <a:ext cx="2800350" cy="5889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04327232"/>
              </p:ext>
            </p:extLst>
          </p:nvPr>
        </p:nvGraphicFramePr>
        <p:xfrm>
          <a:off x="304800" y="4495800"/>
          <a:ext cx="2724150" cy="3032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683" name="Equation" r:id="rId8" imgW="1816100" imgH="203200" progId="Equation.DSMT4">
                  <p:embed/>
                </p:oleObj>
              </mc:Choice>
              <mc:Fallback>
                <p:oleObj name="Equation" r:id="rId8" imgW="1816100" imgH="203200" progId="Equation.DSMT4">
                  <p:embed/>
                  <p:pic>
                    <p:nvPicPr>
                      <p:cNvPr id="29704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" y="4495800"/>
                        <a:ext cx="2724150" cy="3032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89176948"/>
              </p:ext>
            </p:extLst>
          </p:nvPr>
        </p:nvGraphicFramePr>
        <p:xfrm>
          <a:off x="304800" y="5029200"/>
          <a:ext cx="762000" cy="341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684" name="Equation" r:id="rId10" imgW="508000" imgH="228600" progId="Equation.DSMT4">
                  <p:embed/>
                </p:oleObj>
              </mc:Choice>
              <mc:Fallback>
                <p:oleObj name="Equation" r:id="rId10" imgW="508000" imgH="228600" progId="Equation.DSMT4">
                  <p:embed/>
                  <p:pic>
                    <p:nvPicPr>
                      <p:cNvPr id="29705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" y="5029200"/>
                        <a:ext cx="762000" cy="3413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23457616"/>
              </p:ext>
            </p:extLst>
          </p:nvPr>
        </p:nvGraphicFramePr>
        <p:xfrm>
          <a:off x="304800" y="5410200"/>
          <a:ext cx="895350" cy="341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685" name="Equation" r:id="rId12" imgW="596900" imgH="228600" progId="Equation.DSMT4">
                  <p:embed/>
                </p:oleObj>
              </mc:Choice>
              <mc:Fallback>
                <p:oleObj name="Equation" r:id="rId12" imgW="596900" imgH="228600" progId="Equation.DSMT4">
                  <p:embed/>
                  <p:pic>
                    <p:nvPicPr>
                      <p:cNvPr id="29706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" y="5410200"/>
                        <a:ext cx="895350" cy="3413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6074657"/>
              </p:ext>
            </p:extLst>
          </p:nvPr>
        </p:nvGraphicFramePr>
        <p:xfrm>
          <a:off x="304800" y="5791200"/>
          <a:ext cx="1009650" cy="341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686" name="Equation" r:id="rId14" imgW="672808" imgH="228501" progId="Equation.DSMT4">
                  <p:embed/>
                </p:oleObj>
              </mc:Choice>
              <mc:Fallback>
                <p:oleObj name="Equation" r:id="rId14" imgW="672808" imgH="228501" progId="Equation.DSMT4">
                  <p:embed/>
                  <p:pic>
                    <p:nvPicPr>
                      <p:cNvPr id="29707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" y="5791200"/>
                        <a:ext cx="1009650" cy="3413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8311773"/>
              </p:ext>
            </p:extLst>
          </p:nvPr>
        </p:nvGraphicFramePr>
        <p:xfrm>
          <a:off x="304800" y="6172200"/>
          <a:ext cx="1295400" cy="341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687" name="Equation" r:id="rId16" imgW="863225" imgH="228501" progId="Equation.DSMT4">
                  <p:embed/>
                </p:oleObj>
              </mc:Choice>
              <mc:Fallback>
                <p:oleObj name="Equation" r:id="rId16" imgW="863225" imgH="228501" progId="Equation.DSMT4">
                  <p:embed/>
                  <p:pic>
                    <p:nvPicPr>
                      <p:cNvPr id="29708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" y="6172200"/>
                        <a:ext cx="1295400" cy="3413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Arc 13"/>
          <p:cNvSpPr>
            <a:spLocks/>
          </p:cNvSpPr>
          <p:nvPr/>
        </p:nvSpPr>
        <p:spPr bwMode="auto">
          <a:xfrm>
            <a:off x="3276600" y="3276600"/>
            <a:ext cx="228600" cy="838200"/>
          </a:xfrm>
          <a:custGeom>
            <a:avLst/>
            <a:gdLst>
              <a:gd name="T0" fmla="*/ 0 w 21600"/>
              <a:gd name="T1" fmla="*/ 0 h 43185"/>
              <a:gd name="T2" fmla="*/ 964935 w 21600"/>
              <a:gd name="T3" fmla="*/ 315774542 h 43185"/>
              <a:gd name="T4" fmla="*/ 0 w 21600"/>
              <a:gd name="T5" fmla="*/ 157942268 h 43185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43185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212"/>
                  <a:pt x="12418" y="42747"/>
                  <a:pt x="813" y="43184"/>
                </a:cubicBezTo>
              </a:path>
              <a:path w="21600" h="43185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212"/>
                  <a:pt x="12418" y="42747"/>
                  <a:pt x="813" y="43184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5" name="Arc 14"/>
          <p:cNvSpPr>
            <a:spLocks/>
          </p:cNvSpPr>
          <p:nvPr/>
        </p:nvSpPr>
        <p:spPr bwMode="auto">
          <a:xfrm>
            <a:off x="3276600" y="4114800"/>
            <a:ext cx="228600" cy="533400"/>
          </a:xfrm>
          <a:custGeom>
            <a:avLst/>
            <a:gdLst>
              <a:gd name="T0" fmla="*/ 0 w 21600"/>
              <a:gd name="T1" fmla="*/ 0 h 43185"/>
              <a:gd name="T2" fmla="*/ 964935 w 21600"/>
              <a:gd name="T3" fmla="*/ 81375410 h 43185"/>
              <a:gd name="T4" fmla="*/ 0 w 21600"/>
              <a:gd name="T5" fmla="*/ 40701897 h 43185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43185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212"/>
                  <a:pt x="12418" y="42747"/>
                  <a:pt x="813" y="43184"/>
                </a:cubicBezTo>
              </a:path>
              <a:path w="21600" h="43185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212"/>
                  <a:pt x="12418" y="42747"/>
                  <a:pt x="813" y="43184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6" name="Text Box 15"/>
          <p:cNvSpPr txBox="1">
            <a:spLocks noChangeArrowheads="1"/>
          </p:cNvSpPr>
          <p:nvPr/>
        </p:nvSpPr>
        <p:spPr bwMode="auto">
          <a:xfrm>
            <a:off x="3429000" y="3429000"/>
            <a:ext cx="1143000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altLang="en-US" sz="1600">
                <a:solidFill>
                  <a:srgbClr val="FF0000"/>
                </a:solidFill>
                <a:latin typeface="Comic Sans MS" pitchFamily="66" charset="0"/>
              </a:rPr>
              <a:t>First 4 terms</a:t>
            </a:r>
          </a:p>
        </p:txBody>
      </p:sp>
      <p:sp>
        <p:nvSpPr>
          <p:cNvPr id="17" name="Text Box 16"/>
          <p:cNvSpPr txBox="1">
            <a:spLocks noChangeArrowheads="1"/>
          </p:cNvSpPr>
          <p:nvPr/>
        </p:nvSpPr>
        <p:spPr bwMode="auto">
          <a:xfrm>
            <a:off x="3429000" y="4114800"/>
            <a:ext cx="1143000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altLang="en-US" sz="1600">
                <a:solidFill>
                  <a:srgbClr val="FF0000"/>
                </a:solidFill>
                <a:latin typeface="Comic Sans MS" pitchFamily="66" charset="0"/>
              </a:rPr>
              <a:t>As Decimals</a:t>
            </a:r>
          </a:p>
        </p:txBody>
      </p:sp>
      <p:sp>
        <p:nvSpPr>
          <p:cNvPr id="18" name="Text Box 18"/>
          <p:cNvSpPr txBox="1">
            <a:spLocks noChangeArrowheads="1"/>
          </p:cNvSpPr>
          <p:nvPr/>
        </p:nvSpPr>
        <p:spPr bwMode="auto">
          <a:xfrm>
            <a:off x="1295400" y="5029200"/>
            <a:ext cx="19812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altLang="en-US" sz="1600">
                <a:solidFill>
                  <a:srgbClr val="FF0000"/>
                </a:solidFill>
                <a:latin typeface="Comic Sans MS" pitchFamily="66" charset="0"/>
              </a:rPr>
              <a:t>Sum of 1</a:t>
            </a:r>
            <a:r>
              <a:rPr lang="en-GB" altLang="en-US" sz="1600" baseline="30000">
                <a:solidFill>
                  <a:srgbClr val="FF0000"/>
                </a:solidFill>
                <a:latin typeface="Comic Sans MS" pitchFamily="66" charset="0"/>
              </a:rPr>
              <a:t>st</a:t>
            </a:r>
            <a:r>
              <a:rPr lang="en-GB" altLang="en-US" sz="1600">
                <a:solidFill>
                  <a:srgbClr val="FF0000"/>
                </a:solidFill>
                <a:latin typeface="Comic Sans MS" pitchFamily="66" charset="0"/>
              </a:rPr>
              <a:t> term</a:t>
            </a:r>
          </a:p>
        </p:txBody>
      </p:sp>
      <p:sp>
        <p:nvSpPr>
          <p:cNvPr id="19" name="Text Box 19"/>
          <p:cNvSpPr txBox="1">
            <a:spLocks noChangeArrowheads="1"/>
          </p:cNvSpPr>
          <p:nvPr/>
        </p:nvSpPr>
        <p:spPr bwMode="auto">
          <a:xfrm>
            <a:off x="1524000" y="5410200"/>
            <a:ext cx="26670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altLang="en-US" sz="1600">
                <a:solidFill>
                  <a:srgbClr val="FF0000"/>
                </a:solidFill>
                <a:latin typeface="Comic Sans MS" pitchFamily="66" charset="0"/>
              </a:rPr>
              <a:t>Sum of 1</a:t>
            </a:r>
            <a:r>
              <a:rPr lang="en-GB" altLang="en-US" sz="1600" baseline="30000">
                <a:solidFill>
                  <a:srgbClr val="FF0000"/>
                </a:solidFill>
                <a:latin typeface="Comic Sans MS" pitchFamily="66" charset="0"/>
              </a:rPr>
              <a:t>st</a:t>
            </a:r>
            <a:r>
              <a:rPr lang="en-GB" altLang="en-US" sz="1600">
                <a:solidFill>
                  <a:srgbClr val="FF0000"/>
                </a:solidFill>
                <a:latin typeface="Comic Sans MS" pitchFamily="66" charset="0"/>
              </a:rPr>
              <a:t> and 2</a:t>
            </a:r>
            <a:r>
              <a:rPr lang="en-GB" altLang="en-US" sz="1600" baseline="30000">
                <a:solidFill>
                  <a:srgbClr val="FF0000"/>
                </a:solidFill>
                <a:latin typeface="Comic Sans MS" pitchFamily="66" charset="0"/>
              </a:rPr>
              <a:t>nd</a:t>
            </a:r>
            <a:r>
              <a:rPr lang="en-GB" altLang="en-US" sz="1600">
                <a:solidFill>
                  <a:srgbClr val="FF0000"/>
                </a:solidFill>
                <a:latin typeface="Comic Sans MS" pitchFamily="66" charset="0"/>
              </a:rPr>
              <a:t> terms</a:t>
            </a:r>
          </a:p>
        </p:txBody>
      </p:sp>
      <p:sp>
        <p:nvSpPr>
          <p:cNvPr id="20" name="Text Box 20"/>
          <p:cNvSpPr txBox="1">
            <a:spLocks noChangeArrowheads="1"/>
          </p:cNvSpPr>
          <p:nvPr/>
        </p:nvSpPr>
        <p:spPr bwMode="auto">
          <a:xfrm>
            <a:off x="1600200" y="5791200"/>
            <a:ext cx="25146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altLang="en-US" sz="1600">
                <a:solidFill>
                  <a:srgbClr val="FF0000"/>
                </a:solidFill>
                <a:latin typeface="Comic Sans MS" pitchFamily="66" charset="0"/>
              </a:rPr>
              <a:t>Sum of 1</a:t>
            </a:r>
            <a:r>
              <a:rPr lang="en-GB" altLang="en-US" sz="1600" baseline="30000">
                <a:solidFill>
                  <a:srgbClr val="FF0000"/>
                </a:solidFill>
                <a:latin typeface="Comic Sans MS" pitchFamily="66" charset="0"/>
              </a:rPr>
              <a:t>st</a:t>
            </a:r>
            <a:r>
              <a:rPr lang="en-GB" altLang="en-US" sz="1600">
                <a:solidFill>
                  <a:srgbClr val="FF0000"/>
                </a:solidFill>
                <a:latin typeface="Comic Sans MS" pitchFamily="66" charset="0"/>
              </a:rPr>
              <a:t> to 3</a:t>
            </a:r>
            <a:r>
              <a:rPr lang="en-GB" altLang="en-US" sz="1600" baseline="30000">
                <a:solidFill>
                  <a:srgbClr val="FF0000"/>
                </a:solidFill>
                <a:latin typeface="Comic Sans MS" pitchFamily="66" charset="0"/>
              </a:rPr>
              <a:t>rd</a:t>
            </a:r>
            <a:r>
              <a:rPr lang="en-GB" altLang="en-US" sz="1600">
                <a:solidFill>
                  <a:srgbClr val="FF0000"/>
                </a:solidFill>
                <a:latin typeface="Comic Sans MS" pitchFamily="66" charset="0"/>
              </a:rPr>
              <a:t> terms</a:t>
            </a:r>
          </a:p>
        </p:txBody>
      </p:sp>
      <p:sp>
        <p:nvSpPr>
          <p:cNvPr id="21" name="Text Box 21"/>
          <p:cNvSpPr txBox="1">
            <a:spLocks noChangeArrowheads="1"/>
          </p:cNvSpPr>
          <p:nvPr/>
        </p:nvSpPr>
        <p:spPr bwMode="auto">
          <a:xfrm>
            <a:off x="1752600" y="6172200"/>
            <a:ext cx="25146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altLang="en-US" sz="1600">
                <a:solidFill>
                  <a:srgbClr val="FF0000"/>
                </a:solidFill>
                <a:latin typeface="Comic Sans MS" pitchFamily="66" charset="0"/>
              </a:rPr>
              <a:t>Sum of 1</a:t>
            </a:r>
            <a:r>
              <a:rPr lang="en-GB" altLang="en-US" sz="1600" baseline="30000">
                <a:solidFill>
                  <a:srgbClr val="FF0000"/>
                </a:solidFill>
                <a:latin typeface="Comic Sans MS" pitchFamily="66" charset="0"/>
              </a:rPr>
              <a:t>st</a:t>
            </a:r>
            <a:r>
              <a:rPr lang="en-GB" altLang="en-US" sz="1600">
                <a:solidFill>
                  <a:srgbClr val="FF0000"/>
                </a:solidFill>
                <a:latin typeface="Comic Sans MS" pitchFamily="66" charset="0"/>
              </a:rPr>
              <a:t> to 4</a:t>
            </a:r>
            <a:r>
              <a:rPr lang="en-GB" altLang="en-US" sz="1600" baseline="30000">
                <a:solidFill>
                  <a:srgbClr val="FF0000"/>
                </a:solidFill>
                <a:latin typeface="Comic Sans MS" pitchFamily="66" charset="0"/>
              </a:rPr>
              <a:t>th</a:t>
            </a:r>
            <a:r>
              <a:rPr lang="en-GB" altLang="en-US" sz="1600">
                <a:solidFill>
                  <a:srgbClr val="FF0000"/>
                </a:solidFill>
                <a:latin typeface="Comic Sans MS" pitchFamily="66" charset="0"/>
              </a:rPr>
              <a:t> terms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 Box 22"/>
              <p:cNvSpPr txBox="1">
                <a:spLocks noChangeArrowheads="1"/>
              </p:cNvSpPr>
              <p:nvPr/>
            </p:nvSpPr>
            <p:spPr bwMode="auto">
              <a:xfrm>
                <a:off x="5508104" y="2286000"/>
                <a:ext cx="2592288" cy="65684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</a:pPr>
                <a:r>
                  <a:rPr lang="en-GB" altLang="en-US" dirty="0">
                    <a:latin typeface="Comic Sans MS" pitchFamily="66" charset="0"/>
                  </a:rPr>
                  <a:t>This sequence CONVERGES to </a:t>
                </a:r>
                <a14:m>
                  <m:oMath xmlns:m="http://schemas.openxmlformats.org/officeDocument/2006/math"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0.</m:t>
                    </m:r>
                    <m:acc>
                      <m:accPr>
                        <m:chr m:val="̇"/>
                        <m:ctrlPr>
                          <a:rPr lang="en-US" altLang="en-US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acc>
                  </m:oMath>
                </a14:m>
                <a:endParaRPr lang="en-GB" altLang="en-US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22" name="Text 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508104" y="2286000"/>
                <a:ext cx="2592288" cy="656846"/>
              </a:xfrm>
              <a:prstGeom prst="rect">
                <a:avLst/>
              </a:prstGeom>
              <a:blipFill>
                <a:blip r:embed="rId18"/>
                <a:stretch>
                  <a:fillRect t="-3704" b="-14815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23" name="Object 2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30861295"/>
              </p:ext>
            </p:extLst>
          </p:nvPr>
        </p:nvGraphicFramePr>
        <p:xfrm>
          <a:off x="6400800" y="3352800"/>
          <a:ext cx="752475" cy="663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688" name="Equation" r:id="rId19" imgW="444307" imgH="393529" progId="Equation.DSMT4">
                  <p:embed/>
                </p:oleObj>
              </mc:Choice>
              <mc:Fallback>
                <p:oleObj name="Equation" r:id="rId19" imgW="444307" imgH="393529" progId="Equation.DSMT4">
                  <p:embed/>
                  <p:pic>
                    <p:nvPicPr>
                      <p:cNvPr id="29720" name="Object 2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00800" y="3352800"/>
                        <a:ext cx="752475" cy="663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" name="Line 25"/>
          <p:cNvSpPr>
            <a:spLocks noChangeShapeType="1"/>
          </p:cNvSpPr>
          <p:nvPr/>
        </p:nvSpPr>
        <p:spPr bwMode="auto">
          <a:xfrm>
            <a:off x="5562600" y="3657600"/>
            <a:ext cx="685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5" name="Text Box 26"/>
          <p:cNvSpPr txBox="1">
            <a:spLocks noChangeArrowheads="1"/>
          </p:cNvSpPr>
          <p:nvPr/>
        </p:nvSpPr>
        <p:spPr bwMode="auto">
          <a:xfrm>
            <a:off x="5562600" y="4267200"/>
            <a:ext cx="2590800" cy="12001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altLang="en-US">
                <a:latin typeface="Comic Sans MS" pitchFamily="66" charset="0"/>
              </a:rPr>
              <a:t>A Sequence will converge if the common ratio, r is between -1 and 1.</a:t>
            </a:r>
          </a:p>
        </p:txBody>
      </p:sp>
      <p:graphicFrame>
        <p:nvGraphicFramePr>
          <p:cNvPr id="26" name="Object 2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94002795"/>
              </p:ext>
            </p:extLst>
          </p:nvPr>
        </p:nvGraphicFramePr>
        <p:xfrm>
          <a:off x="6248400" y="5562600"/>
          <a:ext cx="1231900" cy="333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689" name="Equation" r:id="rId21" imgW="609336" imgH="165028" progId="Equation.DSMT4">
                  <p:embed/>
                </p:oleObj>
              </mc:Choice>
              <mc:Fallback>
                <p:oleObj name="Equation" r:id="rId21" imgW="609336" imgH="165028" progId="Equation.DSMT4">
                  <p:embed/>
                  <p:pic>
                    <p:nvPicPr>
                      <p:cNvPr id="29723" name="Object 2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48400" y="5562600"/>
                        <a:ext cx="1231900" cy="3333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499288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6" grpId="0"/>
      <p:bldP spid="17" grpId="0"/>
      <p:bldP spid="18" grpId="0"/>
      <p:bldP spid="19" grpId="0"/>
      <p:bldP spid="20" grpId="0"/>
      <p:bldP spid="21" grpId="0"/>
      <p:bldP spid="22" grpId="0"/>
      <p:bldP spid="24" grpId="0" animBg="1"/>
      <p:bldP spid="25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2524" y="129995"/>
            <a:ext cx="7886700" cy="1325563"/>
          </a:xfrm>
        </p:spPr>
        <p:txBody>
          <a:bodyPr/>
          <a:lstStyle/>
          <a:p>
            <a:pPr algn="ctr"/>
            <a:r>
              <a:rPr lang="en-US" dirty="0">
                <a:latin typeface="Comic Sans MS" panose="030F0702030302020204" pitchFamily="66" charset="0"/>
              </a:rPr>
              <a:t>Sequences and Series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0629" y="1497873"/>
            <a:ext cx="3622765" cy="4679089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1600" b="1" dirty="0">
                <a:latin typeface="Comic Sans MS" panose="030F0702030302020204" pitchFamily="66" charset="0"/>
              </a:rPr>
              <a:t>You need to be able to calculate the sum to infinity of a Geometric Series, and understand when this is possible</a:t>
            </a:r>
            <a:endParaRPr lang="en-US" sz="1600" dirty="0">
              <a:latin typeface="Comic Sans MS" panose="030F0702030302020204" pitchFamily="66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708571" y="6519446"/>
            <a:ext cx="51007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Comic Sans MS" panose="030F0702030302020204" pitchFamily="66" charset="0"/>
              </a:rPr>
              <a:t>3E</a:t>
            </a:r>
            <a:endParaRPr lang="en-GB" sz="1600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107504" y="116632"/>
                <a:ext cx="1203984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𝑎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504" y="116632"/>
                <a:ext cx="1203984" cy="276999"/>
              </a:xfrm>
              <a:prstGeom prst="rect">
                <a:avLst/>
              </a:prstGeom>
              <a:blipFill>
                <a:blip r:embed="rId2"/>
                <a:stretch>
                  <a:fillRect l="-2538" t="-4348" r="-1523" b="-1087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7524328" y="116632"/>
                <a:ext cx="1558567" cy="5866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1−</m:t>
                              </m:r>
                              <m:sSup>
                                <m:sSup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p>
                              </m:sSup>
                            </m:e>
                          </m:d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(1−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den>
                      </m:f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24328" y="116632"/>
                <a:ext cx="1558567" cy="586699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/>
              <p:cNvSpPr txBox="1"/>
              <p:nvPr/>
            </p:nvSpPr>
            <p:spPr>
              <a:xfrm>
                <a:off x="533400" y="3124200"/>
                <a:ext cx="1583767" cy="60503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16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b="0" i="1" smtClean="0">
                              <a:latin typeface="Cambria Math"/>
                            </a:rPr>
                            <m:t>𝑆</m:t>
                          </m:r>
                        </m:e>
                        <m:sub>
                          <m:r>
                            <a:rPr lang="en-US" sz="1600" b="0" i="1" smtClean="0">
                              <a:latin typeface="Cambria Math"/>
                            </a:rPr>
                            <m:t>𝑛</m:t>
                          </m:r>
                        </m:sub>
                      </m:sSub>
                      <m:r>
                        <a:rPr lang="en-US" sz="16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b="0" i="1" smtClean="0">
                              <a:latin typeface="Cambria Math"/>
                            </a:rPr>
                            <m:t>𝑎</m:t>
                          </m:r>
                          <m:d>
                            <m:dPr>
                              <m:ctrlP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600" b="0" i="1" smtClean="0">
                                  <a:latin typeface="Cambria Math"/>
                                </a:rPr>
                                <m:t>1−</m:t>
                              </m:r>
                              <m:sSup>
                                <m:sSupPr>
                                  <m:ctrlP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600" b="0" i="1" smtClean="0">
                                      <a:latin typeface="Cambria Math"/>
                                    </a:rPr>
                                    <m:t>𝑟</m:t>
                                  </m:r>
                                </m:e>
                                <m:sup>
                                  <m:r>
                                    <a:rPr lang="en-US" sz="1600" b="0" i="1" smtClean="0">
                                      <a:latin typeface="Cambria Math"/>
                                    </a:rPr>
                                    <m:t>𝑛</m:t>
                                  </m:r>
                                </m:sup>
                              </m:sSup>
                            </m:e>
                          </m:d>
                        </m:num>
                        <m:den>
                          <m:d>
                            <m:dPr>
                              <m:ctrlP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600" b="0" i="1" smtClean="0">
                                  <a:latin typeface="Cambria Math"/>
                                </a:rPr>
                                <m:t>1−</m:t>
                              </m:r>
                              <m:r>
                                <a:rPr lang="en-US" sz="1600" b="0" i="1" smtClean="0">
                                  <a:latin typeface="Cambria Math"/>
                                </a:rPr>
                                <m:t>𝑟</m:t>
                              </m:r>
                            </m:e>
                          </m:d>
                        </m:den>
                      </m:f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400" y="3124200"/>
                <a:ext cx="1583767" cy="60503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/>
              <p:cNvSpPr txBox="1"/>
              <p:nvPr/>
            </p:nvSpPr>
            <p:spPr>
              <a:xfrm>
                <a:off x="4648200" y="1752600"/>
                <a:ext cx="4343400" cy="18158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Think about what happens to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4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4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𝑟</m:t>
                        </m:r>
                      </m:e>
                      <m:sup>
                        <m:r>
                          <a:rPr lang="en-US" sz="14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sz="14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 if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solidFill>
                          <a:srgbClr val="FF0000"/>
                        </a:solidFill>
                        <a:latin typeface="Cambria Math"/>
                      </a:rPr>
                      <m:t>−1</m:t>
                    </m:r>
                    <m:r>
                      <a:rPr lang="en-US" sz="1400" b="0" i="1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&lt;</m:t>
                    </m:r>
                    <m:r>
                      <a:rPr lang="en-US" sz="1400" b="0" i="1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𝑟</m:t>
                    </m:r>
                    <m:r>
                      <a:rPr lang="en-US" sz="1400" b="0" i="1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&lt;1</m:t>
                    </m:r>
                  </m:oMath>
                </a14:m>
                <a:r>
                  <a:rPr lang="en-US" sz="14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, and n increases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solidFill>
                          <a:srgbClr val="FF0000"/>
                        </a:solidFill>
                        <a:latin typeface="Cambria Math"/>
                      </a:rPr>
                      <m:t>(</m:t>
                    </m:r>
                    <m:r>
                      <a:rPr lang="en-US" sz="1400" b="0" i="1" smtClean="0">
                        <a:solidFill>
                          <a:srgbClr val="FF0000"/>
                        </a:solidFill>
                        <a:latin typeface="Cambria Math"/>
                      </a:rPr>
                      <m:t>𝑛</m:t>
                    </m:r>
                    <m:r>
                      <a:rPr lang="en-US" sz="1400" b="0" i="1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→∞)</m:t>
                    </m:r>
                  </m:oMath>
                </a14:m>
                <a:endParaRPr lang="en-US" sz="1400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  <a:p>
                <a:pPr algn="ctr"/>
                <a:endParaRPr lang="en-US" sz="1400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  <a:p>
                <a:pPr marL="285750" indent="-285750" algn="ctr">
                  <a:buFont typeface="Wingdings"/>
                  <a:buChar char="à"/>
                </a:pPr>
                <a:r>
                  <a:rPr lang="en-US" sz="1400" dirty="0">
                    <a:solidFill>
                      <a:srgbClr val="FF0000"/>
                    </a:solidFill>
                    <a:latin typeface="Comic Sans MS" panose="030F0702030302020204" pitchFamily="66" charset="0"/>
                    <a:sym typeface="Wingdings" panose="05000000000000000000" pitchFamily="2" charset="2"/>
                  </a:rPr>
                  <a:t>If we have a value like this which we keep increasing the power of, the value becomes increasingly small and tends towards 0…</a:t>
                </a:r>
              </a:p>
              <a:p>
                <a:pPr marL="285750" indent="-285750" algn="ctr">
                  <a:buFont typeface="Wingdings"/>
                  <a:buChar char="à"/>
                </a:pPr>
                <a:endParaRPr lang="en-US" sz="1400" dirty="0">
                  <a:solidFill>
                    <a:srgbClr val="FF0000"/>
                  </a:solidFill>
                  <a:latin typeface="Comic Sans MS" panose="030F0702030302020204" pitchFamily="66" charset="0"/>
                  <a:sym typeface="Wingdings" panose="05000000000000000000" pitchFamily="2" charset="2"/>
                </a:endParaRPr>
              </a:p>
              <a:p>
                <a:pPr algn="ctr"/>
                <a:r>
                  <a:rPr lang="en-US" sz="1400" dirty="0">
                    <a:solidFill>
                      <a:srgbClr val="FF0000"/>
                    </a:solidFill>
                    <a:latin typeface="Comic Sans MS" panose="030F0702030302020204" pitchFamily="66" charset="0"/>
                    <a:sym typeface="Wingdings" panose="05000000000000000000" pitchFamily="2" charset="2"/>
                  </a:rPr>
                  <a:t>For example, if r = 0.5 and we keep increasing n…</a:t>
                </a:r>
                <a:endParaRPr lang="en-US" sz="1400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29" name="Text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48200" y="1752600"/>
                <a:ext cx="4343400" cy="1815882"/>
              </a:xfrm>
              <a:prstGeom prst="rect">
                <a:avLst/>
              </a:prstGeom>
              <a:blipFill>
                <a:blip r:embed="rId5"/>
                <a:stretch>
                  <a:fillRect l="-140" t="-673" r="-1404" b="-269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" name="TextBox 29"/>
          <p:cNvSpPr txBox="1"/>
          <p:nvPr/>
        </p:nvSpPr>
        <p:spPr>
          <a:xfrm>
            <a:off x="5864696" y="3717032"/>
            <a:ext cx="5902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  <a:latin typeface="Comic Sans MS" panose="030F0702030302020204" pitchFamily="66" charset="0"/>
              </a:rPr>
              <a:t>0.5</a:t>
            </a:r>
            <a:r>
              <a:rPr lang="en-US" baseline="30000" dirty="0">
                <a:solidFill>
                  <a:srgbClr val="FF0000"/>
                </a:solidFill>
                <a:latin typeface="Comic Sans MS" panose="030F0702030302020204" pitchFamily="66" charset="0"/>
              </a:rPr>
              <a:t>1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6626696" y="3717032"/>
            <a:ext cx="4106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</a:t>
            </a:r>
            <a:endParaRPr lang="en-US" baseline="300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7236296" y="3717032"/>
            <a:ext cx="5245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  <a:latin typeface="Comic Sans MS" panose="030F0702030302020204" pitchFamily="66" charset="0"/>
              </a:rPr>
              <a:t>0.5</a:t>
            </a:r>
            <a:endParaRPr lang="en-US" baseline="300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5864696" y="4174232"/>
            <a:ext cx="6190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  <a:latin typeface="Comic Sans MS" panose="030F0702030302020204" pitchFamily="66" charset="0"/>
              </a:rPr>
              <a:t>0.5</a:t>
            </a:r>
            <a:r>
              <a:rPr lang="en-US" baseline="30000" dirty="0">
                <a:solidFill>
                  <a:srgbClr val="FF0000"/>
                </a:solidFill>
                <a:latin typeface="Comic Sans MS" panose="030F0702030302020204" pitchFamily="66" charset="0"/>
              </a:rPr>
              <a:t>2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6626696" y="4174232"/>
            <a:ext cx="4106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</a:t>
            </a:r>
            <a:endParaRPr lang="en-US" baseline="300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7236296" y="4174232"/>
            <a:ext cx="6655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  <a:latin typeface="Comic Sans MS" panose="030F0702030302020204" pitchFamily="66" charset="0"/>
              </a:rPr>
              <a:t>0.25</a:t>
            </a:r>
            <a:endParaRPr lang="en-US" baseline="300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5864696" y="4631432"/>
            <a:ext cx="6190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  <a:latin typeface="Comic Sans MS" panose="030F0702030302020204" pitchFamily="66" charset="0"/>
              </a:rPr>
              <a:t>0.5</a:t>
            </a:r>
            <a:r>
              <a:rPr lang="en-US" baseline="30000" dirty="0">
                <a:solidFill>
                  <a:srgbClr val="FF0000"/>
                </a:solidFill>
                <a:latin typeface="Comic Sans MS" panose="030F0702030302020204" pitchFamily="66" charset="0"/>
              </a:rPr>
              <a:t>3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6626696" y="4631432"/>
            <a:ext cx="4106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</a:t>
            </a:r>
            <a:endParaRPr lang="en-US" baseline="300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7236296" y="4631432"/>
            <a:ext cx="7697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  <a:latin typeface="Comic Sans MS" panose="030F0702030302020204" pitchFamily="66" charset="0"/>
              </a:rPr>
              <a:t>0.125</a:t>
            </a:r>
            <a:endParaRPr lang="en-US" baseline="300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5864696" y="5088632"/>
            <a:ext cx="6190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  <a:latin typeface="Comic Sans MS" panose="030F0702030302020204" pitchFamily="66" charset="0"/>
              </a:rPr>
              <a:t>0.5</a:t>
            </a:r>
            <a:r>
              <a:rPr lang="en-US" baseline="30000" dirty="0">
                <a:solidFill>
                  <a:srgbClr val="FF0000"/>
                </a:solidFill>
                <a:latin typeface="Comic Sans MS" panose="030F0702030302020204" pitchFamily="66" charset="0"/>
              </a:rPr>
              <a:t>4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6626696" y="5088632"/>
            <a:ext cx="4106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</a:t>
            </a:r>
            <a:endParaRPr lang="en-US" baseline="300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7236296" y="5088632"/>
            <a:ext cx="9476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  <a:latin typeface="Comic Sans MS" panose="030F0702030302020204" pitchFamily="66" charset="0"/>
              </a:rPr>
              <a:t>0.0625</a:t>
            </a:r>
            <a:endParaRPr lang="en-US" baseline="300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5864696" y="5850632"/>
            <a:ext cx="6880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  <a:latin typeface="Comic Sans MS" panose="030F0702030302020204" pitchFamily="66" charset="0"/>
              </a:rPr>
              <a:t>0.5</a:t>
            </a:r>
            <a:r>
              <a:rPr lang="en-US" baseline="30000" dirty="0">
                <a:solidFill>
                  <a:srgbClr val="FF0000"/>
                </a:solidFill>
                <a:latin typeface="Comic Sans MS" panose="030F0702030302020204" pitchFamily="66" charset="0"/>
              </a:rPr>
              <a:t>10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6626696" y="5850632"/>
            <a:ext cx="4106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</a:t>
            </a:r>
            <a:endParaRPr lang="en-US" baseline="300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7236296" y="5850632"/>
            <a:ext cx="12442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  <a:latin typeface="Comic Sans MS" panose="030F0702030302020204" pitchFamily="66" charset="0"/>
              </a:rPr>
              <a:t>0.00097…</a:t>
            </a:r>
            <a:endParaRPr lang="en-US" baseline="300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Box 44"/>
              <p:cNvSpPr txBox="1"/>
              <p:nvPr/>
            </p:nvSpPr>
            <p:spPr>
              <a:xfrm>
                <a:off x="533400" y="4114800"/>
                <a:ext cx="1480918" cy="60503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16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b="0" i="1" smtClean="0">
                              <a:latin typeface="Cambria Math"/>
                            </a:rPr>
                            <m:t>𝑆</m:t>
                          </m:r>
                        </m:e>
                        <m:sub>
                          <m:r>
                            <a:rPr lang="en-US" sz="1600" b="0" i="1" smtClean="0">
                              <a:latin typeface="Cambria Math"/>
                            </a:rPr>
                            <m:t>𝑛</m:t>
                          </m:r>
                        </m:sub>
                      </m:sSub>
                      <m:r>
                        <a:rPr lang="en-US" sz="16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b="0" i="1" smtClean="0">
                              <a:latin typeface="Cambria Math"/>
                            </a:rPr>
                            <m:t>𝑎</m:t>
                          </m:r>
                          <m:d>
                            <m:dPr>
                              <m:ctrlP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600" b="0" i="1" smtClean="0">
                                  <a:latin typeface="Cambria Math"/>
                                </a:rPr>
                                <m:t>1−0</m:t>
                              </m:r>
                            </m:e>
                          </m:d>
                        </m:num>
                        <m:den>
                          <m:d>
                            <m:dPr>
                              <m:ctrlP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600" b="0" i="1" smtClean="0">
                                  <a:latin typeface="Cambria Math"/>
                                </a:rPr>
                                <m:t>1−</m:t>
                              </m:r>
                              <m:r>
                                <a:rPr lang="en-US" sz="1600" b="0" i="1" smtClean="0">
                                  <a:latin typeface="Cambria Math"/>
                                </a:rPr>
                                <m:t>𝑟</m:t>
                              </m:r>
                            </m:e>
                          </m:d>
                        </m:den>
                      </m:f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45" name="TextBox 4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400" y="4114800"/>
                <a:ext cx="1480918" cy="60503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Box 45"/>
              <p:cNvSpPr txBox="1"/>
              <p:nvPr/>
            </p:nvSpPr>
            <p:spPr>
              <a:xfrm>
                <a:off x="533400" y="5105400"/>
                <a:ext cx="1350563" cy="54886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16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b="0" i="1" smtClean="0">
                              <a:latin typeface="Cambria Math"/>
                            </a:rPr>
                            <m:t>𝑆</m:t>
                          </m:r>
                        </m:e>
                        <m:sub>
                          <m:r>
                            <a:rPr lang="en-US" sz="1600" b="0" i="1" smtClean="0">
                              <a:latin typeface="Cambria Math"/>
                            </a:rPr>
                            <m:t>𝑛</m:t>
                          </m:r>
                        </m:sub>
                      </m:sSub>
                      <m:r>
                        <a:rPr lang="en-US" sz="16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b="0" i="1" smtClean="0">
                              <a:latin typeface="Cambria Math"/>
                            </a:rPr>
                            <m:t>𝑎</m:t>
                          </m:r>
                        </m:num>
                        <m:den>
                          <m:d>
                            <m:dPr>
                              <m:ctrlP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600" b="0" i="1" smtClean="0">
                                  <a:latin typeface="Cambria Math"/>
                                </a:rPr>
                                <m:t>1−</m:t>
                              </m:r>
                              <m:r>
                                <a:rPr lang="en-US" sz="1600" b="0" i="1" smtClean="0">
                                  <a:latin typeface="Cambria Math"/>
                                </a:rPr>
                                <m:t>𝑟</m:t>
                              </m:r>
                            </m:e>
                          </m:d>
                        </m:den>
                      </m:f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46" name="TextBox 4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400" y="5105400"/>
                <a:ext cx="1350563" cy="548868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7" name="Arc 24"/>
          <p:cNvSpPr>
            <a:spLocks/>
          </p:cNvSpPr>
          <p:nvPr/>
        </p:nvSpPr>
        <p:spPr bwMode="auto">
          <a:xfrm>
            <a:off x="2133600" y="3505200"/>
            <a:ext cx="228600" cy="914400"/>
          </a:xfrm>
          <a:custGeom>
            <a:avLst/>
            <a:gdLst>
              <a:gd name="T0" fmla="*/ 0 w 21600"/>
              <a:gd name="T1" fmla="*/ 0 h 43185"/>
              <a:gd name="T2" fmla="*/ 964935 w 21600"/>
              <a:gd name="T3" fmla="*/ 172952408 h 43185"/>
              <a:gd name="T4" fmla="*/ 0 w 21600"/>
              <a:gd name="T5" fmla="*/ 86506210 h 43185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43185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212"/>
                  <a:pt x="12418" y="42747"/>
                  <a:pt x="813" y="43184"/>
                </a:cubicBezTo>
              </a:path>
              <a:path w="21600" h="43185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212"/>
                  <a:pt x="12418" y="42747"/>
                  <a:pt x="813" y="43184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48" name="Text Box 25"/>
          <p:cNvSpPr txBox="1">
            <a:spLocks noChangeArrowheads="1"/>
          </p:cNvSpPr>
          <p:nvPr/>
        </p:nvSpPr>
        <p:spPr bwMode="auto">
          <a:xfrm>
            <a:off x="2286000" y="3352800"/>
            <a:ext cx="2286000" cy="11695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altLang="en-US" sz="1400" dirty="0">
                <a:solidFill>
                  <a:srgbClr val="FF0000"/>
                </a:solidFill>
                <a:latin typeface="Comic Sans MS" pitchFamily="66" charset="0"/>
              </a:rPr>
              <a:t>For the conditions stated to the right, </a:t>
            </a:r>
            <a:r>
              <a:rPr lang="en-GB" altLang="en-US" sz="1400" dirty="0" err="1">
                <a:solidFill>
                  <a:srgbClr val="FF0000"/>
                </a:solidFill>
                <a:latin typeface="Comic Sans MS" pitchFamily="66" charset="0"/>
              </a:rPr>
              <a:t>r</a:t>
            </a:r>
            <a:r>
              <a:rPr lang="en-GB" altLang="en-US" sz="1400" baseline="30000" dirty="0" err="1">
                <a:solidFill>
                  <a:srgbClr val="FF0000"/>
                </a:solidFill>
                <a:latin typeface="Comic Sans MS" pitchFamily="66" charset="0"/>
              </a:rPr>
              <a:t>n</a:t>
            </a:r>
            <a:r>
              <a:rPr lang="en-GB" altLang="en-US" sz="1400" dirty="0">
                <a:solidFill>
                  <a:srgbClr val="FF0000"/>
                </a:solidFill>
                <a:latin typeface="Comic Sans MS" pitchFamily="66" charset="0"/>
              </a:rPr>
              <a:t> will tend towards 0 as the sequence continues to infinity</a:t>
            </a:r>
          </a:p>
        </p:txBody>
      </p:sp>
      <p:sp>
        <p:nvSpPr>
          <p:cNvPr id="49" name="Arc 24"/>
          <p:cNvSpPr>
            <a:spLocks/>
          </p:cNvSpPr>
          <p:nvPr/>
        </p:nvSpPr>
        <p:spPr bwMode="auto">
          <a:xfrm>
            <a:off x="2133600" y="4419600"/>
            <a:ext cx="228600" cy="914400"/>
          </a:xfrm>
          <a:custGeom>
            <a:avLst/>
            <a:gdLst>
              <a:gd name="T0" fmla="*/ 0 w 21600"/>
              <a:gd name="T1" fmla="*/ 0 h 43185"/>
              <a:gd name="T2" fmla="*/ 964935 w 21600"/>
              <a:gd name="T3" fmla="*/ 172952408 h 43185"/>
              <a:gd name="T4" fmla="*/ 0 w 21600"/>
              <a:gd name="T5" fmla="*/ 86506210 h 43185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43185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212"/>
                  <a:pt x="12418" y="42747"/>
                  <a:pt x="813" y="43184"/>
                </a:cubicBezTo>
              </a:path>
              <a:path w="21600" h="43185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212"/>
                  <a:pt x="12418" y="42747"/>
                  <a:pt x="813" y="43184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50" name="Text Box 25"/>
          <p:cNvSpPr txBox="1">
            <a:spLocks noChangeArrowheads="1"/>
          </p:cNvSpPr>
          <p:nvPr/>
        </p:nvSpPr>
        <p:spPr bwMode="auto">
          <a:xfrm>
            <a:off x="2286000" y="4724400"/>
            <a:ext cx="990600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altLang="en-US" sz="1400" dirty="0">
                <a:solidFill>
                  <a:srgbClr val="FF0000"/>
                </a:solidFill>
                <a:latin typeface="Comic Sans MS" pitchFamily="66" charset="0"/>
              </a:rPr>
              <a:t>Simplify</a:t>
            </a:r>
          </a:p>
        </p:txBody>
      </p:sp>
      <p:sp>
        <p:nvSpPr>
          <p:cNvPr id="51" name="Text Box 25"/>
          <p:cNvSpPr txBox="1">
            <a:spLocks noChangeArrowheads="1"/>
          </p:cNvSpPr>
          <p:nvPr/>
        </p:nvSpPr>
        <p:spPr bwMode="auto">
          <a:xfrm>
            <a:off x="533400" y="6172200"/>
            <a:ext cx="40386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altLang="en-US" sz="1400" dirty="0">
                <a:solidFill>
                  <a:srgbClr val="FF0000"/>
                </a:solidFill>
                <a:latin typeface="Comic Sans MS" pitchFamily="66" charset="0"/>
              </a:rPr>
              <a:t>This formula calculates the sum to infinity of a sequence, if -1 &lt; r &lt; 1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ext Box 25"/>
              <p:cNvSpPr txBox="1">
                <a:spLocks noChangeArrowheads="1"/>
              </p:cNvSpPr>
              <p:nvPr/>
            </p:nvSpPr>
            <p:spPr bwMode="auto">
              <a:xfrm>
                <a:off x="5148064" y="6309320"/>
                <a:ext cx="3528392" cy="338554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  <a:effectLst/>
              <a:extLst/>
            </p:spPr>
            <p:txBody>
              <a:bodyPr wrap="squar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</a:pPr>
                <a:r>
                  <a:rPr lang="en-GB" altLang="en-US" sz="1600" dirty="0">
                    <a:solidFill>
                      <a:srgbClr val="FF0000"/>
                    </a:solidFill>
                    <a:latin typeface="Comic Sans MS" pitchFamily="66" charset="0"/>
                  </a:rPr>
                  <a:t>So if </a:t>
                </a:r>
                <a14:m>
                  <m:oMath xmlns:m="http://schemas.openxmlformats.org/officeDocument/2006/math">
                    <m:r>
                      <a:rPr lang="en-US" altLang="en-US" sz="16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−1&lt;</m:t>
                    </m:r>
                    <m:r>
                      <a:rPr lang="en-US" altLang="en-US" sz="16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altLang="en-US" sz="16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&lt;1</m:t>
                    </m:r>
                  </m:oMath>
                </a14:m>
                <a:r>
                  <a:rPr lang="en-GB" altLang="en-US" sz="1600" dirty="0">
                    <a:solidFill>
                      <a:srgbClr val="FF0000"/>
                    </a:solidFill>
                    <a:latin typeface="Comic Sans MS" pitchFamily="66" charset="0"/>
                  </a:rPr>
                  <a:t>, as </a:t>
                </a:r>
                <a14:m>
                  <m:oMath xmlns:m="http://schemas.openxmlformats.org/officeDocument/2006/math">
                    <m:r>
                      <a:rPr lang="en-US" altLang="en-US" sz="16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altLang="en-US" sz="16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→∞</m:t>
                    </m:r>
                  </m:oMath>
                </a14:m>
                <a:r>
                  <a:rPr lang="en-GB" altLang="en-US" sz="1600" dirty="0">
                    <a:solidFill>
                      <a:srgbClr val="FF0000"/>
                    </a:solidFill>
                    <a:latin typeface="Comic Sans MS" pitchFamily="66" charset="0"/>
                  </a:rPr>
                  <a:t>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altLang="en-US" sz="16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en-US" sz="1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p>
                        <m:r>
                          <a:rPr lang="en-US" altLang="en-US" sz="1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en-GB" altLang="en-US" sz="160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r>
                      <a:rPr lang="en-US" altLang="en-US" sz="16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</m:t>
                    </m:r>
                  </m:oMath>
                </a14:m>
                <a:endParaRPr lang="en-GB" altLang="en-US" sz="1600" dirty="0">
                  <a:solidFill>
                    <a:srgbClr val="FF0000"/>
                  </a:solidFill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52" name="Text 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148064" y="6309320"/>
                <a:ext cx="3528392" cy="338554"/>
              </a:xfrm>
              <a:prstGeom prst="rect">
                <a:avLst/>
              </a:prstGeom>
              <a:blipFill>
                <a:blip r:embed="rId8"/>
                <a:stretch>
                  <a:fillRect b="-18333"/>
                </a:stretch>
              </a:blipFill>
              <a:ln w="25400">
                <a:solidFill>
                  <a:schemeClr val="tx1"/>
                </a:solidFill>
              </a:ln>
              <a:effectLst/>
              <a:extLst/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327218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30" grpId="0"/>
      <p:bldP spid="31" grpId="0"/>
      <p:bldP spid="32" grpId="0"/>
      <p:bldP spid="33" grpId="0"/>
      <p:bldP spid="34" grpId="0"/>
      <p:bldP spid="35" grpId="0"/>
      <p:bldP spid="36" grpId="0"/>
      <p:bldP spid="37" grpId="0"/>
      <p:bldP spid="38" grpId="0"/>
      <p:bldP spid="39" grpId="0"/>
      <p:bldP spid="40" grpId="0"/>
      <p:bldP spid="41" grpId="0"/>
      <p:bldP spid="42" grpId="0"/>
      <p:bldP spid="43" grpId="0"/>
      <p:bldP spid="44" grpId="0"/>
      <p:bldP spid="45" grpId="0"/>
      <p:bldP spid="46" grpId="0"/>
      <p:bldP spid="47" grpId="0" animBg="1"/>
      <p:bldP spid="48" grpId="0"/>
      <p:bldP spid="49" grpId="0" animBg="1"/>
      <p:bldP spid="50" grpId="0"/>
      <p:bldP spid="51" grpId="0"/>
      <p:bldP spid="52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2524" y="129995"/>
            <a:ext cx="7886700" cy="1325563"/>
          </a:xfrm>
        </p:spPr>
        <p:txBody>
          <a:bodyPr/>
          <a:lstStyle/>
          <a:p>
            <a:pPr algn="ctr"/>
            <a:r>
              <a:rPr lang="en-US" dirty="0">
                <a:latin typeface="Comic Sans MS" panose="030F0702030302020204" pitchFamily="66" charset="0"/>
              </a:rPr>
              <a:t>Sequences and Series</a:t>
            </a:r>
            <a:endParaRPr lang="en-GB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30629" y="1497873"/>
                <a:ext cx="3622765" cy="4679089"/>
              </a:xfrm>
            </p:spPr>
            <p:txBody>
              <a:bodyPr>
                <a:normAutofit/>
              </a:bodyPr>
              <a:lstStyle/>
              <a:p>
                <a:pPr marL="0" indent="0" algn="ctr">
                  <a:buNone/>
                </a:pPr>
                <a:r>
                  <a:rPr lang="en-US" sz="1600" b="1" dirty="0">
                    <a:latin typeface="Comic Sans MS" panose="030F0702030302020204" pitchFamily="66" charset="0"/>
                  </a:rPr>
                  <a:t>You need to be able to calculate the sum to infinity of a Geometric Series, and understand when this is possible</a:t>
                </a:r>
                <a:endParaRPr lang="en-US" sz="16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endParaRPr lang="en-US" sz="16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r>
                  <a:rPr lang="en-US" sz="1600" dirty="0">
                    <a:latin typeface="Comic Sans MS" panose="030F0702030302020204" pitchFamily="66" charset="0"/>
                  </a:rPr>
                  <a:t>For the following series:</a:t>
                </a:r>
              </a:p>
              <a:p>
                <a:pPr marL="0" indent="0" algn="ctr">
                  <a:buNone/>
                </a:pPr>
                <a:endParaRPr lang="en-US" sz="16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16+8+4+2…</m:t>
                      </m:r>
                    </m:oMath>
                  </m:oMathPara>
                </a14:m>
                <a:endParaRPr lang="en-US" sz="16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endParaRPr lang="en-US" sz="1600" dirty="0">
                  <a:latin typeface="Comic Sans MS" panose="030F0702030302020204" pitchFamily="66" charset="0"/>
                </a:endParaRPr>
              </a:p>
              <a:p>
                <a:pPr marL="342900" indent="-342900" algn="ctr">
                  <a:buAutoNum type="alphaLcParenR"/>
                </a:pPr>
                <a:r>
                  <a:rPr lang="en-US" sz="1600" dirty="0">
                    <a:latin typeface="Comic Sans MS" panose="030F0702030302020204" pitchFamily="66" charset="0"/>
                  </a:rPr>
                  <a:t>Find the sum of the first 10 terms</a:t>
                </a:r>
              </a:p>
              <a:p>
                <a:pPr marL="342900" indent="-342900" algn="ctr">
                  <a:buAutoNum type="alphaLcParenR"/>
                </a:pPr>
                <a:endParaRPr lang="en-US" sz="1600" dirty="0">
                  <a:latin typeface="Comic Sans MS" panose="030F0702030302020204" pitchFamily="66" charset="0"/>
                </a:endParaRPr>
              </a:p>
              <a:p>
                <a:pPr marL="342900" indent="-342900" algn="ctr">
                  <a:buAutoNum type="alphaLcParenR"/>
                </a:pPr>
                <a:r>
                  <a:rPr lang="en-US" sz="1600" dirty="0">
                    <a:latin typeface="Comic Sans MS" panose="030F0702030302020204" pitchFamily="66" charset="0"/>
                  </a:rPr>
                  <a:t>Find the sum to infinity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30629" y="1497873"/>
                <a:ext cx="3622765" cy="4679089"/>
              </a:xfrm>
              <a:blipFill>
                <a:blip r:embed="rId2"/>
                <a:stretch>
                  <a:fillRect l="-504" t="-782" r="-336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/>
          <p:cNvSpPr txBox="1"/>
          <p:nvPr/>
        </p:nvSpPr>
        <p:spPr>
          <a:xfrm>
            <a:off x="8708571" y="6519446"/>
            <a:ext cx="51007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Comic Sans MS" panose="030F0702030302020204" pitchFamily="66" charset="0"/>
              </a:rPr>
              <a:t>3E</a:t>
            </a:r>
            <a:endParaRPr lang="en-GB" sz="1600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107504" y="116632"/>
                <a:ext cx="1203984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𝑎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504" y="116632"/>
                <a:ext cx="1203984" cy="276999"/>
              </a:xfrm>
              <a:prstGeom prst="rect">
                <a:avLst/>
              </a:prstGeom>
              <a:blipFill>
                <a:blip r:embed="rId3"/>
                <a:stretch>
                  <a:fillRect l="-2538" t="-4348" r="-1523" b="-1087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7524328" y="116632"/>
                <a:ext cx="1558567" cy="5866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1−</m:t>
                              </m:r>
                              <m:sSup>
                                <m:sSup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p>
                              </m:sSup>
                            </m:e>
                          </m:d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(1−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den>
                      </m:f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24328" y="116632"/>
                <a:ext cx="1558567" cy="586699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Box 45"/>
              <p:cNvSpPr txBox="1"/>
              <p:nvPr/>
            </p:nvSpPr>
            <p:spPr>
              <a:xfrm>
                <a:off x="7396908" y="786788"/>
                <a:ext cx="1333698" cy="5648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𝑆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∞</m:t>
                          </m:r>
                        </m:sub>
                      </m:sSub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</a:rPr>
                            <m:t>𝑎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1−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den>
                      </m:f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46" name="TextBox 4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96908" y="786788"/>
                <a:ext cx="1333698" cy="564898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TextBox 52"/>
              <p:cNvSpPr txBox="1"/>
              <p:nvPr/>
            </p:nvSpPr>
            <p:spPr>
              <a:xfrm>
                <a:off x="4211960" y="1484784"/>
                <a:ext cx="1387880" cy="52155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16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  <m:d>
                            <m:dPr>
                              <m:ctrlP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1−</m:t>
                              </m:r>
                              <m:sSup>
                                <m:sSupPr>
                                  <m:ctrlP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e>
                                <m:sup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p>
                              </m:sSup>
                            </m:e>
                          </m:d>
                        </m:num>
                        <m:den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(1−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den>
                      </m:f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53" name="TextBox 5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11960" y="1484784"/>
                <a:ext cx="1387880" cy="521553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TextBox 53"/>
              <p:cNvSpPr txBox="1"/>
              <p:nvPr/>
            </p:nvSpPr>
            <p:spPr>
              <a:xfrm>
                <a:off x="4211960" y="2276872"/>
                <a:ext cx="1726627" cy="53777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16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16</m:t>
                          </m:r>
                          <m:d>
                            <m:dPr>
                              <m:ctrlP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1−</m:t>
                              </m:r>
                              <m:sSup>
                                <m:sSupPr>
                                  <m:ctrlP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  <m:t>0.5</m:t>
                                  </m:r>
                                </m:e>
                                <m:sup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  <m:t>10</m:t>
                                  </m:r>
                                </m:sup>
                              </m:sSup>
                            </m:e>
                          </m:d>
                        </m:num>
                        <m:den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(1−0.5)</m:t>
                          </m:r>
                        </m:den>
                      </m:f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54" name="TextBox 5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11960" y="2276872"/>
                <a:ext cx="1726627" cy="537776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5" name="TextBox 54"/>
              <p:cNvSpPr txBox="1"/>
              <p:nvPr/>
            </p:nvSpPr>
            <p:spPr>
              <a:xfrm>
                <a:off x="4211960" y="3140968"/>
                <a:ext cx="1361591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16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=31.96875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55" name="TextBox 5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11960" y="3140968"/>
                <a:ext cx="1361591" cy="246221"/>
              </a:xfrm>
              <a:prstGeom prst="rect">
                <a:avLst/>
              </a:prstGeom>
              <a:blipFill>
                <a:blip r:embed="rId8"/>
                <a:stretch>
                  <a:fillRect l="-3139" r="-2691" b="-975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6" name="TextBox 55"/>
              <p:cNvSpPr txBox="1"/>
              <p:nvPr/>
            </p:nvSpPr>
            <p:spPr>
              <a:xfrm>
                <a:off x="4067944" y="3933056"/>
                <a:ext cx="1206549" cy="51244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16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b="0" i="1" smtClean="0">
                              <a:latin typeface="Cambria Math"/>
                            </a:rPr>
                            <m:t>𝑆</m:t>
                          </m:r>
                        </m:e>
                        <m:sub>
                          <m:r>
                            <a:rPr lang="en-US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∞</m:t>
                          </m:r>
                        </m:sub>
                      </m:sSub>
                      <m:r>
                        <a:rPr lang="en-US" sz="16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b="0" i="1" smtClean="0">
                              <a:latin typeface="Cambria Math"/>
                            </a:rPr>
                            <m:t>𝑎</m:t>
                          </m:r>
                        </m:num>
                        <m:den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1−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den>
                      </m:f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56" name="TextBox 5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67944" y="3933056"/>
                <a:ext cx="1206549" cy="512448"/>
              </a:xfrm>
              <a:prstGeom prst="rect">
                <a:avLst/>
              </a:prstGeom>
              <a:blipFill>
                <a:blip r:embed="rId9"/>
                <a:stretch>
                  <a:fillRect b="-357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7" name="TextBox 56"/>
              <p:cNvSpPr txBox="1"/>
              <p:nvPr/>
            </p:nvSpPr>
            <p:spPr>
              <a:xfrm>
                <a:off x="4067944" y="4653136"/>
                <a:ext cx="1373581" cy="55496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16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b="0" i="1" smtClean="0">
                              <a:latin typeface="Cambria Math"/>
                            </a:rPr>
                            <m:t>𝑆</m:t>
                          </m:r>
                        </m:e>
                        <m:sub>
                          <m:r>
                            <a:rPr lang="en-US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∞</m:t>
                          </m:r>
                        </m:sub>
                      </m:sSub>
                      <m:r>
                        <a:rPr lang="en-US" sz="16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16</m:t>
                          </m:r>
                        </m:num>
                        <m:den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1−0.5</m:t>
                          </m:r>
                        </m:den>
                      </m:f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57" name="TextBox 5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67944" y="4653136"/>
                <a:ext cx="1373581" cy="554960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8" name="TextBox 57"/>
              <p:cNvSpPr txBox="1"/>
              <p:nvPr/>
            </p:nvSpPr>
            <p:spPr>
              <a:xfrm>
                <a:off x="4067944" y="5517232"/>
                <a:ext cx="973023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16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b="0" i="1" smtClean="0">
                              <a:latin typeface="Cambria Math"/>
                            </a:rPr>
                            <m:t>𝑆</m:t>
                          </m:r>
                        </m:e>
                        <m:sub>
                          <m:r>
                            <a:rPr lang="en-US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∞</m:t>
                          </m:r>
                        </m:sub>
                      </m:sSub>
                      <m:r>
                        <a:rPr lang="en-US" sz="1600" b="0" i="1" smtClean="0">
                          <a:latin typeface="Cambria Math"/>
                        </a:rPr>
                        <m:t>=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32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58" name="TextBox 5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67944" y="5517232"/>
                <a:ext cx="973023" cy="338554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9" name="Arc 24"/>
          <p:cNvSpPr>
            <a:spLocks/>
          </p:cNvSpPr>
          <p:nvPr/>
        </p:nvSpPr>
        <p:spPr bwMode="auto">
          <a:xfrm>
            <a:off x="6084168" y="1772816"/>
            <a:ext cx="144016" cy="770384"/>
          </a:xfrm>
          <a:custGeom>
            <a:avLst/>
            <a:gdLst>
              <a:gd name="T0" fmla="*/ 0 w 21600"/>
              <a:gd name="T1" fmla="*/ 0 h 43185"/>
              <a:gd name="T2" fmla="*/ 964935 w 21600"/>
              <a:gd name="T3" fmla="*/ 172952408 h 43185"/>
              <a:gd name="T4" fmla="*/ 0 w 21600"/>
              <a:gd name="T5" fmla="*/ 86506210 h 43185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43185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212"/>
                  <a:pt x="12418" y="42747"/>
                  <a:pt x="813" y="43184"/>
                </a:cubicBezTo>
              </a:path>
              <a:path w="21600" h="43185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212"/>
                  <a:pt x="12418" y="42747"/>
                  <a:pt x="813" y="43184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60" name="Text Box 25"/>
          <p:cNvSpPr txBox="1">
            <a:spLocks noChangeArrowheads="1"/>
          </p:cNvSpPr>
          <p:nvPr/>
        </p:nvSpPr>
        <p:spPr bwMode="auto">
          <a:xfrm>
            <a:off x="6156176" y="1988840"/>
            <a:ext cx="1422648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altLang="en-US" sz="1400" dirty="0">
                <a:solidFill>
                  <a:srgbClr val="FF0000"/>
                </a:solidFill>
                <a:latin typeface="Comic Sans MS" pitchFamily="66" charset="0"/>
              </a:rPr>
              <a:t>Sub in values</a:t>
            </a:r>
          </a:p>
        </p:txBody>
      </p:sp>
      <p:sp>
        <p:nvSpPr>
          <p:cNvPr id="61" name="Arc 24"/>
          <p:cNvSpPr>
            <a:spLocks/>
          </p:cNvSpPr>
          <p:nvPr/>
        </p:nvSpPr>
        <p:spPr bwMode="auto">
          <a:xfrm>
            <a:off x="6012160" y="2564904"/>
            <a:ext cx="144016" cy="720080"/>
          </a:xfrm>
          <a:custGeom>
            <a:avLst/>
            <a:gdLst>
              <a:gd name="T0" fmla="*/ 0 w 21600"/>
              <a:gd name="T1" fmla="*/ 0 h 43185"/>
              <a:gd name="T2" fmla="*/ 964935 w 21600"/>
              <a:gd name="T3" fmla="*/ 172952408 h 43185"/>
              <a:gd name="T4" fmla="*/ 0 w 21600"/>
              <a:gd name="T5" fmla="*/ 86506210 h 43185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43185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212"/>
                  <a:pt x="12418" y="42747"/>
                  <a:pt x="813" y="43184"/>
                </a:cubicBezTo>
              </a:path>
              <a:path w="21600" h="43185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212"/>
                  <a:pt x="12418" y="42747"/>
                  <a:pt x="813" y="43184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62" name="Arc 24"/>
          <p:cNvSpPr>
            <a:spLocks/>
          </p:cNvSpPr>
          <p:nvPr/>
        </p:nvSpPr>
        <p:spPr bwMode="auto">
          <a:xfrm>
            <a:off x="5508104" y="4221088"/>
            <a:ext cx="144016" cy="720080"/>
          </a:xfrm>
          <a:custGeom>
            <a:avLst/>
            <a:gdLst>
              <a:gd name="T0" fmla="*/ 0 w 21600"/>
              <a:gd name="T1" fmla="*/ 0 h 43185"/>
              <a:gd name="T2" fmla="*/ 964935 w 21600"/>
              <a:gd name="T3" fmla="*/ 172952408 h 43185"/>
              <a:gd name="T4" fmla="*/ 0 w 21600"/>
              <a:gd name="T5" fmla="*/ 86506210 h 43185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43185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212"/>
                  <a:pt x="12418" y="42747"/>
                  <a:pt x="813" y="43184"/>
                </a:cubicBezTo>
              </a:path>
              <a:path w="21600" h="43185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212"/>
                  <a:pt x="12418" y="42747"/>
                  <a:pt x="813" y="43184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63" name="Arc 24"/>
          <p:cNvSpPr>
            <a:spLocks/>
          </p:cNvSpPr>
          <p:nvPr/>
        </p:nvSpPr>
        <p:spPr bwMode="auto">
          <a:xfrm>
            <a:off x="5436096" y="4941168"/>
            <a:ext cx="144016" cy="720080"/>
          </a:xfrm>
          <a:custGeom>
            <a:avLst/>
            <a:gdLst>
              <a:gd name="T0" fmla="*/ 0 w 21600"/>
              <a:gd name="T1" fmla="*/ 0 h 43185"/>
              <a:gd name="T2" fmla="*/ 964935 w 21600"/>
              <a:gd name="T3" fmla="*/ 172952408 h 43185"/>
              <a:gd name="T4" fmla="*/ 0 w 21600"/>
              <a:gd name="T5" fmla="*/ 86506210 h 43185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43185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212"/>
                  <a:pt x="12418" y="42747"/>
                  <a:pt x="813" y="43184"/>
                </a:cubicBezTo>
              </a:path>
              <a:path w="21600" h="43185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212"/>
                  <a:pt x="12418" y="42747"/>
                  <a:pt x="813" y="43184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64" name="Text Box 25"/>
          <p:cNvSpPr txBox="1">
            <a:spLocks noChangeArrowheads="1"/>
          </p:cNvSpPr>
          <p:nvPr/>
        </p:nvSpPr>
        <p:spPr bwMode="auto">
          <a:xfrm>
            <a:off x="6156176" y="2780928"/>
            <a:ext cx="1008112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altLang="en-US" sz="1400" dirty="0">
                <a:solidFill>
                  <a:srgbClr val="FF0000"/>
                </a:solidFill>
                <a:latin typeface="Comic Sans MS" pitchFamily="66" charset="0"/>
              </a:rPr>
              <a:t>Calculate</a:t>
            </a:r>
          </a:p>
        </p:txBody>
      </p:sp>
      <p:sp>
        <p:nvSpPr>
          <p:cNvPr id="65" name="Text Box 25"/>
          <p:cNvSpPr txBox="1">
            <a:spLocks noChangeArrowheads="1"/>
          </p:cNvSpPr>
          <p:nvPr/>
        </p:nvSpPr>
        <p:spPr bwMode="auto">
          <a:xfrm>
            <a:off x="5652120" y="4365104"/>
            <a:ext cx="1296144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altLang="en-US" sz="1400" dirty="0">
                <a:solidFill>
                  <a:srgbClr val="FF0000"/>
                </a:solidFill>
                <a:latin typeface="Comic Sans MS" pitchFamily="66" charset="0"/>
              </a:rPr>
              <a:t>Sub in values</a:t>
            </a:r>
          </a:p>
        </p:txBody>
      </p:sp>
      <p:sp>
        <p:nvSpPr>
          <p:cNvPr id="68" name="Text Box 25"/>
          <p:cNvSpPr txBox="1">
            <a:spLocks noChangeArrowheads="1"/>
          </p:cNvSpPr>
          <p:nvPr/>
        </p:nvSpPr>
        <p:spPr bwMode="auto">
          <a:xfrm>
            <a:off x="5508104" y="5085184"/>
            <a:ext cx="1008112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altLang="en-US" sz="1400" dirty="0">
                <a:solidFill>
                  <a:srgbClr val="FF0000"/>
                </a:solidFill>
                <a:latin typeface="Comic Sans MS" pitchFamily="66" charset="0"/>
              </a:rPr>
              <a:t>Calculate</a:t>
            </a:r>
          </a:p>
        </p:txBody>
      </p:sp>
    </p:spTree>
    <p:extLst>
      <p:ext uri="{BB962C8B-B14F-4D97-AF65-F5344CB8AC3E}">
        <p14:creationId xmlns:p14="http://schemas.microsoft.com/office/powerpoint/2010/main" val="25553705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7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2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" grpId="0"/>
      <p:bldP spid="54" grpId="0"/>
      <p:bldP spid="55" grpId="0"/>
      <p:bldP spid="56" grpId="0"/>
      <p:bldP spid="57" grpId="0"/>
      <p:bldP spid="58" grpId="0"/>
      <p:bldP spid="59" grpId="0" animBg="1"/>
      <p:bldP spid="60" grpId="0"/>
      <p:bldP spid="61" grpId="0" animBg="1"/>
      <p:bldP spid="62" grpId="0" animBg="1"/>
      <p:bldP spid="63" grpId="0" animBg="1"/>
      <p:bldP spid="64" grpId="0"/>
      <p:bldP spid="65" grpId="0"/>
      <p:bldP spid="68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2524" y="129995"/>
            <a:ext cx="7886700" cy="1325563"/>
          </a:xfrm>
        </p:spPr>
        <p:txBody>
          <a:bodyPr/>
          <a:lstStyle/>
          <a:p>
            <a:pPr algn="ctr"/>
            <a:r>
              <a:rPr lang="en-US" dirty="0">
                <a:latin typeface="Comic Sans MS" panose="030F0702030302020204" pitchFamily="66" charset="0"/>
              </a:rPr>
              <a:t>Sequences and Series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0629" y="1497873"/>
            <a:ext cx="3622765" cy="4679089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1600" b="1" dirty="0">
                <a:latin typeface="Comic Sans MS" panose="030F0702030302020204" pitchFamily="66" charset="0"/>
              </a:rPr>
              <a:t>You need to be able to calculate the sum to infinity of a Geometric Series, and understand when this is possible</a:t>
            </a:r>
            <a:endParaRPr lang="en-US" sz="1600" dirty="0">
              <a:latin typeface="Comic Sans MS" panose="030F0702030302020204" pitchFamily="66" charset="0"/>
            </a:endParaRPr>
          </a:p>
          <a:p>
            <a:pPr marL="0" indent="0" algn="ctr">
              <a:buNone/>
            </a:pPr>
            <a:endParaRPr lang="en-US" sz="1600" dirty="0">
              <a:latin typeface="Comic Sans MS" panose="030F0702030302020204" pitchFamily="66" charset="0"/>
            </a:endParaRPr>
          </a:p>
          <a:p>
            <a:pPr marL="0" indent="0" algn="ctr">
              <a:buNone/>
            </a:pPr>
            <a:r>
              <a:rPr lang="en-US" sz="1600" dirty="0">
                <a:latin typeface="Comic Sans MS" panose="030F0702030302020204" pitchFamily="66" charset="0"/>
              </a:rPr>
              <a:t>The fourth term of a geometric series is 1.08 and the seventh is 0.23328.</a:t>
            </a:r>
          </a:p>
          <a:p>
            <a:pPr marL="0" indent="0" algn="ctr">
              <a:buNone/>
            </a:pPr>
            <a:endParaRPr lang="en-US" sz="1600" dirty="0">
              <a:latin typeface="Comic Sans MS" panose="030F0702030302020204" pitchFamily="66" charset="0"/>
            </a:endParaRPr>
          </a:p>
          <a:p>
            <a:pPr marL="342900" indent="-342900" algn="ctr">
              <a:buAutoNum type="alphaLcParenR"/>
            </a:pPr>
            <a:r>
              <a:rPr lang="en-US" sz="1600" dirty="0">
                <a:latin typeface="Comic Sans MS" panose="030F0702030302020204" pitchFamily="66" charset="0"/>
              </a:rPr>
              <a:t>Show that the series is convergent</a:t>
            </a:r>
          </a:p>
          <a:p>
            <a:pPr marL="342900" indent="-342900" algn="ctr">
              <a:buAutoNum type="alphaLcParenR"/>
            </a:pPr>
            <a:endParaRPr lang="en-US" sz="1600" dirty="0">
              <a:latin typeface="Comic Sans MS" panose="030F0702030302020204" pitchFamily="66" charset="0"/>
            </a:endParaRPr>
          </a:p>
          <a:p>
            <a:pPr marL="342900" indent="-342900" algn="ctr">
              <a:buAutoNum type="alphaLcParenR"/>
            </a:pPr>
            <a:r>
              <a:rPr lang="en-US" sz="1600" dirty="0">
                <a:latin typeface="Comic Sans MS" panose="030F0702030302020204" pitchFamily="66" charset="0"/>
              </a:rPr>
              <a:t>Calculate the sum to infinity of the series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8708571" y="6519446"/>
            <a:ext cx="51007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Comic Sans MS" panose="030F0702030302020204" pitchFamily="66" charset="0"/>
              </a:rPr>
              <a:t>3E</a:t>
            </a:r>
            <a:endParaRPr lang="en-GB" sz="1600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107504" y="116632"/>
                <a:ext cx="1203984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𝑎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504" y="116632"/>
                <a:ext cx="1203984" cy="276999"/>
              </a:xfrm>
              <a:prstGeom prst="rect">
                <a:avLst/>
              </a:prstGeom>
              <a:blipFill>
                <a:blip r:embed="rId2"/>
                <a:stretch>
                  <a:fillRect l="-2538" t="-4348" r="-1523" b="-1087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7524328" y="116632"/>
                <a:ext cx="1558567" cy="5866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1−</m:t>
                              </m:r>
                              <m:sSup>
                                <m:sSup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p>
                              </m:sSup>
                            </m:e>
                          </m:d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(1−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den>
                      </m:f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24328" y="116632"/>
                <a:ext cx="1558567" cy="586699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Box 45"/>
              <p:cNvSpPr txBox="1"/>
              <p:nvPr/>
            </p:nvSpPr>
            <p:spPr>
              <a:xfrm>
                <a:off x="7396908" y="786788"/>
                <a:ext cx="1333698" cy="5648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𝑆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∞</m:t>
                          </m:r>
                        </m:sub>
                      </m:sSub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</a:rPr>
                            <m:t>𝑎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1−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den>
                      </m:f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46" name="TextBox 4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96908" y="786788"/>
                <a:ext cx="1333698" cy="564898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5796136" y="1772816"/>
                <a:ext cx="1203984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𝑎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96136" y="1772816"/>
                <a:ext cx="1203984" cy="276999"/>
              </a:xfrm>
              <a:prstGeom prst="rect">
                <a:avLst/>
              </a:prstGeom>
              <a:blipFill>
                <a:blip r:embed="rId5"/>
                <a:stretch>
                  <a:fillRect l="-2538" t="-4444" r="-1523" b="-1111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4572000" y="2852936"/>
                <a:ext cx="1148583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.08=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𝑎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0" y="2852936"/>
                <a:ext cx="1148583" cy="276999"/>
              </a:xfrm>
              <a:prstGeom prst="rect">
                <a:avLst/>
              </a:prstGeom>
              <a:blipFill>
                <a:blip r:embed="rId6"/>
                <a:stretch>
                  <a:fillRect l="-4255" t="-4444" r="-1596" b="-888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6660232" y="2852936"/>
                <a:ext cx="1533305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</a:rPr>
                        <m:t>0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.23328=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𝑎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6</m:t>
                          </m:r>
                        </m:sup>
                      </m:sSup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60232" y="2852936"/>
                <a:ext cx="1533305" cy="276999"/>
              </a:xfrm>
              <a:prstGeom prst="rect">
                <a:avLst/>
              </a:prstGeom>
              <a:blipFill>
                <a:blip r:embed="rId7"/>
                <a:stretch>
                  <a:fillRect l="-3586" t="-4444" r="-1195" b="-888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" name="Straight Arrow Connector 7"/>
          <p:cNvCxnSpPr/>
          <p:nvPr/>
        </p:nvCxnSpPr>
        <p:spPr>
          <a:xfrm flipH="1">
            <a:off x="5364088" y="2132856"/>
            <a:ext cx="792088" cy="576064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>
            <a:off x="6588224" y="2132856"/>
            <a:ext cx="792088" cy="576064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4499992" y="2132856"/>
            <a:ext cx="12961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FF0000"/>
                </a:solidFill>
                <a:latin typeface="Comic Sans MS" panose="030F0702030302020204" pitchFamily="66" charset="0"/>
              </a:rPr>
              <a:t>The fourth term is 1.08</a:t>
            </a:r>
            <a:endParaRPr lang="en-GB" sz="12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7020272" y="2132856"/>
            <a:ext cx="15121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FF0000"/>
                </a:solidFill>
                <a:latin typeface="Comic Sans MS" panose="030F0702030302020204" pitchFamily="66" charset="0"/>
              </a:rPr>
              <a:t>The seventh term is 0.23328</a:t>
            </a:r>
            <a:endParaRPr lang="en-GB" sz="12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4139952" y="2852936"/>
            <a:ext cx="50405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rgbClr val="FF0000"/>
                </a:solidFill>
                <a:latin typeface="Comic Sans MS" panose="030F0702030302020204" pitchFamily="66" charset="0"/>
              </a:rPr>
              <a:t>1)</a:t>
            </a:r>
            <a:endParaRPr lang="en-GB" sz="16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6228184" y="2852936"/>
            <a:ext cx="50405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rgbClr val="FF0000"/>
                </a:solidFill>
                <a:latin typeface="Comic Sans MS" panose="030F0702030302020204" pitchFamily="66" charset="0"/>
              </a:rPr>
              <a:t>2)</a:t>
            </a:r>
            <a:endParaRPr lang="en-GB" sz="16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/>
              <p:cNvSpPr txBox="1"/>
              <p:nvPr/>
            </p:nvSpPr>
            <p:spPr>
              <a:xfrm>
                <a:off x="4283968" y="4005064"/>
                <a:ext cx="1533305" cy="55579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0.23328</m:t>
                          </m:r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1.08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𝑎</m:t>
                          </m:r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6</m:t>
                              </m:r>
                            </m:sup>
                          </m:sSup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𝑎</m:t>
                          </m:r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33" name="TextBox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83968" y="4005064"/>
                <a:ext cx="1533305" cy="555793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4" name="TextBox 33"/>
          <p:cNvSpPr txBox="1"/>
          <p:nvPr/>
        </p:nvSpPr>
        <p:spPr>
          <a:xfrm>
            <a:off x="5868144" y="3429000"/>
            <a:ext cx="79208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rgbClr val="FF0000"/>
                </a:solidFill>
                <a:latin typeface="Comic Sans MS" panose="030F0702030302020204" pitchFamily="66" charset="0"/>
              </a:rPr>
              <a:t>2) ÷ 1)</a:t>
            </a:r>
            <a:endParaRPr lang="en-GB" sz="16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/>
              <p:cNvSpPr txBox="1"/>
              <p:nvPr/>
            </p:nvSpPr>
            <p:spPr>
              <a:xfrm>
                <a:off x="4499992" y="4941168"/>
                <a:ext cx="1214950" cy="27699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0.216=</m:t>
                      </m:r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35" name="TextBox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99992" y="4941168"/>
                <a:ext cx="1214950" cy="276999"/>
              </a:xfrm>
              <a:prstGeom prst="rect">
                <a:avLst/>
              </a:prstGeom>
              <a:blipFill>
                <a:blip r:embed="rId9"/>
                <a:stretch>
                  <a:fillRect l="-1005" t="-4444" b="-666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/>
              <p:cNvSpPr txBox="1"/>
              <p:nvPr/>
            </p:nvSpPr>
            <p:spPr>
              <a:xfrm>
                <a:off x="4572000" y="5589240"/>
                <a:ext cx="1214950" cy="27699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0.6=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𝑟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36" name="TextBox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0" y="5589240"/>
                <a:ext cx="1214950" cy="276999"/>
              </a:xfrm>
              <a:prstGeom prst="rect">
                <a:avLst/>
              </a:prstGeom>
              <a:blipFill>
                <a:blip r:embed="rId10"/>
                <a:stretch>
                  <a:fillRect b="-666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7" name="Arc 24"/>
          <p:cNvSpPr>
            <a:spLocks/>
          </p:cNvSpPr>
          <p:nvPr/>
        </p:nvSpPr>
        <p:spPr bwMode="auto">
          <a:xfrm>
            <a:off x="5940152" y="4365104"/>
            <a:ext cx="144016" cy="720080"/>
          </a:xfrm>
          <a:custGeom>
            <a:avLst/>
            <a:gdLst>
              <a:gd name="T0" fmla="*/ 0 w 21600"/>
              <a:gd name="T1" fmla="*/ 0 h 43185"/>
              <a:gd name="T2" fmla="*/ 964935 w 21600"/>
              <a:gd name="T3" fmla="*/ 172952408 h 43185"/>
              <a:gd name="T4" fmla="*/ 0 w 21600"/>
              <a:gd name="T5" fmla="*/ 86506210 h 43185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43185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212"/>
                  <a:pt x="12418" y="42747"/>
                  <a:pt x="813" y="43184"/>
                </a:cubicBezTo>
              </a:path>
              <a:path w="21600" h="43185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212"/>
                  <a:pt x="12418" y="42747"/>
                  <a:pt x="813" y="43184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38" name="Text Box 25"/>
          <p:cNvSpPr txBox="1">
            <a:spLocks noChangeArrowheads="1"/>
          </p:cNvSpPr>
          <p:nvPr/>
        </p:nvSpPr>
        <p:spPr bwMode="auto">
          <a:xfrm>
            <a:off x="6012160" y="4509120"/>
            <a:ext cx="1008112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altLang="en-US" sz="1400" dirty="0">
                <a:solidFill>
                  <a:srgbClr val="FF0000"/>
                </a:solidFill>
                <a:latin typeface="Comic Sans MS" pitchFamily="66" charset="0"/>
              </a:rPr>
              <a:t>Calculate</a:t>
            </a:r>
          </a:p>
        </p:txBody>
      </p:sp>
      <p:sp>
        <p:nvSpPr>
          <p:cNvPr id="39" name="Arc 24"/>
          <p:cNvSpPr>
            <a:spLocks/>
          </p:cNvSpPr>
          <p:nvPr/>
        </p:nvSpPr>
        <p:spPr bwMode="auto">
          <a:xfrm>
            <a:off x="5868144" y="5085184"/>
            <a:ext cx="144016" cy="648072"/>
          </a:xfrm>
          <a:custGeom>
            <a:avLst/>
            <a:gdLst>
              <a:gd name="T0" fmla="*/ 0 w 21600"/>
              <a:gd name="T1" fmla="*/ 0 h 43185"/>
              <a:gd name="T2" fmla="*/ 964935 w 21600"/>
              <a:gd name="T3" fmla="*/ 172952408 h 43185"/>
              <a:gd name="T4" fmla="*/ 0 w 21600"/>
              <a:gd name="T5" fmla="*/ 86506210 h 43185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43185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212"/>
                  <a:pt x="12418" y="42747"/>
                  <a:pt x="813" y="43184"/>
                </a:cubicBezTo>
              </a:path>
              <a:path w="21600" h="43185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212"/>
                  <a:pt x="12418" y="42747"/>
                  <a:pt x="813" y="43184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40" name="Text Box 25"/>
          <p:cNvSpPr txBox="1">
            <a:spLocks noChangeArrowheads="1"/>
          </p:cNvSpPr>
          <p:nvPr/>
        </p:nvSpPr>
        <p:spPr bwMode="auto">
          <a:xfrm>
            <a:off x="6012160" y="5229200"/>
            <a:ext cx="1008112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altLang="en-US" sz="1400" dirty="0">
                <a:solidFill>
                  <a:srgbClr val="FF0000"/>
                </a:solidFill>
                <a:latin typeface="Comic Sans MS" pitchFamily="66" charset="0"/>
              </a:rPr>
              <a:t>Cube root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 Box 25"/>
              <p:cNvSpPr txBox="1">
                <a:spLocks noChangeArrowheads="1"/>
              </p:cNvSpPr>
              <p:nvPr/>
            </p:nvSpPr>
            <p:spPr bwMode="auto">
              <a:xfrm>
                <a:off x="5004048" y="6021288"/>
                <a:ext cx="3168352" cy="646331"/>
              </a:xfrm>
              <a:prstGeom prst="rect">
                <a:avLst/>
              </a:prstGeom>
              <a:noFill/>
              <a:ln w="25400">
                <a:noFill/>
              </a:ln>
              <a:effectLst/>
              <a:extLst/>
            </p:spPr>
            <p:txBody>
              <a:bodyPr wrap="squar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</a:pPr>
                <a:r>
                  <a:rPr lang="en-GB" altLang="en-US" dirty="0">
                    <a:solidFill>
                      <a:srgbClr val="FF0000"/>
                    </a:solidFill>
                    <a:latin typeface="Comic Sans MS" pitchFamily="66" charset="0"/>
                  </a:rPr>
                  <a:t>Since </a:t>
                </a:r>
                <a14:m>
                  <m:oMath xmlns:m="http://schemas.openxmlformats.org/officeDocument/2006/math">
                    <m:r>
                      <a:rPr lang="en-US" alt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−1&lt;</m:t>
                    </m:r>
                    <m:r>
                      <a:rPr lang="en-US" alt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alt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&lt;1</m:t>
                    </m:r>
                  </m:oMath>
                </a14:m>
                <a:r>
                  <a:rPr lang="en-GB" altLang="en-US" dirty="0">
                    <a:solidFill>
                      <a:srgbClr val="FF0000"/>
                    </a:solidFill>
                    <a:latin typeface="Comic Sans MS" pitchFamily="66" charset="0"/>
                  </a:rPr>
                  <a:t>, the series is convergent</a:t>
                </a:r>
              </a:p>
            </p:txBody>
          </p:sp>
        </mc:Choice>
        <mc:Fallback xmlns="">
          <p:sp>
            <p:nvSpPr>
              <p:cNvPr id="41" name="Text 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004048" y="6021288"/>
                <a:ext cx="3168352" cy="646331"/>
              </a:xfrm>
              <a:prstGeom prst="rect">
                <a:avLst/>
              </a:prstGeom>
              <a:blipFill>
                <a:blip r:embed="rId11"/>
                <a:stretch>
                  <a:fillRect t="-4717" b="-15094"/>
                </a:stretch>
              </a:blipFill>
              <a:ln w="25400">
                <a:noFill/>
              </a:ln>
              <a:effectLst/>
              <a:extLst/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/>
              <p:cNvSpPr txBox="1"/>
              <p:nvPr/>
            </p:nvSpPr>
            <p:spPr>
              <a:xfrm>
                <a:off x="1547664" y="5517232"/>
                <a:ext cx="1214950" cy="27699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𝑟</m:t>
                      </m:r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=0.6</m:t>
                      </m:r>
                    </m:oMath>
                  </m:oMathPara>
                </a14:m>
                <a:endParaRPr lang="en-GB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42" name="TextBox 4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47664" y="5517232"/>
                <a:ext cx="1214950" cy="276999"/>
              </a:xfrm>
              <a:prstGeom prst="rect">
                <a:avLst/>
              </a:prstGeom>
              <a:blipFill>
                <a:blip r:embed="rId12"/>
                <a:stretch>
                  <a:fillRect b="-888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560421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3" grpId="0"/>
      <p:bldP spid="24" grpId="0"/>
      <p:bldP spid="10" grpId="0"/>
      <p:bldP spid="30" grpId="0"/>
      <p:bldP spid="31" grpId="0"/>
      <p:bldP spid="32" grpId="0"/>
      <p:bldP spid="33" grpId="0"/>
      <p:bldP spid="34" grpId="0"/>
      <p:bldP spid="35" grpId="0"/>
      <p:bldP spid="36" grpId="0"/>
      <p:bldP spid="37" grpId="0" animBg="1"/>
      <p:bldP spid="38" grpId="0"/>
      <p:bldP spid="39" grpId="0" animBg="1"/>
      <p:bldP spid="40" grpId="0"/>
      <p:bldP spid="41" grpId="0"/>
      <p:bldP spid="42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2524" y="129995"/>
            <a:ext cx="7886700" cy="1325563"/>
          </a:xfrm>
        </p:spPr>
        <p:txBody>
          <a:bodyPr/>
          <a:lstStyle/>
          <a:p>
            <a:pPr algn="ctr"/>
            <a:r>
              <a:rPr lang="en-US" dirty="0">
                <a:latin typeface="Comic Sans MS" panose="030F0702030302020204" pitchFamily="66" charset="0"/>
              </a:rPr>
              <a:t>Sequences and Series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0629" y="1497873"/>
            <a:ext cx="3622765" cy="4679089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1600" b="1" dirty="0">
                <a:latin typeface="Comic Sans MS" panose="030F0702030302020204" pitchFamily="66" charset="0"/>
              </a:rPr>
              <a:t>You need to be able to calculate the sum to infinity of a Geometric Series, and understand when this is possible</a:t>
            </a:r>
            <a:endParaRPr lang="en-US" sz="1600" dirty="0">
              <a:latin typeface="Comic Sans MS" panose="030F0702030302020204" pitchFamily="66" charset="0"/>
            </a:endParaRPr>
          </a:p>
          <a:p>
            <a:pPr marL="0" indent="0" algn="ctr">
              <a:buNone/>
            </a:pPr>
            <a:endParaRPr lang="en-US" sz="1600" dirty="0">
              <a:latin typeface="Comic Sans MS" panose="030F0702030302020204" pitchFamily="66" charset="0"/>
            </a:endParaRPr>
          </a:p>
          <a:p>
            <a:pPr marL="0" indent="0" algn="ctr">
              <a:buNone/>
            </a:pPr>
            <a:r>
              <a:rPr lang="en-US" sz="1600" dirty="0">
                <a:latin typeface="Comic Sans MS" panose="030F0702030302020204" pitchFamily="66" charset="0"/>
              </a:rPr>
              <a:t>The fourth term of a geometric series is 1.08 and the seventh is 0.23328.</a:t>
            </a:r>
          </a:p>
          <a:p>
            <a:pPr marL="0" indent="0" algn="ctr">
              <a:buNone/>
            </a:pPr>
            <a:endParaRPr lang="en-US" sz="1600" dirty="0">
              <a:latin typeface="Comic Sans MS" panose="030F0702030302020204" pitchFamily="66" charset="0"/>
            </a:endParaRPr>
          </a:p>
          <a:p>
            <a:pPr marL="342900" indent="-342900" algn="ctr">
              <a:buAutoNum type="alphaLcParenR"/>
            </a:pPr>
            <a:r>
              <a:rPr lang="en-US" sz="1600" dirty="0">
                <a:latin typeface="Comic Sans MS" panose="030F0702030302020204" pitchFamily="66" charset="0"/>
              </a:rPr>
              <a:t>Show that the series is convergent</a:t>
            </a:r>
          </a:p>
          <a:p>
            <a:pPr marL="342900" indent="-342900" algn="ctr">
              <a:buAutoNum type="alphaLcParenR"/>
            </a:pPr>
            <a:endParaRPr lang="en-US" sz="1600" dirty="0">
              <a:latin typeface="Comic Sans MS" panose="030F0702030302020204" pitchFamily="66" charset="0"/>
            </a:endParaRPr>
          </a:p>
          <a:p>
            <a:pPr marL="342900" indent="-342900" algn="ctr">
              <a:buAutoNum type="alphaLcParenR"/>
            </a:pPr>
            <a:r>
              <a:rPr lang="en-US" sz="1600" dirty="0">
                <a:latin typeface="Comic Sans MS" panose="030F0702030302020204" pitchFamily="66" charset="0"/>
              </a:rPr>
              <a:t>Calculate the sum to infinity of the series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8708571" y="6519446"/>
            <a:ext cx="51007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Comic Sans MS" panose="030F0702030302020204" pitchFamily="66" charset="0"/>
              </a:rPr>
              <a:t>3E</a:t>
            </a:r>
            <a:endParaRPr lang="en-GB" sz="1600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107504" y="116632"/>
                <a:ext cx="1203984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𝑎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504" y="116632"/>
                <a:ext cx="1203984" cy="276999"/>
              </a:xfrm>
              <a:prstGeom prst="rect">
                <a:avLst/>
              </a:prstGeom>
              <a:blipFill>
                <a:blip r:embed="rId2"/>
                <a:stretch>
                  <a:fillRect l="-2538" t="-4348" r="-1523" b="-1087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7524328" y="116632"/>
                <a:ext cx="1558567" cy="5866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1−</m:t>
                              </m:r>
                              <m:sSup>
                                <m:sSup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p>
                              </m:sSup>
                            </m:e>
                          </m:d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(1−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den>
                      </m:f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24328" y="116632"/>
                <a:ext cx="1558567" cy="586699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Box 45"/>
              <p:cNvSpPr txBox="1"/>
              <p:nvPr/>
            </p:nvSpPr>
            <p:spPr>
              <a:xfrm>
                <a:off x="7396908" y="786788"/>
                <a:ext cx="1333698" cy="5648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𝑆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∞</m:t>
                          </m:r>
                        </m:sub>
                      </m:sSub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</a:rPr>
                            <m:t>𝑎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1−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den>
                      </m:f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46" name="TextBox 4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96908" y="786788"/>
                <a:ext cx="1333698" cy="564898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/>
              <p:cNvSpPr txBox="1"/>
              <p:nvPr/>
            </p:nvSpPr>
            <p:spPr>
              <a:xfrm>
                <a:off x="1547664" y="5517232"/>
                <a:ext cx="1214950" cy="27699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𝑟</m:t>
                      </m:r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=0.6</m:t>
                      </m:r>
                    </m:oMath>
                  </m:oMathPara>
                </a14:m>
                <a:endParaRPr lang="en-GB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42" name="TextBox 4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47664" y="5517232"/>
                <a:ext cx="1214950" cy="276999"/>
              </a:xfrm>
              <a:prstGeom prst="rect">
                <a:avLst/>
              </a:prstGeom>
              <a:blipFill>
                <a:blip r:embed="rId5"/>
                <a:stretch>
                  <a:fillRect b="-888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/>
              <p:cNvSpPr txBox="1"/>
              <p:nvPr/>
            </p:nvSpPr>
            <p:spPr>
              <a:xfrm>
                <a:off x="4355976" y="2276872"/>
                <a:ext cx="1148583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.08=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𝑎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29" name="Text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55976" y="2276872"/>
                <a:ext cx="1148583" cy="276999"/>
              </a:xfrm>
              <a:prstGeom prst="rect">
                <a:avLst/>
              </a:prstGeom>
              <a:blipFill>
                <a:blip r:embed="rId6"/>
                <a:stretch>
                  <a:fillRect l="-4787" t="-4444" r="-1596" b="-666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/>
              <p:cNvSpPr txBox="1"/>
              <p:nvPr/>
            </p:nvSpPr>
            <p:spPr>
              <a:xfrm>
                <a:off x="4355976" y="2780928"/>
                <a:ext cx="1525226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.08=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𝑎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(0.6)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43" name="TextBox 4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55976" y="2780928"/>
                <a:ext cx="1525226" cy="276999"/>
              </a:xfrm>
              <a:prstGeom prst="rect">
                <a:avLst/>
              </a:prstGeom>
              <a:blipFill>
                <a:blip r:embed="rId7"/>
                <a:stretch>
                  <a:fillRect l="-3600" t="-4348" r="-1200" b="-3260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Box 43"/>
              <p:cNvSpPr txBox="1"/>
              <p:nvPr/>
            </p:nvSpPr>
            <p:spPr>
              <a:xfrm>
                <a:off x="4644008" y="3284984"/>
                <a:ext cx="688395" cy="27699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</a:rPr>
                        <m:t>5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𝑎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44" name="TextBox 4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44008" y="3284984"/>
                <a:ext cx="688395" cy="276999"/>
              </a:xfrm>
              <a:prstGeom prst="rect">
                <a:avLst/>
              </a:prstGeom>
              <a:blipFill>
                <a:blip r:embed="rId8"/>
                <a:stretch>
                  <a:fillRect l="-2655" b="-888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Box 44"/>
              <p:cNvSpPr txBox="1"/>
              <p:nvPr/>
            </p:nvSpPr>
            <p:spPr>
              <a:xfrm>
                <a:off x="4427984" y="4077072"/>
                <a:ext cx="1333698" cy="5648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𝑆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∞</m:t>
                          </m:r>
                        </m:sub>
                      </m:sSub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</a:rPr>
                            <m:t>𝑎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1−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den>
                      </m:f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45" name="TextBox 4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27984" y="4077072"/>
                <a:ext cx="1333698" cy="564898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Box 46"/>
              <p:cNvSpPr txBox="1"/>
              <p:nvPr/>
            </p:nvSpPr>
            <p:spPr>
              <a:xfrm>
                <a:off x="4427984" y="4797152"/>
                <a:ext cx="1524200" cy="61831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𝑆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∞</m:t>
                          </m:r>
                        </m:sub>
                      </m:sSub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1−0.6</m:t>
                          </m:r>
                        </m:den>
                      </m:f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47" name="TextBox 4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27984" y="4797152"/>
                <a:ext cx="1524200" cy="618311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TextBox 47"/>
              <p:cNvSpPr txBox="1"/>
              <p:nvPr/>
            </p:nvSpPr>
            <p:spPr>
              <a:xfrm>
                <a:off x="4427984" y="5661248"/>
                <a:ext cx="124848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𝑆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∞</m:t>
                          </m:r>
                        </m:sub>
                      </m:sSub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12.5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48" name="TextBox 4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27984" y="5661248"/>
                <a:ext cx="1248483" cy="369332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9" name="Arc 24"/>
          <p:cNvSpPr>
            <a:spLocks/>
          </p:cNvSpPr>
          <p:nvPr/>
        </p:nvSpPr>
        <p:spPr bwMode="auto">
          <a:xfrm>
            <a:off x="6012160" y="4437112"/>
            <a:ext cx="144016" cy="720080"/>
          </a:xfrm>
          <a:custGeom>
            <a:avLst/>
            <a:gdLst>
              <a:gd name="T0" fmla="*/ 0 w 21600"/>
              <a:gd name="T1" fmla="*/ 0 h 43185"/>
              <a:gd name="T2" fmla="*/ 964935 w 21600"/>
              <a:gd name="T3" fmla="*/ 172952408 h 43185"/>
              <a:gd name="T4" fmla="*/ 0 w 21600"/>
              <a:gd name="T5" fmla="*/ 86506210 h 43185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43185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212"/>
                  <a:pt x="12418" y="42747"/>
                  <a:pt x="813" y="43184"/>
                </a:cubicBezTo>
              </a:path>
              <a:path w="21600" h="43185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212"/>
                  <a:pt x="12418" y="42747"/>
                  <a:pt x="813" y="43184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50" name="Text Box 25"/>
          <p:cNvSpPr txBox="1">
            <a:spLocks noChangeArrowheads="1"/>
          </p:cNvSpPr>
          <p:nvPr/>
        </p:nvSpPr>
        <p:spPr bwMode="auto">
          <a:xfrm>
            <a:off x="6084168" y="4581128"/>
            <a:ext cx="1368152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altLang="en-US" sz="1400" dirty="0">
                <a:solidFill>
                  <a:srgbClr val="FF0000"/>
                </a:solidFill>
                <a:latin typeface="Comic Sans MS" pitchFamily="66" charset="0"/>
              </a:rPr>
              <a:t>Sub in values</a:t>
            </a:r>
          </a:p>
        </p:txBody>
      </p:sp>
      <p:sp>
        <p:nvSpPr>
          <p:cNvPr id="51" name="Arc 24"/>
          <p:cNvSpPr>
            <a:spLocks/>
          </p:cNvSpPr>
          <p:nvPr/>
        </p:nvSpPr>
        <p:spPr bwMode="auto">
          <a:xfrm>
            <a:off x="5940152" y="5157192"/>
            <a:ext cx="144016" cy="720080"/>
          </a:xfrm>
          <a:custGeom>
            <a:avLst/>
            <a:gdLst>
              <a:gd name="T0" fmla="*/ 0 w 21600"/>
              <a:gd name="T1" fmla="*/ 0 h 43185"/>
              <a:gd name="T2" fmla="*/ 964935 w 21600"/>
              <a:gd name="T3" fmla="*/ 172952408 h 43185"/>
              <a:gd name="T4" fmla="*/ 0 w 21600"/>
              <a:gd name="T5" fmla="*/ 86506210 h 43185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43185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212"/>
                  <a:pt x="12418" y="42747"/>
                  <a:pt x="813" y="43184"/>
                </a:cubicBezTo>
              </a:path>
              <a:path w="21600" h="43185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212"/>
                  <a:pt x="12418" y="42747"/>
                  <a:pt x="813" y="43184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52" name="Text Box 25"/>
          <p:cNvSpPr txBox="1">
            <a:spLocks noChangeArrowheads="1"/>
          </p:cNvSpPr>
          <p:nvPr/>
        </p:nvSpPr>
        <p:spPr bwMode="auto">
          <a:xfrm>
            <a:off x="6012160" y="5301208"/>
            <a:ext cx="1008112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altLang="en-US" sz="1400" dirty="0">
                <a:solidFill>
                  <a:srgbClr val="FF0000"/>
                </a:solidFill>
                <a:latin typeface="Comic Sans MS" pitchFamily="66" charset="0"/>
              </a:rPr>
              <a:t>Calculate</a:t>
            </a:r>
          </a:p>
        </p:txBody>
      </p:sp>
      <p:sp>
        <p:nvSpPr>
          <p:cNvPr id="53" name="Arc 24"/>
          <p:cNvSpPr>
            <a:spLocks/>
          </p:cNvSpPr>
          <p:nvPr/>
        </p:nvSpPr>
        <p:spPr bwMode="auto">
          <a:xfrm>
            <a:off x="5940152" y="2420888"/>
            <a:ext cx="144016" cy="504056"/>
          </a:xfrm>
          <a:custGeom>
            <a:avLst/>
            <a:gdLst>
              <a:gd name="T0" fmla="*/ 0 w 21600"/>
              <a:gd name="T1" fmla="*/ 0 h 43185"/>
              <a:gd name="T2" fmla="*/ 964935 w 21600"/>
              <a:gd name="T3" fmla="*/ 172952408 h 43185"/>
              <a:gd name="T4" fmla="*/ 0 w 21600"/>
              <a:gd name="T5" fmla="*/ 86506210 h 43185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43185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212"/>
                  <a:pt x="12418" y="42747"/>
                  <a:pt x="813" y="43184"/>
                </a:cubicBezTo>
              </a:path>
              <a:path w="21600" h="43185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212"/>
                  <a:pt x="12418" y="42747"/>
                  <a:pt x="813" y="43184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54" name="Arc 24"/>
          <p:cNvSpPr>
            <a:spLocks/>
          </p:cNvSpPr>
          <p:nvPr/>
        </p:nvSpPr>
        <p:spPr bwMode="auto">
          <a:xfrm>
            <a:off x="5868144" y="2924944"/>
            <a:ext cx="144016" cy="504056"/>
          </a:xfrm>
          <a:custGeom>
            <a:avLst/>
            <a:gdLst>
              <a:gd name="T0" fmla="*/ 0 w 21600"/>
              <a:gd name="T1" fmla="*/ 0 h 43185"/>
              <a:gd name="T2" fmla="*/ 964935 w 21600"/>
              <a:gd name="T3" fmla="*/ 172952408 h 43185"/>
              <a:gd name="T4" fmla="*/ 0 w 21600"/>
              <a:gd name="T5" fmla="*/ 86506210 h 43185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43185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212"/>
                  <a:pt x="12418" y="42747"/>
                  <a:pt x="813" y="43184"/>
                </a:cubicBezTo>
              </a:path>
              <a:path w="21600" h="43185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212"/>
                  <a:pt x="12418" y="42747"/>
                  <a:pt x="813" y="43184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6" name="Text Box 25"/>
              <p:cNvSpPr txBox="1">
                <a:spLocks noChangeArrowheads="1"/>
              </p:cNvSpPr>
              <p:nvPr/>
            </p:nvSpPr>
            <p:spPr bwMode="auto">
              <a:xfrm>
                <a:off x="4139952" y="1628800"/>
                <a:ext cx="4608512" cy="58477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</a:pPr>
                <a:r>
                  <a:rPr lang="en-US" altLang="en-US" sz="1600" dirty="0">
                    <a:solidFill>
                      <a:srgbClr val="FF0000"/>
                    </a:solidFill>
                    <a:latin typeface="Comic Sans MS" pitchFamily="66" charset="0"/>
                  </a:rPr>
                  <a:t>We need to calculate </a:t>
                </a:r>
                <a14:m>
                  <m:oMath xmlns:m="http://schemas.openxmlformats.org/officeDocument/2006/math">
                    <m:r>
                      <a:rPr lang="en-US" altLang="en-US" sz="16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altLang="en-US" sz="1600" dirty="0">
                    <a:solidFill>
                      <a:srgbClr val="FF0000"/>
                    </a:solidFill>
                    <a:latin typeface="Comic Sans MS" pitchFamily="66" charset="0"/>
                  </a:rPr>
                  <a:t>, and can use an equation from the previous part</a:t>
                </a:r>
                <a:endParaRPr lang="en-GB" altLang="en-US" sz="1600" dirty="0">
                  <a:solidFill>
                    <a:srgbClr val="FF0000"/>
                  </a:solidFill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56" name="Text 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139952" y="1628800"/>
                <a:ext cx="4608512" cy="584775"/>
              </a:xfrm>
              <a:prstGeom prst="rect">
                <a:avLst/>
              </a:prstGeom>
              <a:blipFill>
                <a:blip r:embed="rId12"/>
                <a:stretch>
                  <a:fillRect t="-2083" b="-13542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7" name="Text Box 25"/>
              <p:cNvSpPr txBox="1">
                <a:spLocks noChangeArrowheads="1"/>
              </p:cNvSpPr>
              <p:nvPr/>
            </p:nvSpPr>
            <p:spPr bwMode="auto">
              <a:xfrm>
                <a:off x="6012160" y="2492896"/>
                <a:ext cx="1008112" cy="30777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</a:pPr>
                <a:r>
                  <a:rPr lang="en-GB" altLang="en-US" sz="1400" dirty="0">
                    <a:solidFill>
                      <a:srgbClr val="FF0000"/>
                    </a:solidFill>
                    <a:latin typeface="Comic Sans MS" pitchFamily="66" charset="0"/>
                  </a:rPr>
                  <a:t>Sub in </a:t>
                </a:r>
                <a14:m>
                  <m:oMath xmlns:m="http://schemas.openxmlformats.org/officeDocument/2006/math">
                    <m:r>
                      <a:rPr lang="en-GB" altLang="en-US" sz="1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endParaRPr lang="en-GB" altLang="en-US" sz="1400" dirty="0">
                  <a:solidFill>
                    <a:srgbClr val="FF0000"/>
                  </a:solidFill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57" name="Text 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012160" y="2492896"/>
                <a:ext cx="1008112" cy="307777"/>
              </a:xfrm>
              <a:prstGeom prst="rect">
                <a:avLst/>
              </a:prstGeom>
              <a:blipFill>
                <a:blip r:embed="rId13"/>
                <a:stretch>
                  <a:fillRect t="-4000" b="-20000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8" name="Text Box 25"/>
              <p:cNvSpPr txBox="1">
                <a:spLocks noChangeArrowheads="1"/>
              </p:cNvSpPr>
              <p:nvPr/>
            </p:nvSpPr>
            <p:spPr bwMode="auto">
              <a:xfrm>
                <a:off x="5940152" y="3068960"/>
                <a:ext cx="1584176" cy="30777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</a:pPr>
                <a:r>
                  <a:rPr lang="en-GB" altLang="en-US" sz="1400" dirty="0">
                    <a:solidFill>
                      <a:srgbClr val="FF0000"/>
                    </a:solidFill>
                    <a:latin typeface="Comic Sans MS" pitchFamily="66" charset="0"/>
                  </a:rPr>
                  <a:t>Divide by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altLang="en-US" sz="14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en-US" sz="1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(0.6)</m:t>
                        </m:r>
                      </m:e>
                      <m:sup>
                        <m:r>
                          <a:rPr lang="en-US" altLang="en-US" sz="1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</m:oMath>
                </a14:m>
                <a:endParaRPr lang="en-GB" altLang="en-US" sz="1400" dirty="0">
                  <a:solidFill>
                    <a:srgbClr val="FF0000"/>
                  </a:solidFill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58" name="Text 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940152" y="3068960"/>
                <a:ext cx="1584176" cy="307777"/>
              </a:xfrm>
              <a:prstGeom prst="rect">
                <a:avLst/>
              </a:prstGeom>
              <a:blipFill>
                <a:blip r:embed="rId14"/>
                <a:stretch>
                  <a:fillRect t="-1961" b="-19608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535430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43" grpId="0"/>
      <p:bldP spid="44" grpId="0"/>
      <p:bldP spid="45" grpId="0"/>
      <p:bldP spid="47" grpId="0"/>
      <p:bldP spid="48" grpId="0"/>
      <p:bldP spid="49" grpId="0" animBg="1"/>
      <p:bldP spid="50" grpId="0"/>
      <p:bldP spid="51" grpId="0" animBg="1"/>
      <p:bldP spid="52" grpId="0"/>
      <p:bldP spid="53" grpId="0" animBg="1"/>
      <p:bldP spid="54" grpId="0" animBg="1"/>
      <p:bldP spid="56" grpId="0"/>
      <p:bldP spid="57" grpId="0"/>
      <p:bldP spid="58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2524" y="129995"/>
            <a:ext cx="7886700" cy="1325563"/>
          </a:xfrm>
        </p:spPr>
        <p:txBody>
          <a:bodyPr/>
          <a:lstStyle/>
          <a:p>
            <a:pPr algn="ctr"/>
            <a:r>
              <a:rPr lang="en-US" dirty="0">
                <a:latin typeface="Comic Sans MS" panose="030F0702030302020204" pitchFamily="66" charset="0"/>
              </a:rPr>
              <a:t>Sequences and Series</a:t>
            </a:r>
            <a:endParaRPr lang="en-GB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30629" y="1497873"/>
                <a:ext cx="3622765" cy="4679089"/>
              </a:xfrm>
            </p:spPr>
            <p:txBody>
              <a:bodyPr>
                <a:normAutofit/>
              </a:bodyPr>
              <a:lstStyle/>
              <a:p>
                <a:pPr marL="0" indent="0" algn="ctr">
                  <a:buNone/>
                </a:pPr>
                <a:r>
                  <a:rPr lang="en-US" sz="1600" b="1" dirty="0">
                    <a:latin typeface="Comic Sans MS" panose="030F0702030302020204" pitchFamily="66" charset="0"/>
                  </a:rPr>
                  <a:t>You need to be able to calculate the sum to infinity of a Geometric Series, and understand when this is possible</a:t>
                </a:r>
                <a:endParaRPr lang="en-US" sz="16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endParaRPr lang="en-US" sz="16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r>
                  <a:rPr lang="en-US" sz="1600" dirty="0">
                    <a:latin typeface="Comic Sans MS" panose="030F0702030302020204" pitchFamily="66" charset="0"/>
                  </a:rPr>
                  <a:t>For a geometric series with first term </a:t>
                </a:r>
                <a14:m>
                  <m:oMath xmlns:m="http://schemas.openxmlformats.org/officeDocument/2006/math">
                    <m:r>
                      <a:rPr lang="en-US" sz="1600" i="1" dirty="0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sz="1600" dirty="0">
                    <a:latin typeface="Comic Sans MS" panose="030F0702030302020204" pitchFamily="66" charset="0"/>
                  </a:rPr>
                  <a:t>, and common ratio </a:t>
                </a:r>
                <a14:m>
                  <m:oMath xmlns:m="http://schemas.openxmlformats.org/officeDocument/2006/math">
                    <m:r>
                      <a:rPr lang="en-US" sz="1600" i="1" dirty="0" smtClean="0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en-US" sz="1600" dirty="0">
                    <a:latin typeface="Comic Sans MS" panose="030F0702030302020204" pitchFamily="66" charset="0"/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6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</m:sSub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=15</m:t>
                    </m:r>
                  </m:oMath>
                </a14:m>
                <a:r>
                  <a:rPr lang="en-US" sz="1600" dirty="0">
                    <a:latin typeface="Comic Sans MS" panose="030F0702030302020204" pitchFamily="66" charset="0"/>
                  </a:rPr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6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sz="16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∞</m:t>
                        </m:r>
                      </m:sub>
                    </m:sSub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=16</m:t>
                    </m:r>
                  </m:oMath>
                </a14:m>
                <a:r>
                  <a:rPr lang="en-US" sz="1600" dirty="0">
                    <a:latin typeface="Comic Sans MS" panose="030F0702030302020204" pitchFamily="66" charset="0"/>
                  </a:rPr>
                  <a:t>.</a:t>
                </a:r>
              </a:p>
              <a:p>
                <a:pPr marL="0" indent="0" algn="ctr">
                  <a:buNone/>
                </a:pPr>
                <a:endParaRPr lang="en-US" sz="1600" dirty="0">
                  <a:latin typeface="Comic Sans MS" panose="030F0702030302020204" pitchFamily="66" charset="0"/>
                </a:endParaRPr>
              </a:p>
              <a:p>
                <a:pPr marL="342900" indent="-342900" algn="ctr">
                  <a:buAutoNum type="alphaLcParenR"/>
                </a:pPr>
                <a:r>
                  <a:rPr lang="en-US" sz="1600" dirty="0">
                    <a:latin typeface="Comic Sans MS" panose="030F0702030302020204" pitchFamily="66" charset="0"/>
                  </a:rPr>
                  <a:t>Find the possible values of </a:t>
                </a:r>
                <a14:m>
                  <m:oMath xmlns:m="http://schemas.openxmlformats.org/officeDocument/2006/math">
                    <m:r>
                      <a:rPr lang="en-US" sz="1600" i="1" dirty="0" smtClean="0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endParaRPr lang="en-US" sz="1600" dirty="0">
                  <a:latin typeface="Comic Sans MS" panose="030F0702030302020204" pitchFamily="66" charset="0"/>
                </a:endParaRPr>
              </a:p>
              <a:p>
                <a:pPr marL="342900" indent="-342900" algn="ctr">
                  <a:buAutoNum type="alphaLcParenR"/>
                </a:pPr>
                <a:endParaRPr lang="en-US" sz="1600" dirty="0">
                  <a:latin typeface="Comic Sans MS" panose="030F0702030302020204" pitchFamily="66" charset="0"/>
                </a:endParaRPr>
              </a:p>
              <a:p>
                <a:pPr marL="342900" indent="-342900" algn="ctr">
                  <a:buAutoNum type="alphaLcParenR"/>
                </a:pPr>
                <a:r>
                  <a:rPr lang="en-US" sz="1600" dirty="0">
                    <a:latin typeface="Comic Sans MS" panose="030F0702030302020204" pitchFamily="66" charset="0"/>
                  </a:rPr>
                  <a:t>Given that all terms in the series are positive, find the value of </a:t>
                </a:r>
                <a14:m>
                  <m:oMath xmlns:m="http://schemas.openxmlformats.org/officeDocument/2006/math">
                    <m:r>
                      <a:rPr lang="en-US" sz="1600" i="1" dirty="0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endParaRPr lang="en-US" sz="160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30629" y="1497873"/>
                <a:ext cx="3622765" cy="4679089"/>
              </a:xfrm>
              <a:blipFill>
                <a:blip r:embed="rId2"/>
                <a:stretch>
                  <a:fillRect l="-504" t="-782" r="-336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/>
          <p:cNvSpPr txBox="1"/>
          <p:nvPr/>
        </p:nvSpPr>
        <p:spPr>
          <a:xfrm>
            <a:off x="8708571" y="6519446"/>
            <a:ext cx="51007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Comic Sans MS" panose="030F0702030302020204" pitchFamily="66" charset="0"/>
              </a:rPr>
              <a:t>3E</a:t>
            </a:r>
            <a:endParaRPr lang="en-GB" sz="1600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107504" y="116632"/>
                <a:ext cx="1203984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𝑎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504" y="116632"/>
                <a:ext cx="1203984" cy="276999"/>
              </a:xfrm>
              <a:prstGeom prst="rect">
                <a:avLst/>
              </a:prstGeom>
              <a:blipFill>
                <a:blip r:embed="rId3"/>
                <a:stretch>
                  <a:fillRect l="-2538" t="-4348" r="-1523" b="-1087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7524328" y="116632"/>
                <a:ext cx="1558567" cy="5866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1−</m:t>
                              </m:r>
                              <m:sSup>
                                <m:sSup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p>
                              </m:sSup>
                            </m:e>
                          </m:d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(1−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den>
                      </m:f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24328" y="116632"/>
                <a:ext cx="1558567" cy="586699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Box 45"/>
              <p:cNvSpPr txBox="1"/>
              <p:nvPr/>
            </p:nvSpPr>
            <p:spPr>
              <a:xfrm>
                <a:off x="7396908" y="786788"/>
                <a:ext cx="1333698" cy="5648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𝑆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∞</m:t>
                          </m:r>
                        </m:sub>
                      </m:sSub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</a:rPr>
                            <m:t>𝑎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1−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den>
                      </m:f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46" name="TextBox 4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96908" y="786788"/>
                <a:ext cx="1333698" cy="564898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4283968" y="1844824"/>
                <a:ext cx="1387880" cy="52155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16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  <m:d>
                            <m:dPr>
                              <m:ctrlP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1−</m:t>
                              </m:r>
                              <m:sSup>
                                <m:sSupPr>
                                  <m:ctrlP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e>
                                <m:sup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p>
                              </m:sSup>
                            </m:e>
                          </m:d>
                        </m:num>
                        <m:den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(1−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den>
                      </m:f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83968" y="1844824"/>
                <a:ext cx="1387880" cy="521553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4283968" y="2636912"/>
                <a:ext cx="1387880" cy="536750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i="1" smtClean="0"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5=</m:t>
                      </m:r>
                      <m:f>
                        <m:f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  <m:d>
                            <m:dPr>
                              <m:ctrlP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1−</m:t>
                              </m:r>
                              <m:sSup>
                                <m:sSupPr>
                                  <m:ctrlP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e>
                                <m:sup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sup>
                              </m:sSup>
                            </m:e>
                          </m:d>
                        </m:num>
                        <m:den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(1−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den>
                      </m:f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83968" y="2636912"/>
                <a:ext cx="1387880" cy="53675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/>
              <p:cNvSpPr txBox="1"/>
              <p:nvPr/>
            </p:nvSpPr>
            <p:spPr>
              <a:xfrm>
                <a:off x="4139952" y="3717032"/>
                <a:ext cx="1296144" cy="51244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16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b="0" i="1" smtClean="0">
                              <a:latin typeface="Cambria Math"/>
                            </a:rPr>
                            <m:t>𝑆</m:t>
                          </m:r>
                        </m:e>
                        <m:sub>
                          <m:r>
                            <a:rPr lang="en-US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∞</m:t>
                          </m:r>
                        </m:sub>
                      </m:sSub>
                      <m:r>
                        <a:rPr lang="en-US" sz="16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b="0" i="1" smtClean="0">
                              <a:latin typeface="Cambria Math"/>
                            </a:rPr>
                            <m:t>𝑎</m:t>
                          </m:r>
                        </m:num>
                        <m:den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1−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den>
                      </m:f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39952" y="3717032"/>
                <a:ext cx="1296144" cy="512448"/>
              </a:xfrm>
              <a:prstGeom prst="rect">
                <a:avLst/>
              </a:prstGeom>
              <a:blipFill>
                <a:blip r:embed="rId8"/>
                <a:stretch>
                  <a:fillRect b="-357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/>
              <p:cNvSpPr txBox="1"/>
              <p:nvPr/>
            </p:nvSpPr>
            <p:spPr>
              <a:xfrm>
                <a:off x="4150969" y="4382028"/>
                <a:ext cx="1296144" cy="51244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i="1" smtClean="0"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6</m:t>
                      </m:r>
                      <m:r>
                        <a:rPr lang="en-US" sz="16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b="0" i="1" smtClean="0">
                              <a:latin typeface="Cambria Math"/>
                            </a:rPr>
                            <m:t>𝑎</m:t>
                          </m:r>
                        </m:num>
                        <m:den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1−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den>
                      </m:f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30" name="TextBox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50969" y="4382028"/>
                <a:ext cx="1296144" cy="512448"/>
              </a:xfrm>
              <a:prstGeom prst="rect">
                <a:avLst/>
              </a:prstGeom>
              <a:blipFill>
                <a:blip r:embed="rId9"/>
                <a:stretch>
                  <a:fillRect b="-357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1" name="Arc 24"/>
          <p:cNvSpPr>
            <a:spLocks/>
          </p:cNvSpPr>
          <p:nvPr/>
        </p:nvSpPr>
        <p:spPr bwMode="auto">
          <a:xfrm>
            <a:off x="5796136" y="2204864"/>
            <a:ext cx="144016" cy="720080"/>
          </a:xfrm>
          <a:custGeom>
            <a:avLst/>
            <a:gdLst>
              <a:gd name="T0" fmla="*/ 0 w 21600"/>
              <a:gd name="T1" fmla="*/ 0 h 43185"/>
              <a:gd name="T2" fmla="*/ 964935 w 21600"/>
              <a:gd name="T3" fmla="*/ 172952408 h 43185"/>
              <a:gd name="T4" fmla="*/ 0 w 21600"/>
              <a:gd name="T5" fmla="*/ 86506210 h 43185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43185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212"/>
                  <a:pt x="12418" y="42747"/>
                  <a:pt x="813" y="43184"/>
                </a:cubicBezTo>
              </a:path>
              <a:path w="21600" h="43185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212"/>
                  <a:pt x="12418" y="42747"/>
                  <a:pt x="813" y="43184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32" name="Text Box 25"/>
          <p:cNvSpPr txBox="1">
            <a:spLocks noChangeArrowheads="1"/>
          </p:cNvSpPr>
          <p:nvPr/>
        </p:nvSpPr>
        <p:spPr bwMode="auto">
          <a:xfrm>
            <a:off x="5940152" y="2276872"/>
            <a:ext cx="2664296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altLang="en-US" sz="1400" dirty="0">
                <a:solidFill>
                  <a:srgbClr val="FF0000"/>
                </a:solidFill>
                <a:latin typeface="Comic Sans MS" pitchFamily="66" charset="0"/>
              </a:rPr>
              <a:t>Sub in values – the sum of the first 4 terms is 15</a:t>
            </a:r>
          </a:p>
        </p:txBody>
      </p:sp>
      <p:sp>
        <p:nvSpPr>
          <p:cNvPr id="33" name="Arc 24"/>
          <p:cNvSpPr>
            <a:spLocks/>
          </p:cNvSpPr>
          <p:nvPr/>
        </p:nvSpPr>
        <p:spPr bwMode="auto">
          <a:xfrm>
            <a:off x="5436096" y="4005064"/>
            <a:ext cx="144016" cy="720080"/>
          </a:xfrm>
          <a:custGeom>
            <a:avLst/>
            <a:gdLst>
              <a:gd name="T0" fmla="*/ 0 w 21600"/>
              <a:gd name="T1" fmla="*/ 0 h 43185"/>
              <a:gd name="T2" fmla="*/ 964935 w 21600"/>
              <a:gd name="T3" fmla="*/ 172952408 h 43185"/>
              <a:gd name="T4" fmla="*/ 0 w 21600"/>
              <a:gd name="T5" fmla="*/ 86506210 h 43185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43185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212"/>
                  <a:pt x="12418" y="42747"/>
                  <a:pt x="813" y="43184"/>
                </a:cubicBezTo>
              </a:path>
              <a:path w="21600" h="43185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212"/>
                  <a:pt x="12418" y="42747"/>
                  <a:pt x="813" y="43184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34" name="Text Box 25"/>
          <p:cNvSpPr txBox="1">
            <a:spLocks noChangeArrowheads="1"/>
          </p:cNvSpPr>
          <p:nvPr/>
        </p:nvSpPr>
        <p:spPr bwMode="auto">
          <a:xfrm>
            <a:off x="5508104" y="4149080"/>
            <a:ext cx="2448272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altLang="en-US" sz="1400" dirty="0">
                <a:solidFill>
                  <a:srgbClr val="FF0000"/>
                </a:solidFill>
                <a:latin typeface="Comic Sans MS" pitchFamily="66" charset="0"/>
              </a:rPr>
              <a:t>Sub in values – the sum to infinity is 16</a:t>
            </a:r>
          </a:p>
        </p:txBody>
      </p:sp>
    </p:spTree>
    <p:extLst>
      <p:ext uri="{BB962C8B-B14F-4D97-AF65-F5344CB8AC3E}">
        <p14:creationId xmlns:p14="http://schemas.microsoft.com/office/powerpoint/2010/main" val="25938622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6" grpId="0"/>
      <p:bldP spid="28" grpId="0"/>
      <p:bldP spid="30" grpId="0"/>
      <p:bldP spid="31" grpId="0" animBg="1"/>
      <p:bldP spid="32" grpId="0"/>
      <p:bldP spid="33" grpId="0" animBg="1"/>
      <p:bldP spid="3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2524" y="129995"/>
            <a:ext cx="7886700" cy="1325563"/>
          </a:xfrm>
        </p:spPr>
        <p:txBody>
          <a:bodyPr/>
          <a:lstStyle/>
          <a:p>
            <a:pPr algn="ctr"/>
            <a:r>
              <a:rPr lang="en-US" dirty="0">
                <a:latin typeface="Comic Sans MS" panose="030F0702030302020204" pitchFamily="66" charset="0"/>
              </a:rPr>
              <a:t>Sequences and Series</a:t>
            </a:r>
            <a:endParaRPr lang="en-GB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30629" y="1497873"/>
                <a:ext cx="3622765" cy="4679089"/>
              </a:xfrm>
            </p:spPr>
            <p:txBody>
              <a:bodyPr>
                <a:normAutofit/>
              </a:bodyPr>
              <a:lstStyle/>
              <a:p>
                <a:pPr marL="0" indent="0" algn="ctr">
                  <a:buNone/>
                </a:pPr>
                <a:r>
                  <a:rPr lang="en-US" sz="1600" b="1" dirty="0">
                    <a:latin typeface="Comic Sans MS" panose="030F0702030302020204" pitchFamily="66" charset="0"/>
                  </a:rPr>
                  <a:t>You need to be able to use the formula for an arithmetic sequence</a:t>
                </a:r>
                <a:endParaRPr lang="en-US" sz="16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endParaRPr lang="en-US" sz="16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r>
                  <a:rPr lang="en-US" sz="1600" dirty="0">
                    <a:latin typeface="Comic Sans MS" panose="030F0702030302020204" pitchFamily="66" charset="0"/>
                  </a:rPr>
                  <a:t>An arithmetic sequence is a sequence which increases or decreases by the same value each time</a:t>
                </a:r>
              </a:p>
              <a:p>
                <a:pPr marL="0" indent="0" algn="ctr">
                  <a:buNone/>
                </a:pPr>
                <a:endParaRPr lang="en-US" sz="16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r>
                  <a:rPr lang="en-US" sz="1600" dirty="0">
                    <a:latin typeface="Comic Sans MS" panose="030F0702030302020204" pitchFamily="66" charset="0"/>
                  </a:rPr>
                  <a:t>The first term in an arithmetic sequence is denoted by ‘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sz="1600" dirty="0">
                    <a:latin typeface="Comic Sans MS" panose="030F0702030302020204" pitchFamily="66" charset="0"/>
                  </a:rPr>
                  <a:t>’</a:t>
                </a:r>
              </a:p>
              <a:p>
                <a:pPr marL="0" indent="0" algn="ctr">
                  <a:buNone/>
                </a:pPr>
                <a:endParaRPr lang="en-US" sz="16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r>
                  <a:rPr lang="en-US" sz="1600" dirty="0">
                    <a:latin typeface="Comic Sans MS" panose="030F0702030302020204" pitchFamily="66" charset="0"/>
                  </a:rPr>
                  <a:t>The common difference is denoted by ‘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r>
                  <a:rPr lang="en-US" sz="1600" dirty="0">
                    <a:latin typeface="Comic Sans MS" panose="030F0702030302020204" pitchFamily="66" charset="0"/>
                  </a:rPr>
                  <a:t>’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30629" y="1497873"/>
                <a:ext cx="3622765" cy="4679089"/>
              </a:xfrm>
              <a:blipFill>
                <a:blip r:embed="rId2"/>
                <a:stretch>
                  <a:fillRect t="-782" r="-67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/>
          <p:cNvSpPr txBox="1"/>
          <p:nvPr/>
        </p:nvSpPr>
        <p:spPr>
          <a:xfrm>
            <a:off x="8708571" y="6519446"/>
            <a:ext cx="51007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Comic Sans MS" panose="030F0702030302020204" pitchFamily="66" charset="0"/>
              </a:rPr>
              <a:t>3A</a:t>
            </a:r>
            <a:endParaRPr lang="en-GB" sz="1600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4139952" y="2132856"/>
                <a:ext cx="186781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𝑎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39952" y="2132856"/>
                <a:ext cx="186781" cy="276999"/>
              </a:xfrm>
              <a:prstGeom prst="rect">
                <a:avLst/>
              </a:prstGeom>
              <a:blipFill>
                <a:blip r:embed="rId3"/>
                <a:stretch>
                  <a:fillRect l="-19355" r="-1290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4788024" y="2132856"/>
                <a:ext cx="602857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𝑑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88024" y="2132856"/>
                <a:ext cx="602857" cy="276999"/>
              </a:xfrm>
              <a:prstGeom prst="rect">
                <a:avLst/>
              </a:prstGeom>
              <a:blipFill>
                <a:blip r:embed="rId4"/>
                <a:stretch>
                  <a:fillRect l="-5051" r="-8081" b="-888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5580112" y="2132856"/>
                <a:ext cx="731098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+2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𝑑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80112" y="2132856"/>
                <a:ext cx="731098" cy="276999"/>
              </a:xfrm>
              <a:prstGeom prst="rect">
                <a:avLst/>
              </a:prstGeom>
              <a:blipFill>
                <a:blip r:embed="rId5"/>
                <a:stretch>
                  <a:fillRect l="-4167" r="-6667" b="-888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6444208" y="2132856"/>
                <a:ext cx="731098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+3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𝑑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44208" y="2132856"/>
                <a:ext cx="731098" cy="276999"/>
              </a:xfrm>
              <a:prstGeom prst="rect">
                <a:avLst/>
              </a:prstGeom>
              <a:blipFill>
                <a:blip r:embed="rId6"/>
                <a:stretch>
                  <a:fillRect l="-4167" r="-6667" b="-888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3923928" y="1484784"/>
                <a:ext cx="565026" cy="5539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𝑠𝑡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b="0" i="1" dirty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𝑡𝑒𝑟𝑚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23928" y="1484784"/>
                <a:ext cx="565026" cy="553998"/>
              </a:xfrm>
              <a:prstGeom prst="rect">
                <a:avLst/>
              </a:prstGeom>
              <a:blipFill>
                <a:blip r:embed="rId7"/>
                <a:stretch>
                  <a:fillRect l="-8696" r="-8696" b="-222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4788024" y="1484784"/>
                <a:ext cx="565026" cy="5539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𝑛𝑑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b="0" i="1" dirty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𝑡𝑒𝑟𝑚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88024" y="1484784"/>
                <a:ext cx="565026" cy="553998"/>
              </a:xfrm>
              <a:prstGeom prst="rect">
                <a:avLst/>
              </a:prstGeom>
              <a:blipFill>
                <a:blip r:embed="rId8"/>
                <a:stretch>
                  <a:fillRect l="-7527" r="-8602" b="-222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5652120" y="1484784"/>
                <a:ext cx="565026" cy="5539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3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𝑟𝑑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b="0" i="1" dirty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𝑡𝑒𝑟𝑚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52120" y="1484784"/>
                <a:ext cx="565026" cy="553998"/>
              </a:xfrm>
              <a:prstGeom prst="rect">
                <a:avLst/>
              </a:prstGeom>
              <a:blipFill>
                <a:blip r:embed="rId9"/>
                <a:stretch>
                  <a:fillRect l="-7527" r="-8602" b="-222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6516216" y="1484784"/>
                <a:ext cx="565026" cy="5539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4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𝑡h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b="0" i="1" dirty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𝑡𝑒𝑟𝑚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16216" y="1484784"/>
                <a:ext cx="565026" cy="553998"/>
              </a:xfrm>
              <a:prstGeom prst="rect">
                <a:avLst/>
              </a:prstGeom>
              <a:blipFill>
                <a:blip r:embed="rId10"/>
                <a:stretch>
                  <a:fillRect l="-8602" r="-7527" b="-222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7596336" y="2132856"/>
                <a:ext cx="1336200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+(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−1)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𝑑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96336" y="2132856"/>
                <a:ext cx="1336200" cy="276999"/>
              </a:xfrm>
              <a:prstGeom prst="rect">
                <a:avLst/>
              </a:prstGeom>
              <a:blipFill>
                <a:blip r:embed="rId11"/>
                <a:stretch>
                  <a:fillRect l="-2283" t="-2222" r="-3653" b="-3555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8028384" y="1484784"/>
                <a:ext cx="565026" cy="5539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𝑛𝑡h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b="0" i="1" dirty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𝑡𝑒𝑟𝑚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28384" y="1484784"/>
                <a:ext cx="565026" cy="553998"/>
              </a:xfrm>
              <a:prstGeom prst="rect">
                <a:avLst/>
              </a:prstGeom>
              <a:blipFill>
                <a:blip r:embed="rId12"/>
                <a:stretch>
                  <a:fillRect l="-8602" r="-7527" b="-222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6" name="Straight Arrow Connector 15"/>
          <p:cNvCxnSpPr/>
          <p:nvPr/>
        </p:nvCxnSpPr>
        <p:spPr>
          <a:xfrm>
            <a:off x="7236296" y="1772816"/>
            <a:ext cx="504056" cy="0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3923928" y="2708920"/>
            <a:ext cx="50405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  <a:latin typeface="Comic Sans MS" panose="030F0702030302020204" pitchFamily="66" charset="0"/>
              </a:rPr>
              <a:t>You need to be able to use the formula above in problem solving</a:t>
            </a:r>
            <a:endParaRPr lang="en-GB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35361" y="1730"/>
                <a:ext cx="1935658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+(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−1)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𝑑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361" y="1730"/>
                <a:ext cx="1935658" cy="276999"/>
              </a:xfrm>
              <a:prstGeom prst="rect">
                <a:avLst/>
              </a:prstGeom>
              <a:blipFill>
                <a:blip r:embed="rId13"/>
                <a:stretch>
                  <a:fillRect l="-315" t="-2174" r="-1577" b="-3260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557531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8" grpId="0"/>
      <p:bldP spid="19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2524" y="129995"/>
            <a:ext cx="7886700" cy="1325563"/>
          </a:xfrm>
        </p:spPr>
        <p:txBody>
          <a:bodyPr/>
          <a:lstStyle/>
          <a:p>
            <a:pPr algn="ctr"/>
            <a:r>
              <a:rPr lang="en-US" dirty="0">
                <a:latin typeface="Comic Sans MS" panose="030F0702030302020204" pitchFamily="66" charset="0"/>
              </a:rPr>
              <a:t>Sequences and Series</a:t>
            </a:r>
            <a:endParaRPr lang="en-GB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30629" y="1497873"/>
                <a:ext cx="3622765" cy="4679089"/>
              </a:xfrm>
            </p:spPr>
            <p:txBody>
              <a:bodyPr>
                <a:normAutofit/>
              </a:bodyPr>
              <a:lstStyle/>
              <a:p>
                <a:pPr marL="0" indent="0" algn="ctr">
                  <a:buNone/>
                </a:pPr>
                <a:r>
                  <a:rPr lang="en-US" sz="1600" b="1" dirty="0">
                    <a:latin typeface="Comic Sans MS" panose="030F0702030302020204" pitchFamily="66" charset="0"/>
                  </a:rPr>
                  <a:t>You need to be able to calculate the sum to infinity of a Geometric Series, and understand when this is possible</a:t>
                </a:r>
                <a:endParaRPr lang="en-US" sz="16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endParaRPr lang="en-US" sz="16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r>
                  <a:rPr lang="en-US" sz="1600" dirty="0">
                    <a:latin typeface="Comic Sans MS" panose="030F0702030302020204" pitchFamily="66" charset="0"/>
                  </a:rPr>
                  <a:t>For a geometric series with first term </a:t>
                </a:r>
                <a14:m>
                  <m:oMath xmlns:m="http://schemas.openxmlformats.org/officeDocument/2006/math">
                    <m:r>
                      <a:rPr lang="en-US" sz="1600" i="1" dirty="0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sz="1600" dirty="0">
                    <a:latin typeface="Comic Sans MS" panose="030F0702030302020204" pitchFamily="66" charset="0"/>
                  </a:rPr>
                  <a:t>, and common ratio </a:t>
                </a:r>
                <a14:m>
                  <m:oMath xmlns:m="http://schemas.openxmlformats.org/officeDocument/2006/math">
                    <m:r>
                      <a:rPr lang="en-US" sz="1600" i="1" dirty="0" smtClean="0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en-US" sz="1600" dirty="0">
                    <a:latin typeface="Comic Sans MS" panose="030F0702030302020204" pitchFamily="66" charset="0"/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6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</m:sSub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=15</m:t>
                    </m:r>
                  </m:oMath>
                </a14:m>
                <a:r>
                  <a:rPr lang="en-US" sz="1600" dirty="0">
                    <a:latin typeface="Comic Sans MS" panose="030F0702030302020204" pitchFamily="66" charset="0"/>
                  </a:rPr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6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sz="16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∞</m:t>
                        </m:r>
                      </m:sub>
                    </m:sSub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=16</m:t>
                    </m:r>
                  </m:oMath>
                </a14:m>
                <a:r>
                  <a:rPr lang="en-US" sz="1600" dirty="0">
                    <a:latin typeface="Comic Sans MS" panose="030F0702030302020204" pitchFamily="66" charset="0"/>
                  </a:rPr>
                  <a:t>.</a:t>
                </a:r>
              </a:p>
              <a:p>
                <a:pPr marL="0" indent="0" algn="ctr">
                  <a:buNone/>
                </a:pPr>
                <a:endParaRPr lang="en-US" sz="1600" dirty="0">
                  <a:latin typeface="Comic Sans MS" panose="030F0702030302020204" pitchFamily="66" charset="0"/>
                </a:endParaRPr>
              </a:p>
              <a:p>
                <a:pPr marL="342900" indent="-342900" algn="ctr">
                  <a:buAutoNum type="alphaLcParenR"/>
                </a:pPr>
                <a:r>
                  <a:rPr lang="en-US" sz="1600" dirty="0">
                    <a:latin typeface="Comic Sans MS" panose="030F0702030302020204" pitchFamily="66" charset="0"/>
                  </a:rPr>
                  <a:t>Find the possible values of </a:t>
                </a:r>
                <a14:m>
                  <m:oMath xmlns:m="http://schemas.openxmlformats.org/officeDocument/2006/math">
                    <m:r>
                      <a:rPr lang="en-US" sz="1600" i="1" dirty="0" smtClean="0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endParaRPr lang="en-US" sz="1600" dirty="0">
                  <a:latin typeface="Comic Sans MS" panose="030F0702030302020204" pitchFamily="66" charset="0"/>
                </a:endParaRPr>
              </a:p>
              <a:p>
                <a:pPr marL="342900" indent="-342900" algn="ctr">
                  <a:buAutoNum type="alphaLcParenR"/>
                </a:pPr>
                <a:endParaRPr lang="en-US" sz="1600" dirty="0">
                  <a:latin typeface="Comic Sans MS" panose="030F0702030302020204" pitchFamily="66" charset="0"/>
                </a:endParaRPr>
              </a:p>
              <a:p>
                <a:pPr marL="342900" indent="-342900" algn="ctr">
                  <a:buAutoNum type="alphaLcParenR"/>
                </a:pPr>
                <a:r>
                  <a:rPr lang="en-US" sz="1600" dirty="0">
                    <a:latin typeface="Comic Sans MS" panose="030F0702030302020204" pitchFamily="66" charset="0"/>
                  </a:rPr>
                  <a:t>Given that all terms in the series are positive, find the value of </a:t>
                </a:r>
                <a14:m>
                  <m:oMath xmlns:m="http://schemas.openxmlformats.org/officeDocument/2006/math">
                    <m:r>
                      <a:rPr lang="en-US" sz="1600" i="1" dirty="0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endParaRPr lang="en-US" sz="160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30629" y="1497873"/>
                <a:ext cx="3622765" cy="4679089"/>
              </a:xfrm>
              <a:blipFill>
                <a:blip r:embed="rId2"/>
                <a:stretch>
                  <a:fillRect l="-504" t="-782" r="-336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/>
          <p:cNvSpPr txBox="1"/>
          <p:nvPr/>
        </p:nvSpPr>
        <p:spPr>
          <a:xfrm>
            <a:off x="8708571" y="6519446"/>
            <a:ext cx="51007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Comic Sans MS" panose="030F0702030302020204" pitchFamily="66" charset="0"/>
              </a:rPr>
              <a:t>3E</a:t>
            </a:r>
            <a:endParaRPr lang="en-GB" sz="1600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107504" y="116632"/>
                <a:ext cx="1203984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𝑎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504" y="116632"/>
                <a:ext cx="1203984" cy="276999"/>
              </a:xfrm>
              <a:prstGeom prst="rect">
                <a:avLst/>
              </a:prstGeom>
              <a:blipFill>
                <a:blip r:embed="rId3"/>
                <a:stretch>
                  <a:fillRect l="-2538" t="-4348" r="-1523" b="-1087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7524328" y="116632"/>
                <a:ext cx="1558567" cy="5866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1−</m:t>
                              </m:r>
                              <m:sSup>
                                <m:sSup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p>
                              </m:sSup>
                            </m:e>
                          </m:d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(1−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den>
                      </m:f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24328" y="116632"/>
                <a:ext cx="1558567" cy="586699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Box 45"/>
              <p:cNvSpPr txBox="1"/>
              <p:nvPr/>
            </p:nvSpPr>
            <p:spPr>
              <a:xfrm>
                <a:off x="7396908" y="786788"/>
                <a:ext cx="1333698" cy="5648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𝑆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∞</m:t>
                          </m:r>
                        </m:sub>
                      </m:sSub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</a:rPr>
                            <m:t>𝑎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1−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den>
                      </m:f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46" name="TextBox 4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96908" y="786788"/>
                <a:ext cx="1333698" cy="564898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395536" y="5589240"/>
                <a:ext cx="1387880" cy="536750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i="1" smtClean="0"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5=</m:t>
                      </m:r>
                      <m:f>
                        <m:f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  <m:d>
                            <m:dPr>
                              <m:ctrlP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1−</m:t>
                              </m:r>
                              <m:sSup>
                                <m:sSupPr>
                                  <m:ctrlP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e>
                                <m:sup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sup>
                              </m:sSup>
                            </m:e>
                          </m:d>
                        </m:num>
                        <m:den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(1−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den>
                      </m:f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5536" y="5589240"/>
                <a:ext cx="1387880" cy="53675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/>
              <p:cNvSpPr txBox="1"/>
              <p:nvPr/>
            </p:nvSpPr>
            <p:spPr>
              <a:xfrm>
                <a:off x="1990729" y="5622291"/>
                <a:ext cx="1296144" cy="51244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i="1" smtClean="0"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6</m:t>
                      </m:r>
                      <m:r>
                        <a:rPr lang="en-US" sz="16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b="0" i="1" smtClean="0">
                              <a:latin typeface="Cambria Math"/>
                            </a:rPr>
                            <m:t>𝑎</m:t>
                          </m:r>
                        </m:num>
                        <m:den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1−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den>
                      </m:f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30" name="TextBox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90729" y="5622291"/>
                <a:ext cx="1296144" cy="512448"/>
              </a:xfrm>
              <a:prstGeom prst="rect">
                <a:avLst/>
              </a:prstGeom>
              <a:blipFill>
                <a:blip r:embed="rId7"/>
                <a:stretch>
                  <a:fillRect b="-357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4211960" y="1700808"/>
                <a:ext cx="1387880" cy="536750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i="1" smtClean="0"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5=</m:t>
                      </m:r>
                      <m:f>
                        <m:f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  <m:d>
                            <m:dPr>
                              <m:ctrlP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1−</m:t>
                              </m:r>
                              <m:sSup>
                                <m:sSupPr>
                                  <m:ctrlP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e>
                                <m:sup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sup>
                              </m:sSup>
                            </m:e>
                          </m:d>
                        </m:num>
                        <m:den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(1−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den>
                      </m:f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11960" y="1700808"/>
                <a:ext cx="1387880" cy="536750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4139952" y="2564904"/>
                <a:ext cx="1656184" cy="24622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i="1" smtClean="0"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5=16</m:t>
                      </m:r>
                      <m:d>
                        <m:d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1−</m:t>
                          </m:r>
                          <m:sSup>
                            <m:sSupPr>
                              <m:ctrlPr>
                                <a:rPr lang="en-US" sz="16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p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39952" y="2564904"/>
                <a:ext cx="1656184" cy="246221"/>
              </a:xfrm>
              <a:prstGeom prst="rect">
                <a:avLst/>
              </a:prstGeom>
              <a:blipFill>
                <a:blip r:embed="rId9"/>
                <a:stretch>
                  <a:fillRect b="-75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Rectangle 6"/>
          <p:cNvSpPr/>
          <p:nvPr/>
        </p:nvSpPr>
        <p:spPr>
          <a:xfrm>
            <a:off x="2123728" y="5589240"/>
            <a:ext cx="1080120" cy="576064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Rectangle 18"/>
          <p:cNvSpPr/>
          <p:nvPr/>
        </p:nvSpPr>
        <p:spPr>
          <a:xfrm>
            <a:off x="4716016" y="2564904"/>
            <a:ext cx="288032" cy="288032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Rectangle 19"/>
          <p:cNvSpPr/>
          <p:nvPr/>
        </p:nvSpPr>
        <p:spPr>
          <a:xfrm>
            <a:off x="4716016" y="1700808"/>
            <a:ext cx="144016" cy="288032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Rectangle 20"/>
          <p:cNvSpPr/>
          <p:nvPr/>
        </p:nvSpPr>
        <p:spPr>
          <a:xfrm>
            <a:off x="4860032" y="1988840"/>
            <a:ext cx="576064" cy="288032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3923928" y="3068960"/>
                <a:ext cx="1728192" cy="466025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15</m:t>
                          </m:r>
                        </m:num>
                        <m:den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16</m:t>
                          </m:r>
                        </m:den>
                      </m:f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600" i="1">
                          <a:latin typeface="Cambria Math" panose="02040503050406030204" pitchFamily="18" charset="0"/>
                        </a:rPr>
                        <m:t>1−</m:t>
                      </m:r>
                      <m:sSup>
                        <m:sSup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p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4</m:t>
                          </m:r>
                        </m:sup>
                      </m:sSup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23928" y="3068960"/>
                <a:ext cx="1728192" cy="466025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4139952" y="3717032"/>
                <a:ext cx="1008112" cy="46762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16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p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4</m:t>
                          </m:r>
                        </m:sup>
                      </m:sSup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16</m:t>
                          </m:r>
                        </m:den>
                      </m:f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39952" y="3717032"/>
                <a:ext cx="1008112" cy="467629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4211960" y="4365104"/>
                <a:ext cx="1080120" cy="46762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𝑟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=±</m:t>
                      </m:r>
                      <m:f>
                        <m:f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11960" y="4365104"/>
                <a:ext cx="1080120" cy="467629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" name="Arc 24"/>
          <p:cNvSpPr>
            <a:spLocks/>
          </p:cNvSpPr>
          <p:nvPr/>
        </p:nvSpPr>
        <p:spPr bwMode="auto">
          <a:xfrm>
            <a:off x="5796136" y="1988840"/>
            <a:ext cx="144016" cy="720080"/>
          </a:xfrm>
          <a:custGeom>
            <a:avLst/>
            <a:gdLst>
              <a:gd name="T0" fmla="*/ 0 w 21600"/>
              <a:gd name="T1" fmla="*/ 0 h 43185"/>
              <a:gd name="T2" fmla="*/ 964935 w 21600"/>
              <a:gd name="T3" fmla="*/ 172952408 h 43185"/>
              <a:gd name="T4" fmla="*/ 0 w 21600"/>
              <a:gd name="T5" fmla="*/ 86506210 h 43185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43185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212"/>
                  <a:pt x="12418" y="42747"/>
                  <a:pt x="813" y="43184"/>
                </a:cubicBezTo>
              </a:path>
              <a:path w="21600" h="43185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212"/>
                  <a:pt x="12418" y="42747"/>
                  <a:pt x="813" y="43184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 Box 25"/>
              <p:cNvSpPr txBox="1">
                <a:spLocks noChangeArrowheads="1"/>
              </p:cNvSpPr>
              <p:nvPr/>
            </p:nvSpPr>
            <p:spPr bwMode="auto">
              <a:xfrm>
                <a:off x="5868144" y="1988840"/>
                <a:ext cx="2736304" cy="59490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</a:pPr>
                <a:r>
                  <a:rPr lang="en-GB" altLang="en-US" sz="1400" dirty="0">
                    <a:solidFill>
                      <a:srgbClr val="FF0000"/>
                    </a:solidFill>
                    <a:latin typeface="Comic Sans MS" pitchFamily="66" charset="0"/>
                  </a:rPr>
                  <a:t>It is possible to replace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altLang="en-US" sz="14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en-US" sz="1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num>
                      <m:den>
                        <m:r>
                          <a:rPr lang="en-US" altLang="en-US" sz="1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1−</m:t>
                        </m:r>
                        <m:r>
                          <a:rPr lang="en-US" altLang="en-US" sz="1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𝑟</m:t>
                        </m:r>
                      </m:den>
                    </m:f>
                  </m:oMath>
                </a14:m>
                <a:r>
                  <a:rPr lang="en-GB" altLang="en-US" sz="1400" dirty="0">
                    <a:solidFill>
                      <a:srgbClr val="FF0000"/>
                    </a:solidFill>
                    <a:latin typeface="Comic Sans MS" pitchFamily="66" charset="0"/>
                  </a:rPr>
                  <a:t> using the other relationship</a:t>
                </a:r>
              </a:p>
            </p:txBody>
          </p:sp>
        </mc:Choice>
        <mc:Fallback xmlns="">
          <p:sp>
            <p:nvSpPr>
              <p:cNvPr id="29" name="Text 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868144" y="1988840"/>
                <a:ext cx="2736304" cy="594906"/>
              </a:xfrm>
              <a:prstGeom prst="rect">
                <a:avLst/>
              </a:prstGeom>
              <a:blipFill>
                <a:blip r:embed="rId13"/>
                <a:stretch>
                  <a:fillRect b="-9184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5" name="Arc 24"/>
          <p:cNvSpPr>
            <a:spLocks/>
          </p:cNvSpPr>
          <p:nvPr/>
        </p:nvSpPr>
        <p:spPr bwMode="auto">
          <a:xfrm>
            <a:off x="5724128" y="2708920"/>
            <a:ext cx="144016" cy="648072"/>
          </a:xfrm>
          <a:custGeom>
            <a:avLst/>
            <a:gdLst>
              <a:gd name="T0" fmla="*/ 0 w 21600"/>
              <a:gd name="T1" fmla="*/ 0 h 43185"/>
              <a:gd name="T2" fmla="*/ 964935 w 21600"/>
              <a:gd name="T3" fmla="*/ 172952408 h 43185"/>
              <a:gd name="T4" fmla="*/ 0 w 21600"/>
              <a:gd name="T5" fmla="*/ 86506210 h 43185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43185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212"/>
                  <a:pt x="12418" y="42747"/>
                  <a:pt x="813" y="43184"/>
                </a:cubicBezTo>
              </a:path>
              <a:path w="21600" h="43185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212"/>
                  <a:pt x="12418" y="42747"/>
                  <a:pt x="813" y="43184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36" name="Arc 24"/>
          <p:cNvSpPr>
            <a:spLocks/>
          </p:cNvSpPr>
          <p:nvPr/>
        </p:nvSpPr>
        <p:spPr bwMode="auto">
          <a:xfrm>
            <a:off x="5436096" y="3356992"/>
            <a:ext cx="144016" cy="648072"/>
          </a:xfrm>
          <a:custGeom>
            <a:avLst/>
            <a:gdLst>
              <a:gd name="T0" fmla="*/ 0 w 21600"/>
              <a:gd name="T1" fmla="*/ 0 h 43185"/>
              <a:gd name="T2" fmla="*/ 964935 w 21600"/>
              <a:gd name="T3" fmla="*/ 172952408 h 43185"/>
              <a:gd name="T4" fmla="*/ 0 w 21600"/>
              <a:gd name="T5" fmla="*/ 86506210 h 43185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43185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212"/>
                  <a:pt x="12418" y="42747"/>
                  <a:pt x="813" y="43184"/>
                </a:cubicBezTo>
              </a:path>
              <a:path w="21600" h="43185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212"/>
                  <a:pt x="12418" y="42747"/>
                  <a:pt x="813" y="43184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37" name="Arc 24"/>
          <p:cNvSpPr>
            <a:spLocks/>
          </p:cNvSpPr>
          <p:nvPr/>
        </p:nvSpPr>
        <p:spPr bwMode="auto">
          <a:xfrm>
            <a:off x="5364088" y="4005064"/>
            <a:ext cx="144016" cy="648072"/>
          </a:xfrm>
          <a:custGeom>
            <a:avLst/>
            <a:gdLst>
              <a:gd name="T0" fmla="*/ 0 w 21600"/>
              <a:gd name="T1" fmla="*/ 0 h 43185"/>
              <a:gd name="T2" fmla="*/ 964935 w 21600"/>
              <a:gd name="T3" fmla="*/ 172952408 h 43185"/>
              <a:gd name="T4" fmla="*/ 0 w 21600"/>
              <a:gd name="T5" fmla="*/ 86506210 h 43185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43185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212"/>
                  <a:pt x="12418" y="42747"/>
                  <a:pt x="813" y="43184"/>
                </a:cubicBezTo>
              </a:path>
              <a:path w="21600" h="43185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212"/>
                  <a:pt x="12418" y="42747"/>
                  <a:pt x="813" y="43184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38" name="Text Box 25"/>
          <p:cNvSpPr txBox="1">
            <a:spLocks noChangeArrowheads="1"/>
          </p:cNvSpPr>
          <p:nvPr/>
        </p:nvSpPr>
        <p:spPr bwMode="auto">
          <a:xfrm>
            <a:off x="5796136" y="2852936"/>
            <a:ext cx="1224136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1400" dirty="0">
                <a:solidFill>
                  <a:srgbClr val="FF0000"/>
                </a:solidFill>
                <a:latin typeface="Comic Sans MS" pitchFamily="66" charset="0"/>
              </a:rPr>
              <a:t>Divide by 16</a:t>
            </a:r>
            <a:endParaRPr lang="en-GB" altLang="en-US" sz="1400" dirty="0">
              <a:solidFill>
                <a:srgbClr val="FF0000"/>
              </a:solidFill>
              <a:latin typeface="Comic Sans MS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 Box 25"/>
              <p:cNvSpPr txBox="1">
                <a:spLocks noChangeArrowheads="1"/>
              </p:cNvSpPr>
              <p:nvPr/>
            </p:nvSpPr>
            <p:spPr bwMode="auto">
              <a:xfrm>
                <a:off x="5580112" y="3429000"/>
                <a:ext cx="1872208" cy="40139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</a:pPr>
                <a:r>
                  <a:rPr lang="en-US" altLang="en-US" sz="1400" dirty="0">
                    <a:solidFill>
                      <a:srgbClr val="FF0000"/>
                    </a:solidFill>
                    <a:latin typeface="Comic Sans MS" pitchFamily="66" charset="0"/>
                  </a:rPr>
                  <a:t>Add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en-US" sz="14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en-US" sz="1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p>
                        <m:r>
                          <a:rPr lang="en-US" altLang="en-US" sz="1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sup>
                    </m:sSup>
                  </m:oMath>
                </a14:m>
                <a:r>
                  <a:rPr lang="en-GB" altLang="en-US" sz="1400" dirty="0">
                    <a:solidFill>
                      <a:srgbClr val="FF0000"/>
                    </a:solidFill>
                    <a:latin typeface="Comic Sans MS" pitchFamily="66" charset="0"/>
                  </a:rPr>
                  <a:t>, subtract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altLang="en-US" sz="14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en-US" sz="1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15</m:t>
                        </m:r>
                      </m:num>
                      <m:den>
                        <m:r>
                          <a:rPr lang="en-US" altLang="en-US" sz="1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16</m:t>
                        </m:r>
                      </m:den>
                    </m:f>
                  </m:oMath>
                </a14:m>
                <a:endParaRPr lang="en-GB" altLang="en-US" sz="1400" dirty="0">
                  <a:solidFill>
                    <a:srgbClr val="FF0000"/>
                  </a:solidFill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39" name="Text 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580112" y="3429000"/>
                <a:ext cx="1872208" cy="401392"/>
              </a:xfrm>
              <a:prstGeom prst="rect">
                <a:avLst/>
              </a:prstGeom>
              <a:blipFill>
                <a:blip r:embed="rId14"/>
                <a:stretch>
                  <a:fillRect b="-3077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0" name="Text Box 25"/>
          <p:cNvSpPr txBox="1">
            <a:spLocks noChangeArrowheads="1"/>
          </p:cNvSpPr>
          <p:nvPr/>
        </p:nvSpPr>
        <p:spPr bwMode="auto">
          <a:xfrm>
            <a:off x="5436096" y="4221088"/>
            <a:ext cx="2088232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1400" dirty="0">
                <a:solidFill>
                  <a:srgbClr val="FF0000"/>
                </a:solidFill>
                <a:latin typeface="Comic Sans MS" pitchFamily="66" charset="0"/>
              </a:rPr>
              <a:t>Take the fourth root</a:t>
            </a:r>
            <a:endParaRPr lang="en-GB" altLang="en-US" sz="1400" dirty="0">
              <a:solidFill>
                <a:srgbClr val="FF0000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55647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7" grpId="0" animBg="1"/>
      <p:bldP spid="7" grpId="1" animBg="1"/>
      <p:bldP spid="19" grpId="0" animBg="1"/>
      <p:bldP spid="19" grpId="1" animBg="1"/>
      <p:bldP spid="20" grpId="0" animBg="1"/>
      <p:bldP spid="20" grpId="1" animBg="1"/>
      <p:bldP spid="21" grpId="0" animBg="1"/>
      <p:bldP spid="21" grpId="1" animBg="1"/>
      <p:bldP spid="22" grpId="0"/>
      <p:bldP spid="23" grpId="0"/>
      <p:bldP spid="25" grpId="0"/>
      <p:bldP spid="27" grpId="0" animBg="1"/>
      <p:bldP spid="29" grpId="0"/>
      <p:bldP spid="35" grpId="0" animBg="1"/>
      <p:bldP spid="36" grpId="0" animBg="1"/>
      <p:bldP spid="37" grpId="0" animBg="1"/>
      <p:bldP spid="38" grpId="0"/>
      <p:bldP spid="39" grpId="0"/>
      <p:bldP spid="40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2524" y="129995"/>
            <a:ext cx="7886700" cy="1325563"/>
          </a:xfrm>
        </p:spPr>
        <p:txBody>
          <a:bodyPr/>
          <a:lstStyle/>
          <a:p>
            <a:pPr algn="ctr"/>
            <a:r>
              <a:rPr lang="en-US" dirty="0">
                <a:latin typeface="Comic Sans MS" panose="030F0702030302020204" pitchFamily="66" charset="0"/>
              </a:rPr>
              <a:t>Sequences and Series</a:t>
            </a:r>
            <a:endParaRPr lang="en-GB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30629" y="1497873"/>
                <a:ext cx="3622765" cy="4679089"/>
              </a:xfrm>
            </p:spPr>
            <p:txBody>
              <a:bodyPr>
                <a:normAutofit/>
              </a:bodyPr>
              <a:lstStyle/>
              <a:p>
                <a:pPr marL="0" indent="0" algn="ctr">
                  <a:buNone/>
                </a:pPr>
                <a:r>
                  <a:rPr lang="en-US" sz="1600" b="1" dirty="0">
                    <a:latin typeface="Comic Sans MS" panose="030F0702030302020204" pitchFamily="66" charset="0"/>
                  </a:rPr>
                  <a:t>You need to be able to calculate the sum to infinity of a Geometric Series, and understand when this is possible</a:t>
                </a:r>
                <a:endParaRPr lang="en-US" sz="16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endParaRPr lang="en-US" sz="16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r>
                  <a:rPr lang="en-US" sz="1600" dirty="0">
                    <a:latin typeface="Comic Sans MS" panose="030F0702030302020204" pitchFamily="66" charset="0"/>
                  </a:rPr>
                  <a:t>For a geometric series with first term </a:t>
                </a:r>
                <a14:m>
                  <m:oMath xmlns:m="http://schemas.openxmlformats.org/officeDocument/2006/math">
                    <m:r>
                      <a:rPr lang="en-US" sz="1600" i="1" dirty="0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sz="1600" dirty="0">
                    <a:latin typeface="Comic Sans MS" panose="030F0702030302020204" pitchFamily="66" charset="0"/>
                  </a:rPr>
                  <a:t>, and common ratio </a:t>
                </a:r>
                <a14:m>
                  <m:oMath xmlns:m="http://schemas.openxmlformats.org/officeDocument/2006/math">
                    <m:r>
                      <a:rPr lang="en-US" sz="1600" i="1" dirty="0" smtClean="0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en-US" sz="1600" dirty="0">
                    <a:latin typeface="Comic Sans MS" panose="030F0702030302020204" pitchFamily="66" charset="0"/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6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</m:sSub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=15</m:t>
                    </m:r>
                  </m:oMath>
                </a14:m>
                <a:r>
                  <a:rPr lang="en-US" sz="1600" dirty="0">
                    <a:latin typeface="Comic Sans MS" panose="030F0702030302020204" pitchFamily="66" charset="0"/>
                  </a:rPr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6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sz="16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∞</m:t>
                        </m:r>
                      </m:sub>
                    </m:sSub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=16</m:t>
                    </m:r>
                  </m:oMath>
                </a14:m>
                <a:r>
                  <a:rPr lang="en-US" sz="1600" dirty="0">
                    <a:latin typeface="Comic Sans MS" panose="030F0702030302020204" pitchFamily="66" charset="0"/>
                  </a:rPr>
                  <a:t>.</a:t>
                </a:r>
              </a:p>
              <a:p>
                <a:pPr marL="0" indent="0" algn="ctr">
                  <a:buNone/>
                </a:pPr>
                <a:endParaRPr lang="en-US" sz="1600" dirty="0">
                  <a:latin typeface="Comic Sans MS" panose="030F0702030302020204" pitchFamily="66" charset="0"/>
                </a:endParaRPr>
              </a:p>
              <a:p>
                <a:pPr marL="342900" indent="-342900" algn="ctr">
                  <a:buAutoNum type="alphaLcParenR"/>
                </a:pPr>
                <a:r>
                  <a:rPr lang="en-US" sz="1600" dirty="0">
                    <a:latin typeface="Comic Sans MS" panose="030F0702030302020204" pitchFamily="66" charset="0"/>
                  </a:rPr>
                  <a:t>Find the possible values of </a:t>
                </a:r>
                <a14:m>
                  <m:oMath xmlns:m="http://schemas.openxmlformats.org/officeDocument/2006/math">
                    <m:r>
                      <a:rPr lang="en-US" sz="1600" i="1" dirty="0" smtClean="0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endParaRPr lang="en-US" sz="1600" dirty="0">
                  <a:latin typeface="Comic Sans MS" panose="030F0702030302020204" pitchFamily="66" charset="0"/>
                </a:endParaRPr>
              </a:p>
              <a:p>
                <a:pPr marL="342900" indent="-342900" algn="ctr">
                  <a:buAutoNum type="alphaLcParenR"/>
                </a:pPr>
                <a:endParaRPr lang="en-US" sz="1600" dirty="0">
                  <a:latin typeface="Comic Sans MS" panose="030F0702030302020204" pitchFamily="66" charset="0"/>
                </a:endParaRPr>
              </a:p>
              <a:p>
                <a:pPr marL="342900" indent="-342900" algn="ctr">
                  <a:buAutoNum type="alphaLcParenR"/>
                </a:pPr>
                <a:r>
                  <a:rPr lang="en-US" sz="1600" dirty="0">
                    <a:latin typeface="Comic Sans MS" panose="030F0702030302020204" pitchFamily="66" charset="0"/>
                  </a:rPr>
                  <a:t>Given that all terms in the series are positive, find the value of </a:t>
                </a:r>
                <a14:m>
                  <m:oMath xmlns:m="http://schemas.openxmlformats.org/officeDocument/2006/math">
                    <m:r>
                      <a:rPr lang="en-US" sz="1600" i="1" dirty="0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endParaRPr lang="en-US" sz="160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30629" y="1497873"/>
                <a:ext cx="3622765" cy="4679089"/>
              </a:xfrm>
              <a:blipFill>
                <a:blip r:embed="rId2"/>
                <a:stretch>
                  <a:fillRect l="-504" t="-782" r="-336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/>
          <p:cNvSpPr txBox="1"/>
          <p:nvPr/>
        </p:nvSpPr>
        <p:spPr>
          <a:xfrm>
            <a:off x="8708571" y="6519446"/>
            <a:ext cx="51007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Comic Sans MS" panose="030F0702030302020204" pitchFamily="66" charset="0"/>
              </a:rPr>
              <a:t>3E</a:t>
            </a:r>
            <a:endParaRPr lang="en-GB" sz="1600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107504" y="116632"/>
                <a:ext cx="1203984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𝑎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504" y="116632"/>
                <a:ext cx="1203984" cy="276999"/>
              </a:xfrm>
              <a:prstGeom prst="rect">
                <a:avLst/>
              </a:prstGeom>
              <a:blipFill>
                <a:blip r:embed="rId3"/>
                <a:stretch>
                  <a:fillRect l="-2538" t="-4348" r="-1523" b="-1087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7524328" y="116632"/>
                <a:ext cx="1558567" cy="5866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1−</m:t>
                              </m:r>
                              <m:sSup>
                                <m:sSup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p>
                              </m:sSup>
                            </m:e>
                          </m:d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(1−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den>
                      </m:f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24328" y="116632"/>
                <a:ext cx="1558567" cy="586699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Box 45"/>
              <p:cNvSpPr txBox="1"/>
              <p:nvPr/>
            </p:nvSpPr>
            <p:spPr>
              <a:xfrm>
                <a:off x="7396908" y="786788"/>
                <a:ext cx="1333698" cy="5648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𝑆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∞</m:t>
                          </m:r>
                        </m:sub>
                      </m:sSub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</a:rPr>
                            <m:t>𝑎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1−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den>
                      </m:f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46" name="TextBox 4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96908" y="786788"/>
                <a:ext cx="1333698" cy="564898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395536" y="5589240"/>
                <a:ext cx="1387880" cy="536750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i="1" smtClean="0"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5=</m:t>
                      </m:r>
                      <m:f>
                        <m:f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  <m:d>
                            <m:dPr>
                              <m:ctrlP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1−</m:t>
                              </m:r>
                              <m:sSup>
                                <m:sSupPr>
                                  <m:ctrlP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e>
                                <m:sup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sup>
                              </m:sSup>
                            </m:e>
                          </m:d>
                        </m:num>
                        <m:den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(1−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den>
                      </m:f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5536" y="5589240"/>
                <a:ext cx="1387880" cy="53675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/>
              <p:cNvSpPr txBox="1"/>
              <p:nvPr/>
            </p:nvSpPr>
            <p:spPr>
              <a:xfrm>
                <a:off x="1990729" y="5622291"/>
                <a:ext cx="1296144" cy="51244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i="1" smtClean="0"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6</m:t>
                      </m:r>
                      <m:r>
                        <a:rPr lang="en-US" sz="16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b="0" i="1" smtClean="0">
                              <a:latin typeface="Cambria Math"/>
                            </a:rPr>
                            <m:t>𝑎</m:t>
                          </m:r>
                        </m:num>
                        <m:den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1−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den>
                      </m:f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30" name="TextBox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90729" y="5622291"/>
                <a:ext cx="1296144" cy="512448"/>
              </a:xfrm>
              <a:prstGeom prst="rect">
                <a:avLst/>
              </a:prstGeom>
              <a:blipFill>
                <a:blip r:embed="rId7"/>
                <a:stretch>
                  <a:fillRect b="-357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/>
              <p:cNvSpPr txBox="1"/>
              <p:nvPr/>
            </p:nvSpPr>
            <p:spPr>
              <a:xfrm>
                <a:off x="1547664" y="4221088"/>
                <a:ext cx="1080120" cy="46762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𝑟</m:t>
                      </m:r>
                      <m:r>
                        <a:rPr lang="en-US" sz="16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=±</m:t>
                      </m:r>
                      <m:f>
                        <m:fPr>
                          <m:ctrlPr>
                            <a:rPr lang="en-US" sz="16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1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GB" sz="16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47664" y="4221088"/>
                <a:ext cx="1080120" cy="467629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/>
              <p:cNvSpPr txBox="1"/>
              <p:nvPr/>
            </p:nvSpPr>
            <p:spPr>
              <a:xfrm>
                <a:off x="4139952" y="1700808"/>
                <a:ext cx="1296144" cy="51244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i="1" smtClean="0"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6</m:t>
                      </m:r>
                      <m:r>
                        <a:rPr lang="en-US" sz="16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b="0" i="1" smtClean="0">
                              <a:latin typeface="Cambria Math"/>
                            </a:rPr>
                            <m:t>𝑎</m:t>
                          </m:r>
                        </m:num>
                        <m:den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1−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den>
                      </m:f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31" name="TextBox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39952" y="1700808"/>
                <a:ext cx="1296144" cy="512448"/>
              </a:xfrm>
              <a:prstGeom prst="rect">
                <a:avLst/>
              </a:prstGeom>
              <a:blipFill>
                <a:blip r:embed="rId9"/>
                <a:stretch>
                  <a:fillRect b="-357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/>
              <p:cNvSpPr txBox="1"/>
              <p:nvPr/>
            </p:nvSpPr>
            <p:spPr>
              <a:xfrm>
                <a:off x="4067944" y="2420888"/>
                <a:ext cx="1656184" cy="71846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i="1" smtClean="0"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6</m:t>
                      </m:r>
                      <m:r>
                        <a:rPr lang="en-US" sz="16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b="0" i="1" smtClean="0">
                              <a:latin typeface="Cambria Math"/>
                            </a:rPr>
                            <m:t>𝑎</m:t>
                          </m:r>
                        </m:num>
                        <m:den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1−</m:t>
                          </m:r>
                          <m:d>
                            <m:dPr>
                              <m:ctrlP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</m:e>
                          </m:d>
                        </m:den>
                      </m:f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32" name="TextBox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67944" y="2420888"/>
                <a:ext cx="1656184" cy="718466"/>
              </a:xfrm>
              <a:prstGeom prst="rect">
                <a:avLst/>
              </a:prstGeom>
              <a:blipFill>
                <a:blip r:embed="rId10"/>
                <a:stretch>
                  <a:fillRect b="-169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/>
              <p:cNvSpPr txBox="1"/>
              <p:nvPr/>
            </p:nvSpPr>
            <p:spPr>
              <a:xfrm>
                <a:off x="4211960" y="3284984"/>
                <a:ext cx="1008112" cy="51405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i="1" smtClean="0"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6</m:t>
                      </m:r>
                      <m:r>
                        <a:rPr lang="en-US" sz="16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b="0" i="1" smtClean="0">
                              <a:latin typeface="Cambria Math"/>
                            </a:rPr>
                            <m:t>𝑎</m:t>
                          </m:r>
                        </m:num>
                        <m:den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0.5</m:t>
                          </m:r>
                        </m:den>
                      </m:f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33" name="TextBox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11960" y="3284984"/>
                <a:ext cx="1008112" cy="514051"/>
              </a:xfrm>
              <a:prstGeom prst="rect">
                <a:avLst/>
              </a:prstGeom>
              <a:blipFill>
                <a:blip r:embed="rId11"/>
                <a:stretch>
                  <a:fillRect b="-357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/>
              <p:cNvSpPr txBox="1"/>
              <p:nvPr/>
            </p:nvSpPr>
            <p:spPr>
              <a:xfrm>
                <a:off x="4211960" y="4005064"/>
                <a:ext cx="1008112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i="1" smtClean="0">
                          <a:latin typeface="Cambria Math" panose="02040503050406030204" pitchFamily="18" charset="0"/>
                        </a:rPr>
                        <m:t>8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𝑎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34" name="TextBox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11960" y="4005064"/>
                <a:ext cx="1008112" cy="338554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1" name="Arc 24"/>
          <p:cNvSpPr>
            <a:spLocks/>
          </p:cNvSpPr>
          <p:nvPr/>
        </p:nvSpPr>
        <p:spPr bwMode="auto">
          <a:xfrm>
            <a:off x="5652120" y="2060848"/>
            <a:ext cx="144016" cy="648072"/>
          </a:xfrm>
          <a:custGeom>
            <a:avLst/>
            <a:gdLst>
              <a:gd name="T0" fmla="*/ 0 w 21600"/>
              <a:gd name="T1" fmla="*/ 0 h 43185"/>
              <a:gd name="T2" fmla="*/ 964935 w 21600"/>
              <a:gd name="T3" fmla="*/ 172952408 h 43185"/>
              <a:gd name="T4" fmla="*/ 0 w 21600"/>
              <a:gd name="T5" fmla="*/ 86506210 h 43185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43185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212"/>
                  <a:pt x="12418" y="42747"/>
                  <a:pt x="813" y="43184"/>
                </a:cubicBezTo>
              </a:path>
              <a:path w="21600" h="43185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212"/>
                  <a:pt x="12418" y="42747"/>
                  <a:pt x="813" y="43184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 Box 25"/>
              <p:cNvSpPr txBox="1">
                <a:spLocks noChangeArrowheads="1"/>
              </p:cNvSpPr>
              <p:nvPr/>
            </p:nvSpPr>
            <p:spPr bwMode="auto">
              <a:xfrm>
                <a:off x="5796136" y="2204864"/>
                <a:ext cx="2664296" cy="30777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</a:pPr>
                <a:r>
                  <a:rPr lang="en-US" altLang="en-US" sz="1400" dirty="0">
                    <a:solidFill>
                      <a:srgbClr val="FF0000"/>
                    </a:solidFill>
                    <a:latin typeface="Comic Sans MS" pitchFamily="66" charset="0"/>
                  </a:rPr>
                  <a:t>Sub in the positive value of </a:t>
                </a:r>
                <a14:m>
                  <m:oMath xmlns:m="http://schemas.openxmlformats.org/officeDocument/2006/math">
                    <m:r>
                      <a:rPr lang="en-US" altLang="en-US" sz="1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endParaRPr lang="en-GB" altLang="en-US" sz="1400" dirty="0">
                  <a:solidFill>
                    <a:srgbClr val="FF0000"/>
                  </a:solidFill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42" name="Text 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796136" y="2204864"/>
                <a:ext cx="2664296" cy="307777"/>
              </a:xfrm>
              <a:prstGeom prst="rect">
                <a:avLst/>
              </a:prstGeom>
              <a:blipFill>
                <a:blip r:embed="rId13"/>
                <a:stretch>
                  <a:fillRect t="-4000" b="-20000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3" name="Arc 24"/>
          <p:cNvSpPr>
            <a:spLocks/>
          </p:cNvSpPr>
          <p:nvPr/>
        </p:nvSpPr>
        <p:spPr bwMode="auto">
          <a:xfrm>
            <a:off x="5652120" y="2852936"/>
            <a:ext cx="144016" cy="648072"/>
          </a:xfrm>
          <a:custGeom>
            <a:avLst/>
            <a:gdLst>
              <a:gd name="T0" fmla="*/ 0 w 21600"/>
              <a:gd name="T1" fmla="*/ 0 h 43185"/>
              <a:gd name="T2" fmla="*/ 964935 w 21600"/>
              <a:gd name="T3" fmla="*/ 172952408 h 43185"/>
              <a:gd name="T4" fmla="*/ 0 w 21600"/>
              <a:gd name="T5" fmla="*/ 86506210 h 43185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43185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212"/>
                  <a:pt x="12418" y="42747"/>
                  <a:pt x="813" y="43184"/>
                </a:cubicBezTo>
              </a:path>
              <a:path w="21600" h="43185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212"/>
                  <a:pt x="12418" y="42747"/>
                  <a:pt x="813" y="43184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44" name="Arc 24"/>
          <p:cNvSpPr>
            <a:spLocks/>
          </p:cNvSpPr>
          <p:nvPr/>
        </p:nvSpPr>
        <p:spPr bwMode="auto">
          <a:xfrm>
            <a:off x="5292080" y="3573016"/>
            <a:ext cx="144016" cy="648072"/>
          </a:xfrm>
          <a:custGeom>
            <a:avLst/>
            <a:gdLst>
              <a:gd name="T0" fmla="*/ 0 w 21600"/>
              <a:gd name="T1" fmla="*/ 0 h 43185"/>
              <a:gd name="T2" fmla="*/ 964935 w 21600"/>
              <a:gd name="T3" fmla="*/ 172952408 h 43185"/>
              <a:gd name="T4" fmla="*/ 0 w 21600"/>
              <a:gd name="T5" fmla="*/ 86506210 h 43185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43185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212"/>
                  <a:pt x="12418" y="42747"/>
                  <a:pt x="813" y="43184"/>
                </a:cubicBezTo>
              </a:path>
              <a:path w="21600" h="43185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212"/>
                  <a:pt x="12418" y="42747"/>
                  <a:pt x="813" y="43184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45" name="Text Box 25"/>
          <p:cNvSpPr txBox="1">
            <a:spLocks noChangeArrowheads="1"/>
          </p:cNvSpPr>
          <p:nvPr/>
        </p:nvSpPr>
        <p:spPr bwMode="auto">
          <a:xfrm>
            <a:off x="5796136" y="2996952"/>
            <a:ext cx="2088232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1400" dirty="0">
                <a:solidFill>
                  <a:srgbClr val="FF0000"/>
                </a:solidFill>
                <a:latin typeface="Comic Sans MS" pitchFamily="66" charset="0"/>
              </a:rPr>
              <a:t>Calculate denominator</a:t>
            </a:r>
            <a:endParaRPr lang="en-GB" altLang="en-US" sz="14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47" name="Text Box 25"/>
          <p:cNvSpPr txBox="1">
            <a:spLocks noChangeArrowheads="1"/>
          </p:cNvSpPr>
          <p:nvPr/>
        </p:nvSpPr>
        <p:spPr bwMode="auto">
          <a:xfrm>
            <a:off x="5364088" y="3717032"/>
            <a:ext cx="1584176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1400" dirty="0">
                <a:solidFill>
                  <a:srgbClr val="FF0000"/>
                </a:solidFill>
                <a:latin typeface="Comic Sans MS" pitchFamily="66" charset="0"/>
              </a:rPr>
              <a:t>Multiply by 0.5</a:t>
            </a:r>
            <a:endParaRPr lang="en-GB" altLang="en-US" sz="1400" dirty="0">
              <a:solidFill>
                <a:srgbClr val="FF0000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26926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32" grpId="0"/>
      <p:bldP spid="33" grpId="0"/>
      <p:bldP spid="34" grpId="0"/>
      <p:bldP spid="41" grpId="0" animBg="1"/>
      <p:bldP spid="42" grpId="0"/>
      <p:bldP spid="43" grpId="0" animBg="1"/>
      <p:bldP spid="44" grpId="0" animBg="1"/>
      <p:bldP spid="45" grpId="0"/>
      <p:bldP spid="47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934050" y="2314192"/>
            <a:ext cx="5415264" cy="230832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7200" b="1" cap="none" spc="0" dirty="0">
                <a:ln w="13462">
                  <a:solidFill>
                    <a:schemeClr val="tx1"/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Pacifico" panose="02000000000000000000" pitchFamily="2" charset="0"/>
              </a:rPr>
              <a:t>Teachings for </a:t>
            </a:r>
          </a:p>
          <a:p>
            <a:pPr algn="ctr"/>
            <a:r>
              <a:rPr lang="en-US" sz="7200" b="1" cap="none" spc="0" dirty="0">
                <a:ln w="13462">
                  <a:solidFill>
                    <a:schemeClr val="tx1"/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Pacifico" panose="02000000000000000000" pitchFamily="2" charset="0"/>
              </a:rPr>
              <a:t>Section </a:t>
            </a:r>
            <a:r>
              <a:rPr lang="en-US" sz="7200" b="1" dirty="0">
                <a:ln w="13462">
                  <a:solidFill>
                    <a:schemeClr val="tx1"/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Pacifico" panose="02000000000000000000" pitchFamily="2" charset="0"/>
              </a:rPr>
              <a:t>3</a:t>
            </a:r>
            <a:r>
              <a:rPr lang="en-US" sz="7200" b="1" cap="none" spc="0" dirty="0">
                <a:ln w="13462">
                  <a:solidFill>
                    <a:schemeClr val="tx1"/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Pacifico" panose="02000000000000000000" pitchFamily="2" charset="0"/>
              </a:rPr>
              <a:t>F</a:t>
            </a:r>
          </a:p>
        </p:txBody>
      </p:sp>
    </p:spTree>
    <p:extLst>
      <p:ext uri="{BB962C8B-B14F-4D97-AF65-F5344CB8AC3E}">
        <p14:creationId xmlns:p14="http://schemas.microsoft.com/office/powerpoint/2010/main" val="1727426247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2524" y="129995"/>
            <a:ext cx="7886700" cy="1325563"/>
          </a:xfrm>
        </p:spPr>
        <p:txBody>
          <a:bodyPr/>
          <a:lstStyle/>
          <a:p>
            <a:pPr algn="ctr"/>
            <a:r>
              <a:rPr lang="en-US" dirty="0">
                <a:latin typeface="Comic Sans MS" panose="030F0702030302020204" pitchFamily="66" charset="0"/>
              </a:rPr>
              <a:t>Sequences and Series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0629" y="1484784"/>
            <a:ext cx="3622765" cy="469217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1600" b="1" dirty="0">
                <a:latin typeface="Comic Sans MS" panose="030F0702030302020204" pitchFamily="66" charset="0"/>
              </a:rPr>
              <a:t>You need to be able to understand series questions where the Greek Sigma notation is used (for both arithmetic and Geometric series)</a:t>
            </a:r>
            <a:endParaRPr lang="en-US" sz="1600" dirty="0">
              <a:latin typeface="Comic Sans MS" panose="030F0702030302020204" pitchFamily="66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708571" y="6519446"/>
            <a:ext cx="51007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Comic Sans MS" panose="030F0702030302020204" pitchFamily="66" charset="0"/>
              </a:rPr>
              <a:t>3F</a:t>
            </a:r>
            <a:endParaRPr lang="en-GB" sz="1600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31204" y="7640"/>
                <a:ext cx="1203984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𝑎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204" y="7640"/>
                <a:ext cx="1203984" cy="276999"/>
              </a:xfrm>
              <a:prstGeom prst="rect">
                <a:avLst/>
              </a:prstGeom>
              <a:blipFill>
                <a:blip r:embed="rId2"/>
                <a:stretch>
                  <a:fillRect l="-2525" t="-4348" r="-1515" b="-1087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0" y="404664"/>
                <a:ext cx="1666071" cy="58669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1−</m:t>
                              </m:r>
                              <m:sSup>
                                <m:sSup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p>
                              </m:sSup>
                            </m:e>
                          </m:d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(1−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den>
                      </m:f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404664"/>
                <a:ext cx="1666071" cy="586699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1547664" y="0"/>
                <a:ext cx="1368152" cy="5648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𝑆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∞</m:t>
                          </m:r>
                        </m:sub>
                      </m:sSub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</a:rPr>
                            <m:t>𝑎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1−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den>
                      </m:f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47664" y="0"/>
                <a:ext cx="1368152" cy="564898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4788024" y="0"/>
                <a:ext cx="2365263" cy="47256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e>
                          </m:d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e>
                      </m:d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88024" y="0"/>
                <a:ext cx="2365263" cy="47256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7233742" y="55612"/>
                <a:ext cx="1935658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+(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−1)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𝑑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33742" y="55612"/>
                <a:ext cx="1935658" cy="276999"/>
              </a:xfrm>
              <a:prstGeom prst="rect">
                <a:avLst/>
              </a:prstGeom>
              <a:blipFill>
                <a:blip r:embed="rId6"/>
                <a:stretch>
                  <a:fillRect l="-315" t="-2174" r="-1577" b="-3260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7651732" y="476672"/>
                <a:ext cx="1492268" cy="47256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𝑙</m:t>
                          </m:r>
                        </m:e>
                      </m:d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51732" y="476672"/>
                <a:ext cx="1492268" cy="472565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3851920" y="3140968"/>
                <a:ext cx="1601977" cy="104156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ctrlPr>
                            <a:rPr lang="en-GB" sz="240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sup>
                        <m:e>
                          <m:d>
                            <m:dPr>
                              <m:ctrlPr>
                                <a:rPr lang="en-GB" sz="240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−3</m:t>
                              </m:r>
                            </m:e>
                          </m:d>
                        </m:e>
                      </m:nary>
                    </m:oMath>
                  </m:oMathPara>
                </a14:m>
                <a:endParaRPr lang="en-GB" sz="2400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51920" y="3140968"/>
                <a:ext cx="1601977" cy="1041567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3" name="Straight Arrow Connector 12"/>
          <p:cNvCxnSpPr/>
          <p:nvPr/>
        </p:nvCxnSpPr>
        <p:spPr>
          <a:xfrm flipH="1" flipV="1">
            <a:off x="4860032" y="4005064"/>
            <a:ext cx="504056" cy="1008112"/>
          </a:xfrm>
          <a:prstGeom prst="straightConnector1">
            <a:avLst/>
          </a:prstGeom>
          <a:ln w="317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flipV="1">
            <a:off x="3419872" y="4293096"/>
            <a:ext cx="576064" cy="792088"/>
          </a:xfrm>
          <a:prstGeom prst="straightConnector1">
            <a:avLst/>
          </a:prstGeom>
          <a:ln w="317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flipH="1">
            <a:off x="4211960" y="2492896"/>
            <a:ext cx="504056" cy="648072"/>
          </a:xfrm>
          <a:prstGeom prst="straightConnector1">
            <a:avLst/>
          </a:prstGeom>
          <a:ln w="317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4572000" y="5085184"/>
            <a:ext cx="216024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  <a:latin typeface="Comic Sans MS" panose="030F0702030302020204" pitchFamily="66" charset="0"/>
              </a:rPr>
              <a:t>This is the nth term formula for the series we are summing</a:t>
            </a:r>
            <a:endParaRPr lang="en-GB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1547664" y="5157192"/>
                <a:ext cx="2592288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This is the value of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en-US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 we use to find the first term</a:t>
                </a:r>
                <a:endParaRPr lang="en-GB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47664" y="5157192"/>
                <a:ext cx="2592288" cy="923330"/>
              </a:xfrm>
              <a:prstGeom prst="rect">
                <a:avLst/>
              </a:prstGeom>
              <a:blipFill>
                <a:blip r:embed="rId9"/>
                <a:stretch>
                  <a:fillRect t="-3311" b="-1059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4067944" y="1772816"/>
                <a:ext cx="2592288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This is the value of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en-US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 we use to find the last term</a:t>
                </a:r>
                <a:endParaRPr lang="en-GB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67944" y="1772816"/>
                <a:ext cx="2592288" cy="923330"/>
              </a:xfrm>
              <a:prstGeom prst="rect">
                <a:avLst/>
              </a:prstGeom>
              <a:blipFill>
                <a:blip r:embed="rId10"/>
                <a:stretch>
                  <a:fillRect l="-1878" t="-3311" r="-4460" b="-1059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2" name="Straight Arrow Connector 21"/>
          <p:cNvCxnSpPr/>
          <p:nvPr/>
        </p:nvCxnSpPr>
        <p:spPr>
          <a:xfrm>
            <a:off x="2699792" y="3573016"/>
            <a:ext cx="1080120" cy="144016"/>
          </a:xfrm>
          <a:prstGeom prst="straightConnector1">
            <a:avLst/>
          </a:prstGeom>
          <a:ln w="317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179512" y="3212976"/>
            <a:ext cx="25922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  <a:latin typeface="Comic Sans MS" panose="030F0702030302020204" pitchFamily="66" charset="0"/>
              </a:rPr>
              <a:t>The Greek letter ‘capital sigma’ means ‘sum of’</a:t>
            </a:r>
            <a:endParaRPr lang="en-GB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5508104" y="3501008"/>
                <a:ext cx="2926699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1+1+3+5+7</m:t>
                      </m:r>
                    </m:oMath>
                  </m:oMathPara>
                </a14:m>
                <a:endParaRPr lang="en-GB" sz="2400" dirty="0"/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08104" y="3501008"/>
                <a:ext cx="2926699" cy="369332"/>
              </a:xfrm>
              <a:prstGeom prst="rect">
                <a:avLst/>
              </a:prstGeom>
              <a:blipFill>
                <a:blip r:embed="rId11"/>
                <a:stretch>
                  <a:fillRect l="-625" r="-2083" b="-819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124086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9" grpId="0"/>
      <p:bldP spid="20" grpId="0"/>
      <p:bldP spid="21" grpId="0"/>
      <p:bldP spid="24" grpId="0"/>
      <p:bldP spid="25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2524" y="129995"/>
            <a:ext cx="7886700" cy="1325563"/>
          </a:xfrm>
        </p:spPr>
        <p:txBody>
          <a:bodyPr/>
          <a:lstStyle/>
          <a:p>
            <a:pPr algn="ctr"/>
            <a:r>
              <a:rPr lang="en-US" dirty="0">
                <a:latin typeface="Comic Sans MS" panose="030F0702030302020204" pitchFamily="66" charset="0"/>
              </a:rPr>
              <a:t>Sequences and Series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0629" y="1484784"/>
            <a:ext cx="3622765" cy="469217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1600" b="1" dirty="0">
                <a:latin typeface="Comic Sans MS" panose="030F0702030302020204" pitchFamily="66" charset="0"/>
              </a:rPr>
              <a:t>You need to be able to understand series questions where the Greek Sigma notation is used (for both arithmetic and Geometric series)</a:t>
            </a:r>
            <a:endParaRPr lang="en-US" sz="1600" dirty="0">
              <a:latin typeface="Comic Sans MS" panose="030F0702030302020204" pitchFamily="66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708571" y="6519446"/>
            <a:ext cx="51007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Comic Sans MS" panose="030F0702030302020204" pitchFamily="66" charset="0"/>
              </a:rPr>
              <a:t>3F</a:t>
            </a:r>
            <a:endParaRPr lang="en-GB" sz="1600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31204" y="7640"/>
                <a:ext cx="1203984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𝑎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204" y="7640"/>
                <a:ext cx="1203984" cy="276999"/>
              </a:xfrm>
              <a:prstGeom prst="rect">
                <a:avLst/>
              </a:prstGeom>
              <a:blipFill>
                <a:blip r:embed="rId2"/>
                <a:stretch>
                  <a:fillRect l="-2525" t="-4348" r="-1515" b="-1087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0" y="404664"/>
                <a:ext cx="1666071" cy="58669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1−</m:t>
                              </m:r>
                              <m:sSup>
                                <m:sSup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p>
                              </m:sSup>
                            </m:e>
                          </m:d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(1−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den>
                      </m:f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404664"/>
                <a:ext cx="1666071" cy="586699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1547664" y="0"/>
                <a:ext cx="1368152" cy="5648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𝑆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∞</m:t>
                          </m:r>
                        </m:sub>
                      </m:sSub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</a:rPr>
                            <m:t>𝑎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1−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den>
                      </m:f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47664" y="0"/>
                <a:ext cx="1368152" cy="564898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4788024" y="0"/>
                <a:ext cx="2365263" cy="47256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e>
                          </m:d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e>
                      </m:d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88024" y="0"/>
                <a:ext cx="2365263" cy="47256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7233742" y="55612"/>
                <a:ext cx="1935658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+(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−1)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𝑑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33742" y="55612"/>
                <a:ext cx="1935658" cy="276999"/>
              </a:xfrm>
              <a:prstGeom prst="rect">
                <a:avLst/>
              </a:prstGeom>
              <a:blipFill>
                <a:blip r:embed="rId6"/>
                <a:stretch>
                  <a:fillRect l="-315" t="-2174" r="-1577" b="-3260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7651732" y="476672"/>
                <a:ext cx="1492268" cy="47256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𝑙</m:t>
                          </m:r>
                        </m:e>
                      </m:d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51732" y="476672"/>
                <a:ext cx="1492268" cy="472565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3851920" y="3140968"/>
                <a:ext cx="1578253" cy="103816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ctrlPr>
                            <a:rPr lang="en-GB" sz="240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=3</m:t>
                          </m:r>
                        </m:sub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6</m:t>
                          </m:r>
                        </m:sup>
                        <m:e>
                          <m:d>
                            <m:dPr>
                              <m:ctrlPr>
                                <a:rPr lang="en-GB" sz="240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×</m:t>
                              </m:r>
                              <m:sSup>
                                <m:sSup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e>
                                <m:sup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𝑟</m:t>
                                  </m:r>
                                </m:sup>
                              </m:sSup>
                            </m:e>
                          </m:d>
                        </m:e>
                      </m:nary>
                    </m:oMath>
                  </m:oMathPara>
                </a14:m>
                <a:endParaRPr lang="en-GB" sz="2400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51920" y="3140968"/>
                <a:ext cx="1578253" cy="1038169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3" name="Straight Arrow Connector 12"/>
          <p:cNvCxnSpPr/>
          <p:nvPr/>
        </p:nvCxnSpPr>
        <p:spPr>
          <a:xfrm flipH="1" flipV="1">
            <a:off x="4860032" y="4005064"/>
            <a:ext cx="504056" cy="1008112"/>
          </a:xfrm>
          <a:prstGeom prst="straightConnector1">
            <a:avLst/>
          </a:prstGeom>
          <a:ln w="317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flipV="1">
            <a:off x="3419872" y="4293096"/>
            <a:ext cx="576064" cy="792088"/>
          </a:xfrm>
          <a:prstGeom prst="straightConnector1">
            <a:avLst/>
          </a:prstGeom>
          <a:ln w="317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flipH="1">
            <a:off x="4211960" y="2492896"/>
            <a:ext cx="504056" cy="648072"/>
          </a:xfrm>
          <a:prstGeom prst="straightConnector1">
            <a:avLst/>
          </a:prstGeom>
          <a:ln w="317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4572000" y="5085184"/>
            <a:ext cx="216024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  <a:latin typeface="Comic Sans MS" panose="030F0702030302020204" pitchFamily="66" charset="0"/>
              </a:rPr>
              <a:t>This is the nth term formula for the series we are summing</a:t>
            </a:r>
            <a:endParaRPr lang="en-GB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1259632" y="5157192"/>
                <a:ext cx="3168352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This is the value of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en-US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 we use to find the first term</a:t>
                </a:r>
              </a:p>
              <a:p>
                <a:pPr algn="ctr"/>
                <a:endParaRPr lang="en-US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  <a:p>
                <a:pPr algn="ctr"/>
                <a:r>
                  <a:rPr lang="en-US" dirty="0">
                    <a:solidFill>
                      <a:srgbClr val="FF0000"/>
                    </a:solidFill>
                    <a:latin typeface="Comic Sans MS" panose="030F0702030302020204" pitchFamily="66" charset="0"/>
                    <a:sym typeface="Wingdings" panose="05000000000000000000" pitchFamily="2" charset="2"/>
                  </a:rPr>
                  <a:t> It does not have to be 1!</a:t>
                </a:r>
                <a:endParaRPr lang="en-GB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59632" y="5157192"/>
                <a:ext cx="3168352" cy="1200329"/>
              </a:xfrm>
              <a:prstGeom prst="rect">
                <a:avLst/>
              </a:prstGeom>
              <a:blipFill>
                <a:blip r:embed="rId9"/>
                <a:stretch>
                  <a:fillRect l="-578" t="-2538" r="-385" b="-761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4067944" y="1772816"/>
                <a:ext cx="2592288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This is the value of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en-US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 we use to find the last term</a:t>
                </a:r>
                <a:endParaRPr lang="en-GB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67944" y="1772816"/>
                <a:ext cx="2592288" cy="923330"/>
              </a:xfrm>
              <a:prstGeom prst="rect">
                <a:avLst/>
              </a:prstGeom>
              <a:blipFill>
                <a:blip r:embed="rId10"/>
                <a:stretch>
                  <a:fillRect l="-1878" t="-3311" r="-4460" b="-1059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2" name="Straight Arrow Connector 21"/>
          <p:cNvCxnSpPr/>
          <p:nvPr/>
        </p:nvCxnSpPr>
        <p:spPr>
          <a:xfrm>
            <a:off x="2699792" y="3573016"/>
            <a:ext cx="1080120" cy="144016"/>
          </a:xfrm>
          <a:prstGeom prst="straightConnector1">
            <a:avLst/>
          </a:prstGeom>
          <a:ln w="317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179512" y="3212976"/>
            <a:ext cx="25922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  <a:latin typeface="Comic Sans MS" panose="030F0702030302020204" pitchFamily="66" charset="0"/>
              </a:rPr>
              <a:t>The Greek letter ‘capital sigma’ means ‘sum of’</a:t>
            </a:r>
            <a:endParaRPr lang="en-GB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5508104" y="3501008"/>
                <a:ext cx="3180999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=40+80+160+320</m:t>
                      </m:r>
                    </m:oMath>
                  </m:oMathPara>
                </a14:m>
                <a:endParaRPr lang="en-GB" sz="2400" dirty="0"/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08104" y="3501008"/>
                <a:ext cx="3180999" cy="369332"/>
              </a:xfrm>
              <a:prstGeom prst="rect">
                <a:avLst/>
              </a:prstGeom>
              <a:blipFill>
                <a:blip r:embed="rId11"/>
                <a:stretch>
                  <a:fillRect l="-576" r="-2111" b="-655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662996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9" grpId="0"/>
      <p:bldP spid="20" grpId="0"/>
      <p:bldP spid="21" grpId="0"/>
      <p:bldP spid="24" grpId="0"/>
      <p:bldP spid="25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2524" y="129995"/>
            <a:ext cx="7886700" cy="1325563"/>
          </a:xfrm>
        </p:spPr>
        <p:txBody>
          <a:bodyPr/>
          <a:lstStyle/>
          <a:p>
            <a:pPr algn="ctr"/>
            <a:r>
              <a:rPr lang="en-US" dirty="0">
                <a:latin typeface="Comic Sans MS" panose="030F0702030302020204" pitchFamily="66" charset="0"/>
              </a:rPr>
              <a:t>Sequences and Series</a:t>
            </a:r>
            <a:endParaRPr lang="en-GB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30629" y="1484784"/>
                <a:ext cx="3622765" cy="4692178"/>
              </a:xfrm>
            </p:spPr>
            <p:txBody>
              <a:bodyPr>
                <a:normAutofit/>
              </a:bodyPr>
              <a:lstStyle/>
              <a:p>
                <a:pPr marL="0" indent="0" algn="ctr">
                  <a:buNone/>
                </a:pPr>
                <a:r>
                  <a:rPr lang="en-US" sz="1600" b="1" dirty="0">
                    <a:latin typeface="Comic Sans MS" panose="030F0702030302020204" pitchFamily="66" charset="0"/>
                  </a:rPr>
                  <a:t>You need to be able to understand series questions where the Greek Sigma notation is used (for both arithmetic and Geometric series)</a:t>
                </a:r>
                <a:endParaRPr lang="en-US" sz="16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endParaRPr lang="en-US" sz="16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r>
                  <a:rPr lang="en-US" sz="1600" dirty="0">
                    <a:latin typeface="Comic Sans MS" panose="030F0702030302020204" pitchFamily="66" charset="0"/>
                  </a:rPr>
                  <a:t>Calculate the following:</a:t>
                </a:r>
              </a:p>
              <a:p>
                <a:pPr marL="0" indent="0" algn="ctr">
                  <a:buNone/>
                </a:pPr>
                <a:endParaRPr lang="en-US" sz="16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ctrlPr>
                            <a:rPr lang="en-US" sz="160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20</m:t>
                          </m:r>
                        </m:sup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(4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+1)</m:t>
                          </m:r>
                        </m:e>
                      </m:nary>
                    </m:oMath>
                  </m:oMathPara>
                </a14:m>
                <a:endParaRPr lang="en-US" sz="16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endParaRPr lang="en-US" sz="16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endParaRPr lang="en-US" sz="16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endParaRPr lang="en-US" sz="16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=5+9+13+</m:t>
                    </m:r>
                  </m:oMath>
                </a14:m>
                <a:r>
                  <a:rPr lang="en-US" sz="1600" dirty="0">
                    <a:latin typeface="Comic Sans MS" panose="030F0702030302020204" pitchFamily="66" charset="0"/>
                  </a:rPr>
                  <a:t>…</a:t>
                </a:r>
                <a14:m>
                  <m:oMath xmlns:m="http://schemas.openxmlformats.org/officeDocument/2006/math">
                    <m:r>
                      <a:rPr lang="en-US" sz="1600" b="0" i="1" dirty="0" smtClean="0">
                        <a:latin typeface="Cambria Math" panose="02040503050406030204" pitchFamily="18" charset="0"/>
                      </a:rPr>
                      <m:t>+ 81</m:t>
                    </m:r>
                  </m:oMath>
                </a14:m>
                <a:endParaRPr lang="en-US" sz="160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30629" y="1484784"/>
                <a:ext cx="3622765" cy="4692178"/>
              </a:xfrm>
              <a:blipFill>
                <a:blip r:embed="rId2"/>
                <a:stretch>
                  <a:fillRect l="-168" t="-780" r="-285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/>
          <p:cNvSpPr txBox="1"/>
          <p:nvPr/>
        </p:nvSpPr>
        <p:spPr>
          <a:xfrm>
            <a:off x="8708571" y="6519446"/>
            <a:ext cx="51007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Comic Sans MS" panose="030F0702030302020204" pitchFamily="66" charset="0"/>
              </a:rPr>
              <a:t>3F</a:t>
            </a:r>
            <a:endParaRPr lang="en-GB" sz="1600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31204" y="7640"/>
                <a:ext cx="1203984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𝑎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204" y="7640"/>
                <a:ext cx="1203984" cy="276999"/>
              </a:xfrm>
              <a:prstGeom prst="rect">
                <a:avLst/>
              </a:prstGeom>
              <a:blipFill>
                <a:blip r:embed="rId3"/>
                <a:stretch>
                  <a:fillRect l="-2525" t="-4348" r="-1515" b="-1087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0" y="404664"/>
                <a:ext cx="1666071" cy="58669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1−</m:t>
                              </m:r>
                              <m:sSup>
                                <m:sSup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p>
                              </m:sSup>
                            </m:e>
                          </m:d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(1−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den>
                      </m:f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404664"/>
                <a:ext cx="1666071" cy="586699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1547664" y="0"/>
                <a:ext cx="1368152" cy="5648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𝑆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∞</m:t>
                          </m:r>
                        </m:sub>
                      </m:sSub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</a:rPr>
                            <m:t>𝑎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1−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den>
                      </m:f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47664" y="0"/>
                <a:ext cx="1368152" cy="564898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4788024" y="0"/>
                <a:ext cx="2365263" cy="47256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e>
                          </m:d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e>
                      </m:d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88024" y="0"/>
                <a:ext cx="2365263" cy="47256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7233742" y="55612"/>
                <a:ext cx="1935658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+(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−1)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𝑑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33742" y="55612"/>
                <a:ext cx="1935658" cy="276999"/>
              </a:xfrm>
              <a:prstGeom prst="rect">
                <a:avLst/>
              </a:prstGeom>
              <a:blipFill>
                <a:blip r:embed="rId7"/>
                <a:stretch>
                  <a:fillRect l="-315" t="-2174" r="-1577" b="-3260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7651732" y="476672"/>
                <a:ext cx="1492268" cy="47256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𝑙</m:t>
                          </m:r>
                        </m:e>
                      </m:d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51732" y="476672"/>
                <a:ext cx="1492268" cy="472565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2267744" y="5877272"/>
                <a:ext cx="864096" cy="24622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=20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67744" y="5877272"/>
                <a:ext cx="864096" cy="246221"/>
              </a:xfrm>
              <a:prstGeom prst="rect">
                <a:avLst/>
              </a:prstGeom>
              <a:blipFill>
                <a:blip r:embed="rId9"/>
                <a:stretch>
                  <a:fillRect b="-487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827584" y="5877272"/>
                <a:ext cx="547008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=5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7584" y="5877272"/>
                <a:ext cx="547008" cy="246221"/>
              </a:xfrm>
              <a:prstGeom prst="rect">
                <a:avLst/>
              </a:prstGeom>
              <a:blipFill>
                <a:blip r:embed="rId10"/>
                <a:stretch>
                  <a:fillRect l="-5618" r="-8989" b="-487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/>
              <p:cNvSpPr txBox="1"/>
              <p:nvPr/>
            </p:nvSpPr>
            <p:spPr>
              <a:xfrm>
                <a:off x="1619672" y="5877272"/>
                <a:ext cx="553357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𝑑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=4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19672" y="5877272"/>
                <a:ext cx="553357" cy="246221"/>
              </a:xfrm>
              <a:prstGeom prst="rect">
                <a:avLst/>
              </a:prstGeom>
              <a:blipFill>
                <a:blip r:embed="rId11"/>
                <a:stretch>
                  <a:fillRect l="-8889" r="-7778" b="-487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/>
              <p:cNvSpPr txBox="1"/>
              <p:nvPr/>
            </p:nvSpPr>
            <p:spPr>
              <a:xfrm>
                <a:off x="4067944" y="2060848"/>
                <a:ext cx="2365263" cy="47256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e>
                          </m:d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e>
                      </m:d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67944" y="2060848"/>
                <a:ext cx="2365263" cy="472565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/>
              <p:cNvSpPr txBox="1"/>
              <p:nvPr/>
            </p:nvSpPr>
            <p:spPr>
              <a:xfrm>
                <a:off x="4067944" y="2852936"/>
                <a:ext cx="2971134" cy="51860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20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2(5)+</m:t>
                          </m:r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20−1</m:t>
                              </m:r>
                            </m:e>
                          </m:d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(4)</m:t>
                          </m:r>
                        </m:e>
                      </m:d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29" name="Text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67944" y="2852936"/>
                <a:ext cx="2971134" cy="518604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/>
              <p:cNvSpPr txBox="1"/>
              <p:nvPr/>
            </p:nvSpPr>
            <p:spPr>
              <a:xfrm>
                <a:off x="4067944" y="3789040"/>
                <a:ext cx="972126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=860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30" name="TextBox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67944" y="3789040"/>
                <a:ext cx="972126" cy="276999"/>
              </a:xfrm>
              <a:prstGeom prst="rect">
                <a:avLst/>
              </a:prstGeom>
              <a:blipFill>
                <a:blip r:embed="rId14"/>
                <a:stretch>
                  <a:fillRect l="-5000" r="-5625" b="-1111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1" name="TextBox 30"/>
          <p:cNvSpPr txBox="1"/>
          <p:nvPr/>
        </p:nvSpPr>
        <p:spPr>
          <a:xfrm>
            <a:off x="7164288" y="2564904"/>
            <a:ext cx="144016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rgbClr val="FF0000"/>
                </a:solidFill>
                <a:latin typeface="Comic Sans MS" panose="030F0702030302020204" pitchFamily="66" charset="0"/>
              </a:rPr>
              <a:t>Sub in values</a:t>
            </a:r>
            <a:endParaRPr lang="en-GB" sz="16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32" name="Arc 24"/>
          <p:cNvSpPr>
            <a:spLocks/>
          </p:cNvSpPr>
          <p:nvPr/>
        </p:nvSpPr>
        <p:spPr bwMode="auto">
          <a:xfrm>
            <a:off x="7092280" y="2348880"/>
            <a:ext cx="144016" cy="792088"/>
          </a:xfrm>
          <a:custGeom>
            <a:avLst/>
            <a:gdLst>
              <a:gd name="T0" fmla="*/ 0 w 21600"/>
              <a:gd name="T1" fmla="*/ 0 h 43185"/>
              <a:gd name="T2" fmla="*/ 964935 w 21600"/>
              <a:gd name="T3" fmla="*/ 172952408 h 43185"/>
              <a:gd name="T4" fmla="*/ 0 w 21600"/>
              <a:gd name="T5" fmla="*/ 86506210 h 43185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43185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212"/>
                  <a:pt x="12418" y="42747"/>
                  <a:pt x="813" y="43184"/>
                </a:cubicBezTo>
              </a:path>
              <a:path w="21600" h="43185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212"/>
                  <a:pt x="12418" y="42747"/>
                  <a:pt x="813" y="43184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33" name="Arc 24"/>
          <p:cNvSpPr>
            <a:spLocks/>
          </p:cNvSpPr>
          <p:nvPr/>
        </p:nvSpPr>
        <p:spPr bwMode="auto">
          <a:xfrm>
            <a:off x="7092280" y="3140968"/>
            <a:ext cx="144016" cy="792088"/>
          </a:xfrm>
          <a:custGeom>
            <a:avLst/>
            <a:gdLst>
              <a:gd name="T0" fmla="*/ 0 w 21600"/>
              <a:gd name="T1" fmla="*/ 0 h 43185"/>
              <a:gd name="T2" fmla="*/ 964935 w 21600"/>
              <a:gd name="T3" fmla="*/ 172952408 h 43185"/>
              <a:gd name="T4" fmla="*/ 0 w 21600"/>
              <a:gd name="T5" fmla="*/ 86506210 h 43185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43185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212"/>
                  <a:pt x="12418" y="42747"/>
                  <a:pt x="813" y="43184"/>
                </a:cubicBezTo>
              </a:path>
              <a:path w="21600" h="43185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212"/>
                  <a:pt x="12418" y="42747"/>
                  <a:pt x="813" y="43184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34" name="TextBox 33"/>
          <p:cNvSpPr txBox="1"/>
          <p:nvPr/>
        </p:nvSpPr>
        <p:spPr>
          <a:xfrm>
            <a:off x="7236296" y="3284984"/>
            <a:ext cx="115212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rgbClr val="FF0000"/>
                </a:solidFill>
                <a:latin typeface="Comic Sans MS" panose="030F0702030302020204" pitchFamily="66" charset="0"/>
              </a:rPr>
              <a:t>Calculate</a:t>
            </a:r>
            <a:endParaRPr lang="en-GB" sz="16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4499992" y="1340768"/>
            <a:ext cx="40324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rgbClr val="FF0000"/>
                </a:solidFill>
                <a:latin typeface="Comic Sans MS" panose="030F0702030302020204" pitchFamily="66" charset="0"/>
              </a:rPr>
              <a:t>Remember to consider whether the sequence is arithmetic or geometric…</a:t>
            </a:r>
            <a:endParaRPr lang="en-GB" sz="16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107504" y="4509120"/>
            <a:ext cx="35283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rgbClr val="FF0000"/>
                </a:solidFill>
                <a:latin typeface="Comic Sans MS" panose="030F0702030302020204" pitchFamily="66" charset="0"/>
              </a:rPr>
              <a:t>It can help to write a few terms of the sequence out first…</a:t>
            </a:r>
            <a:endParaRPr lang="en-GB" sz="16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90011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6" grpId="0"/>
      <p:bldP spid="27" grpId="0"/>
      <p:bldP spid="28" grpId="0"/>
      <p:bldP spid="29" grpId="0"/>
      <p:bldP spid="30" grpId="0"/>
      <p:bldP spid="31" grpId="0"/>
      <p:bldP spid="32" grpId="0" animBg="1"/>
      <p:bldP spid="33" grpId="0" animBg="1"/>
      <p:bldP spid="34" grpId="0"/>
      <p:bldP spid="35" grpId="0"/>
      <p:bldP spid="36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2524" y="129995"/>
            <a:ext cx="7886700" cy="1325563"/>
          </a:xfrm>
        </p:spPr>
        <p:txBody>
          <a:bodyPr/>
          <a:lstStyle/>
          <a:p>
            <a:pPr algn="ctr"/>
            <a:r>
              <a:rPr lang="en-US" dirty="0">
                <a:latin typeface="Comic Sans MS" panose="030F0702030302020204" pitchFamily="66" charset="0"/>
              </a:rPr>
              <a:t>Sequences and Series</a:t>
            </a:r>
            <a:endParaRPr lang="en-GB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30629" y="1484784"/>
                <a:ext cx="3622765" cy="4692178"/>
              </a:xfrm>
            </p:spPr>
            <p:txBody>
              <a:bodyPr>
                <a:normAutofit/>
              </a:bodyPr>
              <a:lstStyle/>
              <a:p>
                <a:pPr marL="0" indent="0" algn="ctr">
                  <a:buNone/>
                </a:pPr>
                <a:r>
                  <a:rPr lang="en-US" sz="1600" b="1" dirty="0">
                    <a:latin typeface="Comic Sans MS" panose="030F0702030302020204" pitchFamily="66" charset="0"/>
                  </a:rPr>
                  <a:t>You need to be able to understand series questions where the Greek Sigma notation is used (for both arithmetic and Geometric series)</a:t>
                </a:r>
                <a:endParaRPr lang="en-US" sz="16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endParaRPr lang="en-US" sz="16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r>
                  <a:rPr lang="en-US" sz="1600" dirty="0">
                    <a:latin typeface="Comic Sans MS" panose="030F0702030302020204" pitchFamily="66" charset="0"/>
                  </a:rPr>
                  <a:t>Find the value of:</a:t>
                </a:r>
              </a:p>
              <a:p>
                <a:pPr marL="0" indent="0" algn="ctr">
                  <a:buNone/>
                </a:pPr>
                <a:endParaRPr lang="en-US" sz="16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ctrlPr>
                            <a:rPr lang="en-US" sz="160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12</m:t>
                          </m:r>
                        </m:sup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(5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×</m:t>
                          </m:r>
                          <m:sSup>
                            <m:sSupPr>
                              <m:ctrlPr>
                                <a:rPr lang="en-US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3</m:t>
                              </m:r>
                            </m:e>
                            <m:sup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𝑘</m:t>
                              </m:r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−1</m:t>
                              </m:r>
                            </m:sup>
                          </m:sSup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nary>
                    </m:oMath>
                  </m:oMathPara>
                </a14:m>
                <a:endParaRPr lang="en-US" sz="16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endParaRPr lang="en-US" sz="16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endParaRPr lang="en-US" sz="16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endParaRPr lang="en-US" sz="16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=5+15+45</m:t>
                      </m:r>
                    </m:oMath>
                  </m:oMathPara>
                </a14:m>
                <a:endParaRPr lang="en-US" sz="160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30629" y="1484784"/>
                <a:ext cx="3622765" cy="4692178"/>
              </a:xfrm>
              <a:blipFill>
                <a:blip r:embed="rId2"/>
                <a:stretch>
                  <a:fillRect l="-168" t="-780" r="-285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/>
          <p:cNvSpPr txBox="1"/>
          <p:nvPr/>
        </p:nvSpPr>
        <p:spPr>
          <a:xfrm>
            <a:off x="8708571" y="6519446"/>
            <a:ext cx="51007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Comic Sans MS" panose="030F0702030302020204" pitchFamily="66" charset="0"/>
              </a:rPr>
              <a:t>3F</a:t>
            </a:r>
            <a:endParaRPr lang="en-GB" sz="1600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31204" y="7640"/>
                <a:ext cx="1203984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𝑎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204" y="7640"/>
                <a:ext cx="1203984" cy="276999"/>
              </a:xfrm>
              <a:prstGeom prst="rect">
                <a:avLst/>
              </a:prstGeom>
              <a:blipFill>
                <a:blip r:embed="rId3"/>
                <a:stretch>
                  <a:fillRect l="-2525" t="-4348" r="-1515" b="-1087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0" y="404664"/>
                <a:ext cx="1666071" cy="58669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1−</m:t>
                              </m:r>
                              <m:sSup>
                                <m:sSup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p>
                              </m:sSup>
                            </m:e>
                          </m:d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(1−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den>
                      </m:f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404664"/>
                <a:ext cx="1666071" cy="586699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1547664" y="0"/>
                <a:ext cx="1368152" cy="5648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𝑆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∞</m:t>
                          </m:r>
                        </m:sub>
                      </m:sSub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</a:rPr>
                            <m:t>𝑎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1−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den>
                      </m:f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47664" y="0"/>
                <a:ext cx="1368152" cy="564898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4788024" y="0"/>
                <a:ext cx="2365263" cy="47256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e>
                          </m:d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e>
                      </m:d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88024" y="0"/>
                <a:ext cx="2365263" cy="47256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7233742" y="55612"/>
                <a:ext cx="1935658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+(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−1)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𝑑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33742" y="55612"/>
                <a:ext cx="1935658" cy="276999"/>
              </a:xfrm>
              <a:prstGeom prst="rect">
                <a:avLst/>
              </a:prstGeom>
              <a:blipFill>
                <a:blip r:embed="rId7"/>
                <a:stretch>
                  <a:fillRect l="-315" t="-2174" r="-1577" b="-3260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7651732" y="476672"/>
                <a:ext cx="1492268" cy="47256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𝑙</m:t>
                          </m:r>
                        </m:e>
                      </m:d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51732" y="476672"/>
                <a:ext cx="1492268" cy="472565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2267744" y="5877272"/>
                <a:ext cx="864096" cy="24622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=12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67744" y="5877272"/>
                <a:ext cx="864096" cy="246221"/>
              </a:xfrm>
              <a:prstGeom prst="rect">
                <a:avLst/>
              </a:prstGeom>
              <a:blipFill>
                <a:blip r:embed="rId9"/>
                <a:stretch>
                  <a:fillRect b="-487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827584" y="5877272"/>
                <a:ext cx="547008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=5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7584" y="5877272"/>
                <a:ext cx="547008" cy="246221"/>
              </a:xfrm>
              <a:prstGeom prst="rect">
                <a:avLst/>
              </a:prstGeom>
              <a:blipFill>
                <a:blip r:embed="rId10"/>
                <a:stretch>
                  <a:fillRect l="-5618" r="-8989" b="-487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/>
              <p:cNvSpPr txBox="1"/>
              <p:nvPr/>
            </p:nvSpPr>
            <p:spPr>
              <a:xfrm>
                <a:off x="1619672" y="5877272"/>
                <a:ext cx="530466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𝑟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=3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19672" y="5877272"/>
                <a:ext cx="530466" cy="246221"/>
              </a:xfrm>
              <a:prstGeom prst="rect">
                <a:avLst/>
              </a:prstGeom>
              <a:blipFill>
                <a:blip r:embed="rId11"/>
                <a:stretch>
                  <a:fillRect l="-5747" r="-6897" b="-487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6" name="TextBox 35"/>
          <p:cNvSpPr txBox="1"/>
          <p:nvPr/>
        </p:nvSpPr>
        <p:spPr>
          <a:xfrm>
            <a:off x="107504" y="4509120"/>
            <a:ext cx="35283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rgbClr val="FF0000"/>
                </a:solidFill>
                <a:latin typeface="Comic Sans MS" panose="030F0702030302020204" pitchFamily="66" charset="0"/>
              </a:rPr>
              <a:t>It can help to write a few terms of the sequence out first…</a:t>
            </a:r>
            <a:endParaRPr lang="en-GB" sz="16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4211960" y="1556792"/>
                <a:ext cx="1666071" cy="58669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1−</m:t>
                              </m:r>
                              <m:sSup>
                                <m:sSup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p>
                              </m:sSup>
                            </m:e>
                          </m:d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(1−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den>
                      </m:f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11960" y="1556792"/>
                <a:ext cx="1666071" cy="586699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4283968" y="2492896"/>
                <a:ext cx="1666071" cy="604396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1−</m:t>
                              </m:r>
                              <m:sSup>
                                <m:sSup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12</m:t>
                                  </m:r>
                                </m:sup>
                              </m:sSup>
                            </m:e>
                          </m:d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(1−3)</m:t>
                          </m:r>
                        </m:den>
                      </m:f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83968" y="2492896"/>
                <a:ext cx="1666071" cy="604396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/>
              <p:cNvSpPr txBox="1"/>
              <p:nvPr/>
            </p:nvSpPr>
            <p:spPr>
              <a:xfrm>
                <a:off x="4139952" y="3429000"/>
                <a:ext cx="1810087" cy="27699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=1328600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37" name="TextBox 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39952" y="3429000"/>
                <a:ext cx="1810087" cy="276999"/>
              </a:xfrm>
              <a:prstGeom prst="rect">
                <a:avLst/>
              </a:prstGeom>
              <a:blipFill>
                <a:blip r:embed="rId14"/>
                <a:stretch>
                  <a:fillRect b="-1111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8" name="Arc 24"/>
          <p:cNvSpPr>
            <a:spLocks/>
          </p:cNvSpPr>
          <p:nvPr/>
        </p:nvSpPr>
        <p:spPr bwMode="auto">
          <a:xfrm>
            <a:off x="6084168" y="1916832"/>
            <a:ext cx="144016" cy="864096"/>
          </a:xfrm>
          <a:custGeom>
            <a:avLst/>
            <a:gdLst>
              <a:gd name="T0" fmla="*/ 0 w 21600"/>
              <a:gd name="T1" fmla="*/ 0 h 43185"/>
              <a:gd name="T2" fmla="*/ 964935 w 21600"/>
              <a:gd name="T3" fmla="*/ 172952408 h 43185"/>
              <a:gd name="T4" fmla="*/ 0 w 21600"/>
              <a:gd name="T5" fmla="*/ 86506210 h 43185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43185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212"/>
                  <a:pt x="12418" y="42747"/>
                  <a:pt x="813" y="43184"/>
                </a:cubicBezTo>
              </a:path>
              <a:path w="21600" h="43185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212"/>
                  <a:pt x="12418" y="42747"/>
                  <a:pt x="813" y="43184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39" name="TextBox 38"/>
          <p:cNvSpPr txBox="1"/>
          <p:nvPr/>
        </p:nvSpPr>
        <p:spPr>
          <a:xfrm>
            <a:off x="6228184" y="2132856"/>
            <a:ext cx="144016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rgbClr val="FF0000"/>
                </a:solidFill>
                <a:latin typeface="Comic Sans MS" panose="030F0702030302020204" pitchFamily="66" charset="0"/>
              </a:rPr>
              <a:t>Sub in values</a:t>
            </a:r>
            <a:endParaRPr lang="en-GB" sz="16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40" name="Arc 24"/>
          <p:cNvSpPr>
            <a:spLocks/>
          </p:cNvSpPr>
          <p:nvPr/>
        </p:nvSpPr>
        <p:spPr bwMode="auto">
          <a:xfrm>
            <a:off x="6084168" y="2780928"/>
            <a:ext cx="144016" cy="792088"/>
          </a:xfrm>
          <a:custGeom>
            <a:avLst/>
            <a:gdLst>
              <a:gd name="T0" fmla="*/ 0 w 21600"/>
              <a:gd name="T1" fmla="*/ 0 h 43185"/>
              <a:gd name="T2" fmla="*/ 964935 w 21600"/>
              <a:gd name="T3" fmla="*/ 172952408 h 43185"/>
              <a:gd name="T4" fmla="*/ 0 w 21600"/>
              <a:gd name="T5" fmla="*/ 86506210 h 43185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43185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212"/>
                  <a:pt x="12418" y="42747"/>
                  <a:pt x="813" y="43184"/>
                </a:cubicBezTo>
              </a:path>
              <a:path w="21600" h="43185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212"/>
                  <a:pt x="12418" y="42747"/>
                  <a:pt x="813" y="43184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41" name="TextBox 40"/>
          <p:cNvSpPr txBox="1"/>
          <p:nvPr/>
        </p:nvSpPr>
        <p:spPr>
          <a:xfrm>
            <a:off x="6156176" y="2996952"/>
            <a:ext cx="115212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rgbClr val="FF0000"/>
                </a:solidFill>
                <a:latin typeface="Comic Sans MS" panose="030F0702030302020204" pitchFamily="66" charset="0"/>
              </a:rPr>
              <a:t>Calculate</a:t>
            </a:r>
            <a:endParaRPr lang="en-GB" sz="16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69695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6" grpId="0"/>
      <p:bldP spid="27" grpId="0"/>
      <p:bldP spid="36" grpId="0"/>
      <p:bldP spid="24" grpId="0"/>
      <p:bldP spid="25" grpId="0"/>
      <p:bldP spid="37" grpId="0"/>
      <p:bldP spid="38" grpId="0" animBg="1"/>
      <p:bldP spid="39" grpId="0"/>
      <p:bldP spid="40" grpId="0" animBg="1"/>
      <p:bldP spid="41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2524" y="129995"/>
            <a:ext cx="7886700" cy="1325563"/>
          </a:xfrm>
        </p:spPr>
        <p:txBody>
          <a:bodyPr/>
          <a:lstStyle/>
          <a:p>
            <a:pPr algn="ctr"/>
            <a:r>
              <a:rPr lang="en-US" dirty="0">
                <a:latin typeface="Comic Sans MS" panose="030F0702030302020204" pitchFamily="66" charset="0"/>
              </a:rPr>
              <a:t>Sequences and Series</a:t>
            </a:r>
            <a:endParaRPr lang="en-GB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30629" y="1484784"/>
                <a:ext cx="3622765" cy="4692178"/>
              </a:xfrm>
            </p:spPr>
            <p:txBody>
              <a:bodyPr>
                <a:normAutofit/>
              </a:bodyPr>
              <a:lstStyle/>
              <a:p>
                <a:pPr marL="0" indent="0" algn="ctr">
                  <a:buNone/>
                </a:pPr>
                <a:r>
                  <a:rPr lang="en-US" sz="1600" b="1" dirty="0">
                    <a:latin typeface="Comic Sans MS" panose="030F0702030302020204" pitchFamily="66" charset="0"/>
                  </a:rPr>
                  <a:t>You need to be able to understand series questions where the Greek Sigma notation is used (for both arithmetic and Geometric series)</a:t>
                </a:r>
                <a:endParaRPr lang="en-US" sz="16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endParaRPr lang="en-US" sz="16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r>
                  <a:rPr lang="en-US" sz="1600" dirty="0">
                    <a:latin typeface="Comic Sans MS" panose="030F0702030302020204" pitchFamily="66" charset="0"/>
                  </a:rPr>
                  <a:t>Find the value of:</a:t>
                </a:r>
              </a:p>
              <a:p>
                <a:pPr marL="0" indent="0" algn="ctr">
                  <a:buNone/>
                </a:pPr>
                <a:endParaRPr lang="en-US" sz="16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ctrlPr>
                            <a:rPr lang="en-US" sz="160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=6</m:t>
                          </m:r>
                        </m:sub>
                        <m:sup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15</m:t>
                          </m:r>
                        </m:sup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(5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×</m:t>
                          </m:r>
                          <m:sSup>
                            <m:sSupPr>
                              <m:ctrlPr>
                                <a:rPr lang="en-US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3</m:t>
                              </m:r>
                            </m:e>
                            <m:sup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𝑘</m:t>
                              </m:r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−1</m:t>
                              </m:r>
                            </m:sup>
                          </m:sSup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nary>
                    </m:oMath>
                  </m:oMathPara>
                </a14:m>
                <a:endParaRPr lang="en-US" sz="16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endParaRPr lang="en-US" sz="16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endParaRPr lang="en-US" sz="16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endParaRPr lang="en-US" sz="160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30629" y="1484784"/>
                <a:ext cx="3622765" cy="4692178"/>
              </a:xfrm>
              <a:blipFill>
                <a:blip r:embed="rId2"/>
                <a:stretch>
                  <a:fillRect l="-168" t="-780" r="-285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/>
          <p:cNvSpPr txBox="1"/>
          <p:nvPr/>
        </p:nvSpPr>
        <p:spPr>
          <a:xfrm>
            <a:off x="8708571" y="6519446"/>
            <a:ext cx="51007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Comic Sans MS" panose="030F0702030302020204" pitchFamily="66" charset="0"/>
              </a:rPr>
              <a:t>3F</a:t>
            </a:r>
            <a:endParaRPr lang="en-GB" sz="1600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31204" y="7640"/>
                <a:ext cx="1203984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𝑎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204" y="7640"/>
                <a:ext cx="1203984" cy="276999"/>
              </a:xfrm>
              <a:prstGeom prst="rect">
                <a:avLst/>
              </a:prstGeom>
              <a:blipFill>
                <a:blip r:embed="rId3"/>
                <a:stretch>
                  <a:fillRect l="-2525" t="-4348" r="-1515" b="-1087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0" y="404664"/>
                <a:ext cx="1666071" cy="58669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1−</m:t>
                              </m:r>
                              <m:sSup>
                                <m:sSup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p>
                              </m:sSup>
                            </m:e>
                          </m:d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(1−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den>
                      </m:f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404664"/>
                <a:ext cx="1666071" cy="586699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1547664" y="0"/>
                <a:ext cx="1368152" cy="5648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𝑆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∞</m:t>
                          </m:r>
                        </m:sub>
                      </m:sSub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</a:rPr>
                            <m:t>𝑎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1−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den>
                      </m:f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47664" y="0"/>
                <a:ext cx="1368152" cy="564898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4788024" y="0"/>
                <a:ext cx="2365263" cy="47256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e>
                          </m:d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e>
                      </m:d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88024" y="0"/>
                <a:ext cx="2365263" cy="47256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7233742" y="55612"/>
                <a:ext cx="1935658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+(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−1)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𝑑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33742" y="55612"/>
                <a:ext cx="1935658" cy="276999"/>
              </a:xfrm>
              <a:prstGeom prst="rect">
                <a:avLst/>
              </a:prstGeom>
              <a:blipFill>
                <a:blip r:embed="rId7"/>
                <a:stretch>
                  <a:fillRect l="-315" t="-2174" r="-1577" b="-3260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7651732" y="476672"/>
                <a:ext cx="1492268" cy="47256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𝑙</m:t>
                          </m:r>
                        </m:e>
                      </m:d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51732" y="476672"/>
                <a:ext cx="1492268" cy="472565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6" name="TextBox 35"/>
          <p:cNvSpPr txBox="1"/>
          <p:nvPr/>
        </p:nvSpPr>
        <p:spPr>
          <a:xfrm>
            <a:off x="107504" y="4509120"/>
            <a:ext cx="3528392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rgbClr val="FF0000"/>
                </a:solidFill>
                <a:latin typeface="Comic Sans MS" panose="030F0702030302020204" pitchFamily="66" charset="0"/>
              </a:rPr>
              <a:t>The sum of the 6</a:t>
            </a:r>
            <a:r>
              <a:rPr lang="en-US" sz="1600" baseline="30000" dirty="0">
                <a:solidFill>
                  <a:srgbClr val="FF0000"/>
                </a:solidFill>
                <a:latin typeface="Comic Sans MS" panose="030F0702030302020204" pitchFamily="66" charset="0"/>
              </a:rPr>
              <a:t>th</a:t>
            </a:r>
            <a:r>
              <a:rPr lang="en-US" sz="1600" dirty="0">
                <a:solidFill>
                  <a:srgbClr val="FF0000"/>
                </a:solidFill>
                <a:latin typeface="Comic Sans MS" panose="030F0702030302020204" pitchFamily="66" charset="0"/>
              </a:rPr>
              <a:t> to the 15</a:t>
            </a:r>
            <a:r>
              <a:rPr lang="en-US" sz="1600" baseline="30000" dirty="0">
                <a:solidFill>
                  <a:srgbClr val="FF0000"/>
                </a:solidFill>
                <a:latin typeface="Comic Sans MS" panose="030F0702030302020204" pitchFamily="66" charset="0"/>
              </a:rPr>
              <a:t>th</a:t>
            </a:r>
            <a:r>
              <a:rPr lang="en-US" sz="1600" dirty="0">
                <a:solidFill>
                  <a:srgbClr val="FF0000"/>
                </a:solidFill>
                <a:latin typeface="Comic Sans MS" panose="030F0702030302020204" pitchFamily="66" charset="0"/>
              </a:rPr>
              <a:t> terms will be equal to:</a:t>
            </a:r>
          </a:p>
          <a:p>
            <a:pPr algn="ctr"/>
            <a:endParaRPr lang="en-US" sz="1600" dirty="0">
              <a:solidFill>
                <a:srgbClr val="FF0000"/>
              </a:solidFill>
              <a:latin typeface="Comic Sans MS" panose="030F0702030302020204" pitchFamily="66" charset="0"/>
            </a:endParaRPr>
          </a:p>
          <a:p>
            <a:pPr algn="ctr"/>
            <a:r>
              <a:rPr lang="en-US" sz="1600" dirty="0">
                <a:solidFill>
                  <a:srgbClr val="FF0000"/>
                </a:solidFill>
                <a:latin typeface="Comic Sans MS" panose="030F0702030302020204" pitchFamily="66" charset="0"/>
              </a:rPr>
              <a:t>The sum of the first 15 terms</a:t>
            </a:r>
          </a:p>
          <a:p>
            <a:pPr algn="ctr"/>
            <a:endParaRPr lang="en-US" sz="1600" dirty="0">
              <a:solidFill>
                <a:srgbClr val="FF0000"/>
              </a:solidFill>
              <a:latin typeface="Comic Sans MS" panose="030F0702030302020204" pitchFamily="66" charset="0"/>
            </a:endParaRPr>
          </a:p>
          <a:p>
            <a:pPr algn="ctr"/>
            <a:r>
              <a:rPr lang="en-US" sz="1600" dirty="0">
                <a:solidFill>
                  <a:srgbClr val="FF0000"/>
                </a:solidFill>
                <a:latin typeface="Comic Sans MS" panose="030F0702030302020204" pitchFamily="66" charset="0"/>
              </a:rPr>
              <a:t>subtract</a:t>
            </a:r>
          </a:p>
          <a:p>
            <a:pPr algn="ctr"/>
            <a:endParaRPr lang="en-US" sz="1600" dirty="0">
              <a:solidFill>
                <a:srgbClr val="FF0000"/>
              </a:solidFill>
              <a:latin typeface="Comic Sans MS" panose="030F0702030302020204" pitchFamily="66" charset="0"/>
            </a:endParaRPr>
          </a:p>
          <a:p>
            <a:pPr algn="ctr"/>
            <a:r>
              <a:rPr lang="en-US" sz="1600" dirty="0">
                <a:solidFill>
                  <a:srgbClr val="FF0000"/>
                </a:solidFill>
                <a:latin typeface="Comic Sans MS" panose="030F0702030302020204" pitchFamily="66" charset="0"/>
              </a:rPr>
              <a:t>The sum of the first 5 terms</a:t>
            </a:r>
            <a:endParaRPr lang="en-GB" sz="16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5292080" y="1340768"/>
                <a:ext cx="1666071" cy="78290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m:rPr>
                              <m:brk m:alnAt="23"/>
                            </m:rPr>
                            <a:rPr lang="en-US" i="1">
                              <a:latin typeface="Cambria Math" panose="02040503050406030204" pitchFamily="18" charset="0"/>
                            </a:rPr>
                            <m:t>6</m:t>
                          </m:r>
                        </m:sub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15</m:t>
                          </m:r>
                        </m:sup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(5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×</m:t>
                          </m:r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3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𝑘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−1</m:t>
                              </m:r>
                            </m:sup>
                          </m:s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nary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92080" y="1340768"/>
                <a:ext cx="1666071" cy="782907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4211960" y="2276872"/>
                <a:ext cx="3744416" cy="78290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15</m:t>
                          </m:r>
                        </m:sup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(5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×</m:t>
                          </m:r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3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𝑘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−1</m:t>
                              </m:r>
                            </m:sup>
                          </m:s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nary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</m:t>
                      </m:r>
                      <m:nary>
                        <m:naryPr>
                          <m:chr m:val="∑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5</m:t>
                          </m:r>
                        </m:sup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(5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×</m:t>
                          </m:r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3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𝑘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−1</m:t>
                              </m:r>
                            </m:sup>
                          </m:s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nary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11960" y="2276872"/>
                <a:ext cx="3744416" cy="782907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3995936" y="3356992"/>
                <a:ext cx="1558568" cy="5866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𝑎</m:t>
                          </m:r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1−</m:t>
                              </m:r>
                              <m:sSup>
                                <m:s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e>
                                <m:sup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p>
                              </m:sSup>
                            </m:e>
                          </m:d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(1−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𝑟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)</m:t>
                          </m:r>
                        </m:den>
                      </m:f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95936" y="3356992"/>
                <a:ext cx="1558568" cy="586699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/>
              <p:cNvSpPr txBox="1"/>
              <p:nvPr/>
            </p:nvSpPr>
            <p:spPr>
              <a:xfrm>
                <a:off x="3923928" y="4149080"/>
                <a:ext cx="1717971" cy="60888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15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1−</m:t>
                              </m:r>
                              <m:sSup>
                                <m:s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15</m:t>
                                  </m:r>
                                </m:sup>
                              </m:sSup>
                            </m:e>
                          </m:d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(1−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)</m:t>
                          </m:r>
                        </m:den>
                      </m:f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31" name="TextBox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23928" y="4149080"/>
                <a:ext cx="1717971" cy="608885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/>
              <p:cNvSpPr txBox="1"/>
              <p:nvPr/>
            </p:nvSpPr>
            <p:spPr>
              <a:xfrm>
                <a:off x="3923928" y="5013176"/>
                <a:ext cx="1691682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15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35872265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32" name="TextBox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23928" y="5013176"/>
                <a:ext cx="1691682" cy="276999"/>
              </a:xfrm>
              <a:prstGeom prst="rect">
                <a:avLst/>
              </a:prstGeom>
              <a:blipFill>
                <a:blip r:embed="rId13"/>
                <a:stretch>
                  <a:fillRect l="-2888" r="-3610" b="-1521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/>
              <p:cNvSpPr txBox="1"/>
              <p:nvPr/>
            </p:nvSpPr>
            <p:spPr>
              <a:xfrm>
                <a:off x="7236296" y="3356992"/>
                <a:ext cx="1558568" cy="5866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𝑎</m:t>
                          </m:r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1−</m:t>
                              </m:r>
                              <m:sSup>
                                <m:s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e>
                                <m:sup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p>
                              </m:sSup>
                            </m:e>
                          </m:d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(1−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𝑟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)</m:t>
                          </m:r>
                        </m:den>
                      </m:f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33" name="TextBox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36296" y="3356992"/>
                <a:ext cx="1558568" cy="586699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/>
              <p:cNvSpPr txBox="1"/>
              <p:nvPr/>
            </p:nvSpPr>
            <p:spPr>
              <a:xfrm>
                <a:off x="7164288" y="4149080"/>
                <a:ext cx="1532664" cy="60888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1−</m:t>
                              </m:r>
                              <m:sSup>
                                <m:s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5</m:t>
                                  </m:r>
                                </m:sup>
                              </m:sSup>
                            </m:e>
                          </m:d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(1−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)</m:t>
                          </m:r>
                        </m:den>
                      </m:f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34" name="TextBox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64288" y="4149080"/>
                <a:ext cx="1532664" cy="608885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/>
              <p:cNvSpPr txBox="1"/>
              <p:nvPr/>
            </p:nvSpPr>
            <p:spPr>
              <a:xfrm>
                <a:off x="7164288" y="5013176"/>
                <a:ext cx="958019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605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35" name="TextBox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64288" y="5013176"/>
                <a:ext cx="958019" cy="276999"/>
              </a:xfrm>
              <a:prstGeom prst="rect">
                <a:avLst/>
              </a:prstGeom>
              <a:blipFill>
                <a:blip r:embed="rId16"/>
                <a:stretch>
                  <a:fillRect l="-5096" r="-6369" b="-1521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/>
              <p:cNvSpPr txBox="1"/>
              <p:nvPr/>
            </p:nvSpPr>
            <p:spPr>
              <a:xfrm>
                <a:off x="5220072" y="5877272"/>
                <a:ext cx="1976503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35872265−605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42" name="TextBox 4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20072" y="5877272"/>
                <a:ext cx="1976503" cy="276999"/>
              </a:xfrm>
              <a:prstGeom prst="rect">
                <a:avLst/>
              </a:prstGeom>
              <a:blipFill>
                <a:blip r:embed="rId17"/>
                <a:stretch>
                  <a:fillRect l="-615" r="-2462" b="-652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/>
              <p:cNvSpPr txBox="1"/>
              <p:nvPr/>
            </p:nvSpPr>
            <p:spPr>
              <a:xfrm>
                <a:off x="5580112" y="6309320"/>
                <a:ext cx="1316066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35871660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43" name="TextBox 4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80112" y="6309320"/>
                <a:ext cx="1316066" cy="276999"/>
              </a:xfrm>
              <a:prstGeom prst="rect">
                <a:avLst/>
              </a:prstGeom>
              <a:blipFill>
                <a:blip r:embed="rId18"/>
                <a:stretch>
                  <a:fillRect l="-1389" r="-4630" b="-888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4" name="Arc 24"/>
          <p:cNvSpPr>
            <a:spLocks/>
          </p:cNvSpPr>
          <p:nvPr/>
        </p:nvSpPr>
        <p:spPr bwMode="auto">
          <a:xfrm>
            <a:off x="7740352" y="1844824"/>
            <a:ext cx="144016" cy="792088"/>
          </a:xfrm>
          <a:custGeom>
            <a:avLst/>
            <a:gdLst>
              <a:gd name="T0" fmla="*/ 0 w 21600"/>
              <a:gd name="T1" fmla="*/ 0 h 43185"/>
              <a:gd name="T2" fmla="*/ 964935 w 21600"/>
              <a:gd name="T3" fmla="*/ 172952408 h 43185"/>
              <a:gd name="T4" fmla="*/ 0 w 21600"/>
              <a:gd name="T5" fmla="*/ 86506210 h 43185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43185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212"/>
                  <a:pt x="12418" y="42747"/>
                  <a:pt x="813" y="43184"/>
                </a:cubicBezTo>
              </a:path>
              <a:path w="21600" h="43185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212"/>
                  <a:pt x="12418" y="42747"/>
                  <a:pt x="813" y="43184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45" name="TextBox 44"/>
          <p:cNvSpPr txBox="1"/>
          <p:nvPr/>
        </p:nvSpPr>
        <p:spPr>
          <a:xfrm>
            <a:off x="7740352" y="1916832"/>
            <a:ext cx="15841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rgbClr val="FF0000"/>
                </a:solidFill>
                <a:latin typeface="Comic Sans MS" panose="030F0702030302020204" pitchFamily="66" charset="0"/>
              </a:rPr>
              <a:t>Write as a subtraction</a:t>
            </a:r>
            <a:endParaRPr lang="en-GB" sz="16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5004048" y="5445224"/>
            <a:ext cx="252866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rgbClr val="FF0000"/>
                </a:solidFill>
                <a:latin typeface="Comic Sans MS" panose="030F0702030302020204" pitchFamily="66" charset="0"/>
              </a:rPr>
              <a:t>Now we can subtract…</a:t>
            </a:r>
            <a:endParaRPr lang="en-GB" sz="16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67981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2" grpId="0"/>
      <p:bldP spid="11" grpId="0"/>
      <p:bldP spid="31" grpId="0"/>
      <p:bldP spid="32" grpId="0"/>
      <p:bldP spid="33" grpId="0"/>
      <p:bldP spid="34" grpId="0"/>
      <p:bldP spid="35" grpId="0"/>
      <p:bldP spid="42" grpId="0"/>
      <p:bldP spid="43" grpId="0"/>
      <p:bldP spid="44" grpId="0" animBg="1"/>
      <p:bldP spid="45" grpId="0"/>
      <p:bldP spid="50" grpId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934050" y="2314192"/>
            <a:ext cx="5415264" cy="230832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7200" b="1" cap="none" spc="0" dirty="0">
                <a:ln w="13462">
                  <a:solidFill>
                    <a:schemeClr val="tx1"/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Pacifico" panose="02000000000000000000" pitchFamily="2" charset="0"/>
              </a:rPr>
              <a:t>Teachings for </a:t>
            </a:r>
          </a:p>
          <a:p>
            <a:pPr algn="ctr"/>
            <a:r>
              <a:rPr lang="en-US" sz="7200" b="1" cap="none" spc="0" dirty="0">
                <a:ln w="13462">
                  <a:solidFill>
                    <a:schemeClr val="tx1"/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Pacifico" panose="02000000000000000000" pitchFamily="2" charset="0"/>
              </a:rPr>
              <a:t>Section </a:t>
            </a:r>
            <a:r>
              <a:rPr lang="en-US" sz="7200" b="1" dirty="0">
                <a:ln w="13462">
                  <a:solidFill>
                    <a:schemeClr val="tx1"/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Pacifico" panose="02000000000000000000" pitchFamily="2" charset="0"/>
              </a:rPr>
              <a:t>3</a:t>
            </a:r>
            <a:r>
              <a:rPr lang="en-US" sz="7200" b="1" cap="none" spc="0" dirty="0">
                <a:ln w="13462">
                  <a:solidFill>
                    <a:schemeClr val="tx1"/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Pacifico" panose="02000000000000000000" pitchFamily="2" charset="0"/>
              </a:rPr>
              <a:t>G</a:t>
            </a:r>
          </a:p>
        </p:txBody>
      </p:sp>
    </p:spTree>
    <p:extLst>
      <p:ext uri="{BB962C8B-B14F-4D97-AF65-F5344CB8AC3E}">
        <p14:creationId xmlns:p14="http://schemas.microsoft.com/office/powerpoint/2010/main" val="4211888976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2524" y="129995"/>
            <a:ext cx="7886700" cy="1325563"/>
          </a:xfrm>
        </p:spPr>
        <p:txBody>
          <a:bodyPr/>
          <a:lstStyle/>
          <a:p>
            <a:pPr algn="ctr"/>
            <a:r>
              <a:rPr lang="en-US" dirty="0">
                <a:latin typeface="Comic Sans MS" panose="030F0702030302020204" pitchFamily="66" charset="0"/>
              </a:rPr>
              <a:t>Sequences and Series</a:t>
            </a:r>
            <a:endParaRPr lang="en-GB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30629" y="1497873"/>
                <a:ext cx="3622765" cy="4679089"/>
              </a:xfrm>
            </p:spPr>
            <p:txBody>
              <a:bodyPr>
                <a:normAutofit/>
              </a:bodyPr>
              <a:lstStyle/>
              <a:p>
                <a:pPr marL="0" indent="0" algn="ctr">
                  <a:buNone/>
                </a:pPr>
                <a:r>
                  <a:rPr lang="en-US" sz="1600" b="1" dirty="0">
                    <a:latin typeface="Comic Sans MS" panose="030F0702030302020204" pitchFamily="66" charset="0"/>
                  </a:rPr>
                  <a:t>You need to understand and be able to use the notation for sequences generated by recurrence relationships</a:t>
                </a:r>
                <a:endParaRPr lang="en-US" sz="16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endParaRPr lang="en-US" sz="16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r>
                  <a:rPr lang="en-US" sz="1600" dirty="0">
                    <a:latin typeface="Comic Sans MS" panose="030F0702030302020204" pitchFamily="66" charset="0"/>
                  </a:rPr>
                  <a:t>In a recurrence relationship, each term is defined as a function of the current/previous term:</a:t>
                </a:r>
              </a:p>
              <a:p>
                <a:pPr marL="0" indent="0" algn="ctr">
                  <a:buNone/>
                </a:pPr>
                <a:endParaRPr lang="en-US" sz="16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+1</m:t>
                          </m:r>
                        </m:sub>
                      </m:sSub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  <m:sub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sz="160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30629" y="1497873"/>
                <a:ext cx="3622765" cy="4679089"/>
              </a:xfrm>
              <a:blipFill>
                <a:blip r:embed="rId2"/>
                <a:stretch>
                  <a:fillRect l="-336" t="-782" r="-184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/>
          <p:cNvSpPr txBox="1"/>
          <p:nvPr/>
        </p:nvSpPr>
        <p:spPr>
          <a:xfrm>
            <a:off x="8708571" y="6519446"/>
            <a:ext cx="51007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Comic Sans MS" panose="030F0702030302020204" pitchFamily="66" charset="0"/>
              </a:rPr>
              <a:t>3G</a:t>
            </a:r>
            <a:endParaRPr lang="en-GB" sz="1600" dirty="0">
              <a:latin typeface="Comic Sans MS" panose="030F0702030302020204" pitchFamily="66" charset="0"/>
            </a:endParaRPr>
          </a:p>
        </p:txBody>
      </p:sp>
      <p:cxnSp>
        <p:nvCxnSpPr>
          <p:cNvPr id="5" name="Straight Arrow Connector 4"/>
          <p:cNvCxnSpPr/>
          <p:nvPr/>
        </p:nvCxnSpPr>
        <p:spPr>
          <a:xfrm flipV="1">
            <a:off x="1403648" y="4221088"/>
            <a:ext cx="144016" cy="648072"/>
          </a:xfrm>
          <a:prstGeom prst="straightConnector1">
            <a:avLst/>
          </a:prstGeom>
          <a:ln w="317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755576" y="4941168"/>
            <a:ext cx="9361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FF0000"/>
                </a:solidFill>
                <a:latin typeface="Comic Sans MS" panose="030F0702030302020204" pitchFamily="66" charset="0"/>
              </a:rPr>
              <a:t>The next term…</a:t>
            </a:r>
            <a:endParaRPr lang="en-GB" sz="14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cxnSp>
        <p:nvCxnSpPr>
          <p:cNvPr id="8" name="Straight Arrow Connector 7"/>
          <p:cNvCxnSpPr/>
          <p:nvPr/>
        </p:nvCxnSpPr>
        <p:spPr>
          <a:xfrm flipH="1" flipV="1">
            <a:off x="2267744" y="4221088"/>
            <a:ext cx="144016" cy="648072"/>
          </a:xfrm>
          <a:prstGeom prst="straightConnector1">
            <a:avLst/>
          </a:prstGeom>
          <a:ln w="317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1763688" y="4941168"/>
            <a:ext cx="144016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FF0000"/>
                </a:solidFill>
                <a:latin typeface="Comic Sans MS" panose="030F0702030302020204" pitchFamily="66" charset="0"/>
              </a:rPr>
              <a:t>…is a function of the previous term</a:t>
            </a:r>
            <a:endParaRPr lang="en-GB" sz="14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12195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2524" y="129995"/>
            <a:ext cx="7886700" cy="1325563"/>
          </a:xfrm>
        </p:spPr>
        <p:txBody>
          <a:bodyPr/>
          <a:lstStyle/>
          <a:p>
            <a:pPr algn="ctr"/>
            <a:r>
              <a:rPr lang="en-US" dirty="0">
                <a:latin typeface="Comic Sans MS" panose="030F0702030302020204" pitchFamily="66" charset="0"/>
              </a:rPr>
              <a:t>Sequences and Series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0629" y="1497873"/>
            <a:ext cx="3622765" cy="4679089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1600" b="1" dirty="0">
                <a:latin typeface="Comic Sans MS" panose="030F0702030302020204" pitchFamily="66" charset="0"/>
              </a:rPr>
              <a:t>You need to be able to use the formula for an arithmetic sequence</a:t>
            </a:r>
            <a:endParaRPr lang="en-US" sz="1600" dirty="0">
              <a:latin typeface="Comic Sans MS" panose="030F0702030302020204" pitchFamily="66" charset="0"/>
            </a:endParaRPr>
          </a:p>
          <a:p>
            <a:pPr marL="0" indent="0" algn="ctr">
              <a:buNone/>
            </a:pPr>
            <a:endParaRPr lang="en-US" sz="1600" dirty="0">
              <a:latin typeface="Comic Sans MS" panose="030F0702030302020204" pitchFamily="66" charset="0"/>
            </a:endParaRPr>
          </a:p>
          <a:p>
            <a:pPr marL="0" indent="0" algn="ctr">
              <a:buNone/>
            </a:pPr>
            <a:r>
              <a:rPr lang="en-US" sz="1600" dirty="0">
                <a:latin typeface="Comic Sans MS" panose="030F0702030302020204" pitchFamily="66" charset="0"/>
              </a:rPr>
              <a:t>An arithmetic sequence is generated as follows:</a:t>
            </a:r>
          </a:p>
          <a:p>
            <a:pPr marL="0" indent="0" algn="ctr">
              <a:buNone/>
            </a:pPr>
            <a:endParaRPr lang="en-US" sz="1600" dirty="0">
              <a:latin typeface="Comic Sans MS" panose="030F0702030302020204" pitchFamily="66" charset="0"/>
            </a:endParaRPr>
          </a:p>
          <a:p>
            <a:pPr marL="0" indent="0" algn="ctr">
              <a:buNone/>
            </a:pPr>
            <a:r>
              <a:rPr lang="en-US" sz="1600" dirty="0">
                <a:latin typeface="Comic Sans MS" panose="030F0702030302020204" pitchFamily="66" charset="0"/>
              </a:rPr>
              <a:t>6, 20, 34, 48, 72…</a:t>
            </a:r>
          </a:p>
          <a:p>
            <a:pPr marL="0" indent="0" algn="ctr">
              <a:buNone/>
            </a:pPr>
            <a:endParaRPr lang="en-US" sz="1600" dirty="0">
              <a:latin typeface="Comic Sans MS" panose="030F0702030302020204" pitchFamily="66" charset="0"/>
            </a:endParaRPr>
          </a:p>
          <a:p>
            <a:pPr marL="342900" indent="-342900" algn="ctr">
              <a:buAutoNum type="alphaLcParenR"/>
            </a:pPr>
            <a:r>
              <a:rPr lang="en-US" sz="1600" dirty="0">
                <a:latin typeface="Comic Sans MS" panose="030F0702030302020204" pitchFamily="66" charset="0"/>
              </a:rPr>
              <a:t>Find the nth term</a:t>
            </a:r>
          </a:p>
          <a:p>
            <a:pPr marL="342900" indent="-342900" algn="ctr">
              <a:buAutoNum type="alphaLcParenR"/>
            </a:pPr>
            <a:r>
              <a:rPr lang="en-US" sz="1600" dirty="0">
                <a:latin typeface="Comic Sans MS" panose="030F0702030302020204" pitchFamily="66" charset="0"/>
              </a:rPr>
              <a:t>Find the first term in the sequence that exceeds 200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8708571" y="6519446"/>
            <a:ext cx="51007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Comic Sans MS" panose="030F0702030302020204" pitchFamily="66" charset="0"/>
              </a:rPr>
              <a:t>3A</a:t>
            </a:r>
            <a:endParaRPr lang="en-GB" sz="1600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35361" y="1730"/>
                <a:ext cx="1935658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+(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−1)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𝑑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361" y="1730"/>
                <a:ext cx="1935658" cy="276999"/>
              </a:xfrm>
              <a:prstGeom prst="rect">
                <a:avLst/>
              </a:prstGeom>
              <a:blipFill>
                <a:blip r:embed="rId2"/>
                <a:stretch>
                  <a:fillRect l="-315" t="-2174" r="-1577" b="-3260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4139952" y="1484784"/>
                <a:ext cx="1935658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+(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−1)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𝑑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39952" y="1484784"/>
                <a:ext cx="1935658" cy="276999"/>
              </a:xfrm>
              <a:prstGeom prst="rect">
                <a:avLst/>
              </a:prstGeom>
              <a:blipFill>
                <a:blip r:embed="rId3"/>
                <a:stretch>
                  <a:fillRect l="-314" t="-4444" r="-1258" b="-3555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1259632" y="5805264"/>
                <a:ext cx="616387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=6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59632" y="5805264"/>
                <a:ext cx="616387" cy="276999"/>
              </a:xfrm>
              <a:prstGeom prst="rect">
                <a:avLst/>
              </a:prstGeom>
              <a:blipFill>
                <a:blip r:embed="rId4"/>
                <a:stretch>
                  <a:fillRect l="-4950" r="-7921" b="-652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2267744" y="5805264"/>
                <a:ext cx="751103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𝑑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=14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67744" y="5805264"/>
                <a:ext cx="751103" cy="276999"/>
              </a:xfrm>
              <a:prstGeom prst="rect">
                <a:avLst/>
              </a:prstGeom>
              <a:blipFill>
                <a:blip r:embed="rId5"/>
                <a:stretch>
                  <a:fillRect l="-7317" r="-8130" b="-652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467544" y="5229200"/>
                <a:ext cx="3240359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dirty="0">
                    <a:solidFill>
                      <a:srgbClr val="FF0000"/>
                    </a:solidFill>
                    <a:latin typeface="Comic Sans MS" panose="030F0702030302020204" pitchFamily="66" charset="0"/>
                    <a:sym typeface="Wingdings" panose="05000000000000000000" pitchFamily="2" charset="2"/>
                  </a:rPr>
                  <a:t> A good starting point is to </a:t>
                </a:r>
                <a:r>
                  <a:rPr lang="en-US" sz="1400" dirty="0" err="1">
                    <a:solidFill>
                      <a:srgbClr val="FF0000"/>
                    </a:solidFill>
                    <a:latin typeface="Comic Sans MS" panose="030F0702030302020204" pitchFamily="66" charset="0"/>
                    <a:sym typeface="Wingdings" panose="05000000000000000000" pitchFamily="2" charset="2"/>
                  </a:rPr>
                  <a:t>summarise</a:t>
                </a:r>
                <a:r>
                  <a:rPr lang="en-US" sz="1400" dirty="0">
                    <a:solidFill>
                      <a:srgbClr val="FF0000"/>
                    </a:solidFill>
                    <a:latin typeface="Comic Sans MS" panose="030F0702030302020204" pitchFamily="66" charset="0"/>
                    <a:sym typeface="Wingdings" panose="05000000000000000000" pitchFamily="2" charset="2"/>
                  </a:rPr>
                  <a:t> </a:t>
                </a:r>
                <a14:m>
                  <m:oMath xmlns:m="http://schemas.openxmlformats.org/officeDocument/2006/math">
                    <m:r>
                      <a:rPr lang="en-US" sz="1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𝑎</m:t>
                    </m:r>
                  </m:oMath>
                </a14:m>
                <a:r>
                  <a:rPr lang="en-US" sz="1400" dirty="0">
                    <a:solidFill>
                      <a:srgbClr val="FF0000"/>
                    </a:solidFill>
                    <a:latin typeface="Comic Sans MS" panose="030F0702030302020204" pitchFamily="66" charset="0"/>
                    <a:sym typeface="Wingdings" panose="05000000000000000000" pitchFamily="2" charset="2"/>
                  </a:rPr>
                  <a:t> and </a:t>
                </a:r>
                <a14:m>
                  <m:oMath xmlns:m="http://schemas.openxmlformats.org/officeDocument/2006/math">
                    <m:r>
                      <a:rPr lang="en-US" sz="1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𝑑</m:t>
                    </m:r>
                  </m:oMath>
                </a14:m>
                <a:endParaRPr lang="en-GB" sz="1400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544" y="5229200"/>
                <a:ext cx="3240359" cy="523220"/>
              </a:xfrm>
              <a:prstGeom prst="rect">
                <a:avLst/>
              </a:prstGeom>
              <a:blipFill>
                <a:blip r:embed="rId6"/>
                <a:stretch>
                  <a:fillRect t="-2326" b="-1046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4139952" y="1988840"/>
                <a:ext cx="2448272" cy="27699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=(6)+(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−1)(14)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39952" y="1988840"/>
                <a:ext cx="2448272" cy="276999"/>
              </a:xfrm>
              <a:prstGeom prst="rect">
                <a:avLst/>
              </a:prstGeom>
              <a:blipFill>
                <a:blip r:embed="rId7"/>
                <a:stretch>
                  <a:fillRect t="-2174" r="-1741" b="-3260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4211960" y="2492896"/>
                <a:ext cx="1872208" cy="27699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=6+14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−14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11960" y="2492896"/>
                <a:ext cx="1872208" cy="276999"/>
              </a:xfrm>
              <a:prstGeom prst="rect">
                <a:avLst/>
              </a:prstGeom>
              <a:blipFill>
                <a:blip r:embed="rId8"/>
                <a:stretch>
                  <a:fillRect l="-3257" r="-4235" b="-1111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4067944" y="2996952"/>
                <a:ext cx="1656184" cy="27699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=14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−8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67944" y="2996952"/>
                <a:ext cx="1656184" cy="276999"/>
              </a:xfrm>
              <a:prstGeom prst="rect">
                <a:avLst/>
              </a:prstGeom>
              <a:blipFill>
                <a:blip r:embed="rId9"/>
                <a:stretch>
                  <a:fillRect b="-1111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Arc 16"/>
          <p:cNvSpPr/>
          <p:nvPr/>
        </p:nvSpPr>
        <p:spPr>
          <a:xfrm>
            <a:off x="6444208" y="1628800"/>
            <a:ext cx="288032" cy="504056"/>
          </a:xfrm>
          <a:prstGeom prst="arc">
            <a:avLst>
              <a:gd name="adj1" fmla="val 16200000"/>
              <a:gd name="adj2" fmla="val 5319440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Arc 25"/>
          <p:cNvSpPr/>
          <p:nvPr/>
        </p:nvSpPr>
        <p:spPr>
          <a:xfrm>
            <a:off x="6444208" y="2132856"/>
            <a:ext cx="288032" cy="504056"/>
          </a:xfrm>
          <a:prstGeom prst="arc">
            <a:avLst>
              <a:gd name="adj1" fmla="val 16200000"/>
              <a:gd name="adj2" fmla="val 5319440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" name="Arc 26"/>
          <p:cNvSpPr/>
          <p:nvPr/>
        </p:nvSpPr>
        <p:spPr>
          <a:xfrm>
            <a:off x="6012160" y="2636912"/>
            <a:ext cx="288032" cy="504056"/>
          </a:xfrm>
          <a:prstGeom prst="arc">
            <a:avLst>
              <a:gd name="adj1" fmla="val 16200000"/>
              <a:gd name="adj2" fmla="val 5319440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/>
              <p:cNvSpPr txBox="1"/>
              <p:nvPr/>
            </p:nvSpPr>
            <p:spPr>
              <a:xfrm>
                <a:off x="6588224" y="1700808"/>
                <a:ext cx="1584176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dirty="0">
                    <a:solidFill>
                      <a:srgbClr val="FF0000"/>
                    </a:solidFill>
                    <a:latin typeface="Comic Sans MS" panose="030F0702030302020204" pitchFamily="66" charset="0"/>
                    <a:sym typeface="Wingdings" panose="05000000000000000000" pitchFamily="2" charset="2"/>
                  </a:rPr>
                  <a:t>Sub in </a:t>
                </a:r>
                <a14:m>
                  <m:oMath xmlns:m="http://schemas.openxmlformats.org/officeDocument/2006/math">
                    <m:r>
                      <a:rPr lang="en-US" sz="1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𝑎</m:t>
                    </m:r>
                  </m:oMath>
                </a14:m>
                <a:r>
                  <a:rPr lang="en-US" sz="1400" dirty="0">
                    <a:solidFill>
                      <a:srgbClr val="FF0000"/>
                    </a:solidFill>
                    <a:latin typeface="Comic Sans MS" panose="030F0702030302020204" pitchFamily="66" charset="0"/>
                    <a:sym typeface="Wingdings" panose="05000000000000000000" pitchFamily="2" charset="2"/>
                  </a:rPr>
                  <a:t> and </a:t>
                </a:r>
                <a14:m>
                  <m:oMath xmlns:m="http://schemas.openxmlformats.org/officeDocument/2006/math">
                    <m:r>
                      <a:rPr lang="en-US" sz="1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𝑑</m:t>
                    </m:r>
                  </m:oMath>
                </a14:m>
                <a:endParaRPr lang="en-GB" sz="1400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88224" y="1700808"/>
                <a:ext cx="1584176" cy="307777"/>
              </a:xfrm>
              <a:prstGeom prst="rect">
                <a:avLst/>
              </a:prstGeom>
              <a:blipFill>
                <a:blip r:embed="rId10"/>
                <a:stretch>
                  <a:fillRect t="-4000" b="-22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9" name="TextBox 28"/>
          <p:cNvSpPr txBox="1"/>
          <p:nvPr/>
        </p:nvSpPr>
        <p:spPr>
          <a:xfrm>
            <a:off x="6660232" y="2204864"/>
            <a:ext cx="158417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FF0000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Expand bracket</a:t>
            </a:r>
            <a:endParaRPr lang="en-GB" sz="14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6300192" y="2708920"/>
            <a:ext cx="93610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FF0000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Simplify</a:t>
            </a:r>
            <a:endParaRPr lang="en-GB" sz="14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/>
              <p:cNvSpPr txBox="1"/>
              <p:nvPr/>
            </p:nvSpPr>
            <p:spPr>
              <a:xfrm>
                <a:off x="1979712" y="4005064"/>
                <a:ext cx="1656184" cy="24622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en-US" sz="1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en-US" sz="16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=14</m:t>
                      </m:r>
                      <m:r>
                        <a:rPr lang="en-US" sz="16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sz="16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−8</m:t>
                      </m:r>
                    </m:oMath>
                  </m:oMathPara>
                </a14:m>
                <a:endParaRPr lang="en-GB" sz="16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1" name="TextBox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79712" y="4005064"/>
                <a:ext cx="1656184" cy="246221"/>
              </a:xfrm>
              <a:prstGeom prst="rect">
                <a:avLst/>
              </a:prstGeom>
              <a:blipFill>
                <a:blip r:embed="rId11"/>
                <a:stretch>
                  <a:fillRect b="-10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990068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/>
      <p:bldP spid="22" grpId="0"/>
      <p:bldP spid="15" grpId="0"/>
      <p:bldP spid="23" grpId="0"/>
      <p:bldP spid="24" grpId="0"/>
      <p:bldP spid="25" grpId="0"/>
      <p:bldP spid="17" grpId="0" animBg="1"/>
      <p:bldP spid="26" grpId="0" animBg="1"/>
      <p:bldP spid="27" grpId="0" animBg="1"/>
      <p:bldP spid="28" grpId="0"/>
      <p:bldP spid="29" grpId="0"/>
      <p:bldP spid="30" grpId="0"/>
      <p:bldP spid="31" grpId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2524" y="129995"/>
            <a:ext cx="7886700" cy="1325563"/>
          </a:xfrm>
        </p:spPr>
        <p:txBody>
          <a:bodyPr/>
          <a:lstStyle/>
          <a:p>
            <a:pPr algn="ctr"/>
            <a:r>
              <a:rPr lang="en-US" dirty="0">
                <a:latin typeface="Comic Sans MS" panose="030F0702030302020204" pitchFamily="66" charset="0"/>
              </a:rPr>
              <a:t>Sequences and Series</a:t>
            </a:r>
            <a:endParaRPr lang="en-GB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30629" y="1497873"/>
                <a:ext cx="3622765" cy="4679089"/>
              </a:xfrm>
            </p:spPr>
            <p:txBody>
              <a:bodyPr>
                <a:normAutofit/>
              </a:bodyPr>
              <a:lstStyle/>
              <a:p>
                <a:pPr marL="0" indent="0" algn="ctr">
                  <a:buNone/>
                </a:pPr>
                <a:r>
                  <a:rPr lang="en-US" sz="1600" b="1" dirty="0">
                    <a:latin typeface="Comic Sans MS" panose="030F0702030302020204" pitchFamily="66" charset="0"/>
                  </a:rPr>
                  <a:t>You need to understand and be able to use the notation for sequences generated by recurrence relationships</a:t>
                </a:r>
                <a:endParaRPr lang="en-US" sz="16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endParaRPr lang="en-US" sz="16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r>
                  <a:rPr lang="en-US" sz="1600" dirty="0">
                    <a:latin typeface="Comic Sans MS" panose="030F0702030302020204" pitchFamily="66" charset="0"/>
                  </a:rPr>
                  <a:t>Find the first four terms of the following sequences:</a:t>
                </a:r>
              </a:p>
              <a:p>
                <a:pPr marL="0" indent="0" algn="ctr">
                  <a:buNone/>
                </a:pPr>
                <a:endParaRPr lang="en-US" sz="16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r>
                  <a:rPr lang="en-US" sz="1600" dirty="0">
                    <a:latin typeface="Comic Sans MS" panose="030F0702030302020204" pitchFamily="66" charset="0"/>
                  </a:rPr>
                  <a:t>a)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6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+1</m:t>
                        </m:r>
                      </m:sub>
                    </m:sSub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+4</m:t>
                    </m:r>
                  </m:oMath>
                </a14:m>
                <a:r>
                  <a:rPr lang="en-US" sz="1600" dirty="0">
                    <a:latin typeface="Comic Sans MS" panose="030F0702030302020204" pitchFamily="66" charset="0"/>
                  </a:rPr>
                  <a:t>,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6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=7</m:t>
                    </m:r>
                  </m:oMath>
                </a14:m>
                <a:endParaRPr lang="en-US" sz="16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endParaRPr lang="en-US" sz="16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r>
                  <a:rPr lang="en-US" sz="1600" dirty="0">
                    <a:latin typeface="Comic Sans MS" panose="030F0702030302020204" pitchFamily="66" charset="0"/>
                  </a:rPr>
                  <a:t>b)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+1</m:t>
                        </m:r>
                      </m:sub>
                    </m:sSub>
                    <m:r>
                      <a:rPr lang="en-US" sz="1600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sz="1600" i="1">
                        <a:latin typeface="Cambria Math" panose="02040503050406030204" pitchFamily="18" charset="0"/>
                      </a:rPr>
                      <m:t>+4</m:t>
                    </m:r>
                  </m:oMath>
                </a14:m>
                <a:r>
                  <a:rPr lang="en-US" sz="1600" dirty="0">
                    <a:latin typeface="Comic Sans MS" panose="030F0702030302020204" pitchFamily="66" charset="0"/>
                  </a:rPr>
                  <a:t>,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16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5</m:t>
                    </m:r>
                  </m:oMath>
                </a14:m>
                <a:endParaRPr lang="en-US" sz="160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30629" y="1497873"/>
                <a:ext cx="3622765" cy="4679089"/>
              </a:xfrm>
              <a:blipFill>
                <a:blip r:embed="rId2"/>
                <a:stretch>
                  <a:fillRect t="-78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/>
          <p:cNvSpPr txBox="1"/>
          <p:nvPr/>
        </p:nvSpPr>
        <p:spPr>
          <a:xfrm>
            <a:off x="8708571" y="6519446"/>
            <a:ext cx="51007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Comic Sans MS" panose="030F0702030302020204" pitchFamily="66" charset="0"/>
              </a:rPr>
              <a:t>3G</a:t>
            </a:r>
            <a:endParaRPr lang="en-GB" sz="1600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5004048" y="1484784"/>
                <a:ext cx="2420791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+1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+4</m:t>
                      </m:r>
                      <m:r>
                        <m:rPr>
                          <m:nor/>
                        </m:rPr>
                        <a:rPr lang="en-US" dirty="0">
                          <a:latin typeface="Comic Sans MS" panose="030F0702030302020204" pitchFamily="66" charset="0"/>
                        </a:rPr>
                        <m:t>,  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=7</m:t>
                      </m:r>
                    </m:oMath>
                  </m:oMathPara>
                </a14:m>
                <a:endParaRPr lang="en-US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04048" y="1484784"/>
                <a:ext cx="2420791" cy="276999"/>
              </a:xfrm>
              <a:prstGeom prst="rect">
                <a:avLst/>
              </a:prstGeom>
              <a:blipFill>
                <a:blip r:embed="rId3"/>
                <a:stretch>
                  <a:fillRect l="-756" r="-1511" b="-1777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5292080" y="2564904"/>
                <a:ext cx="181139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7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92080" y="2564904"/>
                <a:ext cx="181139" cy="276999"/>
              </a:xfrm>
              <a:prstGeom prst="rect">
                <a:avLst/>
              </a:prstGeom>
              <a:blipFill>
                <a:blip r:embed="rId4"/>
                <a:stretch>
                  <a:fillRect l="-30000" r="-30000" b="-666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5796136" y="2564904"/>
                <a:ext cx="309380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11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96136" y="2564904"/>
                <a:ext cx="309380" cy="276999"/>
              </a:xfrm>
              <a:prstGeom prst="rect">
                <a:avLst/>
              </a:prstGeom>
              <a:blipFill>
                <a:blip r:embed="rId5"/>
                <a:stretch>
                  <a:fillRect l="-19608" r="-15686" b="-666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TextBox 11"/>
          <p:cNvSpPr txBox="1"/>
          <p:nvPr/>
        </p:nvSpPr>
        <p:spPr>
          <a:xfrm>
            <a:off x="3923928" y="1916832"/>
            <a:ext cx="453650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FF0000"/>
                </a:solidFill>
                <a:latin typeface="Comic Sans MS" panose="030F0702030302020204" pitchFamily="66" charset="0"/>
              </a:rPr>
              <a:t>‘To get the next term, add 4 to the current term.’ ‘The first term is 7’</a:t>
            </a:r>
            <a:endParaRPr lang="en-GB" sz="14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6372200" y="2564904"/>
                <a:ext cx="309380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15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72200" y="2564904"/>
                <a:ext cx="309380" cy="276999"/>
              </a:xfrm>
              <a:prstGeom prst="rect">
                <a:avLst/>
              </a:prstGeom>
              <a:blipFill>
                <a:blip r:embed="rId6"/>
                <a:stretch>
                  <a:fillRect l="-19608" r="-17647" b="-888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6948264" y="2564904"/>
                <a:ext cx="309380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19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48264" y="2564904"/>
                <a:ext cx="309380" cy="276999"/>
              </a:xfrm>
              <a:prstGeom prst="rect">
                <a:avLst/>
              </a:prstGeom>
              <a:blipFill>
                <a:blip r:embed="rId7"/>
                <a:stretch>
                  <a:fillRect l="-19608" r="-15686" b="-666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5004048" y="3573016"/>
                <a:ext cx="2420791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+1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+4</m:t>
                      </m:r>
                      <m:r>
                        <m:rPr>
                          <m:nor/>
                        </m:rPr>
                        <a:rPr lang="en-US" dirty="0">
                          <a:latin typeface="Comic Sans MS" panose="030F0702030302020204" pitchFamily="66" charset="0"/>
                        </a:rPr>
                        <m:t>,  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5</m:t>
                      </m:r>
                    </m:oMath>
                  </m:oMathPara>
                </a14:m>
                <a:endParaRPr lang="en-US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04048" y="3573016"/>
                <a:ext cx="2420791" cy="276999"/>
              </a:xfrm>
              <a:prstGeom prst="rect">
                <a:avLst/>
              </a:prstGeom>
              <a:blipFill>
                <a:blip r:embed="rId8"/>
                <a:stretch>
                  <a:fillRect l="-756" r="-1763" b="-1739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5292080" y="4653136"/>
                <a:ext cx="181139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5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92080" y="4653136"/>
                <a:ext cx="181139" cy="276999"/>
              </a:xfrm>
              <a:prstGeom prst="rect">
                <a:avLst/>
              </a:prstGeom>
              <a:blipFill>
                <a:blip r:embed="rId9"/>
                <a:stretch>
                  <a:fillRect l="-33333" r="-30000" b="-652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5868144" y="4653136"/>
                <a:ext cx="181139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9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68144" y="4653136"/>
                <a:ext cx="181139" cy="276999"/>
              </a:xfrm>
              <a:prstGeom prst="rect">
                <a:avLst/>
              </a:prstGeom>
              <a:blipFill>
                <a:blip r:embed="rId10"/>
                <a:stretch>
                  <a:fillRect l="-34483" r="-31034" b="-652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TextBox 17"/>
          <p:cNvSpPr txBox="1"/>
          <p:nvPr/>
        </p:nvSpPr>
        <p:spPr>
          <a:xfrm>
            <a:off x="3923928" y="4005064"/>
            <a:ext cx="453650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FF0000"/>
                </a:solidFill>
                <a:latin typeface="Comic Sans MS" panose="030F0702030302020204" pitchFamily="66" charset="0"/>
              </a:rPr>
              <a:t>‘To get the next term, add 4 to the current term.’ ‘The first term is 5’</a:t>
            </a:r>
            <a:endParaRPr lang="en-GB" sz="14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6372200" y="4653136"/>
                <a:ext cx="309380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13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72200" y="4653136"/>
                <a:ext cx="309380" cy="276999"/>
              </a:xfrm>
              <a:prstGeom prst="rect">
                <a:avLst/>
              </a:prstGeom>
              <a:blipFill>
                <a:blip r:embed="rId11"/>
                <a:stretch>
                  <a:fillRect l="-17647" r="-17647" b="-652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6948264" y="4653136"/>
                <a:ext cx="309380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17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48264" y="4653136"/>
                <a:ext cx="309380" cy="276999"/>
              </a:xfrm>
              <a:prstGeom prst="rect">
                <a:avLst/>
              </a:prstGeom>
              <a:blipFill>
                <a:blip r:embed="rId12"/>
                <a:stretch>
                  <a:fillRect l="-19608" r="-15686" b="-652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TextBox 20"/>
          <p:cNvSpPr txBox="1"/>
          <p:nvPr/>
        </p:nvSpPr>
        <p:spPr>
          <a:xfrm>
            <a:off x="3779912" y="5373216"/>
            <a:ext cx="49685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rgbClr val="FF0000"/>
                </a:solidFill>
                <a:latin typeface="Comic Sans MS" panose="030F0702030302020204" pitchFamily="66" charset="0"/>
              </a:rPr>
              <a:t>With recurrence relationships you need to know the relationship as well as a starting value!</a:t>
            </a:r>
            <a:endParaRPr lang="en-GB" sz="16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35460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2524" y="129995"/>
            <a:ext cx="7886700" cy="1325563"/>
          </a:xfrm>
        </p:spPr>
        <p:txBody>
          <a:bodyPr/>
          <a:lstStyle/>
          <a:p>
            <a:pPr algn="ctr"/>
            <a:r>
              <a:rPr lang="en-US" dirty="0">
                <a:latin typeface="Comic Sans MS" panose="030F0702030302020204" pitchFamily="66" charset="0"/>
              </a:rPr>
              <a:t>Sequences and Series</a:t>
            </a:r>
            <a:endParaRPr lang="en-GB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30629" y="1497873"/>
                <a:ext cx="3622765" cy="4679089"/>
              </a:xfrm>
            </p:spPr>
            <p:txBody>
              <a:bodyPr>
                <a:normAutofit/>
              </a:bodyPr>
              <a:lstStyle/>
              <a:p>
                <a:pPr marL="0" indent="0" algn="ctr">
                  <a:buNone/>
                </a:pPr>
                <a:r>
                  <a:rPr lang="en-US" sz="1600" b="1" dirty="0">
                    <a:latin typeface="Comic Sans MS" panose="030F0702030302020204" pitchFamily="66" charset="0"/>
                  </a:rPr>
                  <a:t>You need to understand and be able to use the notation for sequences generated by recurrence relationships</a:t>
                </a:r>
                <a:endParaRPr lang="en-US" sz="16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endParaRPr lang="en-US" sz="16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r>
                  <a:rPr lang="en-US" sz="1600" dirty="0">
                    <a:latin typeface="Comic Sans MS" panose="030F0702030302020204" pitchFamily="66" charset="0"/>
                  </a:rPr>
                  <a:t>Find the first five terms generated by the following sequence:</a:t>
                </a:r>
              </a:p>
              <a:p>
                <a:pPr marL="0" indent="0" algn="ctr">
                  <a:buNone/>
                </a:pPr>
                <a:endParaRPr lang="en-US" sz="16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16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+1</m:t>
                        </m:r>
                      </m:sub>
                    </m:sSub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=2</m:t>
                    </m:r>
                    <m:sSub>
                      <m:sSub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+3</m:t>
                    </m:r>
                  </m:oMath>
                </a14:m>
                <a:r>
                  <a:rPr lang="en-US" sz="1600" dirty="0">
                    <a:latin typeface="Comic Sans MS" panose="030F0702030302020204" pitchFamily="66" charset="0"/>
                  </a:rPr>
                  <a:t>,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6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=2</m:t>
                    </m:r>
                  </m:oMath>
                </a14:m>
                <a:endParaRPr lang="en-US" sz="160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30629" y="1497873"/>
                <a:ext cx="3622765" cy="4679089"/>
              </a:xfrm>
              <a:blipFill>
                <a:blip r:embed="rId2"/>
                <a:stretch>
                  <a:fillRect t="-782" r="-168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/>
          <p:cNvSpPr txBox="1"/>
          <p:nvPr/>
        </p:nvSpPr>
        <p:spPr>
          <a:xfrm>
            <a:off x="8708571" y="6519446"/>
            <a:ext cx="51007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Comic Sans MS" panose="030F0702030302020204" pitchFamily="66" charset="0"/>
              </a:rPr>
              <a:t>3G</a:t>
            </a:r>
            <a:endParaRPr lang="en-GB" sz="1600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4965576" y="1484784"/>
                <a:ext cx="2497735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+1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=2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+3</m:t>
                      </m:r>
                      <m:r>
                        <m:rPr>
                          <m:nor/>
                        </m:rPr>
                        <a:rPr lang="en-US" dirty="0">
                          <a:latin typeface="Comic Sans MS" panose="030F0702030302020204" pitchFamily="66" charset="0"/>
                        </a:rPr>
                        <m:t>,  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en-US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65576" y="1484784"/>
                <a:ext cx="2497735" cy="276999"/>
              </a:xfrm>
              <a:prstGeom prst="rect">
                <a:avLst/>
              </a:prstGeom>
              <a:blipFill>
                <a:blip r:embed="rId3"/>
                <a:stretch>
                  <a:fillRect l="-1956" r="-244" b="-1777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5076056" y="2564904"/>
                <a:ext cx="181139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76056" y="2564904"/>
                <a:ext cx="181139" cy="276999"/>
              </a:xfrm>
              <a:prstGeom prst="rect">
                <a:avLst/>
              </a:prstGeom>
              <a:blipFill>
                <a:blip r:embed="rId4"/>
                <a:stretch>
                  <a:fillRect l="-34483" r="-31034" b="-666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5580112" y="2564904"/>
                <a:ext cx="181139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7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80112" y="2564904"/>
                <a:ext cx="181139" cy="276999"/>
              </a:xfrm>
              <a:prstGeom prst="rect">
                <a:avLst/>
              </a:prstGeom>
              <a:blipFill>
                <a:blip r:embed="rId5"/>
                <a:stretch>
                  <a:fillRect l="-30000" r="-30000" b="-666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TextBox 24"/>
          <p:cNvSpPr txBox="1"/>
          <p:nvPr/>
        </p:nvSpPr>
        <p:spPr>
          <a:xfrm>
            <a:off x="3923928" y="1916832"/>
            <a:ext cx="453650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FF0000"/>
                </a:solidFill>
                <a:latin typeface="Comic Sans MS" panose="030F0702030302020204" pitchFamily="66" charset="0"/>
              </a:rPr>
              <a:t>‘To get the next term, multiply the current term by 2, and then add 3. The first term is 2’</a:t>
            </a:r>
            <a:endParaRPr lang="en-GB" sz="14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6012160" y="2564904"/>
                <a:ext cx="309380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17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12160" y="2564904"/>
                <a:ext cx="309380" cy="276999"/>
              </a:xfrm>
              <a:prstGeom prst="rect">
                <a:avLst/>
              </a:prstGeom>
              <a:blipFill>
                <a:blip r:embed="rId6"/>
                <a:stretch>
                  <a:fillRect l="-17647" r="-17647" b="-666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/>
              <p:cNvSpPr txBox="1"/>
              <p:nvPr/>
            </p:nvSpPr>
            <p:spPr>
              <a:xfrm>
                <a:off x="6588224" y="2564904"/>
                <a:ext cx="309380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37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88224" y="2564904"/>
                <a:ext cx="309380" cy="276999"/>
              </a:xfrm>
              <a:prstGeom prst="rect">
                <a:avLst/>
              </a:prstGeom>
              <a:blipFill>
                <a:blip r:embed="rId7"/>
                <a:stretch>
                  <a:fillRect l="-20000" r="-18000" b="-666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/>
              <p:cNvSpPr txBox="1"/>
              <p:nvPr/>
            </p:nvSpPr>
            <p:spPr>
              <a:xfrm>
                <a:off x="7164288" y="2564904"/>
                <a:ext cx="309380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77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64288" y="2564904"/>
                <a:ext cx="309380" cy="276999"/>
              </a:xfrm>
              <a:prstGeom prst="rect">
                <a:avLst/>
              </a:prstGeom>
              <a:blipFill>
                <a:blip r:embed="rId8"/>
                <a:stretch>
                  <a:fillRect l="-17647" r="-17647" b="-666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255403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3" grpId="0"/>
      <p:bldP spid="24" grpId="0"/>
      <p:bldP spid="25" grpId="0"/>
      <p:bldP spid="26" grpId="0"/>
      <p:bldP spid="27" grpId="0"/>
      <p:bldP spid="28" grpId="0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2524" y="129995"/>
            <a:ext cx="7886700" cy="1325563"/>
          </a:xfrm>
        </p:spPr>
        <p:txBody>
          <a:bodyPr/>
          <a:lstStyle/>
          <a:p>
            <a:pPr algn="ctr"/>
            <a:r>
              <a:rPr lang="en-US" dirty="0">
                <a:latin typeface="Comic Sans MS" panose="030F0702030302020204" pitchFamily="66" charset="0"/>
              </a:rPr>
              <a:t>Sequences and Series</a:t>
            </a:r>
            <a:endParaRPr lang="en-GB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30629" y="1497873"/>
                <a:ext cx="3622765" cy="4679089"/>
              </a:xfrm>
            </p:spPr>
            <p:txBody>
              <a:bodyPr>
                <a:normAutofit/>
              </a:bodyPr>
              <a:lstStyle/>
              <a:p>
                <a:pPr marL="0" indent="0" algn="ctr">
                  <a:buNone/>
                </a:pPr>
                <a:r>
                  <a:rPr lang="en-US" sz="1600" b="1" dirty="0">
                    <a:latin typeface="Comic Sans MS" panose="030F0702030302020204" pitchFamily="66" charset="0"/>
                  </a:rPr>
                  <a:t>You need to understand and be able to use the notation for sequences generated by recurrence relationships</a:t>
                </a:r>
                <a:endParaRPr lang="en-US" sz="16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endParaRPr lang="en-US" sz="16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r>
                  <a:rPr lang="en-US" sz="1600" dirty="0">
                    <a:latin typeface="Comic Sans MS" panose="030F0702030302020204" pitchFamily="66" charset="0"/>
                  </a:rPr>
                  <a:t>A sequence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6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n-US" sz="1600" dirty="0">
                    <a:latin typeface="Comic Sans MS" panose="030F0702030302020204" pitchFamily="66" charset="0"/>
                  </a:rPr>
                  <a:t>… is defined by:</a:t>
                </a:r>
              </a:p>
              <a:p>
                <a:pPr marL="0" indent="0" algn="ctr">
                  <a:buNone/>
                </a:pPr>
                <a:endParaRPr lang="en-US" sz="16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𝑝</m:t>
                      </m:r>
                    </m:oMath>
                  </m:oMathPara>
                </a14:m>
                <a:endParaRPr lang="en-US" sz="16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16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+1</m:t>
                        </m:r>
                      </m:sub>
                    </m:sSub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  <m:sub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sub>
                            </m:sSub>
                          </m:e>
                        </m:d>
                      </m:e>
                      <m:sup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−1,</m:t>
                    </m:r>
                  </m:oMath>
                </a14:m>
                <a:r>
                  <a:rPr lang="en-US" sz="1600" dirty="0">
                    <a:latin typeface="Comic Sans MS" panose="030F0702030302020204" pitchFamily="66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1600" b="0" i="1" dirty="0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16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</m:t>
                    </m:r>
                    <m:r>
                      <a:rPr lang="en-US" sz="1600" b="0" i="1" dirty="0" smtClean="0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endParaRPr lang="en-US" sz="16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endParaRPr lang="en-US" sz="16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r>
                  <a:rPr lang="en-US" sz="1600" dirty="0">
                    <a:latin typeface="Comic Sans MS" panose="030F0702030302020204" pitchFamily="66" charset="0"/>
                  </a:rPr>
                  <a:t>where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&lt;0</m:t>
                    </m:r>
                  </m:oMath>
                </a14:m>
                <a:endParaRPr lang="en-US" sz="16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endParaRPr lang="en-US" sz="1600" dirty="0">
                  <a:latin typeface="Comic Sans MS" panose="030F0702030302020204" pitchFamily="66" charset="0"/>
                </a:endParaRPr>
              </a:p>
              <a:p>
                <a:pPr marL="342900" indent="-342900" algn="ctr">
                  <a:buAutoNum type="alphaLcParenR"/>
                </a:pPr>
                <a:r>
                  <a:rPr lang="en-US" sz="1600" dirty="0">
                    <a:latin typeface="Comic Sans MS" panose="030F0702030302020204" pitchFamily="66" charset="0"/>
                  </a:rPr>
                  <a:t>Show that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6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p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sup>
                    </m:sSup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−2</m:t>
                    </m:r>
                    <m:sSup>
                      <m:sSup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p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sz="16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endParaRPr lang="en-US" sz="160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30629" y="1497873"/>
                <a:ext cx="3622765" cy="4679089"/>
              </a:xfrm>
              <a:blipFill>
                <a:blip r:embed="rId2"/>
                <a:stretch>
                  <a:fillRect l="-672" t="-782" r="-50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/>
          <p:cNvSpPr txBox="1"/>
          <p:nvPr/>
        </p:nvSpPr>
        <p:spPr>
          <a:xfrm>
            <a:off x="8708571" y="6519446"/>
            <a:ext cx="51007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Comic Sans MS" panose="030F0702030302020204" pitchFamily="66" charset="0"/>
              </a:rPr>
              <a:t>3G</a:t>
            </a:r>
            <a:endParaRPr lang="en-GB" sz="1600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4211960" y="1484784"/>
                <a:ext cx="731611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𝑝</m:t>
                      </m:r>
                    </m:oMath>
                  </m:oMathPara>
                </a14:m>
                <a:endParaRPr lang="en-US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11960" y="1484784"/>
                <a:ext cx="731611" cy="276999"/>
              </a:xfrm>
              <a:prstGeom prst="rect">
                <a:avLst/>
              </a:prstGeom>
              <a:blipFill>
                <a:blip r:embed="rId3"/>
                <a:stretch>
                  <a:fillRect l="-3333" r="-5833" b="-2888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4211960" y="2286000"/>
                <a:ext cx="1591940" cy="27699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</m:d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i="1">
                          <a:latin typeface="Cambria Math" panose="02040503050406030204" pitchFamily="18" charset="0"/>
                        </a:rPr>
                        <m:t>−1</m:t>
                      </m:r>
                    </m:oMath>
                  </m:oMathPara>
                </a14:m>
                <a:endParaRPr lang="en-US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11960" y="2286000"/>
                <a:ext cx="1591940" cy="276999"/>
              </a:xfrm>
              <a:prstGeom prst="rect">
                <a:avLst/>
              </a:prstGeom>
              <a:blipFill>
                <a:blip r:embed="rId4"/>
                <a:stretch>
                  <a:fillRect t="-2222" r="-766" b="-1777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4211960" y="2852936"/>
                <a:ext cx="1512168" cy="27699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 smtClean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</m:d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i="1">
                          <a:latin typeface="Cambria Math" panose="02040503050406030204" pitchFamily="18" charset="0"/>
                        </a:rPr>
                        <m:t>−1</m:t>
                      </m:r>
                    </m:oMath>
                  </m:oMathPara>
                </a14:m>
                <a:endParaRPr lang="en-US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11960" y="2852936"/>
                <a:ext cx="1512168" cy="276999"/>
              </a:xfrm>
              <a:prstGeom prst="rect">
                <a:avLst/>
              </a:prstGeom>
              <a:blipFill>
                <a:blip r:embed="rId5"/>
                <a:stretch>
                  <a:fillRect t="-2222" b="-2888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4127252" y="3403600"/>
                <a:ext cx="1512168" cy="27699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i="1">
                          <a:latin typeface="Cambria Math" panose="02040503050406030204" pitchFamily="18" charset="0"/>
                        </a:rPr>
                        <m:t>−1</m:t>
                      </m:r>
                    </m:oMath>
                  </m:oMathPara>
                </a14:m>
                <a:endParaRPr lang="en-US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27252" y="3403600"/>
                <a:ext cx="1512168" cy="276999"/>
              </a:xfrm>
              <a:prstGeom prst="rect">
                <a:avLst/>
              </a:prstGeom>
              <a:blipFill>
                <a:blip r:embed="rId6"/>
                <a:stretch>
                  <a:fillRect t="-2174" b="-2608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4250060" y="4254500"/>
                <a:ext cx="1591940" cy="27699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d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i="1">
                          <a:latin typeface="Cambria Math" panose="02040503050406030204" pitchFamily="18" charset="0"/>
                        </a:rPr>
                        <m:t>−1</m:t>
                      </m:r>
                    </m:oMath>
                  </m:oMathPara>
                </a14:m>
                <a:endParaRPr lang="en-US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50060" y="4254500"/>
                <a:ext cx="1591940" cy="276999"/>
              </a:xfrm>
              <a:prstGeom prst="rect">
                <a:avLst/>
              </a:prstGeom>
              <a:blipFill>
                <a:blip r:embed="rId7"/>
                <a:stretch>
                  <a:fillRect t="-2222" r="-1149" b="-1777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4250060" y="4821436"/>
                <a:ext cx="2087240" cy="27699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</m:e>
                                <m:sup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  <m:r>
                                <m:rPr>
                                  <m:nor/>
                                </m:rPr>
                                <a:rPr lang="en-US" dirty="0">
                                  <a:latin typeface="Comic Sans MS" panose="030F0702030302020204" pitchFamily="66" charset="0"/>
                                </a:rPr>
                                <m:t> </m:t>
                              </m:r>
                            </m:e>
                          </m:d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i="1">
                          <a:latin typeface="Cambria Math" panose="02040503050406030204" pitchFamily="18" charset="0"/>
                        </a:rPr>
                        <m:t>−1</m:t>
                      </m:r>
                    </m:oMath>
                  </m:oMathPara>
                </a14:m>
                <a:endParaRPr lang="en-US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50060" y="4821436"/>
                <a:ext cx="2087240" cy="276999"/>
              </a:xfrm>
              <a:prstGeom prst="rect">
                <a:avLst/>
              </a:prstGeom>
              <a:blipFill>
                <a:blip r:embed="rId8"/>
                <a:stretch>
                  <a:fillRect t="-2222" r="-292" b="-2888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4292352" y="5397500"/>
                <a:ext cx="2273548" cy="27699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p>
                      </m:sSup>
                      <m:r>
                        <a:rPr lang="en-US" i="1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2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+1−1</m:t>
                      </m:r>
                    </m:oMath>
                  </m:oMathPara>
                </a14:m>
                <a:endParaRPr lang="en-US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92352" y="5397500"/>
                <a:ext cx="2273548" cy="276999"/>
              </a:xfrm>
              <a:prstGeom prst="rect">
                <a:avLst/>
              </a:prstGeom>
              <a:blipFill>
                <a:blip r:embed="rId9"/>
                <a:stretch>
                  <a:fillRect l="-1340" t="-2174" r="-2413" b="-2608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4203452" y="5981700"/>
                <a:ext cx="1638548" cy="27699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p>
                      </m:sSup>
                      <m:r>
                        <a:rPr lang="en-US" i="1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2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03452" y="5981700"/>
                <a:ext cx="1638548" cy="276999"/>
              </a:xfrm>
              <a:prstGeom prst="rect">
                <a:avLst/>
              </a:prstGeom>
              <a:blipFill>
                <a:blip r:embed="rId10"/>
                <a:stretch>
                  <a:fillRect t="-2174" b="-2608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TextBox 19"/>
          <p:cNvSpPr txBox="1"/>
          <p:nvPr/>
        </p:nvSpPr>
        <p:spPr>
          <a:xfrm>
            <a:off x="3835028" y="1878732"/>
            <a:ext cx="45365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FF0000"/>
                </a:solidFill>
                <a:latin typeface="Comic Sans MS" panose="030F0702030302020204" pitchFamily="66" charset="0"/>
              </a:rPr>
              <a:t>Use the relationship to find the second term</a:t>
            </a:r>
            <a:endParaRPr lang="en-GB" sz="14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850900" y="3759200"/>
            <a:ext cx="1562100" cy="317500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9" name="Rectangle 28"/>
          <p:cNvSpPr/>
          <p:nvPr/>
        </p:nvSpPr>
        <p:spPr>
          <a:xfrm>
            <a:off x="4254500" y="2247900"/>
            <a:ext cx="1600200" cy="355600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0" name="TextBox 29"/>
          <p:cNvSpPr txBox="1"/>
          <p:nvPr/>
        </p:nvSpPr>
        <p:spPr>
          <a:xfrm>
            <a:off x="3784228" y="3847232"/>
            <a:ext cx="45365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FF0000"/>
                </a:solidFill>
                <a:latin typeface="Comic Sans MS" panose="030F0702030302020204" pitchFamily="66" charset="0"/>
              </a:rPr>
              <a:t>Use the relationship to find the third term</a:t>
            </a:r>
            <a:endParaRPr lang="en-GB" sz="14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4267200" y="4241800"/>
            <a:ext cx="1600200" cy="355600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2" name="Arc 24"/>
          <p:cNvSpPr>
            <a:spLocks/>
          </p:cNvSpPr>
          <p:nvPr/>
        </p:nvSpPr>
        <p:spPr bwMode="auto">
          <a:xfrm>
            <a:off x="5959624" y="2441724"/>
            <a:ext cx="161776" cy="555476"/>
          </a:xfrm>
          <a:custGeom>
            <a:avLst/>
            <a:gdLst>
              <a:gd name="T0" fmla="*/ 0 w 21600"/>
              <a:gd name="T1" fmla="*/ 0 h 43185"/>
              <a:gd name="T2" fmla="*/ 964935 w 21600"/>
              <a:gd name="T3" fmla="*/ 172952408 h 43185"/>
              <a:gd name="T4" fmla="*/ 0 w 21600"/>
              <a:gd name="T5" fmla="*/ 86506210 h 43185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43185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212"/>
                  <a:pt x="12418" y="42747"/>
                  <a:pt x="813" y="43184"/>
                </a:cubicBezTo>
              </a:path>
              <a:path w="21600" h="43185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212"/>
                  <a:pt x="12418" y="42747"/>
                  <a:pt x="813" y="43184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/>
              <p:cNvSpPr txBox="1"/>
              <p:nvPr/>
            </p:nvSpPr>
            <p:spPr>
              <a:xfrm>
                <a:off x="5858024" y="2526432"/>
                <a:ext cx="1584176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6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Sub in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6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1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endParaRPr lang="en-GB" sz="1600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33" name="TextBox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58024" y="2526432"/>
                <a:ext cx="1584176" cy="338554"/>
              </a:xfrm>
              <a:prstGeom prst="rect">
                <a:avLst/>
              </a:prstGeom>
              <a:blipFill>
                <a:blip r:embed="rId11"/>
                <a:stretch>
                  <a:fillRect t="-3571" b="-2321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4" name="Arc 24"/>
          <p:cNvSpPr>
            <a:spLocks/>
          </p:cNvSpPr>
          <p:nvPr/>
        </p:nvSpPr>
        <p:spPr bwMode="auto">
          <a:xfrm>
            <a:off x="5769124" y="3013224"/>
            <a:ext cx="161776" cy="555476"/>
          </a:xfrm>
          <a:custGeom>
            <a:avLst/>
            <a:gdLst>
              <a:gd name="T0" fmla="*/ 0 w 21600"/>
              <a:gd name="T1" fmla="*/ 0 h 43185"/>
              <a:gd name="T2" fmla="*/ 964935 w 21600"/>
              <a:gd name="T3" fmla="*/ 172952408 h 43185"/>
              <a:gd name="T4" fmla="*/ 0 w 21600"/>
              <a:gd name="T5" fmla="*/ 86506210 h 43185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43185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212"/>
                  <a:pt x="12418" y="42747"/>
                  <a:pt x="813" y="43184"/>
                </a:cubicBezTo>
              </a:path>
              <a:path w="21600" h="43185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212"/>
                  <a:pt x="12418" y="42747"/>
                  <a:pt x="813" y="43184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35" name="TextBox 34"/>
          <p:cNvSpPr txBox="1"/>
          <p:nvPr/>
        </p:nvSpPr>
        <p:spPr>
          <a:xfrm>
            <a:off x="5908824" y="3110632"/>
            <a:ext cx="98727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rgbClr val="FF0000"/>
                </a:solidFill>
                <a:latin typeface="Comic Sans MS" panose="030F0702030302020204" pitchFamily="66" charset="0"/>
              </a:rPr>
              <a:t>Simplify</a:t>
            </a:r>
            <a:endParaRPr lang="en-GB" sz="16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36" name="Arc 24"/>
          <p:cNvSpPr>
            <a:spLocks/>
          </p:cNvSpPr>
          <p:nvPr/>
        </p:nvSpPr>
        <p:spPr bwMode="auto">
          <a:xfrm>
            <a:off x="6315224" y="4384824"/>
            <a:ext cx="161776" cy="555476"/>
          </a:xfrm>
          <a:custGeom>
            <a:avLst/>
            <a:gdLst>
              <a:gd name="T0" fmla="*/ 0 w 21600"/>
              <a:gd name="T1" fmla="*/ 0 h 43185"/>
              <a:gd name="T2" fmla="*/ 964935 w 21600"/>
              <a:gd name="T3" fmla="*/ 172952408 h 43185"/>
              <a:gd name="T4" fmla="*/ 0 w 21600"/>
              <a:gd name="T5" fmla="*/ 86506210 h 43185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43185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212"/>
                  <a:pt x="12418" y="42747"/>
                  <a:pt x="813" y="43184"/>
                </a:cubicBezTo>
              </a:path>
              <a:path w="21600" h="43185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212"/>
                  <a:pt x="12418" y="42747"/>
                  <a:pt x="813" y="43184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/>
              <p:cNvSpPr txBox="1"/>
              <p:nvPr/>
            </p:nvSpPr>
            <p:spPr>
              <a:xfrm>
                <a:off x="6213624" y="4469532"/>
                <a:ext cx="1584176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6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Sub in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6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1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endParaRPr lang="en-GB" sz="1600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37" name="TextBox 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13624" y="4469532"/>
                <a:ext cx="1584176" cy="338554"/>
              </a:xfrm>
              <a:prstGeom prst="rect">
                <a:avLst/>
              </a:prstGeom>
              <a:blipFill>
                <a:blip r:embed="rId12"/>
                <a:stretch>
                  <a:fillRect t="-3571" b="-2321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8" name="Arc 24"/>
          <p:cNvSpPr>
            <a:spLocks/>
          </p:cNvSpPr>
          <p:nvPr/>
        </p:nvSpPr>
        <p:spPr bwMode="auto">
          <a:xfrm>
            <a:off x="6581924" y="4994424"/>
            <a:ext cx="161776" cy="555476"/>
          </a:xfrm>
          <a:custGeom>
            <a:avLst/>
            <a:gdLst>
              <a:gd name="T0" fmla="*/ 0 w 21600"/>
              <a:gd name="T1" fmla="*/ 0 h 43185"/>
              <a:gd name="T2" fmla="*/ 964935 w 21600"/>
              <a:gd name="T3" fmla="*/ 172952408 h 43185"/>
              <a:gd name="T4" fmla="*/ 0 w 21600"/>
              <a:gd name="T5" fmla="*/ 86506210 h 43185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43185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212"/>
                  <a:pt x="12418" y="42747"/>
                  <a:pt x="813" y="43184"/>
                </a:cubicBezTo>
              </a:path>
              <a:path w="21600" h="43185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212"/>
                  <a:pt x="12418" y="42747"/>
                  <a:pt x="813" y="43184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39" name="TextBox 38"/>
          <p:cNvSpPr txBox="1"/>
          <p:nvPr/>
        </p:nvSpPr>
        <p:spPr>
          <a:xfrm>
            <a:off x="6721624" y="5091832"/>
            <a:ext cx="168577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rgbClr val="FF0000"/>
                </a:solidFill>
                <a:latin typeface="Comic Sans MS" panose="030F0702030302020204" pitchFamily="66" charset="0"/>
              </a:rPr>
              <a:t>Expand bracket</a:t>
            </a:r>
            <a:endParaRPr lang="en-GB" sz="16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40" name="Arc 24"/>
          <p:cNvSpPr>
            <a:spLocks/>
          </p:cNvSpPr>
          <p:nvPr/>
        </p:nvSpPr>
        <p:spPr bwMode="auto">
          <a:xfrm>
            <a:off x="6569224" y="5578624"/>
            <a:ext cx="161776" cy="555476"/>
          </a:xfrm>
          <a:custGeom>
            <a:avLst/>
            <a:gdLst>
              <a:gd name="T0" fmla="*/ 0 w 21600"/>
              <a:gd name="T1" fmla="*/ 0 h 43185"/>
              <a:gd name="T2" fmla="*/ 964935 w 21600"/>
              <a:gd name="T3" fmla="*/ 172952408 h 43185"/>
              <a:gd name="T4" fmla="*/ 0 w 21600"/>
              <a:gd name="T5" fmla="*/ 86506210 h 43185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43185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212"/>
                  <a:pt x="12418" y="42747"/>
                  <a:pt x="813" y="43184"/>
                </a:cubicBezTo>
              </a:path>
              <a:path w="21600" h="43185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212"/>
                  <a:pt x="12418" y="42747"/>
                  <a:pt x="813" y="43184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41" name="TextBox 40"/>
          <p:cNvSpPr txBox="1"/>
          <p:nvPr/>
        </p:nvSpPr>
        <p:spPr>
          <a:xfrm>
            <a:off x="6708924" y="5676032"/>
            <a:ext cx="98727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rgbClr val="FF0000"/>
                </a:solidFill>
                <a:latin typeface="Comic Sans MS" panose="030F0702030302020204" pitchFamily="66" charset="0"/>
              </a:rPr>
              <a:t>Simplify</a:t>
            </a:r>
            <a:endParaRPr lang="en-GB" sz="16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26331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3" presetClass="entr" presetSubtype="1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3" presetClass="exit" presetSubtype="1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8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8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6" grpId="0" animBg="1"/>
      <p:bldP spid="6" grpId="1" animBg="1"/>
      <p:bldP spid="6" grpId="2" animBg="1"/>
      <p:bldP spid="6" grpId="3" animBg="1"/>
      <p:bldP spid="29" grpId="0" animBg="1"/>
      <p:bldP spid="29" grpId="1" animBg="1"/>
      <p:bldP spid="30" grpId="0"/>
      <p:bldP spid="31" grpId="0" animBg="1"/>
      <p:bldP spid="31" grpId="1" animBg="1"/>
      <p:bldP spid="32" grpId="0" animBg="1"/>
      <p:bldP spid="33" grpId="0"/>
      <p:bldP spid="34" grpId="0" animBg="1"/>
      <p:bldP spid="35" grpId="0"/>
      <p:bldP spid="36" grpId="0" animBg="1"/>
      <p:bldP spid="37" grpId="0"/>
      <p:bldP spid="38" grpId="0" animBg="1"/>
      <p:bldP spid="39" grpId="0"/>
      <p:bldP spid="40" grpId="0" animBg="1"/>
      <p:bldP spid="41" grpId="0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2524" y="129995"/>
            <a:ext cx="7886700" cy="1325563"/>
          </a:xfrm>
        </p:spPr>
        <p:txBody>
          <a:bodyPr/>
          <a:lstStyle/>
          <a:p>
            <a:pPr algn="ctr"/>
            <a:r>
              <a:rPr lang="en-US" dirty="0">
                <a:latin typeface="Comic Sans MS" panose="030F0702030302020204" pitchFamily="66" charset="0"/>
              </a:rPr>
              <a:t>Sequences and Series</a:t>
            </a:r>
            <a:endParaRPr lang="en-GB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30629" y="1497873"/>
                <a:ext cx="3622765" cy="5029927"/>
              </a:xfrm>
            </p:spPr>
            <p:txBody>
              <a:bodyPr>
                <a:normAutofit/>
              </a:bodyPr>
              <a:lstStyle/>
              <a:p>
                <a:pPr marL="0" indent="0" algn="ctr">
                  <a:buNone/>
                </a:pPr>
                <a:r>
                  <a:rPr lang="en-US" sz="1600" b="1" dirty="0">
                    <a:latin typeface="Comic Sans MS" panose="030F0702030302020204" pitchFamily="66" charset="0"/>
                  </a:rPr>
                  <a:t>You need to understand and be able to use the notation for sequences generated by recurrence relationships</a:t>
                </a:r>
                <a:endParaRPr lang="en-US" sz="16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endParaRPr lang="en-US" sz="16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r>
                  <a:rPr lang="en-US" sz="1600" dirty="0">
                    <a:latin typeface="Comic Sans MS" panose="030F0702030302020204" pitchFamily="66" charset="0"/>
                  </a:rPr>
                  <a:t>A sequence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6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n-US" sz="1600" dirty="0">
                    <a:latin typeface="Comic Sans MS" panose="030F0702030302020204" pitchFamily="66" charset="0"/>
                  </a:rPr>
                  <a:t>… is defined by:</a:t>
                </a:r>
              </a:p>
              <a:p>
                <a:pPr marL="0" indent="0" algn="ctr">
                  <a:buNone/>
                </a:pPr>
                <a:endParaRPr lang="en-US" sz="16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𝑝</m:t>
                      </m:r>
                    </m:oMath>
                  </m:oMathPara>
                </a14:m>
                <a:endParaRPr lang="en-US" sz="16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16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+1</m:t>
                        </m:r>
                      </m:sub>
                    </m:sSub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  <m:sub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sub>
                            </m:sSub>
                          </m:e>
                        </m:d>
                      </m:e>
                      <m:sup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−1,</m:t>
                    </m:r>
                  </m:oMath>
                </a14:m>
                <a:r>
                  <a:rPr lang="en-US" sz="1600" dirty="0">
                    <a:latin typeface="Comic Sans MS" panose="030F0702030302020204" pitchFamily="66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1600" b="0" i="1" dirty="0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16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</m:t>
                    </m:r>
                    <m:r>
                      <a:rPr lang="en-US" sz="1600" b="0" i="1" dirty="0" smtClean="0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endParaRPr lang="en-US" sz="16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endParaRPr lang="en-US" sz="16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r>
                  <a:rPr lang="en-US" sz="1600" dirty="0">
                    <a:latin typeface="Comic Sans MS" panose="030F0702030302020204" pitchFamily="66" charset="0"/>
                  </a:rPr>
                  <a:t>where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&lt;0</m:t>
                    </m:r>
                  </m:oMath>
                </a14:m>
                <a:endParaRPr lang="en-US" sz="16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endParaRPr lang="en-US" sz="16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endParaRPr lang="en-US" sz="16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r>
                  <a:rPr lang="en-US" sz="1600" dirty="0">
                    <a:latin typeface="Comic Sans MS" panose="030F0702030302020204" pitchFamily="66" charset="0"/>
                  </a:rPr>
                  <a:t>b) Given that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6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sz="1600" dirty="0">
                    <a:latin typeface="Comic Sans MS" panose="030F0702030302020204" pitchFamily="66" charset="0"/>
                  </a:rPr>
                  <a:t>, find the value of </a:t>
                </a:r>
                <a14:m>
                  <m:oMath xmlns:m="http://schemas.openxmlformats.org/officeDocument/2006/math">
                    <m:r>
                      <a:rPr lang="en-US" sz="1600" i="1" dirty="0" smtClean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endParaRPr lang="en-US" sz="160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30629" y="1497873"/>
                <a:ext cx="3622765" cy="5029927"/>
              </a:xfrm>
              <a:blipFill>
                <a:blip r:embed="rId2"/>
                <a:stretch>
                  <a:fillRect l="-672" t="-727" r="-84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/>
          <p:cNvSpPr txBox="1"/>
          <p:nvPr/>
        </p:nvSpPr>
        <p:spPr>
          <a:xfrm>
            <a:off x="8708571" y="6519446"/>
            <a:ext cx="51007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Comic Sans MS" panose="030F0702030302020204" pitchFamily="66" charset="0"/>
              </a:rPr>
              <a:t>3G</a:t>
            </a:r>
            <a:endParaRPr lang="en-GB" sz="1600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291852" y="4991100"/>
                <a:ext cx="1512168" cy="27699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i="1">
                          <a:latin typeface="Cambria Math" panose="02040503050406030204" pitchFamily="18" charset="0"/>
                        </a:rPr>
                        <m:t>−1</m:t>
                      </m:r>
                    </m:oMath>
                  </m:oMathPara>
                </a14:m>
                <a:endParaRPr lang="en-US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1852" y="4991100"/>
                <a:ext cx="1512168" cy="276999"/>
              </a:xfrm>
              <a:prstGeom prst="rect">
                <a:avLst/>
              </a:prstGeom>
              <a:blipFill>
                <a:blip r:embed="rId3"/>
                <a:stretch>
                  <a:fillRect t="-2222" b="-2888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1777752" y="5003800"/>
                <a:ext cx="1638548" cy="27699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p>
                      </m:sSup>
                      <m:r>
                        <a:rPr lang="en-US" i="1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2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77752" y="5003800"/>
                <a:ext cx="1638548" cy="276999"/>
              </a:xfrm>
              <a:prstGeom prst="rect">
                <a:avLst/>
              </a:prstGeom>
              <a:blipFill>
                <a:blip r:embed="rId4"/>
                <a:stretch>
                  <a:fillRect t="-2222" b="-2888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/>
              <p:cNvSpPr txBox="1"/>
              <p:nvPr/>
            </p:nvSpPr>
            <p:spPr>
              <a:xfrm>
                <a:off x="4254252" y="1498600"/>
                <a:ext cx="1512168" cy="27699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i="1">
                          <a:latin typeface="Cambria Math" panose="02040503050406030204" pitchFamily="18" charset="0"/>
                        </a:rPr>
                        <m:t>−1</m:t>
                      </m:r>
                    </m:oMath>
                  </m:oMathPara>
                </a14:m>
                <a:endParaRPr lang="en-US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54252" y="1498600"/>
                <a:ext cx="1512168" cy="276999"/>
              </a:xfrm>
              <a:prstGeom prst="rect">
                <a:avLst/>
              </a:prstGeom>
              <a:blipFill>
                <a:blip r:embed="rId5"/>
                <a:stretch>
                  <a:fillRect t="-2222" b="-2888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/>
              <p:cNvSpPr txBox="1"/>
              <p:nvPr/>
            </p:nvSpPr>
            <p:spPr>
              <a:xfrm>
                <a:off x="4305052" y="1968500"/>
                <a:ext cx="1512168" cy="27699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</a:rPr>
                        <m:t>0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i="1">
                          <a:latin typeface="Cambria Math" panose="02040503050406030204" pitchFamily="18" charset="0"/>
                        </a:rPr>
                        <m:t>−1</m:t>
                      </m:r>
                    </m:oMath>
                  </m:oMathPara>
                </a14:m>
                <a:endParaRPr lang="en-US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42" name="TextBox 4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05052" y="1968500"/>
                <a:ext cx="1512168" cy="276999"/>
              </a:xfrm>
              <a:prstGeom prst="rect">
                <a:avLst/>
              </a:prstGeom>
              <a:blipFill>
                <a:blip r:embed="rId6"/>
                <a:stretch>
                  <a:fillRect t="-2222" b="-2888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/>
              <p:cNvSpPr txBox="1"/>
              <p:nvPr/>
            </p:nvSpPr>
            <p:spPr>
              <a:xfrm>
                <a:off x="4482852" y="2463800"/>
                <a:ext cx="1994148" cy="27699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</a:rPr>
                        <m:t>0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𝑝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+1)(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𝑝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−1)</m:t>
                      </m:r>
                    </m:oMath>
                  </m:oMathPara>
                </a14:m>
                <a:endParaRPr lang="en-US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43" name="TextBox 4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82852" y="2463800"/>
                <a:ext cx="1994148" cy="276999"/>
              </a:xfrm>
              <a:prstGeom prst="rect">
                <a:avLst/>
              </a:prstGeom>
              <a:blipFill>
                <a:blip r:embed="rId7"/>
                <a:stretch>
                  <a:fillRect l="-915" r="-2134" b="-3478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Box 43"/>
              <p:cNvSpPr txBox="1"/>
              <p:nvPr/>
            </p:nvSpPr>
            <p:spPr>
              <a:xfrm>
                <a:off x="4559052" y="3022600"/>
                <a:ext cx="3010148" cy="27699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&lt;0</m:t>
                    </m:r>
                  </m:oMath>
                </a14:m>
                <a:r>
                  <a:rPr lang="en-US" dirty="0">
                    <a:latin typeface="Comic Sans MS" panose="030F0702030302020204" pitchFamily="66" charset="0"/>
                  </a:rPr>
                  <a:t> so therefore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=−1</m:t>
                    </m:r>
                  </m:oMath>
                </a14:m>
                <a:endParaRPr lang="en-US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44" name="TextBox 4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59052" y="3022600"/>
                <a:ext cx="3010148" cy="276999"/>
              </a:xfrm>
              <a:prstGeom prst="rect">
                <a:avLst/>
              </a:prstGeom>
              <a:blipFill>
                <a:blip r:embed="rId8"/>
                <a:stretch>
                  <a:fillRect l="-2834" t="-26667" b="-5333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Arc 24"/>
          <p:cNvSpPr>
            <a:spLocks/>
          </p:cNvSpPr>
          <p:nvPr/>
        </p:nvSpPr>
        <p:spPr bwMode="auto">
          <a:xfrm>
            <a:off x="5737192" y="1628502"/>
            <a:ext cx="132385" cy="481511"/>
          </a:xfrm>
          <a:custGeom>
            <a:avLst/>
            <a:gdLst>
              <a:gd name="T0" fmla="*/ 0 w 21600"/>
              <a:gd name="T1" fmla="*/ 0 h 43185"/>
              <a:gd name="T2" fmla="*/ 964935 w 21600"/>
              <a:gd name="T3" fmla="*/ 172952408 h 43185"/>
              <a:gd name="T4" fmla="*/ 0 w 21600"/>
              <a:gd name="T5" fmla="*/ 86506210 h 43185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43185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212"/>
                  <a:pt x="12418" y="42747"/>
                  <a:pt x="813" y="43184"/>
                </a:cubicBezTo>
              </a:path>
              <a:path w="21600" h="43185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212"/>
                  <a:pt x="12418" y="42747"/>
                  <a:pt x="813" y="43184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5763681" y="1678072"/>
                <a:ext cx="1685776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6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Sub in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6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1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16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endParaRPr lang="en-GB" sz="1600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63681" y="1678072"/>
                <a:ext cx="1685776" cy="338554"/>
              </a:xfrm>
              <a:prstGeom prst="rect">
                <a:avLst/>
              </a:prstGeom>
              <a:blipFill>
                <a:blip r:embed="rId9"/>
                <a:stretch>
                  <a:fillRect t="-3571" b="-2321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Arc 24"/>
          <p:cNvSpPr>
            <a:spLocks/>
          </p:cNvSpPr>
          <p:nvPr/>
        </p:nvSpPr>
        <p:spPr bwMode="auto">
          <a:xfrm>
            <a:off x="6481775" y="2155371"/>
            <a:ext cx="132385" cy="481511"/>
          </a:xfrm>
          <a:custGeom>
            <a:avLst/>
            <a:gdLst>
              <a:gd name="T0" fmla="*/ 0 w 21600"/>
              <a:gd name="T1" fmla="*/ 0 h 43185"/>
              <a:gd name="T2" fmla="*/ 964935 w 21600"/>
              <a:gd name="T3" fmla="*/ 172952408 h 43185"/>
              <a:gd name="T4" fmla="*/ 0 w 21600"/>
              <a:gd name="T5" fmla="*/ 86506210 h 43185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43185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212"/>
                  <a:pt x="12418" y="42747"/>
                  <a:pt x="813" y="43184"/>
                </a:cubicBezTo>
              </a:path>
              <a:path w="21600" h="43185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212"/>
                  <a:pt x="12418" y="42747"/>
                  <a:pt x="813" y="43184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4" name="Arc 24"/>
          <p:cNvSpPr>
            <a:spLocks/>
          </p:cNvSpPr>
          <p:nvPr/>
        </p:nvSpPr>
        <p:spPr bwMode="auto">
          <a:xfrm>
            <a:off x="7505032" y="2725782"/>
            <a:ext cx="132385" cy="481511"/>
          </a:xfrm>
          <a:custGeom>
            <a:avLst/>
            <a:gdLst>
              <a:gd name="T0" fmla="*/ 0 w 21600"/>
              <a:gd name="T1" fmla="*/ 0 h 43185"/>
              <a:gd name="T2" fmla="*/ 964935 w 21600"/>
              <a:gd name="T3" fmla="*/ 172952408 h 43185"/>
              <a:gd name="T4" fmla="*/ 0 w 21600"/>
              <a:gd name="T5" fmla="*/ 86506210 h 43185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43185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212"/>
                  <a:pt x="12418" y="42747"/>
                  <a:pt x="813" y="43184"/>
                </a:cubicBezTo>
              </a:path>
              <a:path w="21600" h="43185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212"/>
                  <a:pt x="12418" y="42747"/>
                  <a:pt x="813" y="43184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6" name="TextBox 15"/>
          <p:cNvSpPr txBox="1"/>
          <p:nvPr/>
        </p:nvSpPr>
        <p:spPr>
          <a:xfrm>
            <a:off x="6351509" y="2170107"/>
            <a:ext cx="168577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err="1">
                <a:solidFill>
                  <a:srgbClr val="FF0000"/>
                </a:solidFill>
                <a:latin typeface="Comic Sans MS" panose="030F0702030302020204" pitchFamily="66" charset="0"/>
              </a:rPr>
              <a:t>Factorise</a:t>
            </a:r>
            <a:endParaRPr lang="en-GB" sz="16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474917" y="2649077"/>
            <a:ext cx="150362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rgbClr val="FF0000"/>
                </a:solidFill>
                <a:latin typeface="Comic Sans MS" panose="030F0702030302020204" pitchFamily="66" charset="0"/>
              </a:rPr>
              <a:t>Calculate answer</a:t>
            </a:r>
            <a:endParaRPr lang="en-GB" sz="16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16837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42" grpId="0"/>
      <p:bldP spid="43" grpId="0"/>
      <p:bldP spid="44" grpId="0"/>
      <p:bldP spid="11" grpId="0" animBg="1"/>
      <p:bldP spid="12" grpId="0"/>
      <p:bldP spid="13" grpId="0" animBg="1"/>
      <p:bldP spid="14" grpId="0" animBg="1"/>
      <p:bldP spid="16" grpId="0"/>
      <p:bldP spid="17" grpId="0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2524" y="129995"/>
            <a:ext cx="7886700" cy="1325563"/>
          </a:xfrm>
        </p:spPr>
        <p:txBody>
          <a:bodyPr/>
          <a:lstStyle/>
          <a:p>
            <a:pPr algn="ctr"/>
            <a:r>
              <a:rPr lang="en-US" dirty="0">
                <a:latin typeface="Comic Sans MS" panose="030F0702030302020204" pitchFamily="66" charset="0"/>
              </a:rPr>
              <a:t>Sequences and Series</a:t>
            </a:r>
            <a:endParaRPr lang="en-GB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30629" y="1497873"/>
                <a:ext cx="3622765" cy="5029927"/>
              </a:xfrm>
            </p:spPr>
            <p:txBody>
              <a:bodyPr>
                <a:normAutofit/>
              </a:bodyPr>
              <a:lstStyle/>
              <a:p>
                <a:pPr marL="0" indent="0" algn="ctr">
                  <a:buNone/>
                </a:pPr>
                <a:r>
                  <a:rPr lang="en-US" sz="1600" b="1" dirty="0">
                    <a:latin typeface="Comic Sans MS" panose="030F0702030302020204" pitchFamily="66" charset="0"/>
                  </a:rPr>
                  <a:t>You need to understand and be able to use the notation for sequences generated by recurrence relationships</a:t>
                </a:r>
                <a:endParaRPr lang="en-US" sz="16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endParaRPr lang="en-US" sz="16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r>
                  <a:rPr lang="en-US" sz="1600" dirty="0">
                    <a:latin typeface="Comic Sans MS" panose="030F0702030302020204" pitchFamily="66" charset="0"/>
                  </a:rPr>
                  <a:t>A sequence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6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n-US" sz="1600" dirty="0">
                    <a:latin typeface="Comic Sans MS" panose="030F0702030302020204" pitchFamily="66" charset="0"/>
                  </a:rPr>
                  <a:t>… is defined by:</a:t>
                </a:r>
              </a:p>
              <a:p>
                <a:pPr marL="0" indent="0" algn="ctr">
                  <a:buNone/>
                </a:pPr>
                <a:endParaRPr lang="en-US" sz="16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=−1</m:t>
                      </m:r>
                    </m:oMath>
                  </m:oMathPara>
                </a14:m>
                <a:endParaRPr lang="en-US" sz="1600" b="0" i="1" dirty="0">
                  <a:latin typeface="Cambria Math" panose="02040503050406030204" pitchFamily="18" charset="0"/>
                </a:endParaRPr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16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+1</m:t>
                        </m:r>
                      </m:sub>
                    </m:sSub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  <m:sub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sub>
                            </m:sSub>
                          </m:e>
                        </m:d>
                      </m:e>
                      <m:sup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−1,</m:t>
                    </m:r>
                  </m:oMath>
                </a14:m>
                <a:r>
                  <a:rPr lang="en-US" sz="1600" dirty="0">
                    <a:latin typeface="Comic Sans MS" panose="030F0702030302020204" pitchFamily="66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1600" b="0" i="1" dirty="0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16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</m:t>
                    </m:r>
                    <m:r>
                      <a:rPr lang="en-US" sz="1600" b="0" i="1" dirty="0" smtClean="0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endParaRPr lang="en-US" sz="16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endParaRPr lang="en-US" sz="16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r>
                  <a:rPr lang="en-US" sz="1600" dirty="0">
                    <a:latin typeface="Comic Sans MS" panose="030F0702030302020204" pitchFamily="66" charset="0"/>
                  </a:rPr>
                  <a:t>c) Find: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30629" y="1497873"/>
                <a:ext cx="3622765" cy="5029927"/>
              </a:xfrm>
              <a:blipFill>
                <a:blip r:embed="rId2"/>
                <a:stretch>
                  <a:fillRect l="-672" t="-727" r="-50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/>
          <p:cNvSpPr txBox="1"/>
          <p:nvPr/>
        </p:nvSpPr>
        <p:spPr>
          <a:xfrm>
            <a:off x="8708571" y="6519446"/>
            <a:ext cx="51007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Comic Sans MS" panose="030F0702030302020204" pitchFamily="66" charset="0"/>
              </a:rPr>
              <a:t>3G</a:t>
            </a:r>
            <a:endParaRPr lang="en-GB" sz="1600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1840240" y="4839139"/>
                <a:ext cx="565155" cy="69089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ctrlPr>
                            <a:rPr lang="en-GB" sz="160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200</m:t>
                          </m:r>
                        </m:sup>
                        <m:e>
                          <m:sSub>
                            <m:sSubPr>
                              <m:ctrlP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sub>
                          </m:sSub>
                        </m:e>
                      </m:nary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40240" y="4839139"/>
                <a:ext cx="565155" cy="69089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TextBox 19"/>
          <p:cNvSpPr txBox="1"/>
          <p:nvPr/>
        </p:nvSpPr>
        <p:spPr>
          <a:xfrm>
            <a:off x="3810717" y="1455277"/>
            <a:ext cx="509815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FF0000"/>
                </a:solidFill>
                <a:latin typeface="Comic Sans MS" panose="030F0702030302020204" pitchFamily="66" charset="0"/>
              </a:rPr>
              <a:t>You are being asked to find the sum of the first 200 terms of this sequence</a:t>
            </a:r>
          </a:p>
          <a:p>
            <a:pPr algn="ctr"/>
            <a:endParaRPr lang="en-US" sz="1400" dirty="0">
              <a:solidFill>
                <a:srgbClr val="FF0000"/>
              </a:solidFill>
              <a:latin typeface="Comic Sans MS" panose="030F0702030302020204" pitchFamily="66" charset="0"/>
            </a:endParaRPr>
          </a:p>
          <a:p>
            <a:pPr algn="ctr"/>
            <a:r>
              <a:rPr lang="en-US" sz="1400" dirty="0">
                <a:solidFill>
                  <a:srgbClr val="FF0000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 Remember that at this point we do not know whether it is arithmetic or geometric (or neither), so we should generate the first few terms and see what happens…</a:t>
            </a:r>
            <a:endParaRPr lang="en-GB" sz="14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4132450" y="3034937"/>
                <a:ext cx="884281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=−1</m:t>
                      </m:r>
                    </m:oMath>
                  </m:oMathPara>
                </a14:m>
                <a:endParaRPr lang="en-US" i="1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32450" y="3034937"/>
                <a:ext cx="884281" cy="276999"/>
              </a:xfrm>
              <a:prstGeom prst="rect">
                <a:avLst/>
              </a:prstGeom>
              <a:blipFill>
                <a:blip r:embed="rId4"/>
                <a:stretch>
                  <a:fillRect l="-3448" r="-5517" b="-1777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4128096" y="3483428"/>
                <a:ext cx="711156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US" i="1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28096" y="3483428"/>
                <a:ext cx="711156" cy="276999"/>
              </a:xfrm>
              <a:prstGeom prst="rect">
                <a:avLst/>
              </a:prstGeom>
              <a:blipFill>
                <a:blip r:embed="rId5"/>
                <a:stretch>
                  <a:fillRect l="-5128" r="-7692" b="-1739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4123743" y="3923211"/>
                <a:ext cx="889603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−1</m:t>
                      </m:r>
                    </m:oMath>
                  </m:oMathPara>
                </a14:m>
                <a:endParaRPr lang="en-US" i="1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23743" y="3923211"/>
                <a:ext cx="889603" cy="276999"/>
              </a:xfrm>
              <a:prstGeom prst="rect">
                <a:avLst/>
              </a:prstGeom>
              <a:blipFill>
                <a:blip r:embed="rId6"/>
                <a:stretch>
                  <a:fillRect l="-3425" r="-6164" b="-1777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4119389" y="4362994"/>
                <a:ext cx="716478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US" i="1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19389" y="4362994"/>
                <a:ext cx="716478" cy="276999"/>
              </a:xfrm>
              <a:prstGeom prst="rect">
                <a:avLst/>
              </a:prstGeom>
              <a:blipFill>
                <a:blip r:embed="rId7"/>
                <a:stretch>
                  <a:fillRect l="-4274" r="-7692" b="-1777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Arc 24"/>
          <p:cNvSpPr>
            <a:spLocks/>
          </p:cNvSpPr>
          <p:nvPr/>
        </p:nvSpPr>
        <p:spPr bwMode="auto">
          <a:xfrm>
            <a:off x="5075340" y="3204754"/>
            <a:ext cx="149803" cy="435429"/>
          </a:xfrm>
          <a:custGeom>
            <a:avLst/>
            <a:gdLst>
              <a:gd name="T0" fmla="*/ 0 w 21600"/>
              <a:gd name="T1" fmla="*/ 0 h 43185"/>
              <a:gd name="T2" fmla="*/ 964935 w 21600"/>
              <a:gd name="T3" fmla="*/ 172952408 h 43185"/>
              <a:gd name="T4" fmla="*/ 0 w 21600"/>
              <a:gd name="T5" fmla="*/ 86506210 h 43185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43185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212"/>
                  <a:pt x="12418" y="42747"/>
                  <a:pt x="813" y="43184"/>
                </a:cubicBezTo>
              </a:path>
              <a:path w="21600" h="43185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212"/>
                  <a:pt x="12418" y="42747"/>
                  <a:pt x="813" y="43184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25" name="TextBox 24"/>
          <p:cNvSpPr txBox="1"/>
          <p:nvPr/>
        </p:nvSpPr>
        <p:spPr>
          <a:xfrm>
            <a:off x="5062641" y="3258678"/>
            <a:ext cx="278378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FF0000"/>
                </a:solidFill>
                <a:latin typeface="Comic Sans MS" panose="030F0702030302020204" pitchFamily="66" charset="0"/>
              </a:rPr>
              <a:t>Square and then subtract 1</a:t>
            </a:r>
            <a:endParaRPr lang="en-GB" sz="14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27" name="Arc 24"/>
          <p:cNvSpPr>
            <a:spLocks/>
          </p:cNvSpPr>
          <p:nvPr/>
        </p:nvSpPr>
        <p:spPr bwMode="auto">
          <a:xfrm>
            <a:off x="5105820" y="3635829"/>
            <a:ext cx="149803" cy="435429"/>
          </a:xfrm>
          <a:custGeom>
            <a:avLst/>
            <a:gdLst>
              <a:gd name="T0" fmla="*/ 0 w 21600"/>
              <a:gd name="T1" fmla="*/ 0 h 43185"/>
              <a:gd name="T2" fmla="*/ 964935 w 21600"/>
              <a:gd name="T3" fmla="*/ 172952408 h 43185"/>
              <a:gd name="T4" fmla="*/ 0 w 21600"/>
              <a:gd name="T5" fmla="*/ 86506210 h 43185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43185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212"/>
                  <a:pt x="12418" y="42747"/>
                  <a:pt x="813" y="43184"/>
                </a:cubicBezTo>
              </a:path>
              <a:path w="21600" h="43185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212"/>
                  <a:pt x="12418" y="42747"/>
                  <a:pt x="813" y="43184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29" name="Arc 24"/>
          <p:cNvSpPr>
            <a:spLocks/>
          </p:cNvSpPr>
          <p:nvPr/>
        </p:nvSpPr>
        <p:spPr bwMode="auto">
          <a:xfrm>
            <a:off x="5118883" y="4101738"/>
            <a:ext cx="149803" cy="435429"/>
          </a:xfrm>
          <a:custGeom>
            <a:avLst/>
            <a:gdLst>
              <a:gd name="T0" fmla="*/ 0 w 21600"/>
              <a:gd name="T1" fmla="*/ 0 h 43185"/>
              <a:gd name="T2" fmla="*/ 964935 w 21600"/>
              <a:gd name="T3" fmla="*/ 172952408 h 43185"/>
              <a:gd name="T4" fmla="*/ 0 w 21600"/>
              <a:gd name="T5" fmla="*/ 86506210 h 43185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43185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212"/>
                  <a:pt x="12418" y="42747"/>
                  <a:pt x="813" y="43184"/>
                </a:cubicBezTo>
              </a:path>
              <a:path w="21600" h="43185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212"/>
                  <a:pt x="12418" y="42747"/>
                  <a:pt x="813" y="43184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30" name="TextBox 29"/>
          <p:cNvSpPr txBox="1"/>
          <p:nvPr/>
        </p:nvSpPr>
        <p:spPr>
          <a:xfrm>
            <a:off x="5058287" y="3698461"/>
            <a:ext cx="278378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FF0000"/>
                </a:solidFill>
                <a:latin typeface="Comic Sans MS" panose="030F0702030302020204" pitchFamily="66" charset="0"/>
              </a:rPr>
              <a:t>Square and then subtract 1</a:t>
            </a:r>
            <a:endParaRPr lang="en-GB" sz="14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5088767" y="4146953"/>
            <a:ext cx="278378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FF0000"/>
                </a:solidFill>
                <a:latin typeface="Comic Sans MS" panose="030F0702030302020204" pitchFamily="66" charset="0"/>
              </a:rPr>
              <a:t>Square and then subtract 1</a:t>
            </a:r>
            <a:endParaRPr lang="en-GB" sz="14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3723632" y="4921289"/>
            <a:ext cx="5150402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FF0000"/>
                </a:solidFill>
                <a:latin typeface="Comic Sans MS" panose="030F0702030302020204" pitchFamily="66" charset="0"/>
              </a:rPr>
              <a:t>This is not geometric or arithmetic, so we cannot use their formulae</a:t>
            </a:r>
          </a:p>
          <a:p>
            <a:pPr algn="ctr"/>
            <a:endParaRPr lang="en-US" sz="1400" dirty="0">
              <a:solidFill>
                <a:srgbClr val="FF0000"/>
              </a:solidFill>
              <a:latin typeface="Comic Sans MS" panose="030F0702030302020204" pitchFamily="66" charset="0"/>
            </a:endParaRPr>
          </a:p>
          <a:p>
            <a:pPr marL="285750" indent="-285750" algn="ctr">
              <a:buFont typeface="Wingdings" panose="05000000000000000000" pitchFamily="2" charset="2"/>
              <a:buChar char="à"/>
            </a:pPr>
            <a:r>
              <a:rPr lang="en-US" sz="1400" dirty="0">
                <a:solidFill>
                  <a:srgbClr val="FF0000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However, every pair of term sum to -1</a:t>
            </a:r>
          </a:p>
          <a:p>
            <a:pPr marL="285750" indent="-285750" algn="ctr">
              <a:buFont typeface="Wingdings" panose="05000000000000000000" pitchFamily="2" charset="2"/>
              <a:buChar char="à"/>
            </a:pPr>
            <a:endParaRPr lang="en-US" sz="1400" dirty="0">
              <a:solidFill>
                <a:srgbClr val="FF0000"/>
              </a:solidFill>
              <a:latin typeface="Comic Sans MS" panose="030F0702030302020204" pitchFamily="66" charset="0"/>
              <a:sym typeface="Wingdings" panose="05000000000000000000" pitchFamily="2" charset="2"/>
            </a:endParaRPr>
          </a:p>
          <a:p>
            <a:pPr marL="285750" indent="-285750" algn="ctr">
              <a:buFont typeface="Wingdings" panose="05000000000000000000" pitchFamily="2" charset="2"/>
              <a:buChar char="à"/>
            </a:pPr>
            <a:r>
              <a:rPr lang="en-US" sz="1400" dirty="0">
                <a:solidFill>
                  <a:srgbClr val="FF0000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For 200 terms, there will be 100 pairs, so the sum will be -100</a:t>
            </a:r>
            <a:endParaRPr lang="en-GB" sz="14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43929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7" dur="5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2" dur="500"/>
                                        <p:tgtEl>
                                          <p:spTgt spid="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7" dur="500"/>
                                        <p:tgtEl>
                                          <p:spTgt spid="3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5" grpId="0"/>
      <p:bldP spid="21" grpId="0"/>
      <p:bldP spid="22" grpId="0"/>
      <p:bldP spid="23" grpId="0"/>
      <p:bldP spid="24" grpId="0" animBg="1"/>
      <p:bldP spid="25" grpId="0"/>
      <p:bldP spid="27" grpId="0" animBg="1"/>
      <p:bldP spid="29" grpId="0" animBg="1"/>
      <p:bldP spid="30" grpId="0"/>
      <p:bldP spid="31" grpId="0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2524" y="129995"/>
            <a:ext cx="7886700" cy="1325563"/>
          </a:xfrm>
        </p:spPr>
        <p:txBody>
          <a:bodyPr/>
          <a:lstStyle/>
          <a:p>
            <a:pPr algn="ctr"/>
            <a:r>
              <a:rPr lang="en-US" dirty="0">
                <a:latin typeface="Comic Sans MS" panose="030F0702030302020204" pitchFamily="66" charset="0"/>
              </a:rPr>
              <a:t>Sequences and Series</a:t>
            </a:r>
            <a:endParaRPr lang="en-GB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30629" y="1497873"/>
                <a:ext cx="3622765" cy="5029927"/>
              </a:xfrm>
            </p:spPr>
            <p:txBody>
              <a:bodyPr>
                <a:normAutofit/>
              </a:bodyPr>
              <a:lstStyle/>
              <a:p>
                <a:pPr marL="0" indent="0" algn="ctr">
                  <a:buNone/>
                </a:pPr>
                <a:r>
                  <a:rPr lang="en-US" sz="1600" b="1" dirty="0">
                    <a:latin typeface="Comic Sans MS" panose="030F0702030302020204" pitchFamily="66" charset="0"/>
                  </a:rPr>
                  <a:t>You need to understand and be able to use the notation for sequences generated by recurrence relationships</a:t>
                </a:r>
                <a:endParaRPr lang="en-US" sz="16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endParaRPr lang="en-US" sz="16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r>
                  <a:rPr lang="en-US" sz="1600" dirty="0">
                    <a:latin typeface="Comic Sans MS" panose="030F0702030302020204" pitchFamily="66" charset="0"/>
                  </a:rPr>
                  <a:t>A sequence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6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n-US" sz="1600" dirty="0">
                    <a:latin typeface="Comic Sans MS" panose="030F0702030302020204" pitchFamily="66" charset="0"/>
                  </a:rPr>
                  <a:t>… is defined by:</a:t>
                </a:r>
              </a:p>
              <a:p>
                <a:pPr marL="0" indent="0" algn="ctr">
                  <a:buNone/>
                </a:pPr>
                <a:endParaRPr lang="en-US" sz="16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=−1</m:t>
                      </m:r>
                    </m:oMath>
                  </m:oMathPara>
                </a14:m>
                <a:endParaRPr lang="en-US" sz="1600" b="0" i="1" dirty="0">
                  <a:latin typeface="Cambria Math" panose="02040503050406030204" pitchFamily="18" charset="0"/>
                </a:endParaRPr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16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+1</m:t>
                        </m:r>
                      </m:sub>
                    </m:sSub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  <m:sub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sub>
                            </m:sSub>
                          </m:e>
                        </m:d>
                      </m:e>
                      <m:sup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−1,</m:t>
                    </m:r>
                  </m:oMath>
                </a14:m>
                <a:r>
                  <a:rPr lang="en-US" sz="1600" dirty="0">
                    <a:latin typeface="Comic Sans MS" panose="030F0702030302020204" pitchFamily="66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1600" b="0" i="1" dirty="0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16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</m:t>
                    </m:r>
                    <m:r>
                      <a:rPr lang="en-US" sz="1600" b="0" i="1" dirty="0" smtClean="0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endParaRPr lang="en-US" sz="16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endParaRPr lang="en-US" sz="16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r>
                  <a:rPr lang="en-US" sz="1600" dirty="0">
                    <a:latin typeface="Comic Sans MS" panose="030F0702030302020204" pitchFamily="66" charset="0"/>
                  </a:rPr>
                  <a:t>d) Find the value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6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199</m:t>
                        </m:r>
                      </m:sub>
                    </m:sSub>
                  </m:oMath>
                </a14:m>
                <a:endParaRPr lang="en-US" sz="160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30629" y="1497873"/>
                <a:ext cx="3622765" cy="5029927"/>
              </a:xfrm>
              <a:blipFill>
                <a:blip r:embed="rId2"/>
                <a:stretch>
                  <a:fillRect l="-672" t="-727" r="-50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/>
          <p:cNvSpPr txBox="1"/>
          <p:nvPr/>
        </p:nvSpPr>
        <p:spPr>
          <a:xfrm>
            <a:off x="8708571" y="6519446"/>
            <a:ext cx="51007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Comic Sans MS" panose="030F0702030302020204" pitchFamily="66" charset="0"/>
              </a:rPr>
              <a:t>3G</a:t>
            </a:r>
            <a:endParaRPr lang="en-GB" sz="1600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4149867" y="1528354"/>
                <a:ext cx="884281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=−1</m:t>
                      </m:r>
                    </m:oMath>
                  </m:oMathPara>
                </a14:m>
                <a:endParaRPr lang="en-US" i="1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49867" y="1528354"/>
                <a:ext cx="884281" cy="276999"/>
              </a:xfrm>
              <a:prstGeom prst="rect">
                <a:avLst/>
              </a:prstGeom>
              <a:blipFill>
                <a:blip r:embed="rId3"/>
                <a:stretch>
                  <a:fillRect l="-3448" r="-5517" b="-1777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4145513" y="1976845"/>
                <a:ext cx="711156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US" i="1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45513" y="1976845"/>
                <a:ext cx="711156" cy="276999"/>
              </a:xfrm>
              <a:prstGeom prst="rect">
                <a:avLst/>
              </a:prstGeom>
              <a:blipFill>
                <a:blip r:embed="rId4"/>
                <a:stretch>
                  <a:fillRect l="-5128" r="-7692" b="-1739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4141160" y="2416628"/>
                <a:ext cx="889603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−1</m:t>
                      </m:r>
                    </m:oMath>
                  </m:oMathPara>
                </a14:m>
                <a:endParaRPr lang="en-US" i="1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41160" y="2416628"/>
                <a:ext cx="889603" cy="276999"/>
              </a:xfrm>
              <a:prstGeom prst="rect">
                <a:avLst/>
              </a:prstGeom>
              <a:blipFill>
                <a:blip r:embed="rId5"/>
                <a:stretch>
                  <a:fillRect l="-3425" r="-6164" b="-1739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4136806" y="2856411"/>
                <a:ext cx="716478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US" i="1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36806" y="2856411"/>
                <a:ext cx="716478" cy="276999"/>
              </a:xfrm>
              <a:prstGeom prst="rect">
                <a:avLst/>
              </a:prstGeom>
              <a:blipFill>
                <a:blip r:embed="rId6"/>
                <a:stretch>
                  <a:fillRect l="-4274" r="-7692" b="-1777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Arc 24"/>
          <p:cNvSpPr>
            <a:spLocks/>
          </p:cNvSpPr>
          <p:nvPr/>
        </p:nvSpPr>
        <p:spPr bwMode="auto">
          <a:xfrm>
            <a:off x="5092757" y="1698171"/>
            <a:ext cx="149803" cy="435429"/>
          </a:xfrm>
          <a:custGeom>
            <a:avLst/>
            <a:gdLst>
              <a:gd name="T0" fmla="*/ 0 w 21600"/>
              <a:gd name="T1" fmla="*/ 0 h 43185"/>
              <a:gd name="T2" fmla="*/ 964935 w 21600"/>
              <a:gd name="T3" fmla="*/ 172952408 h 43185"/>
              <a:gd name="T4" fmla="*/ 0 w 21600"/>
              <a:gd name="T5" fmla="*/ 86506210 h 43185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43185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212"/>
                  <a:pt x="12418" y="42747"/>
                  <a:pt x="813" y="43184"/>
                </a:cubicBezTo>
              </a:path>
              <a:path w="21600" h="43185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212"/>
                  <a:pt x="12418" y="42747"/>
                  <a:pt x="813" y="43184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25" name="TextBox 24"/>
          <p:cNvSpPr txBox="1"/>
          <p:nvPr/>
        </p:nvSpPr>
        <p:spPr>
          <a:xfrm>
            <a:off x="5080058" y="1752095"/>
            <a:ext cx="278378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FF0000"/>
                </a:solidFill>
                <a:latin typeface="Comic Sans MS" panose="030F0702030302020204" pitchFamily="66" charset="0"/>
              </a:rPr>
              <a:t>Square and then subtract 1</a:t>
            </a:r>
            <a:endParaRPr lang="en-GB" sz="14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27" name="Arc 24"/>
          <p:cNvSpPr>
            <a:spLocks/>
          </p:cNvSpPr>
          <p:nvPr/>
        </p:nvSpPr>
        <p:spPr bwMode="auto">
          <a:xfrm>
            <a:off x="5123237" y="2129246"/>
            <a:ext cx="149803" cy="435429"/>
          </a:xfrm>
          <a:custGeom>
            <a:avLst/>
            <a:gdLst>
              <a:gd name="T0" fmla="*/ 0 w 21600"/>
              <a:gd name="T1" fmla="*/ 0 h 43185"/>
              <a:gd name="T2" fmla="*/ 964935 w 21600"/>
              <a:gd name="T3" fmla="*/ 172952408 h 43185"/>
              <a:gd name="T4" fmla="*/ 0 w 21600"/>
              <a:gd name="T5" fmla="*/ 86506210 h 43185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43185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212"/>
                  <a:pt x="12418" y="42747"/>
                  <a:pt x="813" y="43184"/>
                </a:cubicBezTo>
              </a:path>
              <a:path w="21600" h="43185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212"/>
                  <a:pt x="12418" y="42747"/>
                  <a:pt x="813" y="43184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29" name="Arc 24"/>
          <p:cNvSpPr>
            <a:spLocks/>
          </p:cNvSpPr>
          <p:nvPr/>
        </p:nvSpPr>
        <p:spPr bwMode="auto">
          <a:xfrm>
            <a:off x="5136300" y="2595155"/>
            <a:ext cx="149803" cy="435429"/>
          </a:xfrm>
          <a:custGeom>
            <a:avLst/>
            <a:gdLst>
              <a:gd name="T0" fmla="*/ 0 w 21600"/>
              <a:gd name="T1" fmla="*/ 0 h 43185"/>
              <a:gd name="T2" fmla="*/ 964935 w 21600"/>
              <a:gd name="T3" fmla="*/ 172952408 h 43185"/>
              <a:gd name="T4" fmla="*/ 0 w 21600"/>
              <a:gd name="T5" fmla="*/ 86506210 h 43185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43185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212"/>
                  <a:pt x="12418" y="42747"/>
                  <a:pt x="813" y="43184"/>
                </a:cubicBezTo>
              </a:path>
              <a:path w="21600" h="43185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212"/>
                  <a:pt x="12418" y="42747"/>
                  <a:pt x="813" y="43184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30" name="TextBox 29"/>
          <p:cNvSpPr txBox="1"/>
          <p:nvPr/>
        </p:nvSpPr>
        <p:spPr>
          <a:xfrm>
            <a:off x="5075704" y="2191878"/>
            <a:ext cx="278378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FF0000"/>
                </a:solidFill>
                <a:latin typeface="Comic Sans MS" panose="030F0702030302020204" pitchFamily="66" charset="0"/>
              </a:rPr>
              <a:t>Square and then subtract 1</a:t>
            </a:r>
            <a:endParaRPr lang="en-GB" sz="14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5106184" y="2640370"/>
            <a:ext cx="278378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FF0000"/>
                </a:solidFill>
                <a:latin typeface="Comic Sans MS" panose="030F0702030302020204" pitchFamily="66" charset="0"/>
              </a:rPr>
              <a:t>Square and then subtract 1</a:t>
            </a:r>
            <a:endParaRPr lang="en-GB" sz="14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/>
              <p:cNvSpPr txBox="1"/>
              <p:nvPr/>
            </p:nvSpPr>
            <p:spPr>
              <a:xfrm>
                <a:off x="4594490" y="3388580"/>
                <a:ext cx="3234517" cy="7386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Every ‘odd’ term is equal to -1</a:t>
                </a:r>
              </a:p>
              <a:p>
                <a:pPr algn="ctr"/>
                <a:endParaRPr lang="en-US" sz="1400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  <a:p>
                <a:pPr algn="ctr"/>
                <a:r>
                  <a:rPr lang="en-US" sz="1400" dirty="0">
                    <a:solidFill>
                      <a:srgbClr val="FF0000"/>
                    </a:solidFill>
                    <a:latin typeface="Comic Sans MS" panose="030F0702030302020204" pitchFamily="66" charset="0"/>
                    <a:sym typeface="Wingdings" panose="05000000000000000000" pitchFamily="2" charset="2"/>
                  </a:rPr>
                  <a:t> Therefore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4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sSubPr>
                      <m:e>
                        <m:r>
                          <a:rPr lang="en-US" sz="1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𝑎</m:t>
                        </m:r>
                      </m:e>
                      <m:sub>
                        <m:r>
                          <a:rPr lang="en-US" sz="1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199</m:t>
                        </m:r>
                      </m:sub>
                    </m:sSub>
                    <m:r>
                      <a:rPr lang="en-US" sz="1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=−1</m:t>
                    </m:r>
                  </m:oMath>
                </a14:m>
                <a:endParaRPr lang="en-GB" sz="1400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32" name="TextBox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94490" y="3388580"/>
                <a:ext cx="3234517" cy="738664"/>
              </a:xfrm>
              <a:prstGeom prst="rect">
                <a:avLst/>
              </a:prstGeom>
              <a:blipFill>
                <a:blip r:embed="rId7"/>
                <a:stretch>
                  <a:fillRect t="-1653" b="-743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Rectangle 18"/>
          <p:cNvSpPr/>
          <p:nvPr/>
        </p:nvSpPr>
        <p:spPr>
          <a:xfrm>
            <a:off x="4142740" y="1547223"/>
            <a:ext cx="908231" cy="317500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Rectangle 25"/>
          <p:cNvSpPr/>
          <p:nvPr/>
        </p:nvSpPr>
        <p:spPr>
          <a:xfrm>
            <a:off x="4147094" y="2439851"/>
            <a:ext cx="908231" cy="317500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709709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4" dur="5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9" dur="500"/>
                                        <p:tgtEl>
                                          <p:spTgt spid="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1" grpId="0"/>
      <p:bldP spid="22" grpId="0"/>
      <p:bldP spid="23" grpId="0"/>
      <p:bldP spid="24" grpId="0" animBg="1"/>
      <p:bldP spid="25" grpId="0"/>
      <p:bldP spid="27" grpId="0" animBg="1"/>
      <p:bldP spid="29" grpId="0" animBg="1"/>
      <p:bldP spid="30" grpId="0"/>
      <p:bldP spid="31" grpId="0"/>
      <p:bldP spid="19" grpId="0" animBg="1"/>
      <p:bldP spid="26" grpId="0" animBg="1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934050" y="2314192"/>
            <a:ext cx="5415264" cy="230832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7200" b="1" cap="none" spc="0" dirty="0">
                <a:ln w="13462">
                  <a:solidFill>
                    <a:schemeClr val="tx1"/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Pacifico" panose="02000000000000000000" pitchFamily="2" charset="0"/>
              </a:rPr>
              <a:t>Teachings for </a:t>
            </a:r>
          </a:p>
          <a:p>
            <a:pPr algn="ctr"/>
            <a:r>
              <a:rPr lang="en-US" sz="7200" b="1" cap="none" spc="0" dirty="0">
                <a:ln w="13462">
                  <a:solidFill>
                    <a:schemeClr val="tx1"/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Pacifico" panose="02000000000000000000" pitchFamily="2" charset="0"/>
              </a:rPr>
              <a:t>Section </a:t>
            </a:r>
            <a:r>
              <a:rPr lang="en-US" sz="7200" b="1" dirty="0">
                <a:ln w="13462">
                  <a:solidFill>
                    <a:schemeClr val="tx1"/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Pacifico" panose="02000000000000000000" pitchFamily="2" charset="0"/>
              </a:rPr>
              <a:t>3</a:t>
            </a:r>
            <a:r>
              <a:rPr lang="en-US" sz="7200" b="1" cap="none" spc="0" dirty="0">
                <a:ln w="13462">
                  <a:solidFill>
                    <a:schemeClr val="tx1"/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Pacifico" panose="02000000000000000000" pitchFamily="2" charset="0"/>
              </a:rPr>
              <a:t>H</a:t>
            </a:r>
          </a:p>
        </p:txBody>
      </p:sp>
    </p:spTree>
    <p:extLst>
      <p:ext uri="{BB962C8B-B14F-4D97-AF65-F5344CB8AC3E}">
        <p14:creationId xmlns:p14="http://schemas.microsoft.com/office/powerpoint/2010/main" val="2287182488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2524" y="129995"/>
            <a:ext cx="7886700" cy="1325563"/>
          </a:xfrm>
        </p:spPr>
        <p:txBody>
          <a:bodyPr/>
          <a:lstStyle/>
          <a:p>
            <a:pPr algn="ctr"/>
            <a:r>
              <a:rPr lang="en-US" dirty="0">
                <a:latin typeface="Comic Sans MS" panose="030F0702030302020204" pitchFamily="66" charset="0"/>
              </a:rPr>
              <a:t>Sequences and Series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0629" y="1497873"/>
            <a:ext cx="3622765" cy="4679089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1600" b="1" dirty="0">
                <a:latin typeface="Comic Sans MS" panose="030F0702030302020204" pitchFamily="66" charset="0"/>
              </a:rPr>
              <a:t>You need to be able to recognize whether a recurrence relationship generates an increasing, decreasing, or periodic sequence</a:t>
            </a:r>
            <a:endParaRPr lang="en-US" sz="1600" dirty="0">
              <a:latin typeface="Comic Sans MS" panose="030F0702030302020204" pitchFamily="66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708571" y="6519446"/>
            <a:ext cx="51007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Comic Sans MS" panose="030F0702030302020204" pitchFamily="66" charset="0"/>
              </a:rPr>
              <a:t>3H</a:t>
            </a:r>
            <a:endParaRPr lang="en-GB" sz="1600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104504" y="2778033"/>
                <a:ext cx="3744684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600" dirty="0">
                    <a:latin typeface="Comic Sans MS" panose="030F0702030302020204" pitchFamily="66" charset="0"/>
                  </a:rPr>
                  <a:t>A sequence is </a:t>
                </a:r>
                <a:r>
                  <a:rPr lang="en-US" sz="1600" u="sng" dirty="0">
                    <a:latin typeface="Comic Sans MS" panose="030F0702030302020204" pitchFamily="66" charset="0"/>
                  </a:rPr>
                  <a:t>increasing</a:t>
                </a:r>
                <a:r>
                  <a:rPr lang="en-US" sz="1600" dirty="0">
                    <a:latin typeface="Comic Sans MS" panose="030F0702030302020204" pitchFamily="66" charset="0"/>
                  </a:rPr>
                  <a:t> 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6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+1</m:t>
                        </m:r>
                      </m:sub>
                    </m:sSub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&gt;</m:t>
                    </m:r>
                    <m:sSub>
                      <m:sSub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GB" sz="1600" dirty="0">
                    <a:latin typeface="Comic Sans MS" panose="030F0702030302020204" pitchFamily="66" charset="0"/>
                  </a:rPr>
                  <a:t> for all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en-US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ℕ</m:t>
                    </m:r>
                  </m:oMath>
                </a14:m>
                <a:endParaRPr lang="en-GB" sz="160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504" y="2778033"/>
                <a:ext cx="3744684" cy="584775"/>
              </a:xfrm>
              <a:prstGeom prst="rect">
                <a:avLst/>
              </a:prstGeom>
              <a:blipFill>
                <a:blip r:embed="rId2"/>
                <a:stretch>
                  <a:fillRect t="-2083" b="-1354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108859" y="3679370"/>
                <a:ext cx="3744684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600" dirty="0">
                    <a:latin typeface="Comic Sans MS" panose="030F0702030302020204" pitchFamily="66" charset="0"/>
                  </a:rPr>
                  <a:t>A sequence is </a:t>
                </a:r>
                <a:r>
                  <a:rPr lang="en-US" sz="1600" u="sng" dirty="0">
                    <a:latin typeface="Comic Sans MS" panose="030F0702030302020204" pitchFamily="66" charset="0"/>
                  </a:rPr>
                  <a:t>decreasing</a:t>
                </a:r>
                <a:r>
                  <a:rPr lang="en-US" sz="1600" dirty="0">
                    <a:latin typeface="Comic Sans MS" panose="030F0702030302020204" pitchFamily="66" charset="0"/>
                  </a:rPr>
                  <a:t> 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6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+1</m:t>
                        </m:r>
                      </m:sub>
                    </m:sSub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&lt;</m:t>
                    </m:r>
                    <m:sSub>
                      <m:sSub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GB" sz="1600" dirty="0">
                    <a:latin typeface="Comic Sans MS" panose="030F0702030302020204" pitchFamily="66" charset="0"/>
                  </a:rPr>
                  <a:t> for all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en-US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ℕ</m:t>
                    </m:r>
                  </m:oMath>
                </a14:m>
                <a:endParaRPr lang="en-GB" sz="160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8859" y="3679370"/>
                <a:ext cx="3744684" cy="584775"/>
              </a:xfrm>
              <a:prstGeom prst="rect">
                <a:avLst/>
              </a:prstGeom>
              <a:blipFill>
                <a:blip r:embed="rId3"/>
                <a:stretch>
                  <a:fillRect l="-814" t="-2105" b="-1473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/>
          <p:cNvSpPr txBox="1"/>
          <p:nvPr/>
        </p:nvSpPr>
        <p:spPr>
          <a:xfrm>
            <a:off x="113213" y="4502331"/>
            <a:ext cx="374468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latin typeface="Comic Sans MS" panose="030F0702030302020204" pitchFamily="66" charset="0"/>
              </a:rPr>
              <a:t>A sequence is </a:t>
            </a:r>
            <a:r>
              <a:rPr lang="en-US" sz="1600" u="sng" dirty="0">
                <a:latin typeface="Comic Sans MS" panose="030F0702030302020204" pitchFamily="66" charset="0"/>
              </a:rPr>
              <a:t>periodic</a:t>
            </a:r>
            <a:r>
              <a:rPr lang="en-US" sz="1600" dirty="0">
                <a:latin typeface="Comic Sans MS" panose="030F0702030302020204" pitchFamily="66" charset="0"/>
              </a:rPr>
              <a:t> if the terms repeat in a cycle</a:t>
            </a:r>
          </a:p>
          <a:p>
            <a:pPr algn="ctr"/>
            <a:endParaRPr lang="en-US" sz="1600" dirty="0">
              <a:latin typeface="Comic Sans MS" panose="030F0702030302020204" pitchFamily="66" charset="0"/>
            </a:endParaRPr>
          </a:p>
          <a:p>
            <a:pPr algn="ctr"/>
            <a:r>
              <a:rPr lang="en-US" sz="1600" dirty="0">
                <a:latin typeface="Comic Sans MS" panose="030F0702030302020204" pitchFamily="66" charset="0"/>
                <a:sym typeface="Wingdings" panose="05000000000000000000" pitchFamily="2" charset="2"/>
              </a:rPr>
              <a:t> The number of terms in the repeating pattern is known as the </a:t>
            </a:r>
            <a:r>
              <a:rPr lang="en-US" sz="1600" u="sng" dirty="0">
                <a:latin typeface="Comic Sans MS" panose="030F0702030302020204" pitchFamily="66" charset="0"/>
                <a:sym typeface="Wingdings" panose="05000000000000000000" pitchFamily="2" charset="2"/>
              </a:rPr>
              <a:t>period/order</a:t>
            </a:r>
            <a:r>
              <a:rPr lang="en-US" sz="1600" dirty="0">
                <a:latin typeface="Comic Sans MS" panose="030F0702030302020204" pitchFamily="66" charset="0"/>
                <a:sym typeface="Wingdings" panose="05000000000000000000" pitchFamily="2" charset="2"/>
              </a:rPr>
              <a:t> of the sequence</a:t>
            </a:r>
            <a:endParaRPr lang="en-GB" sz="1600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4305671" y="1539641"/>
                <a:ext cx="4225771" cy="116955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dirty="0">
                    <a:latin typeface="Comic Sans MS" panose="030F0702030302020204" pitchFamily="66" charset="0"/>
                  </a:rPr>
                  <a:t>For the following relationship, state whether the sequence is increasing, decreasing, or periodic:</a:t>
                </a:r>
              </a:p>
              <a:p>
                <a:pPr algn="ctr"/>
                <a:endParaRPr lang="en-US" sz="1400" dirty="0">
                  <a:latin typeface="Comic Sans MS" panose="030F0702030302020204" pitchFamily="66" charset="0"/>
                </a:endParaRPr>
              </a:p>
              <a:p>
                <a:pPr algn="ctr"/>
                <a14:m>
                  <m:oMath xmlns:m="http://schemas.openxmlformats.org/officeDocument/2006/math">
                    <m:sSub>
                      <m:sSubPr>
                        <m:ctrlPr>
                          <a:rPr lang="en-GB" sz="1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+1</m:t>
                        </m:r>
                      </m:sub>
                    </m:sSub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1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+3</m:t>
                    </m:r>
                  </m:oMath>
                </a14:m>
                <a:r>
                  <a:rPr lang="en-GB" sz="1400" dirty="0">
                    <a:latin typeface="Comic Sans MS" panose="030F0702030302020204" pitchFamily="66" charset="0"/>
                  </a:rPr>
                  <a:t>,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1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=7</m:t>
                    </m:r>
                  </m:oMath>
                </a14:m>
                <a:endParaRPr lang="en-GB" sz="140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05671" y="1539641"/>
                <a:ext cx="4225771" cy="1169551"/>
              </a:xfrm>
              <a:prstGeom prst="rect">
                <a:avLst/>
              </a:prstGeom>
              <a:blipFill>
                <a:blip r:embed="rId4"/>
                <a:stretch>
                  <a:fillRect t="-1047" b="-471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4922667" y="3289176"/>
                <a:ext cx="555088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1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=7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22667" y="3289176"/>
                <a:ext cx="555088" cy="215444"/>
              </a:xfrm>
              <a:prstGeom prst="rect">
                <a:avLst/>
              </a:prstGeom>
              <a:blipFill>
                <a:blip r:embed="rId5"/>
                <a:stretch>
                  <a:fillRect l="-4396" r="-6593" b="-1428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5723137" y="3281777"/>
                <a:ext cx="654475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1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=10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23137" y="3281777"/>
                <a:ext cx="654475" cy="215444"/>
              </a:xfrm>
              <a:prstGeom prst="rect">
                <a:avLst/>
              </a:prstGeom>
              <a:blipFill>
                <a:blip r:embed="rId6"/>
                <a:stretch>
                  <a:fillRect l="-4673" r="-6542" b="-1111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6575394" y="3272900"/>
                <a:ext cx="658642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1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=13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75394" y="3272900"/>
                <a:ext cx="658642" cy="215444"/>
              </a:xfrm>
              <a:prstGeom prst="rect">
                <a:avLst/>
              </a:prstGeom>
              <a:blipFill>
                <a:blip r:embed="rId7"/>
                <a:stretch>
                  <a:fillRect l="-3704" r="-5556" b="-1428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7418772" y="3264022"/>
                <a:ext cx="658642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1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=16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18772" y="3264022"/>
                <a:ext cx="658642" cy="215444"/>
              </a:xfrm>
              <a:prstGeom prst="rect">
                <a:avLst/>
              </a:prstGeom>
              <a:blipFill>
                <a:blip r:embed="rId8"/>
                <a:stretch>
                  <a:fillRect l="-3704" r="-5556" b="-1111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TextBox 13"/>
          <p:cNvSpPr txBox="1"/>
          <p:nvPr/>
        </p:nvSpPr>
        <p:spPr>
          <a:xfrm>
            <a:off x="4421080" y="2818025"/>
            <a:ext cx="422577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FF0000"/>
                </a:solidFill>
                <a:latin typeface="Comic Sans MS" panose="030F0702030302020204" pitchFamily="66" charset="0"/>
              </a:rPr>
              <a:t>Generate the first few terms…</a:t>
            </a:r>
            <a:endParaRPr lang="en-GB" sz="14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4323426" y="3723547"/>
                <a:ext cx="4225771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The sequence will be </a:t>
                </a:r>
                <a:r>
                  <a:rPr lang="en-US" sz="1400" u="sng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increasing</a:t>
                </a:r>
                <a:r>
                  <a:rPr lang="en-US" sz="14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 since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en-US" sz="1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1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+1</m:t>
                        </m:r>
                      </m:sub>
                    </m:sSub>
                    <m:r>
                      <a:rPr lang="en-US" sz="1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&gt;</m:t>
                    </m:r>
                    <m:sSub>
                      <m:sSubPr>
                        <m:ctrlPr>
                          <a:rPr lang="en-US" sz="1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en-US" sz="1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sz="14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 for all </a:t>
                </a:r>
                <a14:m>
                  <m:oMath xmlns:m="http://schemas.openxmlformats.org/officeDocument/2006/math">
                    <m:r>
                      <a:rPr lang="en-US" sz="1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1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en-US" sz="1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ℕ</m:t>
                    </m:r>
                  </m:oMath>
                </a14:m>
                <a:r>
                  <a:rPr lang="en-US" sz="14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  </a:t>
                </a:r>
                <a:endParaRPr lang="en-GB" sz="1400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23426" y="3723547"/>
                <a:ext cx="4225771" cy="523220"/>
              </a:xfrm>
              <a:prstGeom prst="rect">
                <a:avLst/>
              </a:prstGeom>
              <a:blipFill>
                <a:blip r:embed="rId9"/>
                <a:stretch>
                  <a:fillRect t="-2326" b="-1046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597754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10" grpId="0"/>
      <p:bldP spid="11" grpId="0"/>
      <p:bldP spid="12" grpId="0"/>
      <p:bldP spid="13" grpId="0"/>
      <p:bldP spid="14" grpId="0"/>
      <p:bldP spid="15" grpId="0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2524" y="129995"/>
            <a:ext cx="7886700" cy="1325563"/>
          </a:xfrm>
        </p:spPr>
        <p:txBody>
          <a:bodyPr/>
          <a:lstStyle/>
          <a:p>
            <a:pPr algn="ctr"/>
            <a:r>
              <a:rPr lang="en-US" dirty="0">
                <a:latin typeface="Comic Sans MS" panose="030F0702030302020204" pitchFamily="66" charset="0"/>
              </a:rPr>
              <a:t>Sequences and Series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0629" y="1497873"/>
            <a:ext cx="3622765" cy="4679089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1600" b="1" dirty="0">
                <a:latin typeface="Comic Sans MS" panose="030F0702030302020204" pitchFamily="66" charset="0"/>
              </a:rPr>
              <a:t>You need to be able to recognize whether a recurrence relationship generates an increasing, decreasing, or periodic sequence</a:t>
            </a:r>
            <a:endParaRPr lang="en-US" sz="1600" dirty="0">
              <a:latin typeface="Comic Sans MS" panose="030F0702030302020204" pitchFamily="66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708571" y="6519446"/>
            <a:ext cx="51007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Comic Sans MS" panose="030F0702030302020204" pitchFamily="66" charset="0"/>
              </a:rPr>
              <a:t>3H</a:t>
            </a:r>
            <a:endParaRPr lang="en-GB" sz="1600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104504" y="2778033"/>
                <a:ext cx="3744684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600" dirty="0">
                    <a:latin typeface="Comic Sans MS" panose="030F0702030302020204" pitchFamily="66" charset="0"/>
                  </a:rPr>
                  <a:t>A sequence is </a:t>
                </a:r>
                <a:r>
                  <a:rPr lang="en-US" sz="1600" u="sng" dirty="0">
                    <a:latin typeface="Comic Sans MS" panose="030F0702030302020204" pitchFamily="66" charset="0"/>
                  </a:rPr>
                  <a:t>increasing</a:t>
                </a:r>
                <a:r>
                  <a:rPr lang="en-US" sz="1600" dirty="0">
                    <a:latin typeface="Comic Sans MS" panose="030F0702030302020204" pitchFamily="66" charset="0"/>
                  </a:rPr>
                  <a:t> 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6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+1</m:t>
                        </m:r>
                      </m:sub>
                    </m:sSub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&gt;</m:t>
                    </m:r>
                    <m:sSub>
                      <m:sSub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GB" sz="1600" dirty="0">
                    <a:latin typeface="Comic Sans MS" panose="030F0702030302020204" pitchFamily="66" charset="0"/>
                  </a:rPr>
                  <a:t> for all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en-US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ℕ</m:t>
                    </m:r>
                  </m:oMath>
                </a14:m>
                <a:endParaRPr lang="en-GB" sz="160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504" y="2778033"/>
                <a:ext cx="3744684" cy="584775"/>
              </a:xfrm>
              <a:prstGeom prst="rect">
                <a:avLst/>
              </a:prstGeom>
              <a:blipFill>
                <a:blip r:embed="rId2"/>
                <a:stretch>
                  <a:fillRect t="-2083" b="-1354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108859" y="3679370"/>
                <a:ext cx="3744684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600" dirty="0">
                    <a:latin typeface="Comic Sans MS" panose="030F0702030302020204" pitchFamily="66" charset="0"/>
                  </a:rPr>
                  <a:t>A sequence is </a:t>
                </a:r>
                <a:r>
                  <a:rPr lang="en-US" sz="1600" u="sng" dirty="0">
                    <a:latin typeface="Comic Sans MS" panose="030F0702030302020204" pitchFamily="66" charset="0"/>
                  </a:rPr>
                  <a:t>decreasing</a:t>
                </a:r>
                <a:r>
                  <a:rPr lang="en-US" sz="1600" dirty="0">
                    <a:latin typeface="Comic Sans MS" panose="030F0702030302020204" pitchFamily="66" charset="0"/>
                  </a:rPr>
                  <a:t> 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6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+1</m:t>
                        </m:r>
                      </m:sub>
                    </m:sSub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&lt;</m:t>
                    </m:r>
                    <m:sSub>
                      <m:sSub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GB" sz="1600" dirty="0">
                    <a:latin typeface="Comic Sans MS" panose="030F0702030302020204" pitchFamily="66" charset="0"/>
                  </a:rPr>
                  <a:t> for all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en-US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ℕ</m:t>
                    </m:r>
                  </m:oMath>
                </a14:m>
                <a:endParaRPr lang="en-GB" sz="160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8859" y="3679370"/>
                <a:ext cx="3744684" cy="584775"/>
              </a:xfrm>
              <a:prstGeom prst="rect">
                <a:avLst/>
              </a:prstGeom>
              <a:blipFill>
                <a:blip r:embed="rId3"/>
                <a:stretch>
                  <a:fillRect l="-814" t="-2105" b="-1473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/>
          <p:cNvSpPr txBox="1"/>
          <p:nvPr/>
        </p:nvSpPr>
        <p:spPr>
          <a:xfrm>
            <a:off x="113213" y="4502331"/>
            <a:ext cx="374468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latin typeface="Comic Sans MS" panose="030F0702030302020204" pitchFamily="66" charset="0"/>
              </a:rPr>
              <a:t>A sequence is </a:t>
            </a:r>
            <a:r>
              <a:rPr lang="en-US" sz="1600" u="sng" dirty="0">
                <a:latin typeface="Comic Sans MS" panose="030F0702030302020204" pitchFamily="66" charset="0"/>
              </a:rPr>
              <a:t>periodic</a:t>
            </a:r>
            <a:r>
              <a:rPr lang="en-US" sz="1600" dirty="0">
                <a:latin typeface="Comic Sans MS" panose="030F0702030302020204" pitchFamily="66" charset="0"/>
              </a:rPr>
              <a:t> if the terms repeat in a cycle</a:t>
            </a:r>
          </a:p>
          <a:p>
            <a:pPr algn="ctr"/>
            <a:endParaRPr lang="en-US" sz="1600" dirty="0">
              <a:latin typeface="Comic Sans MS" panose="030F0702030302020204" pitchFamily="66" charset="0"/>
            </a:endParaRPr>
          </a:p>
          <a:p>
            <a:pPr algn="ctr"/>
            <a:r>
              <a:rPr lang="en-US" sz="1600" dirty="0">
                <a:latin typeface="Comic Sans MS" panose="030F0702030302020204" pitchFamily="66" charset="0"/>
                <a:sym typeface="Wingdings" panose="05000000000000000000" pitchFamily="2" charset="2"/>
              </a:rPr>
              <a:t> The number of terms in the repeating pattern is known as the </a:t>
            </a:r>
            <a:r>
              <a:rPr lang="en-US" sz="1600" u="sng" dirty="0">
                <a:latin typeface="Comic Sans MS" panose="030F0702030302020204" pitchFamily="66" charset="0"/>
                <a:sym typeface="Wingdings" panose="05000000000000000000" pitchFamily="2" charset="2"/>
              </a:rPr>
              <a:t>period/order</a:t>
            </a:r>
            <a:r>
              <a:rPr lang="en-US" sz="1600" dirty="0">
                <a:latin typeface="Comic Sans MS" panose="030F0702030302020204" pitchFamily="66" charset="0"/>
                <a:sym typeface="Wingdings" panose="05000000000000000000" pitchFamily="2" charset="2"/>
              </a:rPr>
              <a:t> of the sequence</a:t>
            </a:r>
            <a:endParaRPr lang="en-GB" sz="1600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4305671" y="1539641"/>
                <a:ext cx="4225771" cy="127785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dirty="0">
                    <a:latin typeface="Comic Sans MS" panose="030F0702030302020204" pitchFamily="66" charset="0"/>
                  </a:rPr>
                  <a:t>For the following relationship, state whether the sequence is increasing, decreasing, or periodic:</a:t>
                </a:r>
              </a:p>
              <a:p>
                <a:pPr algn="ctr"/>
                <a:endParaRPr lang="en-US" sz="1400" dirty="0">
                  <a:latin typeface="Comic Sans MS" panose="030F0702030302020204" pitchFamily="66" charset="0"/>
                </a:endParaRPr>
              </a:p>
              <a:p>
                <a:pPr algn="ctr"/>
                <a14:m>
                  <m:oMath xmlns:m="http://schemas.openxmlformats.org/officeDocument/2006/math">
                    <m:sSub>
                      <m:sSubPr>
                        <m:ctrlPr>
                          <a:rPr lang="en-GB" sz="1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+1</m:t>
                        </m:r>
                      </m:sub>
                    </m:sSub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1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𝑢</m:t>
                                </m:r>
                              </m:e>
                              <m:sub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sub>
                            </m:sSub>
                          </m:e>
                        </m:d>
                      </m:e>
                      <m:sup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GB" sz="1400" dirty="0">
                    <a:latin typeface="Comic Sans MS" panose="030F0702030302020204" pitchFamily="66" charset="0"/>
                  </a:rPr>
                  <a:t>,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1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14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endParaRPr lang="en-GB" sz="140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05671" y="1539641"/>
                <a:ext cx="4225771" cy="1277850"/>
              </a:xfrm>
              <a:prstGeom prst="rect">
                <a:avLst/>
              </a:prstGeom>
              <a:blipFill>
                <a:blip r:embed="rId4"/>
                <a:stretch>
                  <a:fillRect t="-95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4940422" y="3200399"/>
                <a:ext cx="555087" cy="40331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1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40422" y="3200399"/>
                <a:ext cx="555087" cy="403316"/>
              </a:xfrm>
              <a:prstGeom prst="rect">
                <a:avLst/>
              </a:prstGeom>
              <a:blipFill>
                <a:blip r:embed="rId5"/>
                <a:stretch>
                  <a:fillRect l="-3297" r="-6593" b="-1363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5740892" y="3193000"/>
                <a:ext cx="559256" cy="40331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1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40892" y="3193000"/>
                <a:ext cx="559256" cy="403316"/>
              </a:xfrm>
              <a:prstGeom prst="rect">
                <a:avLst/>
              </a:prstGeom>
              <a:blipFill>
                <a:blip r:embed="rId6"/>
                <a:stretch>
                  <a:fillRect l="-4396" r="-7692" b="-1363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6593149" y="3184123"/>
                <a:ext cx="658642" cy="40472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1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16</m:t>
                          </m:r>
                        </m:den>
                      </m:f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93149" y="3184123"/>
                <a:ext cx="658642" cy="404726"/>
              </a:xfrm>
              <a:prstGeom prst="rect">
                <a:avLst/>
              </a:prstGeom>
              <a:blipFill>
                <a:blip r:embed="rId7"/>
                <a:stretch>
                  <a:fillRect l="-3704" r="-5556" b="-1194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7436527" y="3175245"/>
                <a:ext cx="758028" cy="40472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1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256</m:t>
                          </m:r>
                        </m:den>
                      </m:f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36527" y="3175245"/>
                <a:ext cx="758028" cy="404726"/>
              </a:xfrm>
              <a:prstGeom prst="rect">
                <a:avLst/>
              </a:prstGeom>
              <a:blipFill>
                <a:blip r:embed="rId8"/>
                <a:stretch>
                  <a:fillRect l="-3226" r="-4839" b="-1363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TextBox 13"/>
          <p:cNvSpPr txBox="1"/>
          <p:nvPr/>
        </p:nvSpPr>
        <p:spPr>
          <a:xfrm>
            <a:off x="4421080" y="2818025"/>
            <a:ext cx="422577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FF0000"/>
                </a:solidFill>
                <a:latin typeface="Comic Sans MS" panose="030F0702030302020204" pitchFamily="66" charset="0"/>
              </a:rPr>
              <a:t>Generate the first few terms…</a:t>
            </a:r>
            <a:endParaRPr lang="en-GB" sz="14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4323426" y="3723547"/>
                <a:ext cx="4225771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The sequence will be </a:t>
                </a:r>
                <a:r>
                  <a:rPr lang="en-US" sz="1400" u="sng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decreasing</a:t>
                </a:r>
                <a:r>
                  <a:rPr lang="en-US" sz="14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 since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en-US" sz="1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1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+1</m:t>
                        </m:r>
                      </m:sub>
                    </m:sSub>
                    <m:r>
                      <a:rPr lang="en-US" sz="1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&lt;</m:t>
                    </m:r>
                    <m:sSub>
                      <m:sSubPr>
                        <m:ctrlPr>
                          <a:rPr lang="en-US" sz="1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en-US" sz="1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sz="14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 for all </a:t>
                </a:r>
                <a14:m>
                  <m:oMath xmlns:m="http://schemas.openxmlformats.org/officeDocument/2006/math">
                    <m:r>
                      <a:rPr lang="en-US" sz="1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1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en-US" sz="1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ℕ</m:t>
                    </m:r>
                  </m:oMath>
                </a14:m>
                <a:r>
                  <a:rPr lang="en-US" sz="14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  </a:t>
                </a:r>
                <a:endParaRPr lang="en-GB" sz="1400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23426" y="3723547"/>
                <a:ext cx="4225771" cy="523220"/>
              </a:xfrm>
              <a:prstGeom prst="rect">
                <a:avLst/>
              </a:prstGeom>
              <a:blipFill>
                <a:blip r:embed="rId9"/>
                <a:stretch>
                  <a:fillRect t="-2326" b="-1046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292345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3" grpId="0"/>
      <p:bldP spid="14" grpId="0"/>
      <p:bldP spid="15" grpId="0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2524" y="129995"/>
            <a:ext cx="7886700" cy="1325563"/>
          </a:xfrm>
        </p:spPr>
        <p:txBody>
          <a:bodyPr/>
          <a:lstStyle/>
          <a:p>
            <a:pPr algn="ctr"/>
            <a:r>
              <a:rPr lang="en-US" dirty="0">
                <a:latin typeface="Comic Sans MS" panose="030F0702030302020204" pitchFamily="66" charset="0"/>
              </a:rPr>
              <a:t>Sequences and Series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0629" y="1497873"/>
            <a:ext cx="3622765" cy="4679089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1600" b="1" dirty="0">
                <a:latin typeface="Comic Sans MS" panose="030F0702030302020204" pitchFamily="66" charset="0"/>
              </a:rPr>
              <a:t>You need to be able to recognize whether a recurrence relationship generates an increasing, decreasing, or periodic sequence</a:t>
            </a:r>
            <a:endParaRPr lang="en-US" sz="1600" dirty="0">
              <a:latin typeface="Comic Sans MS" panose="030F0702030302020204" pitchFamily="66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708571" y="6519446"/>
            <a:ext cx="51007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Comic Sans MS" panose="030F0702030302020204" pitchFamily="66" charset="0"/>
              </a:rPr>
              <a:t>3H</a:t>
            </a:r>
            <a:endParaRPr lang="en-GB" sz="1600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104504" y="2778033"/>
                <a:ext cx="3744684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600" dirty="0">
                    <a:latin typeface="Comic Sans MS" panose="030F0702030302020204" pitchFamily="66" charset="0"/>
                  </a:rPr>
                  <a:t>A sequence is </a:t>
                </a:r>
                <a:r>
                  <a:rPr lang="en-US" sz="1600" u="sng" dirty="0">
                    <a:latin typeface="Comic Sans MS" panose="030F0702030302020204" pitchFamily="66" charset="0"/>
                  </a:rPr>
                  <a:t>increasing</a:t>
                </a:r>
                <a:r>
                  <a:rPr lang="en-US" sz="1600" dirty="0">
                    <a:latin typeface="Comic Sans MS" panose="030F0702030302020204" pitchFamily="66" charset="0"/>
                  </a:rPr>
                  <a:t> 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6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+1</m:t>
                        </m:r>
                      </m:sub>
                    </m:sSub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&gt;</m:t>
                    </m:r>
                    <m:sSub>
                      <m:sSub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GB" sz="1600" dirty="0">
                    <a:latin typeface="Comic Sans MS" panose="030F0702030302020204" pitchFamily="66" charset="0"/>
                  </a:rPr>
                  <a:t> for all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en-US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ℕ</m:t>
                    </m:r>
                  </m:oMath>
                </a14:m>
                <a:endParaRPr lang="en-GB" sz="160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504" y="2778033"/>
                <a:ext cx="3744684" cy="584775"/>
              </a:xfrm>
              <a:prstGeom prst="rect">
                <a:avLst/>
              </a:prstGeom>
              <a:blipFill>
                <a:blip r:embed="rId2"/>
                <a:stretch>
                  <a:fillRect t="-2083" b="-1354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108859" y="3679370"/>
                <a:ext cx="3744684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600" dirty="0">
                    <a:latin typeface="Comic Sans MS" panose="030F0702030302020204" pitchFamily="66" charset="0"/>
                  </a:rPr>
                  <a:t>A sequence is </a:t>
                </a:r>
                <a:r>
                  <a:rPr lang="en-US" sz="1600" u="sng" dirty="0">
                    <a:latin typeface="Comic Sans MS" panose="030F0702030302020204" pitchFamily="66" charset="0"/>
                  </a:rPr>
                  <a:t>decreasing</a:t>
                </a:r>
                <a:r>
                  <a:rPr lang="en-US" sz="1600" dirty="0">
                    <a:latin typeface="Comic Sans MS" panose="030F0702030302020204" pitchFamily="66" charset="0"/>
                  </a:rPr>
                  <a:t> 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6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+1</m:t>
                        </m:r>
                      </m:sub>
                    </m:sSub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&lt;</m:t>
                    </m:r>
                    <m:sSub>
                      <m:sSub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GB" sz="1600" dirty="0">
                    <a:latin typeface="Comic Sans MS" panose="030F0702030302020204" pitchFamily="66" charset="0"/>
                  </a:rPr>
                  <a:t> for all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en-US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ℕ</m:t>
                    </m:r>
                  </m:oMath>
                </a14:m>
                <a:endParaRPr lang="en-GB" sz="160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8859" y="3679370"/>
                <a:ext cx="3744684" cy="584775"/>
              </a:xfrm>
              <a:prstGeom prst="rect">
                <a:avLst/>
              </a:prstGeom>
              <a:blipFill>
                <a:blip r:embed="rId3"/>
                <a:stretch>
                  <a:fillRect l="-814" t="-2105" b="-1473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/>
          <p:cNvSpPr txBox="1"/>
          <p:nvPr/>
        </p:nvSpPr>
        <p:spPr>
          <a:xfrm>
            <a:off x="113213" y="4502331"/>
            <a:ext cx="374468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latin typeface="Comic Sans MS" panose="030F0702030302020204" pitchFamily="66" charset="0"/>
              </a:rPr>
              <a:t>A sequence is </a:t>
            </a:r>
            <a:r>
              <a:rPr lang="en-US" sz="1600" u="sng" dirty="0">
                <a:latin typeface="Comic Sans MS" panose="030F0702030302020204" pitchFamily="66" charset="0"/>
              </a:rPr>
              <a:t>periodic</a:t>
            </a:r>
            <a:r>
              <a:rPr lang="en-US" sz="1600" dirty="0">
                <a:latin typeface="Comic Sans MS" panose="030F0702030302020204" pitchFamily="66" charset="0"/>
              </a:rPr>
              <a:t> if the terms repeat in a cycle</a:t>
            </a:r>
          </a:p>
          <a:p>
            <a:pPr algn="ctr"/>
            <a:endParaRPr lang="en-US" sz="1600" dirty="0">
              <a:latin typeface="Comic Sans MS" panose="030F0702030302020204" pitchFamily="66" charset="0"/>
            </a:endParaRPr>
          </a:p>
          <a:p>
            <a:pPr algn="ctr"/>
            <a:r>
              <a:rPr lang="en-US" sz="1600" dirty="0">
                <a:latin typeface="Comic Sans MS" panose="030F0702030302020204" pitchFamily="66" charset="0"/>
                <a:sym typeface="Wingdings" panose="05000000000000000000" pitchFamily="2" charset="2"/>
              </a:rPr>
              <a:t> The number of terms in the repeating pattern is known as the </a:t>
            </a:r>
            <a:r>
              <a:rPr lang="en-US" sz="1600" u="sng" dirty="0">
                <a:latin typeface="Comic Sans MS" panose="030F0702030302020204" pitchFamily="66" charset="0"/>
                <a:sym typeface="Wingdings" panose="05000000000000000000" pitchFamily="2" charset="2"/>
              </a:rPr>
              <a:t>period/order</a:t>
            </a:r>
            <a:r>
              <a:rPr lang="en-US" sz="1600" dirty="0">
                <a:latin typeface="Comic Sans MS" panose="030F0702030302020204" pitchFamily="66" charset="0"/>
                <a:sym typeface="Wingdings" panose="05000000000000000000" pitchFamily="2" charset="2"/>
              </a:rPr>
              <a:t> of the sequence</a:t>
            </a:r>
            <a:endParaRPr lang="en-GB" sz="1600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4305671" y="1539641"/>
                <a:ext cx="4225771" cy="116955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dirty="0">
                    <a:latin typeface="Comic Sans MS" panose="030F0702030302020204" pitchFamily="66" charset="0"/>
                  </a:rPr>
                  <a:t>For the following relationship, state whether the sequence is increasing, decreasing, or periodic:</a:t>
                </a:r>
              </a:p>
              <a:p>
                <a:pPr algn="ctr"/>
                <a:endParaRPr lang="en-US" sz="1400" dirty="0">
                  <a:latin typeface="Comic Sans MS" panose="030F0702030302020204" pitchFamily="66" charset="0"/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1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 sz="1400" b="0" i="0" smtClean="0">
                          <a:latin typeface="Cambria Math" panose="02040503050406030204" pitchFamily="18" charset="0"/>
                        </a:rPr>
                        <m:t>sin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⁡(90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GB" sz="140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05671" y="1539641"/>
                <a:ext cx="4225771" cy="1169551"/>
              </a:xfrm>
              <a:prstGeom prst="rect">
                <a:avLst/>
              </a:prstGeom>
              <a:blipFill>
                <a:blip r:embed="rId4"/>
                <a:stretch>
                  <a:fillRect t="-1047" b="-209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3912810" y="3296192"/>
                <a:ext cx="555088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1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=1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12810" y="3296192"/>
                <a:ext cx="555088" cy="215444"/>
              </a:xfrm>
              <a:prstGeom prst="rect">
                <a:avLst/>
              </a:prstGeom>
              <a:blipFill>
                <a:blip r:embed="rId5"/>
                <a:stretch>
                  <a:fillRect l="-4396" r="-6593" b="-1428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4582652" y="3297501"/>
                <a:ext cx="559256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1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400" i="1" smtClean="0"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82652" y="3297501"/>
                <a:ext cx="559256" cy="215444"/>
              </a:xfrm>
              <a:prstGeom prst="rect">
                <a:avLst/>
              </a:prstGeom>
              <a:blipFill>
                <a:blip r:embed="rId6"/>
                <a:stretch>
                  <a:fillRect l="-4396" r="-7692" b="-1428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5234611" y="3288625"/>
                <a:ext cx="693908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1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40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34611" y="3288625"/>
                <a:ext cx="693908" cy="215444"/>
              </a:xfrm>
              <a:prstGeom prst="rect">
                <a:avLst/>
              </a:prstGeom>
              <a:blipFill>
                <a:blip r:embed="rId7"/>
                <a:stretch>
                  <a:fillRect l="-3509" r="-5263" b="-1111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6008321" y="3288455"/>
                <a:ext cx="559256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1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400" i="1" smtClean="0"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08321" y="3288455"/>
                <a:ext cx="559256" cy="215444"/>
              </a:xfrm>
              <a:prstGeom prst="rect">
                <a:avLst/>
              </a:prstGeom>
              <a:blipFill>
                <a:blip r:embed="rId8"/>
                <a:stretch>
                  <a:fillRect l="-4396" r="-7692" b="-1111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TextBox 13"/>
          <p:cNvSpPr txBox="1"/>
          <p:nvPr/>
        </p:nvSpPr>
        <p:spPr>
          <a:xfrm>
            <a:off x="4421080" y="2818025"/>
            <a:ext cx="422577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FF0000"/>
                </a:solidFill>
                <a:latin typeface="Comic Sans MS" panose="030F0702030302020204" pitchFamily="66" charset="0"/>
              </a:rPr>
              <a:t>Generate the first few terms…</a:t>
            </a:r>
            <a:endParaRPr lang="en-GB" sz="14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323426" y="3723547"/>
            <a:ext cx="422577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FF0000"/>
                </a:solidFill>
                <a:latin typeface="Comic Sans MS" panose="030F0702030302020204" pitchFamily="66" charset="0"/>
              </a:rPr>
              <a:t>The sequence will be </a:t>
            </a:r>
            <a:r>
              <a:rPr lang="en-US" sz="1400" u="sng" dirty="0">
                <a:solidFill>
                  <a:srgbClr val="FF0000"/>
                </a:solidFill>
                <a:latin typeface="Comic Sans MS" panose="030F0702030302020204" pitchFamily="66" charset="0"/>
              </a:rPr>
              <a:t>periodic</a:t>
            </a:r>
            <a:r>
              <a:rPr lang="en-US" sz="1400" dirty="0">
                <a:solidFill>
                  <a:srgbClr val="FF0000"/>
                </a:solidFill>
                <a:latin typeface="Comic Sans MS" panose="030F0702030302020204" pitchFamily="66" charset="0"/>
              </a:rPr>
              <a:t> with an order of 4</a:t>
            </a:r>
            <a:endParaRPr lang="en-GB" sz="14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6624812" y="3293147"/>
                <a:ext cx="559256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1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sub>
                      </m:sSub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=1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24812" y="3293147"/>
                <a:ext cx="559256" cy="215444"/>
              </a:xfrm>
              <a:prstGeom prst="rect">
                <a:avLst/>
              </a:prstGeom>
              <a:blipFill>
                <a:blip r:embed="rId9"/>
                <a:stretch>
                  <a:fillRect l="-4396" r="-7692" b="-1388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7215811" y="3292980"/>
                <a:ext cx="559256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1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6</m:t>
                          </m:r>
                        </m:sub>
                      </m:sSub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400" i="1" smtClean="0"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15811" y="3292980"/>
                <a:ext cx="559256" cy="215444"/>
              </a:xfrm>
              <a:prstGeom prst="rect">
                <a:avLst/>
              </a:prstGeom>
              <a:blipFill>
                <a:blip r:embed="rId10"/>
                <a:stretch>
                  <a:fillRect l="-4396" r="-7692" b="-1111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7832766" y="3284101"/>
                <a:ext cx="693908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1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7</m:t>
                          </m:r>
                        </m:sub>
                      </m:sSub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=−1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32766" y="3284101"/>
                <a:ext cx="693908" cy="215444"/>
              </a:xfrm>
              <a:prstGeom prst="rect">
                <a:avLst/>
              </a:prstGeom>
              <a:blipFill>
                <a:blip r:embed="rId11"/>
                <a:stretch>
                  <a:fillRect l="-3509" r="-5263" b="-1428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8584744" y="3275394"/>
                <a:ext cx="559256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1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8</m:t>
                          </m:r>
                        </m:sub>
                      </m:sSub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84744" y="3275394"/>
                <a:ext cx="559256" cy="215444"/>
              </a:xfrm>
              <a:prstGeom prst="rect">
                <a:avLst/>
              </a:prstGeom>
              <a:blipFill>
                <a:blip r:embed="rId12"/>
                <a:stretch>
                  <a:fillRect l="-3261" r="-6522" b="-1111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Rectangle 19"/>
          <p:cNvSpPr/>
          <p:nvPr/>
        </p:nvSpPr>
        <p:spPr>
          <a:xfrm>
            <a:off x="3903254" y="3274422"/>
            <a:ext cx="2697843" cy="310243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Rectangle 20"/>
          <p:cNvSpPr/>
          <p:nvPr/>
        </p:nvSpPr>
        <p:spPr>
          <a:xfrm>
            <a:off x="6598557" y="3271520"/>
            <a:ext cx="2545443" cy="317500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020500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 animBg="1"/>
      <p:bldP spid="2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2524" y="129995"/>
            <a:ext cx="7886700" cy="1325563"/>
          </a:xfrm>
        </p:spPr>
        <p:txBody>
          <a:bodyPr/>
          <a:lstStyle/>
          <a:p>
            <a:pPr algn="ctr"/>
            <a:r>
              <a:rPr lang="en-US" dirty="0">
                <a:latin typeface="Comic Sans MS" panose="030F0702030302020204" pitchFamily="66" charset="0"/>
              </a:rPr>
              <a:t>Sequences and Series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0629" y="1497873"/>
            <a:ext cx="3622765" cy="4679089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1600" b="1" dirty="0">
                <a:latin typeface="Comic Sans MS" panose="030F0702030302020204" pitchFamily="66" charset="0"/>
              </a:rPr>
              <a:t>You need to be able to use the formula for an arithmetic sequence</a:t>
            </a:r>
            <a:endParaRPr lang="en-US" sz="1600" dirty="0">
              <a:latin typeface="Comic Sans MS" panose="030F0702030302020204" pitchFamily="66" charset="0"/>
            </a:endParaRPr>
          </a:p>
          <a:p>
            <a:pPr marL="0" indent="0" algn="ctr">
              <a:buNone/>
            </a:pPr>
            <a:endParaRPr lang="en-US" sz="1600" dirty="0">
              <a:latin typeface="Comic Sans MS" panose="030F0702030302020204" pitchFamily="66" charset="0"/>
            </a:endParaRPr>
          </a:p>
          <a:p>
            <a:pPr marL="0" indent="0" algn="ctr">
              <a:buNone/>
            </a:pPr>
            <a:r>
              <a:rPr lang="en-US" sz="1600" dirty="0">
                <a:latin typeface="Comic Sans MS" panose="030F0702030302020204" pitchFamily="66" charset="0"/>
              </a:rPr>
              <a:t>An arithmetic sequence is generated as follows:</a:t>
            </a:r>
          </a:p>
          <a:p>
            <a:pPr marL="0" indent="0" algn="ctr">
              <a:buNone/>
            </a:pPr>
            <a:endParaRPr lang="en-US" sz="1600" dirty="0">
              <a:latin typeface="Comic Sans MS" panose="030F0702030302020204" pitchFamily="66" charset="0"/>
            </a:endParaRPr>
          </a:p>
          <a:p>
            <a:pPr marL="0" indent="0" algn="ctr">
              <a:buNone/>
            </a:pPr>
            <a:r>
              <a:rPr lang="en-US" sz="1600" dirty="0">
                <a:latin typeface="Comic Sans MS" panose="030F0702030302020204" pitchFamily="66" charset="0"/>
              </a:rPr>
              <a:t>6, 20, 34, 48, 72…</a:t>
            </a:r>
          </a:p>
          <a:p>
            <a:pPr marL="0" indent="0" algn="ctr">
              <a:buNone/>
            </a:pPr>
            <a:endParaRPr lang="en-US" sz="1600" dirty="0">
              <a:latin typeface="Comic Sans MS" panose="030F0702030302020204" pitchFamily="66" charset="0"/>
            </a:endParaRPr>
          </a:p>
          <a:p>
            <a:pPr marL="342900" indent="-342900" algn="ctr">
              <a:buAutoNum type="alphaLcParenR"/>
            </a:pPr>
            <a:r>
              <a:rPr lang="en-US" sz="1600" dirty="0">
                <a:latin typeface="Comic Sans MS" panose="030F0702030302020204" pitchFamily="66" charset="0"/>
              </a:rPr>
              <a:t>Find the nth term</a:t>
            </a:r>
          </a:p>
          <a:p>
            <a:pPr marL="342900" indent="-342900" algn="ctr">
              <a:buAutoNum type="alphaLcParenR"/>
            </a:pPr>
            <a:r>
              <a:rPr lang="en-US" sz="1600" dirty="0">
                <a:latin typeface="Comic Sans MS" panose="030F0702030302020204" pitchFamily="66" charset="0"/>
              </a:rPr>
              <a:t>Find the first term in the sequence that exceeds 200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8708571" y="6519446"/>
            <a:ext cx="51007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Comic Sans MS" panose="030F0702030302020204" pitchFamily="66" charset="0"/>
              </a:rPr>
              <a:t>3A</a:t>
            </a:r>
            <a:endParaRPr lang="en-GB" sz="1600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35361" y="1730"/>
                <a:ext cx="1935658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+(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−1)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𝑑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361" y="1730"/>
                <a:ext cx="1935658" cy="276999"/>
              </a:xfrm>
              <a:prstGeom prst="rect">
                <a:avLst/>
              </a:prstGeom>
              <a:blipFill>
                <a:blip r:embed="rId2"/>
                <a:stretch>
                  <a:fillRect l="-315" t="-2174" r="-1577" b="-3260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/>
              <p:cNvSpPr txBox="1"/>
              <p:nvPr/>
            </p:nvSpPr>
            <p:spPr>
              <a:xfrm>
                <a:off x="1979712" y="4005064"/>
                <a:ext cx="1656184" cy="24622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en-US" sz="1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en-US" sz="16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=14</m:t>
                      </m:r>
                      <m:r>
                        <a:rPr lang="en-US" sz="16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sz="16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−8</m:t>
                      </m:r>
                    </m:oMath>
                  </m:oMathPara>
                </a14:m>
                <a:endParaRPr lang="en-GB" sz="16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1" name="TextBox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79712" y="4005064"/>
                <a:ext cx="1656184" cy="246221"/>
              </a:xfrm>
              <a:prstGeom prst="rect">
                <a:avLst/>
              </a:prstGeom>
              <a:blipFill>
                <a:blip r:embed="rId3"/>
                <a:stretch>
                  <a:fillRect b="-10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/>
              <p:cNvSpPr txBox="1"/>
              <p:nvPr/>
            </p:nvSpPr>
            <p:spPr>
              <a:xfrm>
                <a:off x="4283968" y="1556792"/>
                <a:ext cx="1656184" cy="27699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14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−8&gt;200</m:t>
                      </m:r>
                    </m:oMath>
                  </m:oMathPara>
                </a14:m>
                <a:endParaRPr lang="en-GB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2" name="TextBox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83968" y="1556792"/>
                <a:ext cx="1656184" cy="276999"/>
              </a:xfrm>
              <a:prstGeom prst="rect">
                <a:avLst/>
              </a:prstGeom>
              <a:blipFill>
                <a:blip r:embed="rId4"/>
                <a:stretch>
                  <a:fillRect b="-652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3" name="TextBox 32"/>
          <p:cNvSpPr txBox="1"/>
          <p:nvPr/>
        </p:nvSpPr>
        <p:spPr>
          <a:xfrm>
            <a:off x="467544" y="5229200"/>
            <a:ext cx="3240359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FF0000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 We want to know when the sequence first generates a term above 200…</a:t>
            </a:r>
            <a:endParaRPr lang="en-GB" sz="14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/>
              <p:cNvSpPr txBox="1"/>
              <p:nvPr/>
            </p:nvSpPr>
            <p:spPr>
              <a:xfrm>
                <a:off x="4716016" y="2132856"/>
                <a:ext cx="1224136" cy="27699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14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&gt;208</m:t>
                      </m:r>
                    </m:oMath>
                  </m:oMathPara>
                </a14:m>
                <a:endParaRPr lang="en-GB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4" name="TextBox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16016" y="2132856"/>
                <a:ext cx="1224136" cy="276999"/>
              </a:xfrm>
              <a:prstGeom prst="rect">
                <a:avLst/>
              </a:prstGeom>
              <a:blipFill>
                <a:blip r:embed="rId5"/>
                <a:stretch>
                  <a:fillRect l="-500" r="-1000" b="-666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/>
              <p:cNvSpPr txBox="1"/>
              <p:nvPr/>
            </p:nvSpPr>
            <p:spPr>
              <a:xfrm>
                <a:off x="5004048" y="2708920"/>
                <a:ext cx="1440160" cy="27699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&gt;14.857…</m:t>
                      </m:r>
                    </m:oMath>
                  </m:oMathPara>
                </a14:m>
                <a:endParaRPr lang="en-GB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5" name="TextBox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04048" y="2708920"/>
                <a:ext cx="1440160" cy="276999"/>
              </a:xfrm>
              <a:prstGeom prst="rect">
                <a:avLst/>
              </a:prstGeom>
              <a:blipFill>
                <a:blip r:embed="rId6"/>
                <a:stretch>
                  <a:fillRect l="-424" b="-652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6" name="Arc 35"/>
          <p:cNvSpPr/>
          <p:nvPr/>
        </p:nvSpPr>
        <p:spPr>
          <a:xfrm>
            <a:off x="5796136" y="1700808"/>
            <a:ext cx="288032" cy="504056"/>
          </a:xfrm>
          <a:prstGeom prst="arc">
            <a:avLst>
              <a:gd name="adj1" fmla="val 16200000"/>
              <a:gd name="adj2" fmla="val 5319440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7" name="TextBox 36"/>
          <p:cNvSpPr txBox="1"/>
          <p:nvPr/>
        </p:nvSpPr>
        <p:spPr>
          <a:xfrm>
            <a:off x="6012160" y="1772816"/>
            <a:ext cx="7200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FF0000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Add 8</a:t>
            </a:r>
            <a:endParaRPr lang="en-GB" sz="14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38" name="Arc 37"/>
          <p:cNvSpPr/>
          <p:nvPr/>
        </p:nvSpPr>
        <p:spPr>
          <a:xfrm>
            <a:off x="6372200" y="2276872"/>
            <a:ext cx="288032" cy="504056"/>
          </a:xfrm>
          <a:prstGeom prst="arc">
            <a:avLst>
              <a:gd name="adj1" fmla="val 16200000"/>
              <a:gd name="adj2" fmla="val 5319440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9" name="TextBox 38"/>
          <p:cNvSpPr txBox="1"/>
          <p:nvPr/>
        </p:nvSpPr>
        <p:spPr>
          <a:xfrm>
            <a:off x="6588224" y="2348880"/>
            <a:ext cx="129614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FF0000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Divide by 14</a:t>
            </a:r>
            <a:endParaRPr lang="en-GB" sz="14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3779912" y="3284984"/>
            <a:ext cx="49685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FF0000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Since n has to be an integer, the first term to exceed 200 will be the 15</a:t>
            </a:r>
            <a:r>
              <a:rPr lang="en-US" sz="1400" baseline="30000" dirty="0">
                <a:solidFill>
                  <a:srgbClr val="FF0000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th</a:t>
            </a:r>
            <a:r>
              <a:rPr lang="en-US" sz="1400" dirty="0">
                <a:solidFill>
                  <a:srgbClr val="FF0000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 one!</a:t>
            </a:r>
            <a:endParaRPr lang="en-GB" sz="14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17376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33" grpId="0"/>
      <p:bldP spid="34" grpId="0"/>
      <p:bldP spid="35" grpId="0"/>
      <p:bldP spid="36" grpId="0" animBg="1"/>
      <p:bldP spid="37" grpId="0"/>
      <p:bldP spid="38" grpId="0" animBg="1"/>
      <p:bldP spid="39" grpId="0"/>
      <p:bldP spid="40" grpId="0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2524" y="129995"/>
            <a:ext cx="7886700" cy="1325563"/>
          </a:xfrm>
        </p:spPr>
        <p:txBody>
          <a:bodyPr/>
          <a:lstStyle/>
          <a:p>
            <a:pPr algn="ctr"/>
            <a:r>
              <a:rPr lang="en-US" dirty="0">
                <a:latin typeface="Comic Sans MS" panose="030F0702030302020204" pitchFamily="66" charset="0"/>
              </a:rPr>
              <a:t>Sequences and Series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0629" y="1497873"/>
            <a:ext cx="3622765" cy="4679089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1600" b="1" dirty="0">
                <a:latin typeface="Comic Sans MS" panose="030F0702030302020204" pitchFamily="66" charset="0"/>
              </a:rPr>
              <a:t>You need to be able to recognize whether a recurrence relationship generates an increasing, decreasing, or periodic sequence</a:t>
            </a:r>
            <a:endParaRPr lang="en-US" sz="1600" dirty="0">
              <a:latin typeface="Comic Sans MS" panose="030F0702030302020204" pitchFamily="66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708571" y="6519446"/>
            <a:ext cx="51007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Comic Sans MS" panose="030F0702030302020204" pitchFamily="66" charset="0"/>
              </a:rPr>
              <a:t>3H</a:t>
            </a:r>
            <a:endParaRPr lang="en-GB" sz="1600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104504" y="2778033"/>
                <a:ext cx="3744684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600" dirty="0">
                    <a:latin typeface="Comic Sans MS" panose="030F0702030302020204" pitchFamily="66" charset="0"/>
                  </a:rPr>
                  <a:t>A sequence is </a:t>
                </a:r>
                <a:r>
                  <a:rPr lang="en-US" sz="1600" u="sng" dirty="0">
                    <a:latin typeface="Comic Sans MS" panose="030F0702030302020204" pitchFamily="66" charset="0"/>
                  </a:rPr>
                  <a:t>increasing</a:t>
                </a:r>
                <a:r>
                  <a:rPr lang="en-US" sz="1600" dirty="0">
                    <a:latin typeface="Comic Sans MS" panose="030F0702030302020204" pitchFamily="66" charset="0"/>
                  </a:rPr>
                  <a:t> 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6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+1</m:t>
                        </m:r>
                      </m:sub>
                    </m:sSub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&gt;</m:t>
                    </m:r>
                    <m:sSub>
                      <m:sSub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GB" sz="1600" dirty="0">
                    <a:latin typeface="Comic Sans MS" panose="030F0702030302020204" pitchFamily="66" charset="0"/>
                  </a:rPr>
                  <a:t> for all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en-US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ℕ</m:t>
                    </m:r>
                  </m:oMath>
                </a14:m>
                <a:endParaRPr lang="en-GB" sz="160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504" y="2778033"/>
                <a:ext cx="3744684" cy="584775"/>
              </a:xfrm>
              <a:prstGeom prst="rect">
                <a:avLst/>
              </a:prstGeom>
              <a:blipFill>
                <a:blip r:embed="rId2"/>
                <a:stretch>
                  <a:fillRect t="-2083" b="-1354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108859" y="3679370"/>
                <a:ext cx="3744684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600" dirty="0">
                    <a:latin typeface="Comic Sans MS" panose="030F0702030302020204" pitchFamily="66" charset="0"/>
                  </a:rPr>
                  <a:t>A sequence is </a:t>
                </a:r>
                <a:r>
                  <a:rPr lang="en-US" sz="1600" u="sng" dirty="0">
                    <a:latin typeface="Comic Sans MS" panose="030F0702030302020204" pitchFamily="66" charset="0"/>
                  </a:rPr>
                  <a:t>decreasing</a:t>
                </a:r>
                <a:r>
                  <a:rPr lang="en-US" sz="1600" dirty="0">
                    <a:latin typeface="Comic Sans MS" panose="030F0702030302020204" pitchFamily="66" charset="0"/>
                  </a:rPr>
                  <a:t> 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6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+1</m:t>
                        </m:r>
                      </m:sub>
                    </m:sSub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&lt;</m:t>
                    </m:r>
                    <m:sSub>
                      <m:sSub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GB" sz="1600" dirty="0">
                    <a:latin typeface="Comic Sans MS" panose="030F0702030302020204" pitchFamily="66" charset="0"/>
                  </a:rPr>
                  <a:t> for all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en-US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ℕ</m:t>
                    </m:r>
                  </m:oMath>
                </a14:m>
                <a:endParaRPr lang="en-GB" sz="160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8859" y="3679370"/>
                <a:ext cx="3744684" cy="584775"/>
              </a:xfrm>
              <a:prstGeom prst="rect">
                <a:avLst/>
              </a:prstGeom>
              <a:blipFill>
                <a:blip r:embed="rId3"/>
                <a:stretch>
                  <a:fillRect l="-814" t="-2105" b="-1473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/>
          <p:cNvSpPr txBox="1"/>
          <p:nvPr/>
        </p:nvSpPr>
        <p:spPr>
          <a:xfrm>
            <a:off x="113213" y="4502331"/>
            <a:ext cx="374468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latin typeface="Comic Sans MS" panose="030F0702030302020204" pitchFamily="66" charset="0"/>
              </a:rPr>
              <a:t>A sequence is </a:t>
            </a:r>
            <a:r>
              <a:rPr lang="en-US" sz="1600" u="sng" dirty="0">
                <a:latin typeface="Comic Sans MS" panose="030F0702030302020204" pitchFamily="66" charset="0"/>
              </a:rPr>
              <a:t>periodic</a:t>
            </a:r>
            <a:r>
              <a:rPr lang="en-US" sz="1600" dirty="0">
                <a:latin typeface="Comic Sans MS" panose="030F0702030302020204" pitchFamily="66" charset="0"/>
              </a:rPr>
              <a:t> if the terms repeat in a cycle</a:t>
            </a:r>
          </a:p>
          <a:p>
            <a:pPr algn="ctr"/>
            <a:endParaRPr lang="en-US" sz="1600" dirty="0">
              <a:latin typeface="Comic Sans MS" panose="030F0702030302020204" pitchFamily="66" charset="0"/>
            </a:endParaRPr>
          </a:p>
          <a:p>
            <a:pPr algn="ctr"/>
            <a:r>
              <a:rPr lang="en-US" sz="1600" dirty="0">
                <a:latin typeface="Comic Sans MS" panose="030F0702030302020204" pitchFamily="66" charset="0"/>
                <a:sym typeface="Wingdings" panose="05000000000000000000" pitchFamily="2" charset="2"/>
              </a:rPr>
              <a:t> The number of terms in the repeating pattern is known as the </a:t>
            </a:r>
            <a:r>
              <a:rPr lang="en-US" sz="1600" u="sng" dirty="0">
                <a:latin typeface="Comic Sans MS" panose="030F0702030302020204" pitchFamily="66" charset="0"/>
                <a:sym typeface="Wingdings" panose="05000000000000000000" pitchFamily="2" charset="2"/>
              </a:rPr>
              <a:t>period/order</a:t>
            </a:r>
            <a:r>
              <a:rPr lang="en-US" sz="1600" dirty="0">
                <a:latin typeface="Comic Sans MS" panose="030F0702030302020204" pitchFamily="66" charset="0"/>
                <a:sym typeface="Wingdings" panose="05000000000000000000" pitchFamily="2" charset="2"/>
              </a:rPr>
              <a:t> of the sequence</a:t>
            </a:r>
            <a:endParaRPr lang="en-GB" sz="1600" dirty="0">
              <a:latin typeface="Comic Sans MS" panose="030F0702030302020204" pitchFamily="66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279546" y="3586154"/>
            <a:ext cx="34536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 Note that some sequences will not be any of these!</a:t>
            </a:r>
            <a:endParaRPr lang="en-GB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04327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934050" y="2314192"/>
            <a:ext cx="5415264" cy="230832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7200" b="1" cap="none" spc="0" dirty="0">
                <a:ln w="13462">
                  <a:solidFill>
                    <a:schemeClr val="tx1"/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Pacifico" panose="02000000000000000000" pitchFamily="2" charset="0"/>
              </a:rPr>
              <a:t>Teachings for </a:t>
            </a:r>
          </a:p>
          <a:p>
            <a:pPr algn="ctr"/>
            <a:r>
              <a:rPr lang="en-US" sz="7200" b="1" cap="none" spc="0" dirty="0">
                <a:ln w="13462">
                  <a:solidFill>
                    <a:schemeClr val="tx1"/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Pacifico" panose="02000000000000000000" pitchFamily="2" charset="0"/>
              </a:rPr>
              <a:t>Section </a:t>
            </a:r>
            <a:r>
              <a:rPr lang="en-US" sz="7200" b="1" dirty="0">
                <a:ln w="13462">
                  <a:solidFill>
                    <a:schemeClr val="tx1"/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Pacifico" panose="02000000000000000000" pitchFamily="2" charset="0"/>
              </a:rPr>
              <a:t>3</a:t>
            </a:r>
            <a:r>
              <a:rPr lang="en-US" sz="7200" b="1" cap="none" spc="0" dirty="0">
                <a:ln w="13462">
                  <a:solidFill>
                    <a:schemeClr val="tx1"/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Pacifico" panose="02000000000000000000" pitchFamily="2" charset="0"/>
              </a:rPr>
              <a:t>I</a:t>
            </a:r>
          </a:p>
        </p:txBody>
      </p:sp>
    </p:spTree>
    <p:extLst>
      <p:ext uri="{BB962C8B-B14F-4D97-AF65-F5344CB8AC3E}">
        <p14:creationId xmlns:p14="http://schemas.microsoft.com/office/powerpoint/2010/main" val="1687654988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2524" y="129995"/>
            <a:ext cx="7886700" cy="1325563"/>
          </a:xfrm>
        </p:spPr>
        <p:txBody>
          <a:bodyPr/>
          <a:lstStyle/>
          <a:p>
            <a:pPr algn="ctr"/>
            <a:r>
              <a:rPr lang="en-US" dirty="0">
                <a:latin typeface="Comic Sans MS" panose="030F0702030302020204" pitchFamily="66" charset="0"/>
              </a:rPr>
              <a:t>Sequences and Series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0629" y="1497873"/>
            <a:ext cx="3988525" cy="4679089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1600" b="1" dirty="0">
                <a:latin typeface="Comic Sans MS" panose="030F0702030302020204" pitchFamily="66" charset="0"/>
              </a:rPr>
              <a:t>You need to be able to use your knowledge of sequences to model situations given in context</a:t>
            </a:r>
          </a:p>
          <a:p>
            <a:pPr marL="0" indent="0" algn="ctr">
              <a:buNone/>
            </a:pPr>
            <a:endParaRPr lang="en-US" sz="1600" b="1" dirty="0">
              <a:latin typeface="Comic Sans MS" panose="030F0702030302020204" pitchFamily="66" charset="0"/>
            </a:endParaRPr>
          </a:p>
          <a:p>
            <a:pPr marL="0" indent="0" algn="ctr">
              <a:buNone/>
            </a:pPr>
            <a:r>
              <a:rPr lang="en-US" sz="1600" dirty="0">
                <a:latin typeface="Comic Sans MS" panose="030F0702030302020204" pitchFamily="66" charset="0"/>
              </a:rPr>
              <a:t>Bruce starts a new company. He estimates that in Year 1 his profits will be £20000, and he predicts that his profits will increase by £5000 per year from that point on. He then models that once his annual profits reach £100000, they will then remain constant.</a:t>
            </a:r>
          </a:p>
          <a:p>
            <a:pPr marL="0" indent="0" algn="ctr">
              <a:buNone/>
            </a:pPr>
            <a:endParaRPr lang="en-US" sz="1600" dirty="0">
              <a:latin typeface="Comic Sans MS" panose="030F0702030302020204" pitchFamily="66" charset="0"/>
            </a:endParaRPr>
          </a:p>
          <a:p>
            <a:pPr marL="342900" indent="-342900" algn="ctr">
              <a:buAutoNum type="alphaLcParenR"/>
            </a:pPr>
            <a:r>
              <a:rPr lang="en-US" sz="1600" dirty="0">
                <a:latin typeface="Comic Sans MS" panose="030F0702030302020204" pitchFamily="66" charset="0"/>
              </a:rPr>
              <a:t>Calculate the profit for Bruce’s business in the first 20 years</a:t>
            </a:r>
          </a:p>
          <a:p>
            <a:pPr marL="342900" indent="-342900" algn="ctr">
              <a:buAutoNum type="alphaLcParenR"/>
            </a:pPr>
            <a:endParaRPr lang="en-US" sz="1600" dirty="0">
              <a:latin typeface="Comic Sans MS" panose="030F0702030302020204" pitchFamily="66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708571" y="6519446"/>
            <a:ext cx="51007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Comic Sans MS" panose="030F0702030302020204" pitchFamily="66" charset="0"/>
              </a:rPr>
              <a:t>3I</a:t>
            </a:r>
            <a:endParaRPr lang="en-GB" sz="1600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31204" y="7640"/>
                <a:ext cx="933782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1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𝑎</m:t>
                      </m:r>
                      <m:sSup>
                        <m:sSup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p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204" y="7640"/>
                <a:ext cx="933782" cy="215444"/>
              </a:xfrm>
              <a:prstGeom prst="rect">
                <a:avLst/>
              </a:prstGeom>
              <a:blipFill>
                <a:blip r:embed="rId2"/>
                <a:stretch>
                  <a:fillRect l="-1961" r="-1307" b="-1111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-174172" y="300161"/>
                <a:ext cx="1666071" cy="456343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1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  <m:d>
                            <m:dPr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1−</m:t>
                              </m:r>
                              <m:sSup>
                                <m:sSupPr>
                                  <m:ctrlP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e>
                                <m:sup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p>
                              </m:sSup>
                            </m:e>
                          </m:d>
                        </m:num>
                        <m:den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(1−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den>
                      </m:f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174172" y="300161"/>
                <a:ext cx="1666071" cy="456343"/>
              </a:xfrm>
              <a:prstGeom prst="rect">
                <a:avLst/>
              </a:prstGeom>
              <a:blipFill>
                <a:blip r:embed="rId3"/>
                <a:stretch>
                  <a:fillRect b="-16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1216738" y="0"/>
                <a:ext cx="1368152" cy="45986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1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latin typeface="Cambria Math"/>
                            </a:rPr>
                            <m:t>𝑆</m:t>
                          </m:r>
                        </m:e>
                        <m:sub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∞</m:t>
                          </m:r>
                        </m:sub>
                      </m:sSub>
                      <m:r>
                        <a:rPr lang="en-US" sz="14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latin typeface="Cambria Math"/>
                            </a:rPr>
                            <m:t>𝑎</m:t>
                          </m:r>
                        </m:num>
                        <m:den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1−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den>
                      </m:f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16738" y="0"/>
                <a:ext cx="1368152" cy="459869"/>
              </a:xfrm>
              <a:prstGeom prst="rect">
                <a:avLst/>
              </a:prstGeom>
              <a:blipFill>
                <a:blip r:embed="rId4"/>
                <a:stretch>
                  <a:fillRect b="-133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5658881" y="0"/>
                <a:ext cx="1836400" cy="36753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1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num>
                        <m:den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d>
                        <m:d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d>
                            <m:dPr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e>
                          </m:d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e>
                      </m:d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58881" y="0"/>
                <a:ext cx="1836400" cy="367537"/>
              </a:xfrm>
              <a:prstGeom prst="rect">
                <a:avLst/>
              </a:prstGeom>
              <a:blipFill>
                <a:blip r:embed="rId5"/>
                <a:stretch>
                  <a:fillRect l="-1656" b="-15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7590794" y="64321"/>
                <a:ext cx="1466747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+(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−1)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𝑑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90794" y="64321"/>
                <a:ext cx="1466747" cy="215444"/>
              </a:xfrm>
              <a:prstGeom prst="rect">
                <a:avLst/>
              </a:prstGeom>
              <a:blipFill>
                <a:blip r:embed="rId6"/>
                <a:stretch>
                  <a:fillRect l="-1245" r="-2075" b="-3142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7939115" y="346044"/>
                <a:ext cx="1120435" cy="36753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1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num>
                        <m:den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d>
                        <m:d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𝑙</m:t>
                          </m:r>
                        </m:e>
                      </m:d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39115" y="346044"/>
                <a:ext cx="1120435" cy="367537"/>
              </a:xfrm>
              <a:prstGeom prst="rect">
                <a:avLst/>
              </a:prstGeom>
              <a:blipFill>
                <a:blip r:embed="rId7"/>
                <a:stretch>
                  <a:fillRect l="-3261" b="-15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TextBox 10"/>
          <p:cNvSpPr txBox="1"/>
          <p:nvPr/>
        </p:nvSpPr>
        <p:spPr>
          <a:xfrm>
            <a:off x="221942" y="5345372"/>
            <a:ext cx="3719743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FF0000"/>
                </a:solidFill>
                <a:latin typeface="Comic Sans MS" panose="030F0702030302020204" pitchFamily="66" charset="0"/>
              </a:rPr>
              <a:t>We will need to find out when his profits reach £100000 per year, since at this point the pattern changes…</a:t>
            </a:r>
          </a:p>
          <a:p>
            <a:pPr algn="ctr"/>
            <a:endParaRPr lang="en-US" sz="1400" dirty="0">
              <a:solidFill>
                <a:srgbClr val="FF0000"/>
              </a:solidFill>
              <a:latin typeface="Comic Sans MS" panose="030F0702030302020204" pitchFamily="66" charset="0"/>
            </a:endParaRPr>
          </a:p>
          <a:p>
            <a:pPr algn="ctr"/>
            <a:r>
              <a:rPr lang="en-US" sz="1400" dirty="0">
                <a:solidFill>
                  <a:srgbClr val="FF0000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 It starts as an arithmetic series…</a:t>
            </a:r>
            <a:endParaRPr lang="en-GB" sz="14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4336742" y="1549153"/>
                <a:ext cx="1002262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=20000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36742" y="1549153"/>
                <a:ext cx="1002262" cy="246221"/>
              </a:xfrm>
              <a:prstGeom prst="rect">
                <a:avLst/>
              </a:prstGeom>
              <a:blipFill>
                <a:blip r:embed="rId8"/>
                <a:stretch>
                  <a:fillRect l="-1818" r="-3636" b="-487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5527829" y="1550633"/>
                <a:ext cx="894797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𝑑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=5000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27829" y="1550633"/>
                <a:ext cx="894797" cy="246221"/>
              </a:xfrm>
              <a:prstGeom prst="rect">
                <a:avLst/>
              </a:prstGeom>
              <a:blipFill>
                <a:blip r:embed="rId9"/>
                <a:stretch>
                  <a:fillRect l="-5442" r="-4082" b="-487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7969824" y="1534357"/>
                <a:ext cx="509370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 ?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69824" y="1534357"/>
                <a:ext cx="509370" cy="246221"/>
              </a:xfrm>
              <a:prstGeom prst="rect">
                <a:avLst/>
              </a:prstGeom>
              <a:blipFill>
                <a:blip r:embed="rId10"/>
                <a:stretch>
                  <a:fillRect l="-4762" r="-8333" b="-5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6594629" y="1543236"/>
                <a:ext cx="1223155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=100000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94629" y="1543236"/>
                <a:ext cx="1223155" cy="246221"/>
              </a:xfrm>
              <a:prstGeom prst="rect">
                <a:avLst/>
              </a:prstGeom>
              <a:blipFill>
                <a:blip r:embed="rId11"/>
                <a:stretch>
                  <a:fillRect l="-2000" r="-3000" b="-975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4768371" y="2140259"/>
                <a:ext cx="1678665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+(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−1)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𝑑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68371" y="2140259"/>
                <a:ext cx="1678665" cy="246221"/>
              </a:xfrm>
              <a:prstGeom prst="rect">
                <a:avLst/>
              </a:prstGeom>
              <a:blipFill>
                <a:blip r:embed="rId12"/>
                <a:stretch>
                  <a:fillRect l="-1087" r="-1812" b="-35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4299334" y="2647766"/>
                <a:ext cx="2916376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100000=20000+</m:t>
                      </m:r>
                      <m:d>
                        <m:d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e>
                      </m:d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5000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99334" y="2647766"/>
                <a:ext cx="2916376" cy="246221"/>
              </a:xfrm>
              <a:prstGeom prst="rect">
                <a:avLst/>
              </a:prstGeom>
              <a:blipFill>
                <a:blip r:embed="rId13"/>
                <a:stretch>
                  <a:fillRect l="-1044" r="-835" b="-487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4425102" y="3146395"/>
                <a:ext cx="1988428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80000=</m:t>
                      </m:r>
                      <m:d>
                        <m:d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e>
                      </m:d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5000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25102" y="3146395"/>
                <a:ext cx="1988428" cy="246221"/>
              </a:xfrm>
              <a:prstGeom prst="rect">
                <a:avLst/>
              </a:prstGeom>
              <a:blipFill>
                <a:blip r:embed="rId14"/>
                <a:stretch>
                  <a:fillRect l="-2147" r="-1840" b="-487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4772811" y="3636147"/>
                <a:ext cx="1021433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16=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−1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72811" y="3636147"/>
                <a:ext cx="1021433" cy="246221"/>
              </a:xfrm>
              <a:prstGeom prst="rect">
                <a:avLst/>
              </a:prstGeom>
              <a:blipFill>
                <a:blip r:embed="rId15"/>
                <a:stretch>
                  <a:fillRect l="-4192" r="-3593" b="-487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4774291" y="4161408"/>
                <a:ext cx="662553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17=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𝑛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74291" y="4161408"/>
                <a:ext cx="662553" cy="246221"/>
              </a:xfrm>
              <a:prstGeom prst="rect">
                <a:avLst/>
              </a:prstGeom>
              <a:blipFill>
                <a:blip r:embed="rId16"/>
                <a:stretch>
                  <a:fillRect l="-6422" r="-3670" b="-5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" name="Arc 24"/>
          <p:cNvSpPr>
            <a:spLocks/>
          </p:cNvSpPr>
          <p:nvPr/>
        </p:nvSpPr>
        <p:spPr bwMode="auto">
          <a:xfrm>
            <a:off x="7252482" y="2333898"/>
            <a:ext cx="149803" cy="435429"/>
          </a:xfrm>
          <a:custGeom>
            <a:avLst/>
            <a:gdLst>
              <a:gd name="T0" fmla="*/ 0 w 21600"/>
              <a:gd name="T1" fmla="*/ 0 h 43185"/>
              <a:gd name="T2" fmla="*/ 964935 w 21600"/>
              <a:gd name="T3" fmla="*/ 172952408 h 43185"/>
              <a:gd name="T4" fmla="*/ 0 w 21600"/>
              <a:gd name="T5" fmla="*/ 86506210 h 43185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43185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212"/>
                  <a:pt x="12418" y="42747"/>
                  <a:pt x="813" y="43184"/>
                </a:cubicBezTo>
              </a:path>
              <a:path w="21600" h="43185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212"/>
                  <a:pt x="12418" y="42747"/>
                  <a:pt x="813" y="43184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28" name="TextBox 27"/>
          <p:cNvSpPr txBox="1"/>
          <p:nvPr/>
        </p:nvSpPr>
        <p:spPr>
          <a:xfrm>
            <a:off x="7422663" y="2370405"/>
            <a:ext cx="127719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FF0000"/>
                </a:solidFill>
                <a:latin typeface="Comic Sans MS" panose="030F0702030302020204" pitchFamily="66" charset="0"/>
              </a:rPr>
              <a:t>Sub in values</a:t>
            </a:r>
            <a:endParaRPr lang="en-GB" sz="14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29" name="Arc 24"/>
          <p:cNvSpPr>
            <a:spLocks/>
          </p:cNvSpPr>
          <p:nvPr/>
        </p:nvSpPr>
        <p:spPr bwMode="auto">
          <a:xfrm>
            <a:off x="7230711" y="2782389"/>
            <a:ext cx="149803" cy="435429"/>
          </a:xfrm>
          <a:custGeom>
            <a:avLst/>
            <a:gdLst>
              <a:gd name="T0" fmla="*/ 0 w 21600"/>
              <a:gd name="T1" fmla="*/ 0 h 43185"/>
              <a:gd name="T2" fmla="*/ 964935 w 21600"/>
              <a:gd name="T3" fmla="*/ 172952408 h 43185"/>
              <a:gd name="T4" fmla="*/ 0 w 21600"/>
              <a:gd name="T5" fmla="*/ 86506210 h 43185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43185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212"/>
                  <a:pt x="12418" y="42747"/>
                  <a:pt x="813" y="43184"/>
                </a:cubicBezTo>
              </a:path>
              <a:path w="21600" h="43185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212"/>
                  <a:pt x="12418" y="42747"/>
                  <a:pt x="813" y="43184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30" name="Arc 24"/>
          <p:cNvSpPr>
            <a:spLocks/>
          </p:cNvSpPr>
          <p:nvPr/>
        </p:nvSpPr>
        <p:spPr bwMode="auto">
          <a:xfrm>
            <a:off x="6425168" y="3291841"/>
            <a:ext cx="149803" cy="435429"/>
          </a:xfrm>
          <a:custGeom>
            <a:avLst/>
            <a:gdLst>
              <a:gd name="T0" fmla="*/ 0 w 21600"/>
              <a:gd name="T1" fmla="*/ 0 h 43185"/>
              <a:gd name="T2" fmla="*/ 964935 w 21600"/>
              <a:gd name="T3" fmla="*/ 172952408 h 43185"/>
              <a:gd name="T4" fmla="*/ 0 w 21600"/>
              <a:gd name="T5" fmla="*/ 86506210 h 43185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43185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212"/>
                  <a:pt x="12418" y="42747"/>
                  <a:pt x="813" y="43184"/>
                </a:cubicBezTo>
              </a:path>
              <a:path w="21600" h="43185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212"/>
                  <a:pt x="12418" y="42747"/>
                  <a:pt x="813" y="43184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31" name="Arc 24"/>
          <p:cNvSpPr>
            <a:spLocks/>
          </p:cNvSpPr>
          <p:nvPr/>
        </p:nvSpPr>
        <p:spPr bwMode="auto">
          <a:xfrm>
            <a:off x="5832985" y="3823063"/>
            <a:ext cx="149803" cy="435429"/>
          </a:xfrm>
          <a:custGeom>
            <a:avLst/>
            <a:gdLst>
              <a:gd name="T0" fmla="*/ 0 w 21600"/>
              <a:gd name="T1" fmla="*/ 0 h 43185"/>
              <a:gd name="T2" fmla="*/ 964935 w 21600"/>
              <a:gd name="T3" fmla="*/ 172952408 h 43185"/>
              <a:gd name="T4" fmla="*/ 0 w 21600"/>
              <a:gd name="T5" fmla="*/ 86506210 h 43185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43185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212"/>
                  <a:pt x="12418" y="42747"/>
                  <a:pt x="813" y="43184"/>
                </a:cubicBezTo>
              </a:path>
              <a:path w="21600" h="43185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212"/>
                  <a:pt x="12418" y="42747"/>
                  <a:pt x="813" y="43184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32" name="TextBox 31"/>
          <p:cNvSpPr txBox="1"/>
          <p:nvPr/>
        </p:nvSpPr>
        <p:spPr>
          <a:xfrm>
            <a:off x="7292034" y="2849376"/>
            <a:ext cx="169521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FF0000"/>
                </a:solidFill>
                <a:latin typeface="Comic Sans MS" panose="030F0702030302020204" pitchFamily="66" charset="0"/>
              </a:rPr>
              <a:t>Subtract 20000</a:t>
            </a:r>
            <a:endParaRPr lang="en-GB" sz="14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6530034" y="3332701"/>
            <a:ext cx="14905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FF0000"/>
                </a:solidFill>
                <a:latin typeface="Comic Sans MS" panose="030F0702030302020204" pitchFamily="66" charset="0"/>
              </a:rPr>
              <a:t>Divide by 5000</a:t>
            </a:r>
            <a:endParaRPr lang="en-GB" sz="14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5972686" y="3863923"/>
            <a:ext cx="67195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FF0000"/>
                </a:solidFill>
                <a:latin typeface="Comic Sans MS" panose="030F0702030302020204" pitchFamily="66" charset="0"/>
              </a:rPr>
              <a:t>Add 1</a:t>
            </a:r>
            <a:endParaRPr lang="en-GB" sz="14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4267199" y="4752197"/>
            <a:ext cx="452845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FF0000"/>
                </a:solidFill>
                <a:latin typeface="Comic Sans MS" panose="030F0702030302020204" pitchFamily="66" charset="0"/>
              </a:rPr>
              <a:t>So the first 17 terms follow the pattern stated in the question…</a:t>
            </a:r>
          </a:p>
          <a:p>
            <a:pPr algn="ctr"/>
            <a:endParaRPr lang="en-US" sz="1400" dirty="0">
              <a:solidFill>
                <a:srgbClr val="FF0000"/>
              </a:solidFill>
              <a:latin typeface="Comic Sans MS" panose="030F0702030302020204" pitchFamily="66" charset="0"/>
            </a:endParaRPr>
          </a:p>
          <a:p>
            <a:pPr algn="ctr"/>
            <a:r>
              <a:rPr lang="en-US" sz="1400" dirty="0">
                <a:solidFill>
                  <a:srgbClr val="FF0000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 The total money earned will therefore be the sum of these first 17 terms, plus £300000 extra for Years 18, 19 and 20.</a:t>
            </a:r>
            <a:endParaRPr lang="en-GB" sz="14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38215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7" dur="500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2" dur="500"/>
                                        <p:tgtEl>
                                          <p:spTgt spid="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  <p:bldP spid="15" grpId="0"/>
      <p:bldP spid="22" grpId="0"/>
      <p:bldP spid="23" grpId="0"/>
      <p:bldP spid="24" grpId="0"/>
      <p:bldP spid="25" grpId="0"/>
      <p:bldP spid="26" grpId="0"/>
      <p:bldP spid="27" grpId="0" animBg="1"/>
      <p:bldP spid="28" grpId="0"/>
      <p:bldP spid="29" grpId="0" animBg="1"/>
      <p:bldP spid="30" grpId="0" animBg="1"/>
      <p:bldP spid="31" grpId="0" animBg="1"/>
      <p:bldP spid="32" grpId="0"/>
      <p:bldP spid="33" grpId="0"/>
      <p:bldP spid="34" grpId="0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2524" y="129995"/>
            <a:ext cx="7886700" cy="1325563"/>
          </a:xfrm>
        </p:spPr>
        <p:txBody>
          <a:bodyPr/>
          <a:lstStyle/>
          <a:p>
            <a:pPr algn="ctr"/>
            <a:r>
              <a:rPr lang="en-US" dirty="0">
                <a:latin typeface="Comic Sans MS" panose="030F0702030302020204" pitchFamily="66" charset="0"/>
              </a:rPr>
              <a:t>Sequences and Series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0629" y="1497873"/>
            <a:ext cx="3988525" cy="4679089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1600" b="1" dirty="0">
                <a:latin typeface="Comic Sans MS" panose="030F0702030302020204" pitchFamily="66" charset="0"/>
              </a:rPr>
              <a:t>You need to be able to use your knowledge of sequences to model situations given in context</a:t>
            </a:r>
          </a:p>
          <a:p>
            <a:pPr marL="0" indent="0" algn="ctr">
              <a:buNone/>
            </a:pPr>
            <a:endParaRPr lang="en-US" sz="1600" b="1" dirty="0">
              <a:latin typeface="Comic Sans MS" panose="030F0702030302020204" pitchFamily="66" charset="0"/>
            </a:endParaRPr>
          </a:p>
          <a:p>
            <a:pPr marL="0" indent="0" algn="ctr">
              <a:buNone/>
            </a:pPr>
            <a:r>
              <a:rPr lang="en-US" sz="1600" dirty="0">
                <a:latin typeface="Comic Sans MS" panose="030F0702030302020204" pitchFamily="66" charset="0"/>
              </a:rPr>
              <a:t>Bruce starts a new company. He estimates that in Year 1 his profits will be £20000, and he predicts that his profits will increase by £5000 per year from that point on. He then models that once his annual profits reach £100000, they will then remain constant.</a:t>
            </a:r>
          </a:p>
          <a:p>
            <a:pPr marL="0" indent="0" algn="ctr">
              <a:buNone/>
            </a:pPr>
            <a:endParaRPr lang="en-US" sz="1600" dirty="0">
              <a:latin typeface="Comic Sans MS" panose="030F0702030302020204" pitchFamily="66" charset="0"/>
            </a:endParaRPr>
          </a:p>
          <a:p>
            <a:pPr marL="342900" indent="-342900" algn="ctr">
              <a:buAutoNum type="alphaLcParenR"/>
            </a:pPr>
            <a:r>
              <a:rPr lang="en-US" sz="1600" dirty="0">
                <a:latin typeface="Comic Sans MS" panose="030F0702030302020204" pitchFamily="66" charset="0"/>
              </a:rPr>
              <a:t>Calculate the profit for Bruce’s business in the first 20 years</a:t>
            </a:r>
          </a:p>
          <a:p>
            <a:pPr marL="342900" indent="-342900" algn="ctr">
              <a:buAutoNum type="alphaLcParenR"/>
            </a:pPr>
            <a:endParaRPr lang="en-US" sz="1600" dirty="0">
              <a:latin typeface="Comic Sans MS" panose="030F0702030302020204" pitchFamily="66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708571" y="6519446"/>
            <a:ext cx="51007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Comic Sans MS" panose="030F0702030302020204" pitchFamily="66" charset="0"/>
              </a:rPr>
              <a:t>3I</a:t>
            </a:r>
            <a:endParaRPr lang="en-GB" sz="1600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31204" y="7640"/>
                <a:ext cx="933782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1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𝑎</m:t>
                      </m:r>
                      <m:sSup>
                        <m:sSup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p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204" y="7640"/>
                <a:ext cx="933782" cy="215444"/>
              </a:xfrm>
              <a:prstGeom prst="rect">
                <a:avLst/>
              </a:prstGeom>
              <a:blipFill>
                <a:blip r:embed="rId2"/>
                <a:stretch>
                  <a:fillRect l="-1961" r="-1307" b="-1111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-174172" y="300161"/>
                <a:ext cx="1666071" cy="456343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1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  <m:d>
                            <m:dPr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1−</m:t>
                              </m:r>
                              <m:sSup>
                                <m:sSupPr>
                                  <m:ctrlP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e>
                                <m:sup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p>
                              </m:sSup>
                            </m:e>
                          </m:d>
                        </m:num>
                        <m:den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(1−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den>
                      </m:f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174172" y="300161"/>
                <a:ext cx="1666071" cy="456343"/>
              </a:xfrm>
              <a:prstGeom prst="rect">
                <a:avLst/>
              </a:prstGeom>
              <a:blipFill>
                <a:blip r:embed="rId3"/>
                <a:stretch>
                  <a:fillRect b="-16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1216738" y="0"/>
                <a:ext cx="1368152" cy="45986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1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latin typeface="Cambria Math"/>
                            </a:rPr>
                            <m:t>𝑆</m:t>
                          </m:r>
                        </m:e>
                        <m:sub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∞</m:t>
                          </m:r>
                        </m:sub>
                      </m:sSub>
                      <m:r>
                        <a:rPr lang="en-US" sz="14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latin typeface="Cambria Math"/>
                            </a:rPr>
                            <m:t>𝑎</m:t>
                          </m:r>
                        </m:num>
                        <m:den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1−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den>
                      </m:f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16738" y="0"/>
                <a:ext cx="1368152" cy="459869"/>
              </a:xfrm>
              <a:prstGeom prst="rect">
                <a:avLst/>
              </a:prstGeom>
              <a:blipFill>
                <a:blip r:embed="rId4"/>
                <a:stretch>
                  <a:fillRect b="-133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5658881" y="0"/>
                <a:ext cx="1836400" cy="36753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1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num>
                        <m:den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d>
                        <m:d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d>
                            <m:dPr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e>
                          </m:d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e>
                      </m:d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58881" y="0"/>
                <a:ext cx="1836400" cy="367537"/>
              </a:xfrm>
              <a:prstGeom prst="rect">
                <a:avLst/>
              </a:prstGeom>
              <a:blipFill>
                <a:blip r:embed="rId5"/>
                <a:stretch>
                  <a:fillRect l="-1656" b="-15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7590794" y="64321"/>
                <a:ext cx="1466747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+(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−1)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𝑑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90794" y="64321"/>
                <a:ext cx="1466747" cy="215444"/>
              </a:xfrm>
              <a:prstGeom prst="rect">
                <a:avLst/>
              </a:prstGeom>
              <a:blipFill>
                <a:blip r:embed="rId6"/>
                <a:stretch>
                  <a:fillRect l="-1245" r="-2075" b="-3142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7939115" y="346044"/>
                <a:ext cx="1120435" cy="36753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1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num>
                        <m:den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d>
                        <m:d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𝑙</m:t>
                          </m:r>
                        </m:e>
                      </m:d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39115" y="346044"/>
                <a:ext cx="1120435" cy="367537"/>
              </a:xfrm>
              <a:prstGeom prst="rect">
                <a:avLst/>
              </a:prstGeom>
              <a:blipFill>
                <a:blip r:embed="rId7"/>
                <a:stretch>
                  <a:fillRect l="-3261" b="-15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4336742" y="1549153"/>
                <a:ext cx="1002262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=20000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36742" y="1549153"/>
                <a:ext cx="1002262" cy="246221"/>
              </a:xfrm>
              <a:prstGeom prst="rect">
                <a:avLst/>
              </a:prstGeom>
              <a:blipFill>
                <a:blip r:embed="rId8"/>
                <a:stretch>
                  <a:fillRect l="-1818" r="-3636" b="-487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5527829" y="1550633"/>
                <a:ext cx="894797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𝑑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=5000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27829" y="1550633"/>
                <a:ext cx="894797" cy="246221"/>
              </a:xfrm>
              <a:prstGeom prst="rect">
                <a:avLst/>
              </a:prstGeom>
              <a:blipFill>
                <a:blip r:embed="rId9"/>
                <a:stretch>
                  <a:fillRect l="-5442" r="-4082" b="-487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7969824" y="1534357"/>
                <a:ext cx="662554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=17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69824" y="1534357"/>
                <a:ext cx="662554" cy="246221"/>
              </a:xfrm>
              <a:prstGeom prst="rect">
                <a:avLst/>
              </a:prstGeom>
              <a:blipFill>
                <a:blip r:embed="rId10"/>
                <a:stretch>
                  <a:fillRect l="-3670" r="-5505" b="-5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6594629" y="1543236"/>
                <a:ext cx="1223155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=100000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94629" y="1543236"/>
                <a:ext cx="1223155" cy="246221"/>
              </a:xfrm>
              <a:prstGeom prst="rect">
                <a:avLst/>
              </a:prstGeom>
              <a:blipFill>
                <a:blip r:embed="rId11"/>
                <a:stretch>
                  <a:fillRect l="-2000" r="-3000" b="-975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TextBox 15"/>
          <p:cNvSpPr txBox="1"/>
          <p:nvPr/>
        </p:nvSpPr>
        <p:spPr>
          <a:xfrm>
            <a:off x="282902" y="5345372"/>
            <a:ext cx="371974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FF0000"/>
                </a:solidFill>
                <a:latin typeface="Comic Sans MS" panose="030F0702030302020204" pitchFamily="66" charset="0"/>
              </a:rPr>
              <a:t>First 17 terms, then add £300000</a:t>
            </a:r>
            <a:endParaRPr lang="en-GB" sz="14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4413554" y="2264228"/>
                <a:ext cx="1836400" cy="36753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1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num>
                        <m:den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d>
                        <m:d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d>
                            <m:dPr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e>
                          </m:d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e>
                      </m:d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13554" y="2264228"/>
                <a:ext cx="1836400" cy="367537"/>
              </a:xfrm>
              <a:prstGeom prst="rect">
                <a:avLst/>
              </a:prstGeom>
              <a:blipFill>
                <a:blip r:embed="rId12"/>
                <a:stretch>
                  <a:fillRect l="-1661" b="-1311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4400491" y="2886890"/>
                <a:ext cx="2850909" cy="40331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1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17</m:t>
                          </m:r>
                        </m:num>
                        <m:den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d>
                        <m:d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2(20000)+</m:t>
                          </m:r>
                          <m:d>
                            <m:dPr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17−1</m:t>
                              </m:r>
                            </m:e>
                          </m:d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5000</m:t>
                          </m:r>
                        </m:e>
                      </m:d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00491" y="2886890"/>
                <a:ext cx="2850909" cy="403316"/>
              </a:xfrm>
              <a:prstGeom prst="rect">
                <a:avLst/>
              </a:prstGeom>
              <a:blipFill>
                <a:blip r:embed="rId13"/>
                <a:stretch>
                  <a:fillRect l="-1068" t="-1515" b="-1363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4413554" y="3587930"/>
                <a:ext cx="1151534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1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=1020000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13554" y="3587930"/>
                <a:ext cx="1151534" cy="215444"/>
              </a:xfrm>
              <a:prstGeom prst="rect">
                <a:avLst/>
              </a:prstGeom>
              <a:blipFill>
                <a:blip r:embed="rId14"/>
                <a:stretch>
                  <a:fillRect l="-3175" r="-2646" b="-857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4417909" y="4193175"/>
                <a:ext cx="1151534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1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=1320000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17909" y="4193175"/>
                <a:ext cx="1151534" cy="215444"/>
              </a:xfrm>
              <a:prstGeom prst="rect">
                <a:avLst/>
              </a:prstGeom>
              <a:blipFill>
                <a:blip r:embed="rId15"/>
                <a:stretch>
                  <a:fillRect l="-3175" r="-2646" b="-857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Arc 24"/>
          <p:cNvSpPr>
            <a:spLocks/>
          </p:cNvSpPr>
          <p:nvPr/>
        </p:nvSpPr>
        <p:spPr bwMode="auto">
          <a:xfrm>
            <a:off x="7243774" y="2499360"/>
            <a:ext cx="123677" cy="592183"/>
          </a:xfrm>
          <a:custGeom>
            <a:avLst/>
            <a:gdLst>
              <a:gd name="T0" fmla="*/ 0 w 21600"/>
              <a:gd name="T1" fmla="*/ 0 h 43185"/>
              <a:gd name="T2" fmla="*/ 964935 w 21600"/>
              <a:gd name="T3" fmla="*/ 172952408 h 43185"/>
              <a:gd name="T4" fmla="*/ 0 w 21600"/>
              <a:gd name="T5" fmla="*/ 86506210 h 43185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43185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212"/>
                  <a:pt x="12418" y="42747"/>
                  <a:pt x="813" y="43184"/>
                </a:cubicBezTo>
              </a:path>
              <a:path w="21600" h="43185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212"/>
                  <a:pt x="12418" y="42747"/>
                  <a:pt x="813" y="43184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22" name="TextBox 21"/>
          <p:cNvSpPr txBox="1"/>
          <p:nvPr/>
        </p:nvSpPr>
        <p:spPr>
          <a:xfrm>
            <a:off x="7096091" y="2522802"/>
            <a:ext cx="123801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FF0000"/>
                </a:solidFill>
                <a:latin typeface="Comic Sans MS" panose="030F0702030302020204" pitchFamily="66" charset="0"/>
              </a:rPr>
              <a:t>Sub in values</a:t>
            </a:r>
            <a:endParaRPr lang="en-GB" sz="14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23" name="Arc 24"/>
          <p:cNvSpPr>
            <a:spLocks/>
          </p:cNvSpPr>
          <p:nvPr/>
        </p:nvSpPr>
        <p:spPr bwMode="auto">
          <a:xfrm>
            <a:off x="7256837" y="3069771"/>
            <a:ext cx="123677" cy="592183"/>
          </a:xfrm>
          <a:custGeom>
            <a:avLst/>
            <a:gdLst>
              <a:gd name="T0" fmla="*/ 0 w 21600"/>
              <a:gd name="T1" fmla="*/ 0 h 43185"/>
              <a:gd name="T2" fmla="*/ 964935 w 21600"/>
              <a:gd name="T3" fmla="*/ 172952408 h 43185"/>
              <a:gd name="T4" fmla="*/ 0 w 21600"/>
              <a:gd name="T5" fmla="*/ 86506210 h 43185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43185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212"/>
                  <a:pt x="12418" y="42747"/>
                  <a:pt x="813" y="43184"/>
                </a:cubicBezTo>
              </a:path>
              <a:path w="21600" h="43185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212"/>
                  <a:pt x="12418" y="42747"/>
                  <a:pt x="813" y="43184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24" name="Arc 24"/>
          <p:cNvSpPr>
            <a:spLocks/>
          </p:cNvSpPr>
          <p:nvPr/>
        </p:nvSpPr>
        <p:spPr bwMode="auto">
          <a:xfrm>
            <a:off x="5597854" y="3701143"/>
            <a:ext cx="123677" cy="592183"/>
          </a:xfrm>
          <a:custGeom>
            <a:avLst/>
            <a:gdLst>
              <a:gd name="T0" fmla="*/ 0 w 21600"/>
              <a:gd name="T1" fmla="*/ 0 h 43185"/>
              <a:gd name="T2" fmla="*/ 964935 w 21600"/>
              <a:gd name="T3" fmla="*/ 172952408 h 43185"/>
              <a:gd name="T4" fmla="*/ 0 w 21600"/>
              <a:gd name="T5" fmla="*/ 86506210 h 43185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43185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212"/>
                  <a:pt x="12418" y="42747"/>
                  <a:pt x="813" y="43184"/>
                </a:cubicBezTo>
              </a:path>
              <a:path w="21600" h="43185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212"/>
                  <a:pt x="12418" y="42747"/>
                  <a:pt x="813" y="43184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25" name="TextBox 24"/>
          <p:cNvSpPr txBox="1"/>
          <p:nvPr/>
        </p:nvSpPr>
        <p:spPr>
          <a:xfrm>
            <a:off x="7370412" y="3206426"/>
            <a:ext cx="93756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FF0000"/>
                </a:solidFill>
                <a:latin typeface="Comic Sans MS" panose="030F0702030302020204" pitchFamily="66" charset="0"/>
              </a:rPr>
              <a:t>Calculate</a:t>
            </a:r>
            <a:endParaRPr lang="en-GB" sz="14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5445818" y="3711523"/>
            <a:ext cx="20609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FF0000"/>
                </a:solidFill>
                <a:latin typeface="Comic Sans MS" panose="030F0702030302020204" pitchFamily="66" charset="0"/>
              </a:rPr>
              <a:t>Add on the extra £300000</a:t>
            </a:r>
            <a:endParaRPr lang="en-GB" sz="14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51255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  <p:bldP spid="19" grpId="0"/>
      <p:bldP spid="20" grpId="0"/>
      <p:bldP spid="21" grpId="0" animBg="1"/>
      <p:bldP spid="22" grpId="0"/>
      <p:bldP spid="23" grpId="0" animBg="1"/>
      <p:bldP spid="24" grpId="0" animBg="1"/>
      <p:bldP spid="25" grpId="0"/>
      <p:bldP spid="26" grpId="0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2524" y="129995"/>
            <a:ext cx="7886700" cy="1325563"/>
          </a:xfrm>
        </p:spPr>
        <p:txBody>
          <a:bodyPr/>
          <a:lstStyle/>
          <a:p>
            <a:pPr algn="ctr"/>
            <a:r>
              <a:rPr lang="en-US" dirty="0">
                <a:latin typeface="Comic Sans MS" panose="030F0702030302020204" pitchFamily="66" charset="0"/>
              </a:rPr>
              <a:t>Sequences and Series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0629" y="1497873"/>
            <a:ext cx="3988525" cy="4679089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1600" b="1" dirty="0">
                <a:latin typeface="Comic Sans MS" panose="030F0702030302020204" pitchFamily="66" charset="0"/>
              </a:rPr>
              <a:t>You need to be able to use your knowledge of sequences to model situations given in context</a:t>
            </a:r>
          </a:p>
          <a:p>
            <a:pPr marL="0" indent="0" algn="ctr">
              <a:buNone/>
            </a:pPr>
            <a:endParaRPr lang="en-US" sz="1600" b="1" dirty="0">
              <a:latin typeface="Comic Sans MS" panose="030F0702030302020204" pitchFamily="66" charset="0"/>
            </a:endParaRPr>
          </a:p>
          <a:p>
            <a:pPr marL="0" indent="0" algn="ctr">
              <a:buNone/>
            </a:pPr>
            <a:r>
              <a:rPr lang="en-US" sz="1600" dirty="0">
                <a:latin typeface="Comic Sans MS" panose="030F0702030302020204" pitchFamily="66" charset="0"/>
              </a:rPr>
              <a:t>Bruce starts a new company. He estimates that in Year 1 his profits will be £20000, and he predicts that his profits will increase by £5000 per year from that point on. He then models that once his annual profits reach £100000, they will then remain constant.</a:t>
            </a:r>
          </a:p>
          <a:p>
            <a:pPr marL="0" indent="0" algn="ctr">
              <a:buNone/>
            </a:pPr>
            <a:endParaRPr lang="en-US" sz="1600" dirty="0">
              <a:latin typeface="Comic Sans MS" panose="030F0702030302020204" pitchFamily="66" charset="0"/>
            </a:endParaRPr>
          </a:p>
          <a:p>
            <a:pPr marL="342900" indent="-342900" algn="ctr">
              <a:buAutoNum type="alphaLcParenR"/>
            </a:pPr>
            <a:r>
              <a:rPr lang="en-US" sz="1600" dirty="0">
                <a:latin typeface="Comic Sans MS" panose="030F0702030302020204" pitchFamily="66" charset="0"/>
              </a:rPr>
              <a:t>Calculate the profit for Bruce’s business in the first 20 years</a:t>
            </a:r>
          </a:p>
          <a:p>
            <a:pPr marL="342900" indent="-342900" algn="ctr">
              <a:buAutoNum type="alphaLcParenR"/>
            </a:pPr>
            <a:endParaRPr lang="en-US" sz="1600" dirty="0">
              <a:latin typeface="Comic Sans MS" panose="030F0702030302020204" pitchFamily="66" charset="0"/>
            </a:endParaRPr>
          </a:p>
          <a:p>
            <a:pPr marL="342900" indent="-342900" algn="ctr">
              <a:buAutoNum type="alphaLcParenR"/>
            </a:pPr>
            <a:r>
              <a:rPr lang="en-US" sz="1600" dirty="0">
                <a:latin typeface="Comic Sans MS" panose="030F0702030302020204" pitchFamily="66" charset="0"/>
              </a:rPr>
              <a:t>State a reason why this model might not be suitable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8708571" y="6519446"/>
            <a:ext cx="51007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Comic Sans MS" panose="030F0702030302020204" pitchFamily="66" charset="0"/>
              </a:rPr>
              <a:t>3I</a:t>
            </a:r>
            <a:endParaRPr lang="en-GB" sz="1600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31204" y="7640"/>
                <a:ext cx="933782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1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𝑎</m:t>
                      </m:r>
                      <m:sSup>
                        <m:sSup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p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204" y="7640"/>
                <a:ext cx="933782" cy="215444"/>
              </a:xfrm>
              <a:prstGeom prst="rect">
                <a:avLst/>
              </a:prstGeom>
              <a:blipFill>
                <a:blip r:embed="rId2"/>
                <a:stretch>
                  <a:fillRect l="-1961" r="-1307" b="-1111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-174172" y="300161"/>
                <a:ext cx="1666071" cy="456343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1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  <m:d>
                            <m:dPr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1−</m:t>
                              </m:r>
                              <m:sSup>
                                <m:sSupPr>
                                  <m:ctrlP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e>
                                <m:sup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p>
                              </m:sSup>
                            </m:e>
                          </m:d>
                        </m:num>
                        <m:den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(1−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den>
                      </m:f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174172" y="300161"/>
                <a:ext cx="1666071" cy="456343"/>
              </a:xfrm>
              <a:prstGeom prst="rect">
                <a:avLst/>
              </a:prstGeom>
              <a:blipFill>
                <a:blip r:embed="rId3"/>
                <a:stretch>
                  <a:fillRect b="-16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1216738" y="0"/>
                <a:ext cx="1368152" cy="45986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1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latin typeface="Cambria Math"/>
                            </a:rPr>
                            <m:t>𝑆</m:t>
                          </m:r>
                        </m:e>
                        <m:sub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∞</m:t>
                          </m:r>
                        </m:sub>
                      </m:sSub>
                      <m:r>
                        <a:rPr lang="en-US" sz="14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latin typeface="Cambria Math"/>
                            </a:rPr>
                            <m:t>𝑎</m:t>
                          </m:r>
                        </m:num>
                        <m:den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1−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den>
                      </m:f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16738" y="0"/>
                <a:ext cx="1368152" cy="459869"/>
              </a:xfrm>
              <a:prstGeom prst="rect">
                <a:avLst/>
              </a:prstGeom>
              <a:blipFill>
                <a:blip r:embed="rId4"/>
                <a:stretch>
                  <a:fillRect b="-133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5658881" y="0"/>
                <a:ext cx="1836400" cy="36753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1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num>
                        <m:den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d>
                        <m:d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d>
                            <m:dPr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e>
                          </m:d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e>
                      </m:d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58881" y="0"/>
                <a:ext cx="1836400" cy="367537"/>
              </a:xfrm>
              <a:prstGeom prst="rect">
                <a:avLst/>
              </a:prstGeom>
              <a:blipFill>
                <a:blip r:embed="rId5"/>
                <a:stretch>
                  <a:fillRect l="-1656" b="-15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7590794" y="64321"/>
                <a:ext cx="1466747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+(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−1)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𝑑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90794" y="64321"/>
                <a:ext cx="1466747" cy="215444"/>
              </a:xfrm>
              <a:prstGeom prst="rect">
                <a:avLst/>
              </a:prstGeom>
              <a:blipFill>
                <a:blip r:embed="rId6"/>
                <a:stretch>
                  <a:fillRect l="-1245" r="-2075" b="-3142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7939115" y="346044"/>
                <a:ext cx="1120435" cy="36753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1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num>
                        <m:den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d>
                        <m:d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𝑙</m:t>
                          </m:r>
                        </m:e>
                      </m:d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39115" y="346044"/>
                <a:ext cx="1120435" cy="367537"/>
              </a:xfrm>
              <a:prstGeom prst="rect">
                <a:avLst/>
              </a:prstGeom>
              <a:blipFill>
                <a:blip r:embed="rId7"/>
                <a:stretch>
                  <a:fillRect l="-3261" b="-15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/>
              <p:cNvSpPr txBox="1"/>
              <p:nvPr/>
            </p:nvSpPr>
            <p:spPr>
              <a:xfrm>
                <a:off x="1552789" y="5177243"/>
                <a:ext cx="1151534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14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en-US" sz="1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en-US" sz="1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=1320000</m:t>
                      </m:r>
                    </m:oMath>
                  </m:oMathPara>
                </a14:m>
                <a:endParaRPr lang="en-GB" sz="1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52789" y="5177243"/>
                <a:ext cx="1151534" cy="215444"/>
              </a:xfrm>
              <a:prstGeom prst="rect">
                <a:avLst/>
              </a:prstGeom>
              <a:blipFill>
                <a:blip r:embed="rId8"/>
                <a:stretch>
                  <a:fillRect l="-3175" r="-2646" b="-833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TextBox 10"/>
          <p:cNvSpPr txBox="1"/>
          <p:nvPr/>
        </p:nvSpPr>
        <p:spPr>
          <a:xfrm>
            <a:off x="4602099" y="1423133"/>
            <a:ext cx="40891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rgbClr val="FF0000"/>
                </a:solidFill>
                <a:latin typeface="Comic Sans MS" panose="030F0702030302020204" pitchFamily="66" charset="0"/>
              </a:rPr>
              <a:t>A possible reason would be that it is unlikely that Bruce’s profits will increase by the exact same amount every year</a:t>
            </a:r>
            <a:endParaRPr lang="en-GB" sz="16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36654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2524" y="129995"/>
            <a:ext cx="7886700" cy="1325563"/>
          </a:xfrm>
        </p:spPr>
        <p:txBody>
          <a:bodyPr/>
          <a:lstStyle/>
          <a:p>
            <a:pPr algn="ctr"/>
            <a:r>
              <a:rPr lang="en-US" dirty="0">
                <a:latin typeface="Comic Sans MS" panose="030F0702030302020204" pitchFamily="66" charset="0"/>
              </a:rPr>
              <a:t>Sequences and Series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0629" y="1497873"/>
            <a:ext cx="3988525" cy="4679089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1600" b="1" dirty="0">
                <a:latin typeface="Comic Sans MS" panose="030F0702030302020204" pitchFamily="66" charset="0"/>
              </a:rPr>
              <a:t>You need to be able to use your knowledge of sequences to model situations given in context</a:t>
            </a:r>
          </a:p>
          <a:p>
            <a:pPr marL="0" indent="0" algn="ctr">
              <a:buNone/>
            </a:pPr>
            <a:endParaRPr lang="en-US" sz="1600" b="1" dirty="0">
              <a:latin typeface="Comic Sans MS" panose="030F0702030302020204" pitchFamily="66" charset="0"/>
            </a:endParaRPr>
          </a:p>
          <a:p>
            <a:pPr marL="0" indent="0" algn="ctr">
              <a:buNone/>
            </a:pPr>
            <a:r>
              <a:rPr lang="en-US" sz="1600" dirty="0">
                <a:latin typeface="Comic Sans MS" panose="030F0702030302020204" pitchFamily="66" charset="0"/>
              </a:rPr>
              <a:t>Bruce starts a new company. He estimates that in Year 1 his profits will be £20000, and he predicts that his profits will increase by £5000 per year from that point on. He then models that once his annual profits reach £100000, they will then remain constant.</a:t>
            </a:r>
          </a:p>
          <a:p>
            <a:pPr marL="0" indent="0" algn="ctr">
              <a:buNone/>
            </a:pPr>
            <a:endParaRPr lang="en-US" sz="1600" dirty="0">
              <a:latin typeface="Comic Sans MS" panose="030F0702030302020204" pitchFamily="66" charset="0"/>
            </a:endParaRPr>
          </a:p>
          <a:p>
            <a:pPr marL="0" indent="0" algn="ctr">
              <a:buNone/>
            </a:pPr>
            <a:r>
              <a:rPr lang="en-US" sz="1600" dirty="0">
                <a:latin typeface="Comic Sans MS" panose="030F0702030302020204" pitchFamily="66" charset="0"/>
              </a:rPr>
              <a:t>Bruce’s financial advisor says that it is more likely that his profits would increase by 5% per year. Using this model instead, calculate the profits that Bruce will make in the first 20 years.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8708571" y="6519446"/>
            <a:ext cx="51007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Comic Sans MS" panose="030F0702030302020204" pitchFamily="66" charset="0"/>
              </a:rPr>
              <a:t>3I</a:t>
            </a:r>
            <a:endParaRPr lang="en-GB" sz="1600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31204" y="7640"/>
                <a:ext cx="933782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1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𝑎</m:t>
                      </m:r>
                      <m:sSup>
                        <m:sSup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p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204" y="7640"/>
                <a:ext cx="933782" cy="215444"/>
              </a:xfrm>
              <a:prstGeom prst="rect">
                <a:avLst/>
              </a:prstGeom>
              <a:blipFill>
                <a:blip r:embed="rId2"/>
                <a:stretch>
                  <a:fillRect l="-1961" r="-1307" b="-1111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-174172" y="300161"/>
                <a:ext cx="1666071" cy="456343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1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  <m:d>
                            <m:dPr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1−</m:t>
                              </m:r>
                              <m:sSup>
                                <m:sSupPr>
                                  <m:ctrlP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e>
                                <m:sup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p>
                              </m:sSup>
                            </m:e>
                          </m:d>
                        </m:num>
                        <m:den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(1−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den>
                      </m:f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174172" y="300161"/>
                <a:ext cx="1666071" cy="456343"/>
              </a:xfrm>
              <a:prstGeom prst="rect">
                <a:avLst/>
              </a:prstGeom>
              <a:blipFill>
                <a:blip r:embed="rId3"/>
                <a:stretch>
                  <a:fillRect b="-16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1216738" y="0"/>
                <a:ext cx="1368152" cy="45986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1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latin typeface="Cambria Math"/>
                            </a:rPr>
                            <m:t>𝑆</m:t>
                          </m:r>
                        </m:e>
                        <m:sub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∞</m:t>
                          </m:r>
                        </m:sub>
                      </m:sSub>
                      <m:r>
                        <a:rPr lang="en-US" sz="14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latin typeface="Cambria Math"/>
                            </a:rPr>
                            <m:t>𝑎</m:t>
                          </m:r>
                        </m:num>
                        <m:den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1−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den>
                      </m:f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16738" y="0"/>
                <a:ext cx="1368152" cy="459869"/>
              </a:xfrm>
              <a:prstGeom prst="rect">
                <a:avLst/>
              </a:prstGeom>
              <a:blipFill>
                <a:blip r:embed="rId4"/>
                <a:stretch>
                  <a:fillRect b="-133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5658881" y="0"/>
                <a:ext cx="1836400" cy="36753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1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num>
                        <m:den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d>
                        <m:d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d>
                            <m:dPr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e>
                          </m:d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e>
                      </m:d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58881" y="0"/>
                <a:ext cx="1836400" cy="367537"/>
              </a:xfrm>
              <a:prstGeom prst="rect">
                <a:avLst/>
              </a:prstGeom>
              <a:blipFill>
                <a:blip r:embed="rId5"/>
                <a:stretch>
                  <a:fillRect l="-1656" b="-15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7590794" y="64321"/>
                <a:ext cx="1466747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+(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−1)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𝑑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90794" y="64321"/>
                <a:ext cx="1466747" cy="215444"/>
              </a:xfrm>
              <a:prstGeom prst="rect">
                <a:avLst/>
              </a:prstGeom>
              <a:blipFill>
                <a:blip r:embed="rId6"/>
                <a:stretch>
                  <a:fillRect l="-1245" r="-2075" b="-3142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7939115" y="346044"/>
                <a:ext cx="1120435" cy="36753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1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num>
                        <m:den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d>
                        <m:d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𝑙</m:t>
                          </m:r>
                        </m:e>
                      </m:d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39115" y="346044"/>
                <a:ext cx="1120435" cy="367537"/>
              </a:xfrm>
              <a:prstGeom prst="rect">
                <a:avLst/>
              </a:prstGeom>
              <a:blipFill>
                <a:blip r:embed="rId7"/>
                <a:stretch>
                  <a:fillRect l="-3261" b="-15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4700727" y="1549153"/>
                <a:ext cx="1002262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=20000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00727" y="1549153"/>
                <a:ext cx="1002262" cy="246221"/>
              </a:xfrm>
              <a:prstGeom prst="rect">
                <a:avLst/>
              </a:prstGeom>
              <a:blipFill>
                <a:blip r:embed="rId8"/>
                <a:stretch>
                  <a:fillRect l="-1818" r="-3636" b="-487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5891814" y="1550633"/>
                <a:ext cx="799771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𝑟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=1.05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91814" y="1550633"/>
                <a:ext cx="799771" cy="246221"/>
              </a:xfrm>
              <a:prstGeom prst="rect">
                <a:avLst/>
              </a:prstGeom>
              <a:blipFill>
                <a:blip r:embed="rId9"/>
                <a:stretch>
                  <a:fillRect l="-3817" r="-5344" b="-487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7747883" y="1534357"/>
                <a:ext cx="662554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=20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47883" y="1534357"/>
                <a:ext cx="662554" cy="246221"/>
              </a:xfrm>
              <a:prstGeom prst="rect">
                <a:avLst/>
              </a:prstGeom>
              <a:blipFill>
                <a:blip r:embed="rId10"/>
                <a:stretch>
                  <a:fillRect l="-4587" r="-4587" b="-5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6958614" y="1543236"/>
                <a:ext cx="597664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 ?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58614" y="1543236"/>
                <a:ext cx="597664" cy="246221"/>
              </a:xfrm>
              <a:prstGeom prst="rect">
                <a:avLst/>
              </a:prstGeom>
              <a:blipFill>
                <a:blip r:embed="rId11"/>
                <a:stretch>
                  <a:fillRect l="-8163" r="-7143" b="-975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4381551" y="3044842"/>
                <a:ext cx="2454254" cy="537776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16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20000</m:t>
                          </m:r>
                          <m:d>
                            <m:dPr>
                              <m:ctrlP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1−</m:t>
                              </m:r>
                              <m:sSup>
                                <m:sSupPr>
                                  <m:ctrlP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  <m:t>1.05</m:t>
                                  </m:r>
                                </m:e>
                                <m:sup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  <m:t>20</m:t>
                                  </m:r>
                                </m:sup>
                              </m:sSup>
                            </m:e>
                          </m:d>
                        </m:num>
                        <m:den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(1−1.05)</m:t>
                          </m:r>
                        </m:den>
                      </m:f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81551" y="3044842"/>
                <a:ext cx="2454254" cy="537776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TextBox 17"/>
          <p:cNvSpPr txBox="1"/>
          <p:nvPr/>
        </p:nvSpPr>
        <p:spPr>
          <a:xfrm>
            <a:off x="-129700" y="6054814"/>
            <a:ext cx="498578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FF0000"/>
                </a:solidFill>
                <a:latin typeface="Comic Sans MS" panose="030F0702030302020204" pitchFamily="66" charset="0"/>
              </a:rPr>
              <a:t>Increasing by 5% is calculated by multiplying by 1.05</a:t>
            </a:r>
          </a:p>
          <a:p>
            <a:pPr algn="ctr"/>
            <a:endParaRPr lang="en-US" sz="1400" dirty="0">
              <a:solidFill>
                <a:srgbClr val="FF0000"/>
              </a:solidFill>
              <a:latin typeface="Comic Sans MS" panose="030F0702030302020204" pitchFamily="66" charset="0"/>
            </a:endParaRPr>
          </a:p>
          <a:p>
            <a:pPr algn="ctr"/>
            <a:r>
              <a:rPr lang="en-US" sz="1400" dirty="0">
                <a:solidFill>
                  <a:srgbClr val="FF0000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 1.05 is therefore the common ratio</a:t>
            </a:r>
            <a:endParaRPr lang="en-GB" sz="14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4372674" y="2290239"/>
                <a:ext cx="1666071" cy="521553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16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  <m:d>
                            <m:dPr>
                              <m:ctrlP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1−</m:t>
                              </m:r>
                              <m:sSup>
                                <m:sSupPr>
                                  <m:ctrlP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e>
                                <m:sup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p>
                              </m:sSup>
                            </m:e>
                          </m:d>
                        </m:num>
                        <m:den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(1−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den>
                      </m:f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72674" y="2290239"/>
                <a:ext cx="1666071" cy="521553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4081190" y="3925210"/>
                <a:ext cx="2454254" cy="24622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16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=£661319.08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81190" y="3925210"/>
                <a:ext cx="2454254" cy="246221"/>
              </a:xfrm>
              <a:prstGeom prst="rect">
                <a:avLst/>
              </a:prstGeom>
              <a:blipFill>
                <a:blip r:embed="rId14"/>
                <a:stretch>
                  <a:fillRect b="-10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Arc 24"/>
          <p:cNvSpPr>
            <a:spLocks/>
          </p:cNvSpPr>
          <p:nvPr/>
        </p:nvSpPr>
        <p:spPr bwMode="auto">
          <a:xfrm>
            <a:off x="6875097" y="2634766"/>
            <a:ext cx="123677" cy="592183"/>
          </a:xfrm>
          <a:custGeom>
            <a:avLst/>
            <a:gdLst>
              <a:gd name="T0" fmla="*/ 0 w 21600"/>
              <a:gd name="T1" fmla="*/ 0 h 43185"/>
              <a:gd name="T2" fmla="*/ 964935 w 21600"/>
              <a:gd name="T3" fmla="*/ 172952408 h 43185"/>
              <a:gd name="T4" fmla="*/ 0 w 21600"/>
              <a:gd name="T5" fmla="*/ 86506210 h 43185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43185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212"/>
                  <a:pt x="12418" y="42747"/>
                  <a:pt x="813" y="43184"/>
                </a:cubicBezTo>
              </a:path>
              <a:path w="21600" h="43185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212"/>
                  <a:pt x="12418" y="42747"/>
                  <a:pt x="813" y="43184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23" name="TextBox 22"/>
          <p:cNvSpPr txBox="1"/>
          <p:nvPr/>
        </p:nvSpPr>
        <p:spPr>
          <a:xfrm>
            <a:off x="6988672" y="2771421"/>
            <a:ext cx="93756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FF0000"/>
                </a:solidFill>
                <a:latin typeface="Comic Sans MS" panose="030F0702030302020204" pitchFamily="66" charset="0"/>
              </a:rPr>
              <a:t>Calculate</a:t>
            </a:r>
            <a:endParaRPr lang="en-GB" sz="14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24" name="Arc 24"/>
          <p:cNvSpPr>
            <a:spLocks/>
          </p:cNvSpPr>
          <p:nvPr/>
        </p:nvSpPr>
        <p:spPr bwMode="auto">
          <a:xfrm>
            <a:off x="6761167" y="3355337"/>
            <a:ext cx="123677" cy="592183"/>
          </a:xfrm>
          <a:custGeom>
            <a:avLst/>
            <a:gdLst>
              <a:gd name="T0" fmla="*/ 0 w 21600"/>
              <a:gd name="T1" fmla="*/ 0 h 43185"/>
              <a:gd name="T2" fmla="*/ 964935 w 21600"/>
              <a:gd name="T3" fmla="*/ 172952408 h 43185"/>
              <a:gd name="T4" fmla="*/ 0 w 21600"/>
              <a:gd name="T5" fmla="*/ 86506210 h 43185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43185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212"/>
                  <a:pt x="12418" y="42747"/>
                  <a:pt x="813" y="43184"/>
                </a:cubicBezTo>
              </a:path>
              <a:path w="21600" h="43185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212"/>
                  <a:pt x="12418" y="42747"/>
                  <a:pt x="813" y="43184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25" name="TextBox 24"/>
          <p:cNvSpPr txBox="1"/>
          <p:nvPr/>
        </p:nvSpPr>
        <p:spPr>
          <a:xfrm>
            <a:off x="6874742" y="3491992"/>
            <a:ext cx="93756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FF0000"/>
                </a:solidFill>
                <a:latin typeface="Comic Sans MS" panose="030F0702030302020204" pitchFamily="66" charset="0"/>
              </a:rPr>
              <a:t>Calculate</a:t>
            </a:r>
            <a:endParaRPr lang="en-GB" sz="14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78286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/>
      <p:bldP spid="16" grpId="0"/>
      <p:bldP spid="17" grpId="0"/>
      <p:bldP spid="19" grpId="0"/>
      <p:bldP spid="21" grpId="0"/>
      <p:bldP spid="22" grpId="0" animBg="1"/>
      <p:bldP spid="23" grpId="0"/>
      <p:bldP spid="24" grpId="0" animBg="1"/>
      <p:bldP spid="25" grpId="0"/>
    </p:bld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2524" y="129995"/>
            <a:ext cx="7886700" cy="1325563"/>
          </a:xfrm>
        </p:spPr>
        <p:txBody>
          <a:bodyPr/>
          <a:lstStyle/>
          <a:p>
            <a:pPr algn="ctr"/>
            <a:r>
              <a:rPr lang="en-US" dirty="0">
                <a:latin typeface="Comic Sans MS" panose="030F0702030302020204" pitchFamily="66" charset="0"/>
              </a:rPr>
              <a:t>Sequences and Series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0629" y="1497873"/>
            <a:ext cx="3988525" cy="4679089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1600" b="1" dirty="0">
                <a:latin typeface="Comic Sans MS" panose="030F0702030302020204" pitchFamily="66" charset="0"/>
              </a:rPr>
              <a:t>You need to be able to use your knowledge of sequences to model situations given in context</a:t>
            </a:r>
          </a:p>
          <a:p>
            <a:pPr marL="0" indent="0" algn="ctr">
              <a:buNone/>
            </a:pPr>
            <a:endParaRPr lang="en-US" sz="1600" dirty="0">
              <a:latin typeface="Comic Sans MS" panose="030F0702030302020204" pitchFamily="66" charset="0"/>
            </a:endParaRPr>
          </a:p>
          <a:p>
            <a:pPr marL="0" indent="0" algn="ctr">
              <a:buNone/>
            </a:pPr>
            <a:r>
              <a:rPr lang="en-US" sz="1600" dirty="0">
                <a:latin typeface="Comic Sans MS" panose="030F0702030302020204" pitchFamily="66" charset="0"/>
              </a:rPr>
              <a:t>A piece of A4 paper is folded in half repeatedly. The thickness of the sheet is 0.5mm.</a:t>
            </a:r>
          </a:p>
          <a:p>
            <a:pPr marL="0" indent="0" algn="ctr">
              <a:buNone/>
            </a:pPr>
            <a:endParaRPr lang="en-US" sz="1600" dirty="0">
              <a:latin typeface="Comic Sans MS" panose="030F0702030302020204" pitchFamily="66" charset="0"/>
            </a:endParaRPr>
          </a:p>
          <a:p>
            <a:pPr marL="342900" indent="-342900" algn="ctr">
              <a:buAutoNum type="alphaLcParenR"/>
            </a:pPr>
            <a:r>
              <a:rPr lang="en-US" sz="1600" dirty="0">
                <a:latin typeface="Comic Sans MS" panose="030F0702030302020204" pitchFamily="66" charset="0"/>
              </a:rPr>
              <a:t>Work out the thickness after 4 folds</a:t>
            </a:r>
          </a:p>
          <a:p>
            <a:pPr marL="342900" indent="-342900" algn="ctr">
              <a:buAutoNum type="alphaLcParenR"/>
            </a:pPr>
            <a:r>
              <a:rPr lang="en-US" sz="1600" dirty="0">
                <a:latin typeface="Comic Sans MS" panose="030F0702030302020204" pitchFamily="66" charset="0"/>
              </a:rPr>
              <a:t>Work out the thickness after 20 folds</a:t>
            </a:r>
          </a:p>
          <a:p>
            <a:pPr marL="342900" indent="-342900" algn="ctr">
              <a:buAutoNum type="alphaLcParenR"/>
            </a:pPr>
            <a:r>
              <a:rPr lang="en-US" sz="1600" dirty="0">
                <a:latin typeface="Comic Sans MS" panose="030F0702030302020204" pitchFamily="66" charset="0"/>
              </a:rPr>
              <a:t>State one reason why this might be an unrealistic model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8708571" y="6519446"/>
            <a:ext cx="51007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Comic Sans MS" panose="030F0702030302020204" pitchFamily="66" charset="0"/>
              </a:rPr>
              <a:t>3I</a:t>
            </a:r>
            <a:endParaRPr lang="en-GB" sz="1600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31204" y="7640"/>
                <a:ext cx="933782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1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𝑎</m:t>
                      </m:r>
                      <m:sSup>
                        <m:sSup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p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204" y="7640"/>
                <a:ext cx="933782" cy="215444"/>
              </a:xfrm>
              <a:prstGeom prst="rect">
                <a:avLst/>
              </a:prstGeom>
              <a:blipFill>
                <a:blip r:embed="rId2"/>
                <a:stretch>
                  <a:fillRect l="-1961" r="-1307" b="-1111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-174172" y="300161"/>
                <a:ext cx="1666071" cy="456343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1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  <m:d>
                            <m:dPr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1−</m:t>
                              </m:r>
                              <m:sSup>
                                <m:sSupPr>
                                  <m:ctrlP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e>
                                <m:sup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p>
                              </m:sSup>
                            </m:e>
                          </m:d>
                        </m:num>
                        <m:den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(1−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den>
                      </m:f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174172" y="300161"/>
                <a:ext cx="1666071" cy="456343"/>
              </a:xfrm>
              <a:prstGeom prst="rect">
                <a:avLst/>
              </a:prstGeom>
              <a:blipFill>
                <a:blip r:embed="rId3"/>
                <a:stretch>
                  <a:fillRect b="-16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1216738" y="0"/>
                <a:ext cx="1368152" cy="45986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1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latin typeface="Cambria Math"/>
                            </a:rPr>
                            <m:t>𝑆</m:t>
                          </m:r>
                        </m:e>
                        <m:sub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∞</m:t>
                          </m:r>
                        </m:sub>
                      </m:sSub>
                      <m:r>
                        <a:rPr lang="en-US" sz="14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latin typeface="Cambria Math"/>
                            </a:rPr>
                            <m:t>𝑎</m:t>
                          </m:r>
                        </m:num>
                        <m:den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1−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den>
                      </m:f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16738" y="0"/>
                <a:ext cx="1368152" cy="459869"/>
              </a:xfrm>
              <a:prstGeom prst="rect">
                <a:avLst/>
              </a:prstGeom>
              <a:blipFill>
                <a:blip r:embed="rId4"/>
                <a:stretch>
                  <a:fillRect b="-133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5658881" y="0"/>
                <a:ext cx="1836400" cy="36753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1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num>
                        <m:den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d>
                        <m:d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d>
                            <m:dPr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e>
                          </m:d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e>
                      </m:d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58881" y="0"/>
                <a:ext cx="1836400" cy="367537"/>
              </a:xfrm>
              <a:prstGeom prst="rect">
                <a:avLst/>
              </a:prstGeom>
              <a:blipFill>
                <a:blip r:embed="rId5"/>
                <a:stretch>
                  <a:fillRect l="-1656" b="-15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7590794" y="64321"/>
                <a:ext cx="1466747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+(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−1)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𝑑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90794" y="64321"/>
                <a:ext cx="1466747" cy="215444"/>
              </a:xfrm>
              <a:prstGeom prst="rect">
                <a:avLst/>
              </a:prstGeom>
              <a:blipFill>
                <a:blip r:embed="rId6"/>
                <a:stretch>
                  <a:fillRect l="-1245" r="-2075" b="-3142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7939115" y="346044"/>
                <a:ext cx="1120435" cy="36753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1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num>
                        <m:den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d>
                        <m:d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𝑙</m:t>
                          </m:r>
                        </m:e>
                      </m:d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39115" y="346044"/>
                <a:ext cx="1120435" cy="367537"/>
              </a:xfrm>
              <a:prstGeom prst="rect">
                <a:avLst/>
              </a:prstGeom>
              <a:blipFill>
                <a:blip r:embed="rId7"/>
                <a:stretch>
                  <a:fillRect l="-3261" b="-15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TextBox 25"/>
          <p:cNvSpPr txBox="1"/>
          <p:nvPr/>
        </p:nvSpPr>
        <p:spPr>
          <a:xfrm>
            <a:off x="331855" y="5480047"/>
            <a:ext cx="370892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FF0000"/>
                </a:solidFill>
                <a:latin typeface="Comic Sans MS" panose="030F0702030302020204" pitchFamily="66" charset="0"/>
              </a:rPr>
              <a:t>Each fold will double the thickness of the sheet</a:t>
            </a:r>
          </a:p>
          <a:p>
            <a:pPr algn="ctr"/>
            <a:endParaRPr lang="en-US" sz="1400" dirty="0">
              <a:solidFill>
                <a:srgbClr val="FF0000"/>
              </a:solidFill>
              <a:latin typeface="Comic Sans MS" panose="030F0702030302020204" pitchFamily="66" charset="0"/>
            </a:endParaRPr>
          </a:p>
          <a:p>
            <a:pPr algn="ctr"/>
            <a:r>
              <a:rPr lang="en-US" sz="1400" dirty="0">
                <a:solidFill>
                  <a:srgbClr val="FF0000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 The starting thickness is 0.5mm</a:t>
            </a:r>
            <a:endParaRPr lang="en-GB" sz="14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/>
              <p:cNvSpPr txBox="1"/>
              <p:nvPr/>
            </p:nvSpPr>
            <p:spPr>
              <a:xfrm>
                <a:off x="5057778" y="1523027"/>
                <a:ext cx="702500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=0.5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38" name="TextBox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57778" y="1523027"/>
                <a:ext cx="702500" cy="246221"/>
              </a:xfrm>
              <a:prstGeom prst="rect">
                <a:avLst/>
              </a:prstGeom>
              <a:blipFill>
                <a:blip r:embed="rId8"/>
                <a:stretch>
                  <a:fillRect l="-4348" r="-6957" b="-75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/>
              <p:cNvSpPr txBox="1"/>
              <p:nvPr/>
            </p:nvSpPr>
            <p:spPr>
              <a:xfrm>
                <a:off x="6013733" y="1515799"/>
                <a:ext cx="530465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𝑟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=2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39" name="TextBox 3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13733" y="1515799"/>
                <a:ext cx="530465" cy="246221"/>
              </a:xfrm>
              <a:prstGeom prst="rect">
                <a:avLst/>
              </a:prstGeom>
              <a:blipFill>
                <a:blip r:embed="rId9"/>
                <a:stretch>
                  <a:fillRect l="-5747" r="-6897" b="-5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/>
              <p:cNvSpPr txBox="1"/>
              <p:nvPr/>
            </p:nvSpPr>
            <p:spPr>
              <a:xfrm>
                <a:off x="7625962" y="1499523"/>
                <a:ext cx="548740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=5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40" name="TextBox 3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25962" y="1499523"/>
                <a:ext cx="548740" cy="246221"/>
              </a:xfrm>
              <a:prstGeom prst="rect">
                <a:avLst/>
              </a:prstGeom>
              <a:blipFill>
                <a:blip r:embed="rId10"/>
                <a:stretch>
                  <a:fillRect l="-5556" r="-7778" b="-75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/>
              <p:cNvSpPr txBox="1"/>
              <p:nvPr/>
            </p:nvSpPr>
            <p:spPr>
              <a:xfrm>
                <a:off x="6801859" y="1508402"/>
                <a:ext cx="614719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 ?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41" name="TextBox 4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01859" y="1508402"/>
                <a:ext cx="614719" cy="246221"/>
              </a:xfrm>
              <a:prstGeom prst="rect">
                <a:avLst/>
              </a:prstGeom>
              <a:blipFill>
                <a:blip r:embed="rId11"/>
                <a:stretch>
                  <a:fillRect l="-4950" r="-5941" b="-975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Box 43"/>
              <p:cNvSpPr txBox="1"/>
              <p:nvPr/>
            </p:nvSpPr>
            <p:spPr>
              <a:xfrm>
                <a:off x="4684582" y="2948390"/>
                <a:ext cx="1203984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𝑎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44" name="TextBox 4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84582" y="2948390"/>
                <a:ext cx="1203984" cy="276999"/>
              </a:xfrm>
              <a:prstGeom prst="rect">
                <a:avLst/>
              </a:prstGeom>
              <a:blipFill>
                <a:blip r:embed="rId12"/>
                <a:stretch>
                  <a:fillRect l="-2525" t="-4444" r="-1515" b="-1111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Box 44"/>
              <p:cNvSpPr txBox="1"/>
              <p:nvPr/>
            </p:nvSpPr>
            <p:spPr>
              <a:xfrm>
                <a:off x="4706353" y="3449133"/>
                <a:ext cx="1560877" cy="2800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=0.5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(2)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5−1</m:t>
                          </m:r>
                        </m:sup>
                      </m:sSup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45" name="TextBox 4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06353" y="3449133"/>
                <a:ext cx="1560877" cy="280077"/>
              </a:xfrm>
              <a:prstGeom prst="rect">
                <a:avLst/>
              </a:prstGeom>
              <a:blipFill>
                <a:blip r:embed="rId13"/>
                <a:stretch>
                  <a:fillRect l="-1563" t="-4348" r="-1563" b="-3478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Box 45"/>
              <p:cNvSpPr txBox="1"/>
              <p:nvPr/>
            </p:nvSpPr>
            <p:spPr>
              <a:xfrm>
                <a:off x="4701999" y="4036962"/>
                <a:ext cx="736997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=8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46" name="TextBox 4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01999" y="4036962"/>
                <a:ext cx="736997" cy="276999"/>
              </a:xfrm>
              <a:prstGeom prst="rect">
                <a:avLst/>
              </a:prstGeom>
              <a:blipFill>
                <a:blip r:embed="rId14"/>
                <a:stretch>
                  <a:fillRect l="-4132" r="-7438" b="-1087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TextBox 10"/>
          <p:cNvSpPr txBox="1"/>
          <p:nvPr/>
        </p:nvSpPr>
        <p:spPr>
          <a:xfrm>
            <a:off x="4616390" y="1892381"/>
            <a:ext cx="411036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FF0000"/>
                </a:solidFill>
                <a:latin typeface="Comic Sans MS" panose="030F0702030302020204" pitchFamily="66" charset="0"/>
              </a:rPr>
              <a:t>Be careful here. If we include the start width, then after 4 folds, we will be on the 5</a:t>
            </a:r>
            <a:r>
              <a:rPr lang="en-US" sz="1400" baseline="30000" dirty="0">
                <a:solidFill>
                  <a:srgbClr val="FF0000"/>
                </a:solidFill>
                <a:latin typeface="Comic Sans MS" panose="030F0702030302020204" pitchFamily="66" charset="0"/>
              </a:rPr>
              <a:t>th</a:t>
            </a:r>
            <a:r>
              <a:rPr lang="en-US" sz="1400" dirty="0">
                <a:solidFill>
                  <a:srgbClr val="FF0000"/>
                </a:solidFill>
                <a:latin typeface="Comic Sans MS" panose="030F0702030302020204" pitchFamily="66" charset="0"/>
              </a:rPr>
              <a:t> value in the sequence…</a:t>
            </a:r>
            <a:endParaRPr lang="en-GB" sz="14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47" name="Arc 24"/>
          <p:cNvSpPr>
            <a:spLocks/>
          </p:cNvSpPr>
          <p:nvPr/>
        </p:nvSpPr>
        <p:spPr bwMode="auto">
          <a:xfrm>
            <a:off x="6369070" y="3123038"/>
            <a:ext cx="111629" cy="516807"/>
          </a:xfrm>
          <a:custGeom>
            <a:avLst/>
            <a:gdLst>
              <a:gd name="T0" fmla="*/ 0 w 21600"/>
              <a:gd name="T1" fmla="*/ 0 h 43185"/>
              <a:gd name="T2" fmla="*/ 964935 w 21600"/>
              <a:gd name="T3" fmla="*/ 172952408 h 43185"/>
              <a:gd name="T4" fmla="*/ 0 w 21600"/>
              <a:gd name="T5" fmla="*/ 86506210 h 43185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43185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212"/>
                  <a:pt x="12418" y="42747"/>
                  <a:pt x="813" y="43184"/>
                </a:cubicBezTo>
              </a:path>
              <a:path w="21600" h="43185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212"/>
                  <a:pt x="12418" y="42747"/>
                  <a:pt x="813" y="43184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48" name="TextBox 47"/>
          <p:cNvSpPr txBox="1"/>
          <p:nvPr/>
        </p:nvSpPr>
        <p:spPr>
          <a:xfrm>
            <a:off x="6447133" y="3215305"/>
            <a:ext cx="131194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FF0000"/>
                </a:solidFill>
                <a:latin typeface="Comic Sans MS" panose="030F0702030302020204" pitchFamily="66" charset="0"/>
              </a:rPr>
              <a:t>Sub in values</a:t>
            </a:r>
            <a:endParaRPr lang="en-GB" sz="14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49" name="Arc 24"/>
          <p:cNvSpPr>
            <a:spLocks/>
          </p:cNvSpPr>
          <p:nvPr/>
        </p:nvSpPr>
        <p:spPr bwMode="auto">
          <a:xfrm>
            <a:off x="6379427" y="3648300"/>
            <a:ext cx="111629" cy="516807"/>
          </a:xfrm>
          <a:custGeom>
            <a:avLst/>
            <a:gdLst>
              <a:gd name="T0" fmla="*/ 0 w 21600"/>
              <a:gd name="T1" fmla="*/ 0 h 43185"/>
              <a:gd name="T2" fmla="*/ 964935 w 21600"/>
              <a:gd name="T3" fmla="*/ 172952408 h 43185"/>
              <a:gd name="T4" fmla="*/ 0 w 21600"/>
              <a:gd name="T5" fmla="*/ 86506210 h 43185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43185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212"/>
                  <a:pt x="12418" y="42747"/>
                  <a:pt x="813" y="43184"/>
                </a:cubicBezTo>
              </a:path>
              <a:path w="21600" h="43185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212"/>
                  <a:pt x="12418" y="42747"/>
                  <a:pt x="813" y="43184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50" name="TextBox 49"/>
          <p:cNvSpPr txBox="1"/>
          <p:nvPr/>
        </p:nvSpPr>
        <p:spPr>
          <a:xfrm>
            <a:off x="6457491" y="3758323"/>
            <a:ext cx="99975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FF0000"/>
                </a:solidFill>
                <a:latin typeface="Comic Sans MS" panose="030F0702030302020204" pitchFamily="66" charset="0"/>
              </a:rPr>
              <a:t>Calculate</a:t>
            </a:r>
            <a:endParaRPr lang="en-GB" sz="14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85427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/>
      <p:bldP spid="39" grpId="0"/>
      <p:bldP spid="40" grpId="0"/>
      <p:bldP spid="41" grpId="0"/>
      <p:bldP spid="44" grpId="0"/>
      <p:bldP spid="45" grpId="0"/>
      <p:bldP spid="46" grpId="0"/>
      <p:bldP spid="11" grpId="0"/>
      <p:bldP spid="47" grpId="0" animBg="1"/>
      <p:bldP spid="48" grpId="0"/>
      <p:bldP spid="49" grpId="0" animBg="1"/>
      <p:bldP spid="50" grpId="0"/>
    </p:bld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2524" y="129995"/>
            <a:ext cx="7886700" cy="1325563"/>
          </a:xfrm>
        </p:spPr>
        <p:txBody>
          <a:bodyPr/>
          <a:lstStyle/>
          <a:p>
            <a:pPr algn="ctr"/>
            <a:r>
              <a:rPr lang="en-US" dirty="0">
                <a:latin typeface="Comic Sans MS" panose="030F0702030302020204" pitchFamily="66" charset="0"/>
              </a:rPr>
              <a:t>Sequences and Series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0629" y="1497873"/>
            <a:ext cx="3988525" cy="4679089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1600" b="1" dirty="0">
                <a:latin typeface="Comic Sans MS" panose="030F0702030302020204" pitchFamily="66" charset="0"/>
              </a:rPr>
              <a:t>You need to be able to use your knowledge of sequences to model situations given in context</a:t>
            </a:r>
          </a:p>
          <a:p>
            <a:pPr marL="0" indent="0" algn="ctr">
              <a:buNone/>
            </a:pPr>
            <a:endParaRPr lang="en-US" sz="1600" dirty="0">
              <a:latin typeface="Comic Sans MS" panose="030F0702030302020204" pitchFamily="66" charset="0"/>
            </a:endParaRPr>
          </a:p>
          <a:p>
            <a:pPr marL="0" indent="0" algn="ctr">
              <a:buNone/>
            </a:pPr>
            <a:r>
              <a:rPr lang="en-US" sz="1600" dirty="0">
                <a:latin typeface="Comic Sans MS" panose="030F0702030302020204" pitchFamily="66" charset="0"/>
              </a:rPr>
              <a:t>A piece of A4 paper is folded in half repeatedly. The thickness of the sheet is 0.5mm.</a:t>
            </a:r>
          </a:p>
          <a:p>
            <a:pPr marL="0" indent="0" algn="ctr">
              <a:buNone/>
            </a:pPr>
            <a:endParaRPr lang="en-US" sz="1600" dirty="0">
              <a:latin typeface="Comic Sans MS" panose="030F0702030302020204" pitchFamily="66" charset="0"/>
            </a:endParaRPr>
          </a:p>
          <a:p>
            <a:pPr marL="342900" indent="-342900" algn="ctr">
              <a:buAutoNum type="alphaLcParenR"/>
            </a:pPr>
            <a:r>
              <a:rPr lang="en-US" sz="1600" dirty="0">
                <a:latin typeface="Comic Sans MS" panose="030F0702030302020204" pitchFamily="66" charset="0"/>
              </a:rPr>
              <a:t>Work out the thickness after 4 folds</a:t>
            </a:r>
          </a:p>
          <a:p>
            <a:pPr marL="342900" indent="-342900" algn="ctr">
              <a:buAutoNum type="alphaLcParenR"/>
            </a:pPr>
            <a:r>
              <a:rPr lang="en-US" sz="1600" dirty="0">
                <a:latin typeface="Comic Sans MS" panose="030F0702030302020204" pitchFamily="66" charset="0"/>
              </a:rPr>
              <a:t>Work out the thickness after 20 folds</a:t>
            </a:r>
          </a:p>
          <a:p>
            <a:pPr marL="342900" indent="-342900" algn="ctr">
              <a:buAutoNum type="alphaLcParenR"/>
            </a:pPr>
            <a:r>
              <a:rPr lang="en-US" sz="1600" dirty="0">
                <a:latin typeface="Comic Sans MS" panose="030F0702030302020204" pitchFamily="66" charset="0"/>
              </a:rPr>
              <a:t>State one reason why this might be an unrealistic model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8708571" y="6519446"/>
            <a:ext cx="51007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Comic Sans MS" panose="030F0702030302020204" pitchFamily="66" charset="0"/>
              </a:rPr>
              <a:t>3I</a:t>
            </a:r>
            <a:endParaRPr lang="en-GB" sz="1600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31204" y="7640"/>
                <a:ext cx="933782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1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𝑎</m:t>
                      </m:r>
                      <m:sSup>
                        <m:sSup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p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204" y="7640"/>
                <a:ext cx="933782" cy="215444"/>
              </a:xfrm>
              <a:prstGeom prst="rect">
                <a:avLst/>
              </a:prstGeom>
              <a:blipFill>
                <a:blip r:embed="rId2"/>
                <a:stretch>
                  <a:fillRect l="-1961" r="-1307" b="-1111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-174172" y="300161"/>
                <a:ext cx="1666071" cy="456343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1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  <m:d>
                            <m:dPr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1−</m:t>
                              </m:r>
                              <m:sSup>
                                <m:sSupPr>
                                  <m:ctrlP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e>
                                <m:sup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p>
                              </m:sSup>
                            </m:e>
                          </m:d>
                        </m:num>
                        <m:den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(1−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den>
                      </m:f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174172" y="300161"/>
                <a:ext cx="1666071" cy="456343"/>
              </a:xfrm>
              <a:prstGeom prst="rect">
                <a:avLst/>
              </a:prstGeom>
              <a:blipFill>
                <a:blip r:embed="rId3"/>
                <a:stretch>
                  <a:fillRect b="-16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1216738" y="0"/>
                <a:ext cx="1368152" cy="45986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1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latin typeface="Cambria Math"/>
                            </a:rPr>
                            <m:t>𝑆</m:t>
                          </m:r>
                        </m:e>
                        <m:sub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∞</m:t>
                          </m:r>
                        </m:sub>
                      </m:sSub>
                      <m:r>
                        <a:rPr lang="en-US" sz="14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latin typeface="Cambria Math"/>
                            </a:rPr>
                            <m:t>𝑎</m:t>
                          </m:r>
                        </m:num>
                        <m:den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1−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den>
                      </m:f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16738" y="0"/>
                <a:ext cx="1368152" cy="459869"/>
              </a:xfrm>
              <a:prstGeom prst="rect">
                <a:avLst/>
              </a:prstGeom>
              <a:blipFill>
                <a:blip r:embed="rId4"/>
                <a:stretch>
                  <a:fillRect b="-133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5658881" y="0"/>
                <a:ext cx="1836400" cy="36753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1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num>
                        <m:den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d>
                        <m:d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d>
                            <m:dPr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e>
                          </m:d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e>
                      </m:d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58881" y="0"/>
                <a:ext cx="1836400" cy="367537"/>
              </a:xfrm>
              <a:prstGeom prst="rect">
                <a:avLst/>
              </a:prstGeom>
              <a:blipFill>
                <a:blip r:embed="rId5"/>
                <a:stretch>
                  <a:fillRect l="-1656" b="-15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7590794" y="64321"/>
                <a:ext cx="1466747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+(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−1)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𝑑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90794" y="64321"/>
                <a:ext cx="1466747" cy="215444"/>
              </a:xfrm>
              <a:prstGeom prst="rect">
                <a:avLst/>
              </a:prstGeom>
              <a:blipFill>
                <a:blip r:embed="rId6"/>
                <a:stretch>
                  <a:fillRect l="-1245" r="-2075" b="-3142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7939115" y="346044"/>
                <a:ext cx="1120435" cy="36753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1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num>
                        <m:den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d>
                        <m:d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𝑙</m:t>
                          </m:r>
                        </m:e>
                      </m:d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39115" y="346044"/>
                <a:ext cx="1120435" cy="367537"/>
              </a:xfrm>
              <a:prstGeom prst="rect">
                <a:avLst/>
              </a:prstGeom>
              <a:blipFill>
                <a:blip r:embed="rId7"/>
                <a:stretch>
                  <a:fillRect l="-3261" b="-15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TextBox 25"/>
          <p:cNvSpPr txBox="1"/>
          <p:nvPr/>
        </p:nvSpPr>
        <p:spPr>
          <a:xfrm>
            <a:off x="331855" y="5480047"/>
            <a:ext cx="370892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FF0000"/>
                </a:solidFill>
                <a:latin typeface="Comic Sans MS" panose="030F0702030302020204" pitchFamily="66" charset="0"/>
              </a:rPr>
              <a:t>Each fold will double the thickness of the sheet</a:t>
            </a:r>
          </a:p>
          <a:p>
            <a:pPr algn="ctr"/>
            <a:endParaRPr lang="en-US" sz="1400" dirty="0">
              <a:solidFill>
                <a:srgbClr val="FF0000"/>
              </a:solidFill>
              <a:latin typeface="Comic Sans MS" panose="030F0702030302020204" pitchFamily="66" charset="0"/>
            </a:endParaRPr>
          </a:p>
          <a:p>
            <a:pPr algn="ctr"/>
            <a:r>
              <a:rPr lang="en-US" sz="1400" dirty="0">
                <a:solidFill>
                  <a:srgbClr val="FF0000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 The starting thickness is 0.5mm</a:t>
            </a:r>
            <a:endParaRPr lang="en-GB" sz="14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/>
              <p:cNvSpPr txBox="1"/>
              <p:nvPr/>
            </p:nvSpPr>
            <p:spPr>
              <a:xfrm>
                <a:off x="5057778" y="1523027"/>
                <a:ext cx="702500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=0.5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38" name="TextBox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57778" y="1523027"/>
                <a:ext cx="702500" cy="246221"/>
              </a:xfrm>
              <a:prstGeom prst="rect">
                <a:avLst/>
              </a:prstGeom>
              <a:blipFill>
                <a:blip r:embed="rId8"/>
                <a:stretch>
                  <a:fillRect l="-4348" r="-6957" b="-75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/>
              <p:cNvSpPr txBox="1"/>
              <p:nvPr/>
            </p:nvSpPr>
            <p:spPr>
              <a:xfrm>
                <a:off x="6013733" y="1515799"/>
                <a:ext cx="530465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𝑟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=2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39" name="TextBox 3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13733" y="1515799"/>
                <a:ext cx="530465" cy="246221"/>
              </a:xfrm>
              <a:prstGeom prst="rect">
                <a:avLst/>
              </a:prstGeom>
              <a:blipFill>
                <a:blip r:embed="rId9"/>
                <a:stretch>
                  <a:fillRect l="-5747" r="-6897" b="-5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/>
              <p:cNvSpPr txBox="1"/>
              <p:nvPr/>
            </p:nvSpPr>
            <p:spPr>
              <a:xfrm>
                <a:off x="7625962" y="1499523"/>
                <a:ext cx="662554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=20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40" name="TextBox 3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25962" y="1499523"/>
                <a:ext cx="662554" cy="246221"/>
              </a:xfrm>
              <a:prstGeom prst="rect">
                <a:avLst/>
              </a:prstGeom>
              <a:blipFill>
                <a:blip r:embed="rId10"/>
                <a:stretch>
                  <a:fillRect l="-4587" r="-4587" b="-5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/>
              <p:cNvSpPr txBox="1"/>
              <p:nvPr/>
            </p:nvSpPr>
            <p:spPr>
              <a:xfrm>
                <a:off x="6801859" y="1508402"/>
                <a:ext cx="614719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 ?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41" name="TextBox 4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01859" y="1508402"/>
                <a:ext cx="614719" cy="246221"/>
              </a:xfrm>
              <a:prstGeom prst="rect">
                <a:avLst/>
              </a:prstGeom>
              <a:blipFill>
                <a:blip r:embed="rId11"/>
                <a:stretch>
                  <a:fillRect l="-4950" r="-5941" b="-975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Box 43"/>
              <p:cNvSpPr txBox="1"/>
              <p:nvPr/>
            </p:nvSpPr>
            <p:spPr>
              <a:xfrm>
                <a:off x="4684582" y="2948390"/>
                <a:ext cx="1203984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𝑎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44" name="TextBox 4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84582" y="2948390"/>
                <a:ext cx="1203984" cy="276999"/>
              </a:xfrm>
              <a:prstGeom prst="rect">
                <a:avLst/>
              </a:prstGeom>
              <a:blipFill>
                <a:blip r:embed="rId12"/>
                <a:stretch>
                  <a:fillRect l="-2525" t="-4444" r="-1515" b="-1111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Box 44"/>
              <p:cNvSpPr txBox="1"/>
              <p:nvPr/>
            </p:nvSpPr>
            <p:spPr>
              <a:xfrm>
                <a:off x="4706353" y="3449133"/>
                <a:ext cx="1658659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=0.5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(2)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21−1</m:t>
                          </m:r>
                        </m:sup>
                      </m:sSup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45" name="TextBox 4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06353" y="3449133"/>
                <a:ext cx="1658659" cy="276999"/>
              </a:xfrm>
              <a:prstGeom prst="rect">
                <a:avLst/>
              </a:prstGeom>
              <a:blipFill>
                <a:blip r:embed="rId13"/>
                <a:stretch>
                  <a:fillRect l="-1471" t="-4444" r="-1471" b="-3555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Box 45"/>
              <p:cNvSpPr txBox="1"/>
              <p:nvPr/>
            </p:nvSpPr>
            <p:spPr>
              <a:xfrm>
                <a:off x="4701999" y="4036962"/>
                <a:ext cx="1426288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=524288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46" name="TextBox 4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01999" y="4036962"/>
                <a:ext cx="1426288" cy="276999"/>
              </a:xfrm>
              <a:prstGeom prst="rect">
                <a:avLst/>
              </a:prstGeom>
              <a:blipFill>
                <a:blip r:embed="rId14"/>
                <a:stretch>
                  <a:fillRect l="-427" r="-2564" b="-1087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TextBox 10"/>
          <p:cNvSpPr txBox="1"/>
          <p:nvPr/>
        </p:nvSpPr>
        <p:spPr>
          <a:xfrm>
            <a:off x="4616390" y="1892381"/>
            <a:ext cx="411036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FF0000"/>
                </a:solidFill>
                <a:latin typeface="Comic Sans MS" panose="030F0702030302020204" pitchFamily="66" charset="0"/>
              </a:rPr>
              <a:t>Be careful here. If we include the start width, then after 20 folds, we will be on the 21</a:t>
            </a:r>
            <a:r>
              <a:rPr lang="en-US" sz="1400" baseline="30000" dirty="0">
                <a:solidFill>
                  <a:srgbClr val="FF0000"/>
                </a:solidFill>
                <a:latin typeface="Comic Sans MS" panose="030F0702030302020204" pitchFamily="66" charset="0"/>
              </a:rPr>
              <a:t>st</a:t>
            </a:r>
            <a:r>
              <a:rPr lang="en-US" sz="1400" dirty="0">
                <a:solidFill>
                  <a:srgbClr val="FF0000"/>
                </a:solidFill>
                <a:latin typeface="Comic Sans MS" panose="030F0702030302020204" pitchFamily="66" charset="0"/>
              </a:rPr>
              <a:t> value in the sequence…</a:t>
            </a:r>
            <a:endParaRPr lang="en-GB" sz="14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47" name="Arc 24"/>
          <p:cNvSpPr>
            <a:spLocks/>
          </p:cNvSpPr>
          <p:nvPr/>
        </p:nvSpPr>
        <p:spPr bwMode="auto">
          <a:xfrm>
            <a:off x="6369070" y="3123038"/>
            <a:ext cx="111629" cy="516807"/>
          </a:xfrm>
          <a:custGeom>
            <a:avLst/>
            <a:gdLst>
              <a:gd name="T0" fmla="*/ 0 w 21600"/>
              <a:gd name="T1" fmla="*/ 0 h 43185"/>
              <a:gd name="T2" fmla="*/ 964935 w 21600"/>
              <a:gd name="T3" fmla="*/ 172952408 h 43185"/>
              <a:gd name="T4" fmla="*/ 0 w 21600"/>
              <a:gd name="T5" fmla="*/ 86506210 h 43185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43185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212"/>
                  <a:pt x="12418" y="42747"/>
                  <a:pt x="813" y="43184"/>
                </a:cubicBezTo>
              </a:path>
              <a:path w="21600" h="43185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212"/>
                  <a:pt x="12418" y="42747"/>
                  <a:pt x="813" y="43184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48" name="TextBox 47"/>
          <p:cNvSpPr txBox="1"/>
          <p:nvPr/>
        </p:nvSpPr>
        <p:spPr>
          <a:xfrm>
            <a:off x="6447133" y="3215305"/>
            <a:ext cx="131194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FF0000"/>
                </a:solidFill>
                <a:latin typeface="Comic Sans MS" panose="030F0702030302020204" pitchFamily="66" charset="0"/>
              </a:rPr>
              <a:t>Sub in values</a:t>
            </a:r>
            <a:endParaRPr lang="en-GB" sz="14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49" name="Arc 24"/>
          <p:cNvSpPr>
            <a:spLocks/>
          </p:cNvSpPr>
          <p:nvPr/>
        </p:nvSpPr>
        <p:spPr bwMode="auto">
          <a:xfrm>
            <a:off x="6379427" y="3648300"/>
            <a:ext cx="111629" cy="516807"/>
          </a:xfrm>
          <a:custGeom>
            <a:avLst/>
            <a:gdLst>
              <a:gd name="T0" fmla="*/ 0 w 21600"/>
              <a:gd name="T1" fmla="*/ 0 h 43185"/>
              <a:gd name="T2" fmla="*/ 964935 w 21600"/>
              <a:gd name="T3" fmla="*/ 172952408 h 43185"/>
              <a:gd name="T4" fmla="*/ 0 w 21600"/>
              <a:gd name="T5" fmla="*/ 86506210 h 43185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43185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212"/>
                  <a:pt x="12418" y="42747"/>
                  <a:pt x="813" y="43184"/>
                </a:cubicBezTo>
              </a:path>
              <a:path w="21600" h="43185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212"/>
                  <a:pt x="12418" y="42747"/>
                  <a:pt x="813" y="43184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50" name="TextBox 49"/>
          <p:cNvSpPr txBox="1"/>
          <p:nvPr/>
        </p:nvSpPr>
        <p:spPr>
          <a:xfrm>
            <a:off x="6457491" y="3758323"/>
            <a:ext cx="99975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FF0000"/>
                </a:solidFill>
                <a:latin typeface="Comic Sans MS" panose="030F0702030302020204" pitchFamily="66" charset="0"/>
              </a:rPr>
              <a:t>Calculate</a:t>
            </a:r>
            <a:endParaRPr lang="en-GB" sz="14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2651131" y="4050025"/>
                <a:ext cx="573042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8</m:t>
                      </m:r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𝑚𝑚</m:t>
                      </m:r>
                    </m:oMath>
                  </m:oMathPara>
                </a14:m>
                <a:endParaRPr lang="en-GB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51131" y="4050025"/>
                <a:ext cx="573042" cy="276999"/>
              </a:xfrm>
              <a:prstGeom prst="rect">
                <a:avLst/>
              </a:prstGeom>
              <a:blipFill>
                <a:blip r:embed="rId15"/>
                <a:stretch>
                  <a:fillRect l="-9574" r="-8511" b="-652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5054696" y="4528996"/>
                <a:ext cx="1305614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=524.288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𝑚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54696" y="4528996"/>
                <a:ext cx="1305614" cy="276999"/>
              </a:xfrm>
              <a:prstGeom prst="rect">
                <a:avLst/>
              </a:prstGeom>
              <a:blipFill>
                <a:blip r:embed="rId16"/>
                <a:stretch>
                  <a:fillRect l="-1402" r="-4206" b="-888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473521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/>
      <p:bldP spid="39" grpId="0"/>
      <p:bldP spid="40" grpId="0"/>
      <p:bldP spid="41" grpId="0"/>
      <p:bldP spid="44" grpId="0"/>
      <p:bldP spid="45" grpId="0"/>
      <p:bldP spid="46" grpId="0"/>
      <p:bldP spid="11" grpId="0"/>
      <p:bldP spid="47" grpId="0" animBg="1"/>
      <p:bldP spid="48" grpId="0"/>
      <p:bldP spid="49" grpId="0" animBg="1"/>
      <p:bldP spid="50" grpId="0"/>
      <p:bldP spid="25" grpId="0"/>
    </p:bld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2524" y="129995"/>
            <a:ext cx="7886700" cy="1325563"/>
          </a:xfrm>
        </p:spPr>
        <p:txBody>
          <a:bodyPr/>
          <a:lstStyle/>
          <a:p>
            <a:pPr algn="ctr"/>
            <a:r>
              <a:rPr lang="en-US" dirty="0">
                <a:latin typeface="Comic Sans MS" panose="030F0702030302020204" pitchFamily="66" charset="0"/>
              </a:rPr>
              <a:t>Sequences and Series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0629" y="1497873"/>
            <a:ext cx="3988525" cy="4679089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1600" b="1" dirty="0">
                <a:latin typeface="Comic Sans MS" panose="030F0702030302020204" pitchFamily="66" charset="0"/>
              </a:rPr>
              <a:t>You need to be able to use your knowledge of sequences to model situations given in context</a:t>
            </a:r>
          </a:p>
          <a:p>
            <a:pPr marL="0" indent="0" algn="ctr">
              <a:buNone/>
            </a:pPr>
            <a:endParaRPr lang="en-US" sz="1600" dirty="0">
              <a:latin typeface="Comic Sans MS" panose="030F0702030302020204" pitchFamily="66" charset="0"/>
            </a:endParaRPr>
          </a:p>
          <a:p>
            <a:pPr marL="0" indent="0" algn="ctr">
              <a:buNone/>
            </a:pPr>
            <a:r>
              <a:rPr lang="en-US" sz="1600" dirty="0">
                <a:latin typeface="Comic Sans MS" panose="030F0702030302020204" pitchFamily="66" charset="0"/>
              </a:rPr>
              <a:t>A piece of A4 paper is folded in half repeatedly. The thickness of the sheet is 0.5mm.</a:t>
            </a:r>
          </a:p>
          <a:p>
            <a:pPr marL="0" indent="0" algn="ctr">
              <a:buNone/>
            </a:pPr>
            <a:endParaRPr lang="en-US" sz="1600" dirty="0">
              <a:latin typeface="Comic Sans MS" panose="030F0702030302020204" pitchFamily="66" charset="0"/>
            </a:endParaRPr>
          </a:p>
          <a:p>
            <a:pPr marL="342900" indent="-342900" algn="ctr">
              <a:buAutoNum type="alphaLcParenR"/>
            </a:pPr>
            <a:r>
              <a:rPr lang="en-US" sz="1600" dirty="0">
                <a:latin typeface="Comic Sans MS" panose="030F0702030302020204" pitchFamily="66" charset="0"/>
              </a:rPr>
              <a:t>Work out the thickness after 4 folds</a:t>
            </a:r>
          </a:p>
          <a:p>
            <a:pPr marL="342900" indent="-342900" algn="ctr">
              <a:buAutoNum type="alphaLcParenR"/>
            </a:pPr>
            <a:r>
              <a:rPr lang="en-US" sz="1600" dirty="0">
                <a:latin typeface="Comic Sans MS" panose="030F0702030302020204" pitchFamily="66" charset="0"/>
              </a:rPr>
              <a:t>Work out the thickness after 20 folds</a:t>
            </a:r>
          </a:p>
          <a:p>
            <a:pPr marL="342900" indent="-342900" algn="ctr">
              <a:buAutoNum type="alphaLcParenR"/>
            </a:pPr>
            <a:r>
              <a:rPr lang="en-US" sz="1600" dirty="0">
                <a:latin typeface="Comic Sans MS" panose="030F0702030302020204" pitchFamily="66" charset="0"/>
              </a:rPr>
              <a:t>State one reason why this might be an unrealistic model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8708571" y="6519446"/>
            <a:ext cx="51007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Comic Sans MS" panose="030F0702030302020204" pitchFamily="66" charset="0"/>
              </a:rPr>
              <a:t>3I</a:t>
            </a:r>
            <a:endParaRPr lang="en-GB" sz="1600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31204" y="7640"/>
                <a:ext cx="933782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1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𝑎</m:t>
                      </m:r>
                      <m:sSup>
                        <m:sSup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p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204" y="7640"/>
                <a:ext cx="933782" cy="215444"/>
              </a:xfrm>
              <a:prstGeom prst="rect">
                <a:avLst/>
              </a:prstGeom>
              <a:blipFill>
                <a:blip r:embed="rId2"/>
                <a:stretch>
                  <a:fillRect l="-1961" r="-1307" b="-1111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-174172" y="300161"/>
                <a:ext cx="1666071" cy="456343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1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  <m:d>
                            <m:dPr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1−</m:t>
                              </m:r>
                              <m:sSup>
                                <m:sSupPr>
                                  <m:ctrlP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e>
                                <m:sup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p>
                              </m:sSup>
                            </m:e>
                          </m:d>
                        </m:num>
                        <m:den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(1−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den>
                      </m:f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174172" y="300161"/>
                <a:ext cx="1666071" cy="456343"/>
              </a:xfrm>
              <a:prstGeom prst="rect">
                <a:avLst/>
              </a:prstGeom>
              <a:blipFill>
                <a:blip r:embed="rId3"/>
                <a:stretch>
                  <a:fillRect b="-16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1216738" y="0"/>
                <a:ext cx="1368152" cy="45986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1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latin typeface="Cambria Math"/>
                            </a:rPr>
                            <m:t>𝑆</m:t>
                          </m:r>
                        </m:e>
                        <m:sub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∞</m:t>
                          </m:r>
                        </m:sub>
                      </m:sSub>
                      <m:r>
                        <a:rPr lang="en-US" sz="14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latin typeface="Cambria Math"/>
                            </a:rPr>
                            <m:t>𝑎</m:t>
                          </m:r>
                        </m:num>
                        <m:den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1−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den>
                      </m:f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16738" y="0"/>
                <a:ext cx="1368152" cy="459869"/>
              </a:xfrm>
              <a:prstGeom prst="rect">
                <a:avLst/>
              </a:prstGeom>
              <a:blipFill>
                <a:blip r:embed="rId4"/>
                <a:stretch>
                  <a:fillRect b="-133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5658881" y="0"/>
                <a:ext cx="1836400" cy="36753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1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num>
                        <m:den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d>
                        <m:d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d>
                            <m:dPr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e>
                          </m:d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e>
                      </m:d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58881" y="0"/>
                <a:ext cx="1836400" cy="367537"/>
              </a:xfrm>
              <a:prstGeom prst="rect">
                <a:avLst/>
              </a:prstGeom>
              <a:blipFill>
                <a:blip r:embed="rId5"/>
                <a:stretch>
                  <a:fillRect l="-1656" b="-15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7590794" y="64321"/>
                <a:ext cx="1466747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+(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−1)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𝑑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90794" y="64321"/>
                <a:ext cx="1466747" cy="215444"/>
              </a:xfrm>
              <a:prstGeom prst="rect">
                <a:avLst/>
              </a:prstGeom>
              <a:blipFill>
                <a:blip r:embed="rId6"/>
                <a:stretch>
                  <a:fillRect l="-1245" r="-2075" b="-3142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7939115" y="346044"/>
                <a:ext cx="1120435" cy="36753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1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num>
                        <m:den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d>
                        <m:d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𝑙</m:t>
                          </m:r>
                        </m:e>
                      </m:d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39115" y="346044"/>
                <a:ext cx="1120435" cy="367537"/>
              </a:xfrm>
              <a:prstGeom prst="rect">
                <a:avLst/>
              </a:prstGeom>
              <a:blipFill>
                <a:blip r:embed="rId7"/>
                <a:stretch>
                  <a:fillRect l="-3261" b="-15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TextBox 10"/>
          <p:cNvSpPr txBox="1"/>
          <p:nvPr/>
        </p:nvSpPr>
        <p:spPr>
          <a:xfrm>
            <a:off x="157601" y="5654483"/>
            <a:ext cx="411036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FF0000"/>
                </a:solidFill>
                <a:latin typeface="Comic Sans MS" panose="030F0702030302020204" pitchFamily="66" charset="0"/>
              </a:rPr>
              <a:t>It is not possible to fold the piece of paper beyond a certain amount, so the model is unrealistic</a:t>
            </a:r>
            <a:endParaRPr lang="en-GB" sz="14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2651131" y="4050025"/>
                <a:ext cx="573042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8</m:t>
                      </m:r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𝑚𝑚</m:t>
                      </m:r>
                    </m:oMath>
                  </m:oMathPara>
                </a14:m>
                <a:endParaRPr lang="en-GB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51131" y="4050025"/>
                <a:ext cx="573042" cy="276999"/>
              </a:xfrm>
              <a:prstGeom prst="rect">
                <a:avLst/>
              </a:prstGeom>
              <a:blipFill>
                <a:blip r:embed="rId8"/>
                <a:stretch>
                  <a:fillRect l="-9574" r="-8511" b="-652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/>
              <p:cNvSpPr txBox="1"/>
              <p:nvPr/>
            </p:nvSpPr>
            <p:spPr>
              <a:xfrm>
                <a:off x="2694673" y="4616082"/>
                <a:ext cx="1068369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524.288</m:t>
                      </m:r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𝑚</m:t>
                      </m:r>
                    </m:oMath>
                  </m:oMathPara>
                </a14:m>
                <a:endParaRPr lang="en-GB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94673" y="4616082"/>
                <a:ext cx="1068369" cy="276999"/>
              </a:xfrm>
              <a:prstGeom prst="rect">
                <a:avLst/>
              </a:prstGeom>
              <a:blipFill>
                <a:blip r:embed="rId9"/>
                <a:stretch>
                  <a:fillRect l="-5143" r="-5143" b="-652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TextBox 11">
            <a:hlinkClick r:id="rId10"/>
          </p:cNvPr>
          <p:cNvSpPr txBox="1"/>
          <p:nvPr/>
        </p:nvSpPr>
        <p:spPr>
          <a:xfrm>
            <a:off x="4868091" y="2769326"/>
            <a:ext cx="3405051" cy="954107"/>
          </a:xfrm>
          <a:prstGeom prst="rect">
            <a:avLst/>
          </a:prstGeom>
          <a:solidFill>
            <a:schemeClr val="bg1"/>
          </a:solidFill>
          <a:ln w="317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0000FF"/>
                </a:solidFill>
                <a:latin typeface="Comic Sans MS" panose="030F0702030302020204" pitchFamily="66" charset="0"/>
              </a:rPr>
              <a:t>PAPER FOLDING THEOREM</a:t>
            </a:r>
            <a:endParaRPr lang="en-GB" sz="2800" dirty="0">
              <a:solidFill>
                <a:srgbClr val="0000FF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06626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2524" y="129995"/>
            <a:ext cx="7886700" cy="1325563"/>
          </a:xfrm>
        </p:spPr>
        <p:txBody>
          <a:bodyPr/>
          <a:lstStyle/>
          <a:p>
            <a:pPr algn="ctr"/>
            <a:r>
              <a:rPr lang="en-US" dirty="0">
                <a:latin typeface="Comic Sans MS" panose="030F0702030302020204" pitchFamily="66" charset="0"/>
              </a:rPr>
              <a:t>Sequences and Series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0629" y="1497873"/>
            <a:ext cx="3622765" cy="4679089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1600" b="1" dirty="0">
                <a:latin typeface="Comic Sans MS" panose="030F0702030302020204" pitchFamily="66" charset="0"/>
              </a:rPr>
              <a:t>You need to be able to use the formula for an arithmetic sequence</a:t>
            </a:r>
            <a:endParaRPr lang="en-US" sz="1600" dirty="0">
              <a:latin typeface="Comic Sans MS" panose="030F0702030302020204" pitchFamily="66" charset="0"/>
            </a:endParaRPr>
          </a:p>
          <a:p>
            <a:pPr marL="0" indent="0" algn="ctr">
              <a:buNone/>
            </a:pPr>
            <a:endParaRPr lang="en-US" sz="1600" dirty="0">
              <a:latin typeface="Comic Sans MS" panose="030F0702030302020204" pitchFamily="66" charset="0"/>
            </a:endParaRPr>
          </a:p>
          <a:p>
            <a:pPr marL="0" indent="0" algn="ctr">
              <a:buNone/>
            </a:pPr>
            <a:r>
              <a:rPr lang="en-US" sz="1600" dirty="0">
                <a:latin typeface="Comic Sans MS" panose="030F0702030302020204" pitchFamily="66" charset="0"/>
              </a:rPr>
              <a:t>An arithmetic sequence is generated as follows:</a:t>
            </a:r>
          </a:p>
          <a:p>
            <a:pPr marL="0" indent="0" algn="ctr">
              <a:buNone/>
            </a:pPr>
            <a:endParaRPr lang="en-US" sz="1600" dirty="0">
              <a:latin typeface="Comic Sans MS" panose="030F0702030302020204" pitchFamily="66" charset="0"/>
            </a:endParaRPr>
          </a:p>
          <a:p>
            <a:pPr marL="0" indent="0" algn="ctr">
              <a:buNone/>
            </a:pPr>
            <a:r>
              <a:rPr lang="en-US" sz="1600" dirty="0">
                <a:latin typeface="Comic Sans MS" panose="030F0702030302020204" pitchFamily="66" charset="0"/>
              </a:rPr>
              <a:t>101, 94, 87, 80, 73…</a:t>
            </a:r>
          </a:p>
          <a:p>
            <a:pPr marL="0" indent="0" algn="ctr">
              <a:buNone/>
            </a:pPr>
            <a:endParaRPr lang="en-US" sz="1600" dirty="0">
              <a:latin typeface="Comic Sans MS" panose="030F0702030302020204" pitchFamily="66" charset="0"/>
            </a:endParaRPr>
          </a:p>
          <a:p>
            <a:pPr marL="342900" indent="-342900" algn="ctr">
              <a:buAutoNum type="alphaLcParenR"/>
            </a:pPr>
            <a:r>
              <a:rPr lang="en-US" sz="1600" dirty="0">
                <a:latin typeface="Comic Sans MS" panose="030F0702030302020204" pitchFamily="66" charset="0"/>
              </a:rPr>
              <a:t>Find the nth term</a:t>
            </a:r>
          </a:p>
          <a:p>
            <a:pPr marL="342900" indent="-342900" algn="ctr">
              <a:buAutoNum type="alphaLcParenR"/>
            </a:pPr>
            <a:r>
              <a:rPr lang="en-US" sz="1600" dirty="0">
                <a:latin typeface="Comic Sans MS" panose="030F0702030302020204" pitchFamily="66" charset="0"/>
              </a:rPr>
              <a:t>Find the first term in the sequence that is negative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8708571" y="6519446"/>
            <a:ext cx="51007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Comic Sans MS" panose="030F0702030302020204" pitchFamily="66" charset="0"/>
              </a:rPr>
              <a:t>3A</a:t>
            </a:r>
            <a:endParaRPr lang="en-GB" sz="1600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35361" y="1730"/>
                <a:ext cx="1935658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+(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−1)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𝑑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361" y="1730"/>
                <a:ext cx="1935658" cy="276999"/>
              </a:xfrm>
              <a:prstGeom prst="rect">
                <a:avLst/>
              </a:prstGeom>
              <a:blipFill>
                <a:blip r:embed="rId2"/>
                <a:stretch>
                  <a:fillRect l="-315" t="-2174" r="-1577" b="-3260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4139952" y="1484784"/>
                <a:ext cx="1935658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+(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−1)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𝑑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39952" y="1484784"/>
                <a:ext cx="1935658" cy="276999"/>
              </a:xfrm>
              <a:prstGeom prst="rect">
                <a:avLst/>
              </a:prstGeom>
              <a:blipFill>
                <a:blip r:embed="rId3"/>
                <a:stretch>
                  <a:fillRect l="-314" t="-4444" r="-1258" b="-3555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1043608" y="5805264"/>
                <a:ext cx="872868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=101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3608" y="5805264"/>
                <a:ext cx="872868" cy="276999"/>
              </a:xfrm>
              <a:prstGeom prst="rect">
                <a:avLst/>
              </a:prstGeom>
              <a:blipFill>
                <a:blip r:embed="rId4"/>
                <a:stretch>
                  <a:fillRect l="-3497" r="-6993" b="-652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2267744" y="5805264"/>
                <a:ext cx="795987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𝑑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=−7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67744" y="5805264"/>
                <a:ext cx="795987" cy="276999"/>
              </a:xfrm>
              <a:prstGeom prst="rect">
                <a:avLst/>
              </a:prstGeom>
              <a:blipFill>
                <a:blip r:embed="rId5"/>
                <a:stretch>
                  <a:fillRect l="-6870" r="-6870" b="-652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467544" y="5229200"/>
                <a:ext cx="3240359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dirty="0">
                    <a:solidFill>
                      <a:srgbClr val="FF0000"/>
                    </a:solidFill>
                    <a:latin typeface="Comic Sans MS" panose="030F0702030302020204" pitchFamily="66" charset="0"/>
                    <a:sym typeface="Wingdings" panose="05000000000000000000" pitchFamily="2" charset="2"/>
                  </a:rPr>
                  <a:t> A good starting point is to </a:t>
                </a:r>
                <a:r>
                  <a:rPr lang="en-US" sz="1400" dirty="0" err="1">
                    <a:solidFill>
                      <a:srgbClr val="FF0000"/>
                    </a:solidFill>
                    <a:latin typeface="Comic Sans MS" panose="030F0702030302020204" pitchFamily="66" charset="0"/>
                    <a:sym typeface="Wingdings" panose="05000000000000000000" pitchFamily="2" charset="2"/>
                  </a:rPr>
                  <a:t>summarise</a:t>
                </a:r>
                <a:r>
                  <a:rPr lang="en-US" sz="1400" dirty="0">
                    <a:solidFill>
                      <a:srgbClr val="FF0000"/>
                    </a:solidFill>
                    <a:latin typeface="Comic Sans MS" panose="030F0702030302020204" pitchFamily="66" charset="0"/>
                    <a:sym typeface="Wingdings" panose="05000000000000000000" pitchFamily="2" charset="2"/>
                  </a:rPr>
                  <a:t> </a:t>
                </a:r>
                <a14:m>
                  <m:oMath xmlns:m="http://schemas.openxmlformats.org/officeDocument/2006/math">
                    <m:r>
                      <a:rPr lang="en-US" sz="1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𝑎</m:t>
                    </m:r>
                  </m:oMath>
                </a14:m>
                <a:r>
                  <a:rPr lang="en-US" sz="1400" dirty="0">
                    <a:solidFill>
                      <a:srgbClr val="FF0000"/>
                    </a:solidFill>
                    <a:latin typeface="Comic Sans MS" panose="030F0702030302020204" pitchFamily="66" charset="0"/>
                    <a:sym typeface="Wingdings" panose="05000000000000000000" pitchFamily="2" charset="2"/>
                  </a:rPr>
                  <a:t> and </a:t>
                </a:r>
                <a14:m>
                  <m:oMath xmlns:m="http://schemas.openxmlformats.org/officeDocument/2006/math">
                    <m:r>
                      <a:rPr lang="en-US" sz="1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𝑑</m:t>
                    </m:r>
                  </m:oMath>
                </a14:m>
                <a:endParaRPr lang="en-GB" sz="1400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544" y="5229200"/>
                <a:ext cx="3240359" cy="523220"/>
              </a:xfrm>
              <a:prstGeom prst="rect">
                <a:avLst/>
              </a:prstGeom>
              <a:blipFill>
                <a:blip r:embed="rId6"/>
                <a:stretch>
                  <a:fillRect t="-2326" b="-1046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4139952" y="1988840"/>
                <a:ext cx="2736304" cy="27699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=(101)+(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−1)(−7)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39952" y="1988840"/>
                <a:ext cx="2736304" cy="276999"/>
              </a:xfrm>
              <a:prstGeom prst="rect">
                <a:avLst/>
              </a:prstGeom>
              <a:blipFill>
                <a:blip r:embed="rId7"/>
                <a:stretch>
                  <a:fillRect t="-2174" r="-1782" b="-3260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4211960" y="2492896"/>
                <a:ext cx="1872208" cy="27699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=101−7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+7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11960" y="2492896"/>
                <a:ext cx="1872208" cy="276999"/>
              </a:xfrm>
              <a:prstGeom prst="rect">
                <a:avLst/>
              </a:prstGeom>
              <a:blipFill>
                <a:blip r:embed="rId8"/>
                <a:stretch>
                  <a:fillRect l="-3257" r="-4235" b="-1111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4067944" y="2996952"/>
                <a:ext cx="1800200" cy="27699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=108−7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𝑛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67944" y="2996952"/>
                <a:ext cx="1800200" cy="276999"/>
              </a:xfrm>
              <a:prstGeom prst="rect">
                <a:avLst/>
              </a:prstGeom>
              <a:blipFill>
                <a:blip r:embed="rId9"/>
                <a:stretch>
                  <a:fillRect b="-1111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Arc 16"/>
          <p:cNvSpPr/>
          <p:nvPr/>
        </p:nvSpPr>
        <p:spPr>
          <a:xfrm>
            <a:off x="6804248" y="1628800"/>
            <a:ext cx="288032" cy="504056"/>
          </a:xfrm>
          <a:prstGeom prst="arc">
            <a:avLst>
              <a:gd name="adj1" fmla="val 16200000"/>
              <a:gd name="adj2" fmla="val 5319440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Arc 25"/>
          <p:cNvSpPr/>
          <p:nvPr/>
        </p:nvSpPr>
        <p:spPr>
          <a:xfrm>
            <a:off x="6804248" y="2132856"/>
            <a:ext cx="288032" cy="504056"/>
          </a:xfrm>
          <a:prstGeom prst="arc">
            <a:avLst>
              <a:gd name="adj1" fmla="val 16200000"/>
              <a:gd name="adj2" fmla="val 5319440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" name="Arc 26"/>
          <p:cNvSpPr/>
          <p:nvPr/>
        </p:nvSpPr>
        <p:spPr>
          <a:xfrm>
            <a:off x="6012160" y="2636912"/>
            <a:ext cx="288032" cy="504056"/>
          </a:xfrm>
          <a:prstGeom prst="arc">
            <a:avLst>
              <a:gd name="adj1" fmla="val 16200000"/>
              <a:gd name="adj2" fmla="val 5319440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/>
              <p:cNvSpPr txBox="1"/>
              <p:nvPr/>
            </p:nvSpPr>
            <p:spPr>
              <a:xfrm>
                <a:off x="6948264" y="1700808"/>
                <a:ext cx="1584176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dirty="0">
                    <a:solidFill>
                      <a:srgbClr val="FF0000"/>
                    </a:solidFill>
                    <a:latin typeface="Comic Sans MS" panose="030F0702030302020204" pitchFamily="66" charset="0"/>
                    <a:sym typeface="Wingdings" panose="05000000000000000000" pitchFamily="2" charset="2"/>
                  </a:rPr>
                  <a:t>Sub in </a:t>
                </a:r>
                <a14:m>
                  <m:oMath xmlns:m="http://schemas.openxmlformats.org/officeDocument/2006/math">
                    <m:r>
                      <a:rPr lang="en-US" sz="1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𝑎</m:t>
                    </m:r>
                  </m:oMath>
                </a14:m>
                <a:r>
                  <a:rPr lang="en-US" sz="1400" dirty="0">
                    <a:solidFill>
                      <a:srgbClr val="FF0000"/>
                    </a:solidFill>
                    <a:latin typeface="Comic Sans MS" panose="030F0702030302020204" pitchFamily="66" charset="0"/>
                    <a:sym typeface="Wingdings" panose="05000000000000000000" pitchFamily="2" charset="2"/>
                  </a:rPr>
                  <a:t> and </a:t>
                </a:r>
                <a14:m>
                  <m:oMath xmlns:m="http://schemas.openxmlformats.org/officeDocument/2006/math">
                    <m:r>
                      <a:rPr lang="en-US" sz="1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𝑑</m:t>
                    </m:r>
                  </m:oMath>
                </a14:m>
                <a:endParaRPr lang="en-GB" sz="1400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48264" y="1700808"/>
                <a:ext cx="1584176" cy="307777"/>
              </a:xfrm>
              <a:prstGeom prst="rect">
                <a:avLst/>
              </a:prstGeom>
              <a:blipFill>
                <a:blip r:embed="rId10"/>
                <a:stretch>
                  <a:fillRect t="-4000" b="-22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9" name="TextBox 28"/>
          <p:cNvSpPr txBox="1"/>
          <p:nvPr/>
        </p:nvSpPr>
        <p:spPr>
          <a:xfrm>
            <a:off x="7020272" y="2204864"/>
            <a:ext cx="158417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FF0000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Expand bracket</a:t>
            </a:r>
            <a:endParaRPr lang="en-GB" sz="14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6300192" y="2708920"/>
            <a:ext cx="93610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FF0000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Simplify</a:t>
            </a:r>
            <a:endParaRPr lang="en-GB" sz="14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/>
              <p:cNvSpPr txBox="1"/>
              <p:nvPr/>
            </p:nvSpPr>
            <p:spPr>
              <a:xfrm>
                <a:off x="1979712" y="4005064"/>
                <a:ext cx="1656184" cy="24622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en-US" sz="1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en-US" sz="16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=108−7</m:t>
                      </m:r>
                      <m:r>
                        <a:rPr lang="en-US" sz="16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𝑛</m:t>
                      </m:r>
                    </m:oMath>
                  </m:oMathPara>
                </a14:m>
                <a:endParaRPr lang="en-GB" sz="16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1" name="TextBox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79712" y="4005064"/>
                <a:ext cx="1656184" cy="246221"/>
              </a:xfrm>
              <a:prstGeom prst="rect">
                <a:avLst/>
              </a:prstGeom>
              <a:blipFill>
                <a:blip r:embed="rId11"/>
                <a:stretch>
                  <a:fillRect b="-10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479645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/>
      <p:bldP spid="22" grpId="0"/>
      <p:bldP spid="15" grpId="0"/>
      <p:bldP spid="23" grpId="0"/>
      <p:bldP spid="24" grpId="0"/>
      <p:bldP spid="25" grpId="0"/>
      <p:bldP spid="17" grpId="0" animBg="1"/>
      <p:bldP spid="26" grpId="0" animBg="1"/>
      <p:bldP spid="27" grpId="0" animBg="1"/>
      <p:bldP spid="28" grpId="0"/>
      <p:bldP spid="29" grpId="0"/>
      <p:bldP spid="30" grpId="0"/>
      <p:bldP spid="3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2524" y="129995"/>
            <a:ext cx="7886700" cy="1325563"/>
          </a:xfrm>
        </p:spPr>
        <p:txBody>
          <a:bodyPr/>
          <a:lstStyle/>
          <a:p>
            <a:pPr algn="ctr"/>
            <a:r>
              <a:rPr lang="en-US" dirty="0">
                <a:latin typeface="Comic Sans MS" panose="030F0702030302020204" pitchFamily="66" charset="0"/>
              </a:rPr>
              <a:t>Sequences and Series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0629" y="1497873"/>
            <a:ext cx="3622765" cy="4679089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1600" b="1" dirty="0">
                <a:latin typeface="Comic Sans MS" panose="030F0702030302020204" pitchFamily="66" charset="0"/>
              </a:rPr>
              <a:t>You need to be able to use the formula for an arithmetic sequence</a:t>
            </a:r>
            <a:endParaRPr lang="en-US" sz="1600" dirty="0">
              <a:latin typeface="Comic Sans MS" panose="030F0702030302020204" pitchFamily="66" charset="0"/>
            </a:endParaRPr>
          </a:p>
          <a:p>
            <a:pPr marL="0" indent="0" algn="ctr">
              <a:buNone/>
            </a:pPr>
            <a:endParaRPr lang="en-US" sz="1600" dirty="0">
              <a:latin typeface="Comic Sans MS" panose="030F0702030302020204" pitchFamily="66" charset="0"/>
            </a:endParaRPr>
          </a:p>
          <a:p>
            <a:pPr marL="0" indent="0" algn="ctr">
              <a:buNone/>
            </a:pPr>
            <a:r>
              <a:rPr lang="en-US" sz="1600" dirty="0">
                <a:latin typeface="Comic Sans MS" panose="030F0702030302020204" pitchFamily="66" charset="0"/>
              </a:rPr>
              <a:t>An arithmetic sequence is generated as follows:</a:t>
            </a:r>
          </a:p>
          <a:p>
            <a:pPr marL="0" indent="0" algn="ctr">
              <a:buNone/>
            </a:pPr>
            <a:endParaRPr lang="en-US" sz="1600" dirty="0">
              <a:latin typeface="Comic Sans MS" panose="030F0702030302020204" pitchFamily="66" charset="0"/>
            </a:endParaRPr>
          </a:p>
          <a:p>
            <a:pPr marL="0" indent="0" algn="ctr">
              <a:buNone/>
            </a:pPr>
            <a:r>
              <a:rPr lang="en-US" sz="1600" dirty="0">
                <a:latin typeface="Comic Sans MS" panose="030F0702030302020204" pitchFamily="66" charset="0"/>
              </a:rPr>
              <a:t>101, 94, 87, 80, 73…</a:t>
            </a:r>
          </a:p>
          <a:p>
            <a:pPr marL="0" indent="0" algn="ctr">
              <a:buNone/>
            </a:pPr>
            <a:endParaRPr lang="en-US" sz="1600" dirty="0">
              <a:latin typeface="Comic Sans MS" panose="030F0702030302020204" pitchFamily="66" charset="0"/>
            </a:endParaRPr>
          </a:p>
          <a:p>
            <a:pPr marL="342900" indent="-342900" algn="ctr">
              <a:buAutoNum type="alphaLcParenR"/>
            </a:pPr>
            <a:r>
              <a:rPr lang="en-US" sz="1600" dirty="0">
                <a:latin typeface="Comic Sans MS" panose="030F0702030302020204" pitchFamily="66" charset="0"/>
              </a:rPr>
              <a:t>Find the nth term</a:t>
            </a:r>
          </a:p>
          <a:p>
            <a:pPr marL="342900" indent="-342900" algn="ctr">
              <a:buAutoNum type="alphaLcParenR"/>
            </a:pPr>
            <a:r>
              <a:rPr lang="en-US" sz="1600" dirty="0">
                <a:latin typeface="Comic Sans MS" panose="030F0702030302020204" pitchFamily="66" charset="0"/>
              </a:rPr>
              <a:t>Find the first term in the sequence that exceeds 200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8708571" y="6519446"/>
            <a:ext cx="51007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Comic Sans MS" panose="030F0702030302020204" pitchFamily="66" charset="0"/>
              </a:rPr>
              <a:t>3A</a:t>
            </a:r>
            <a:endParaRPr lang="en-GB" sz="1600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35361" y="1730"/>
                <a:ext cx="1935658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+(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−1)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𝑑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361" y="1730"/>
                <a:ext cx="1935658" cy="276999"/>
              </a:xfrm>
              <a:prstGeom prst="rect">
                <a:avLst/>
              </a:prstGeom>
              <a:blipFill>
                <a:blip r:embed="rId2"/>
                <a:stretch>
                  <a:fillRect l="-315" t="-2174" r="-1577" b="-3260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/>
              <p:cNvSpPr txBox="1"/>
              <p:nvPr/>
            </p:nvSpPr>
            <p:spPr>
              <a:xfrm>
                <a:off x="1979712" y="4005064"/>
                <a:ext cx="1656184" cy="24622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en-US" sz="16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en-US" sz="16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=108−7</m:t>
                      </m:r>
                      <m:r>
                        <a:rPr lang="en-US" sz="16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𝑛</m:t>
                      </m:r>
                    </m:oMath>
                  </m:oMathPara>
                </a14:m>
                <a:endParaRPr lang="en-GB" sz="16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1" name="TextBox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79712" y="4005064"/>
                <a:ext cx="1656184" cy="246221"/>
              </a:xfrm>
              <a:prstGeom prst="rect">
                <a:avLst/>
              </a:prstGeom>
              <a:blipFill>
                <a:blip r:embed="rId3"/>
                <a:stretch>
                  <a:fillRect b="-10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/>
              <p:cNvSpPr txBox="1"/>
              <p:nvPr/>
            </p:nvSpPr>
            <p:spPr>
              <a:xfrm>
                <a:off x="4283968" y="1556792"/>
                <a:ext cx="1656184" cy="27699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108−7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&lt;0</m:t>
                      </m:r>
                    </m:oMath>
                  </m:oMathPara>
                </a14:m>
                <a:endParaRPr lang="en-GB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2" name="TextBox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83968" y="1556792"/>
                <a:ext cx="1656184" cy="276999"/>
              </a:xfrm>
              <a:prstGeom prst="rect">
                <a:avLst/>
              </a:prstGeom>
              <a:blipFill>
                <a:blip r:embed="rId4"/>
                <a:stretch>
                  <a:fillRect b="-652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3" name="TextBox 32"/>
          <p:cNvSpPr txBox="1"/>
          <p:nvPr/>
        </p:nvSpPr>
        <p:spPr>
          <a:xfrm>
            <a:off x="467544" y="5229200"/>
            <a:ext cx="3240359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FF0000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 We want to know when the sequence first generates a term below 0…</a:t>
            </a:r>
            <a:endParaRPr lang="en-GB" sz="14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/>
              <p:cNvSpPr txBox="1"/>
              <p:nvPr/>
            </p:nvSpPr>
            <p:spPr>
              <a:xfrm>
                <a:off x="4860032" y="2132856"/>
                <a:ext cx="1368152" cy="27699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−7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&lt;−108</m:t>
                      </m:r>
                    </m:oMath>
                  </m:oMathPara>
                </a14:m>
                <a:endParaRPr lang="en-GB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4" name="TextBox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60032" y="2132856"/>
                <a:ext cx="1368152" cy="276999"/>
              </a:xfrm>
              <a:prstGeom prst="rect">
                <a:avLst/>
              </a:prstGeom>
              <a:blipFill>
                <a:blip r:embed="rId5"/>
                <a:stretch>
                  <a:fillRect r="-3111" b="-666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/>
              <p:cNvSpPr txBox="1"/>
              <p:nvPr/>
            </p:nvSpPr>
            <p:spPr>
              <a:xfrm>
                <a:off x="5076056" y="2708920"/>
                <a:ext cx="1440160" cy="27699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&gt;15.42…</m:t>
                      </m:r>
                    </m:oMath>
                  </m:oMathPara>
                </a14:m>
                <a:endParaRPr lang="en-GB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5" name="TextBox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76056" y="2708920"/>
                <a:ext cx="1440160" cy="276999"/>
              </a:xfrm>
              <a:prstGeom prst="rect">
                <a:avLst/>
              </a:prstGeom>
              <a:blipFill>
                <a:blip r:embed="rId6"/>
                <a:stretch>
                  <a:fillRect b="-652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6" name="Arc 35"/>
          <p:cNvSpPr/>
          <p:nvPr/>
        </p:nvSpPr>
        <p:spPr>
          <a:xfrm>
            <a:off x="6228184" y="1700808"/>
            <a:ext cx="288032" cy="504056"/>
          </a:xfrm>
          <a:prstGeom prst="arc">
            <a:avLst>
              <a:gd name="adj1" fmla="val 16200000"/>
              <a:gd name="adj2" fmla="val 5319440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7" name="TextBox 36"/>
          <p:cNvSpPr txBox="1"/>
          <p:nvPr/>
        </p:nvSpPr>
        <p:spPr>
          <a:xfrm>
            <a:off x="6516216" y="1772816"/>
            <a:ext cx="129614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FF0000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Subtract 108</a:t>
            </a:r>
            <a:endParaRPr lang="en-GB" sz="14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38" name="Arc 37"/>
          <p:cNvSpPr/>
          <p:nvPr/>
        </p:nvSpPr>
        <p:spPr>
          <a:xfrm>
            <a:off x="6372200" y="2276872"/>
            <a:ext cx="288032" cy="504056"/>
          </a:xfrm>
          <a:prstGeom prst="arc">
            <a:avLst>
              <a:gd name="adj1" fmla="val 16200000"/>
              <a:gd name="adj2" fmla="val 5319440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9" name="TextBox 38"/>
          <p:cNvSpPr txBox="1"/>
          <p:nvPr/>
        </p:nvSpPr>
        <p:spPr>
          <a:xfrm>
            <a:off x="6407696" y="2132856"/>
            <a:ext cx="273630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FF0000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Divide by -7</a:t>
            </a:r>
          </a:p>
          <a:p>
            <a:pPr algn="ctr"/>
            <a:r>
              <a:rPr lang="en-US" sz="1400" dirty="0">
                <a:solidFill>
                  <a:srgbClr val="FF0000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(remember this flips the inequality sign)</a:t>
            </a:r>
            <a:endParaRPr lang="en-GB" sz="14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3779912" y="3284984"/>
            <a:ext cx="49685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FF0000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Since n has to be an integer, the first term to be negative will be the 16</a:t>
            </a:r>
            <a:r>
              <a:rPr lang="en-US" sz="1400" baseline="30000" dirty="0">
                <a:solidFill>
                  <a:srgbClr val="FF0000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th</a:t>
            </a:r>
            <a:r>
              <a:rPr lang="en-US" sz="1400" dirty="0">
                <a:solidFill>
                  <a:srgbClr val="FF0000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 one!</a:t>
            </a:r>
            <a:endParaRPr lang="en-GB" sz="14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17938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33" grpId="0"/>
      <p:bldP spid="34" grpId="0"/>
      <p:bldP spid="35" grpId="0"/>
      <p:bldP spid="36" grpId="0" animBg="1"/>
      <p:bldP spid="37" grpId="0"/>
      <p:bldP spid="38" grpId="0" animBg="1"/>
      <p:bldP spid="39" grpId="0"/>
      <p:bldP spid="4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2524" y="129995"/>
            <a:ext cx="7886700" cy="1325563"/>
          </a:xfrm>
        </p:spPr>
        <p:txBody>
          <a:bodyPr/>
          <a:lstStyle/>
          <a:p>
            <a:pPr algn="ctr"/>
            <a:r>
              <a:rPr lang="en-US" dirty="0">
                <a:latin typeface="Comic Sans MS" panose="030F0702030302020204" pitchFamily="66" charset="0"/>
              </a:rPr>
              <a:t>Sequences and Series</a:t>
            </a:r>
            <a:endParaRPr lang="en-GB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30629" y="1497873"/>
                <a:ext cx="3622765" cy="4679089"/>
              </a:xfrm>
            </p:spPr>
            <p:txBody>
              <a:bodyPr>
                <a:normAutofit/>
              </a:bodyPr>
              <a:lstStyle/>
              <a:p>
                <a:pPr marL="0" indent="0" algn="ctr">
                  <a:buNone/>
                </a:pPr>
                <a:r>
                  <a:rPr lang="en-US" sz="1600" b="1" dirty="0">
                    <a:latin typeface="Comic Sans MS" panose="030F0702030302020204" pitchFamily="66" charset="0"/>
                  </a:rPr>
                  <a:t>You need to be able to use the formula for an arithmetic sequence</a:t>
                </a:r>
                <a:endParaRPr lang="en-US" sz="16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endParaRPr lang="en-US" sz="16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r>
                  <a:rPr lang="en-US" sz="1600" dirty="0">
                    <a:latin typeface="Comic Sans MS" panose="030F0702030302020204" pitchFamily="66" charset="0"/>
                  </a:rPr>
                  <a:t>A sequence is generated by the formula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6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600" i="1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1600" i="1">
                        <a:latin typeface="Cambria Math" panose="02040503050406030204" pitchFamily="18" charset="0"/>
                      </a:rPr>
                      <m:t>+(</m:t>
                    </m:r>
                    <m:r>
                      <a:rPr lang="en-US" sz="1600" i="1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1600" i="1">
                        <a:latin typeface="Cambria Math" panose="02040503050406030204" pitchFamily="18" charset="0"/>
                      </a:rPr>
                      <m:t>−1)</m:t>
                    </m:r>
                    <m:r>
                      <a:rPr lang="en-US" sz="1600" i="1"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r>
                  <a:rPr lang="en-US" sz="1600" dirty="0">
                    <a:latin typeface="Comic Sans MS" panose="030F0702030302020204" pitchFamily="66" charset="0"/>
                  </a:rPr>
                  <a:t> , where </a:t>
                </a:r>
                <a14:m>
                  <m:oMath xmlns:m="http://schemas.openxmlformats.org/officeDocument/2006/math">
                    <m:r>
                      <a:rPr lang="en-US" sz="1600" i="1" dirty="0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sz="1600" dirty="0">
                    <a:latin typeface="Comic Sans MS" panose="030F0702030302020204" pitchFamily="66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US" sz="1600" i="1" dirty="0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 sz="1600" dirty="0">
                    <a:latin typeface="Comic Sans MS" panose="030F0702030302020204" pitchFamily="66" charset="0"/>
                  </a:rPr>
                  <a:t> are constants to be found.</a:t>
                </a:r>
              </a:p>
              <a:p>
                <a:pPr marL="0" indent="0" algn="ctr">
                  <a:buNone/>
                </a:pPr>
                <a:endParaRPr lang="en-US" sz="16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r>
                  <a:rPr lang="en-US" sz="1600" dirty="0">
                    <a:latin typeface="Comic Sans MS" panose="030F0702030302020204" pitchFamily="66" charset="0"/>
                  </a:rPr>
                  <a:t>Given that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6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=5</m:t>
                    </m:r>
                  </m:oMath>
                </a14:m>
                <a:r>
                  <a:rPr lang="en-US" sz="1600" dirty="0">
                    <a:latin typeface="Comic Sans MS" panose="030F0702030302020204" pitchFamily="66" charset="0"/>
                  </a:rPr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6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8</m:t>
                        </m:r>
                      </m:sub>
                    </m:sSub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=20</m:t>
                    </m:r>
                  </m:oMath>
                </a14:m>
                <a:r>
                  <a:rPr lang="en-US" sz="1600" dirty="0">
                    <a:latin typeface="Comic Sans MS" panose="030F0702030302020204" pitchFamily="66" charset="0"/>
                  </a:rPr>
                  <a:t>, find the values of the constants </a:t>
                </a:r>
                <a14:m>
                  <m:oMath xmlns:m="http://schemas.openxmlformats.org/officeDocument/2006/math">
                    <m:r>
                      <a:rPr lang="en-US" sz="1600" i="1" dirty="0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sz="1600" dirty="0">
                    <a:latin typeface="Comic Sans MS" panose="030F0702030302020204" pitchFamily="66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US" sz="1600" b="0" i="1" dirty="0" smtClean="0"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r>
                  <a:rPr lang="en-US" sz="1600" dirty="0">
                    <a:latin typeface="Comic Sans MS" panose="030F0702030302020204" pitchFamily="66" charset="0"/>
                  </a:rPr>
                  <a:t>.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30629" y="1497873"/>
                <a:ext cx="3622765" cy="4679089"/>
              </a:xfrm>
              <a:blipFill>
                <a:blip r:embed="rId2"/>
                <a:stretch>
                  <a:fillRect l="-168" t="-782" r="-33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/>
          <p:cNvSpPr txBox="1"/>
          <p:nvPr/>
        </p:nvSpPr>
        <p:spPr>
          <a:xfrm>
            <a:off x="8708571" y="6519446"/>
            <a:ext cx="51007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Comic Sans MS" panose="030F0702030302020204" pitchFamily="66" charset="0"/>
              </a:rPr>
              <a:t>3A</a:t>
            </a:r>
            <a:endParaRPr lang="en-GB" sz="1600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35361" y="1730"/>
                <a:ext cx="1935658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+(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−1)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𝑑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361" y="1730"/>
                <a:ext cx="1935658" cy="276999"/>
              </a:xfrm>
              <a:prstGeom prst="rect">
                <a:avLst/>
              </a:prstGeom>
              <a:blipFill>
                <a:blip r:embed="rId3"/>
                <a:stretch>
                  <a:fillRect l="-315" t="-2174" r="-1577" b="-3260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5292080" y="1412776"/>
                <a:ext cx="1935658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+(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−1)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𝑑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92080" y="1412776"/>
                <a:ext cx="1935658" cy="276999"/>
              </a:xfrm>
              <a:prstGeom prst="rect">
                <a:avLst/>
              </a:prstGeom>
              <a:blipFill>
                <a:blip r:embed="rId4"/>
                <a:stretch>
                  <a:fillRect l="-314" t="-2222" r="-1258" b="-3555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4139952" y="2420888"/>
                <a:ext cx="1765804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5=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+(3−1)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𝑑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39952" y="2420888"/>
                <a:ext cx="1765804" cy="276999"/>
              </a:xfrm>
              <a:prstGeom prst="rect">
                <a:avLst/>
              </a:prstGeom>
              <a:blipFill>
                <a:blip r:embed="rId5"/>
                <a:stretch>
                  <a:fillRect l="-2759" t="-2174" r="-2414" b="-3260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4139952" y="2924944"/>
                <a:ext cx="1160702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5=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+2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𝑑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39952" y="2924944"/>
                <a:ext cx="1160702" cy="276999"/>
              </a:xfrm>
              <a:prstGeom prst="rect">
                <a:avLst/>
              </a:prstGeom>
              <a:blipFill>
                <a:blip r:embed="rId6"/>
                <a:stretch>
                  <a:fillRect l="-4712" r="-4188" b="-888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6948264" y="2420888"/>
                <a:ext cx="1885260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20=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+(8−1)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𝑑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48264" y="2420888"/>
                <a:ext cx="1885260" cy="276999"/>
              </a:xfrm>
              <a:prstGeom prst="rect">
                <a:avLst/>
              </a:prstGeom>
              <a:blipFill>
                <a:blip r:embed="rId7"/>
                <a:stretch>
                  <a:fillRect l="-2589" t="-2174" r="-2589" b="-3260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6948264" y="2924944"/>
                <a:ext cx="1288943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20=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+7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𝑑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48264" y="2924944"/>
                <a:ext cx="1288943" cy="276999"/>
              </a:xfrm>
              <a:prstGeom prst="rect">
                <a:avLst/>
              </a:prstGeom>
              <a:blipFill>
                <a:blip r:embed="rId8"/>
                <a:stretch>
                  <a:fillRect l="-4265" r="-3791" b="-888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1" name="Straight Arrow Connector 10"/>
          <p:cNvCxnSpPr/>
          <p:nvPr/>
        </p:nvCxnSpPr>
        <p:spPr>
          <a:xfrm flipH="1">
            <a:off x="5364088" y="1844824"/>
            <a:ext cx="648072" cy="504056"/>
          </a:xfrm>
          <a:prstGeom prst="straightConnector1">
            <a:avLst/>
          </a:prstGeom>
          <a:ln w="2222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4139952" y="1844824"/>
                <a:ext cx="1567352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When </a:t>
                </a:r>
                <a14:m>
                  <m:oMath xmlns:m="http://schemas.openxmlformats.org/officeDocument/2006/math">
                    <m:r>
                      <a:rPr lang="en-US" sz="12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12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=3</m:t>
                    </m:r>
                  </m:oMath>
                </a14:m>
                <a:r>
                  <a:rPr lang="en-GB" sz="12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12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en-US" sz="1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sz="12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=5</m:t>
                    </m:r>
                  </m:oMath>
                </a14:m>
                <a:endParaRPr lang="en-GB" sz="1200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39952" y="1844824"/>
                <a:ext cx="1567352" cy="276999"/>
              </a:xfrm>
              <a:prstGeom prst="rect">
                <a:avLst/>
              </a:prstGeom>
              <a:blipFill>
                <a:blip r:embed="rId9"/>
                <a:stretch>
                  <a:fillRect t="-2222" b="-1777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6948264" y="1844824"/>
                <a:ext cx="1652312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When </a:t>
                </a:r>
                <a14:m>
                  <m:oMath xmlns:m="http://schemas.openxmlformats.org/officeDocument/2006/math">
                    <m:r>
                      <a:rPr lang="en-US" sz="12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12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=8</m:t>
                    </m:r>
                  </m:oMath>
                </a14:m>
                <a:r>
                  <a:rPr lang="en-GB" sz="12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12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en-US" sz="1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sz="12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=20</m:t>
                    </m:r>
                  </m:oMath>
                </a14:m>
                <a:endParaRPr lang="en-GB" sz="1200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48264" y="1844824"/>
                <a:ext cx="1652312" cy="276999"/>
              </a:xfrm>
              <a:prstGeom prst="rect">
                <a:avLst/>
              </a:prstGeom>
              <a:blipFill>
                <a:blip r:embed="rId10"/>
                <a:stretch>
                  <a:fillRect l="-369" t="-2222" b="-1777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8" name="Straight Arrow Connector 17"/>
          <p:cNvCxnSpPr/>
          <p:nvPr/>
        </p:nvCxnSpPr>
        <p:spPr>
          <a:xfrm>
            <a:off x="6588224" y="1844824"/>
            <a:ext cx="648072" cy="504056"/>
          </a:xfrm>
          <a:prstGeom prst="straightConnector1">
            <a:avLst/>
          </a:prstGeom>
          <a:ln w="2222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3779912" y="2924944"/>
            <a:ext cx="35298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FF0000"/>
                </a:solidFill>
                <a:latin typeface="Comic Sans MS" panose="030F0702030302020204" pitchFamily="66" charset="0"/>
              </a:rPr>
              <a:t>1)</a:t>
            </a:r>
            <a:endParaRPr lang="en-GB" sz="16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588224" y="2924944"/>
            <a:ext cx="38504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FF0000"/>
                </a:solidFill>
                <a:latin typeface="Comic Sans MS" panose="030F0702030302020204" pitchFamily="66" charset="0"/>
              </a:rPr>
              <a:t>2)</a:t>
            </a:r>
            <a:endParaRPr lang="en-GB" sz="16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5436096" y="3501008"/>
            <a:ext cx="169629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FF0000"/>
                </a:solidFill>
                <a:latin typeface="Comic Sans MS" panose="030F0702030302020204" pitchFamily="66" charset="0"/>
              </a:rPr>
              <a:t>Calculate 2) – 1)</a:t>
            </a:r>
            <a:endParaRPr lang="en-GB" sz="16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5868144" y="4005064"/>
                <a:ext cx="879343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15=5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𝑑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68144" y="4005064"/>
                <a:ext cx="879343" cy="276999"/>
              </a:xfrm>
              <a:prstGeom prst="rect">
                <a:avLst/>
              </a:prstGeom>
              <a:blipFill>
                <a:blip r:embed="rId11"/>
                <a:stretch>
                  <a:fillRect l="-6250" r="-6250" b="-888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6012160" y="4437112"/>
                <a:ext cx="622863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3=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𝑑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12160" y="4437112"/>
                <a:ext cx="622863" cy="276999"/>
              </a:xfrm>
              <a:prstGeom prst="rect">
                <a:avLst/>
              </a:prstGeom>
              <a:blipFill>
                <a:blip r:embed="rId12"/>
                <a:stretch>
                  <a:fillRect l="-7843" r="-8824" b="-888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5724128" y="5373216"/>
                <a:ext cx="1160702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5=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+2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𝑑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24128" y="5373216"/>
                <a:ext cx="1160702" cy="276999"/>
              </a:xfrm>
              <a:prstGeom prst="rect">
                <a:avLst/>
              </a:prstGeom>
              <a:blipFill>
                <a:blip r:embed="rId13"/>
                <a:stretch>
                  <a:fillRect l="-4737" r="-4737" b="-652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5652120" y="4869160"/>
                <a:ext cx="1296144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6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Now find </a:t>
                </a:r>
                <a14:m>
                  <m:oMath xmlns:m="http://schemas.openxmlformats.org/officeDocument/2006/math">
                    <m:r>
                      <a:rPr lang="en-US" sz="16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endParaRPr lang="en-GB" sz="1600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52120" y="4869160"/>
                <a:ext cx="1296144" cy="338554"/>
              </a:xfrm>
              <a:prstGeom prst="rect">
                <a:avLst/>
              </a:prstGeom>
              <a:blipFill>
                <a:blip r:embed="rId14"/>
                <a:stretch>
                  <a:fillRect t="-3636" b="-2545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/>
              <p:cNvSpPr txBox="1"/>
              <p:nvPr/>
            </p:nvSpPr>
            <p:spPr>
              <a:xfrm>
                <a:off x="5724128" y="5805264"/>
                <a:ext cx="1340945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5=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+2(3)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24128" y="5805264"/>
                <a:ext cx="1340945" cy="276999"/>
              </a:xfrm>
              <a:prstGeom prst="rect">
                <a:avLst/>
              </a:prstGeom>
              <a:blipFill>
                <a:blip r:embed="rId15"/>
                <a:stretch>
                  <a:fillRect l="-4091" t="-2174" r="-6364" b="-3260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/>
              <p:cNvSpPr txBox="1"/>
              <p:nvPr/>
            </p:nvSpPr>
            <p:spPr>
              <a:xfrm>
                <a:off x="5508104" y="6237312"/>
                <a:ext cx="864096" cy="27699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−1=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𝑎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08104" y="6237312"/>
                <a:ext cx="864096" cy="276999"/>
              </a:xfrm>
              <a:prstGeom prst="rect">
                <a:avLst/>
              </a:prstGeom>
              <a:blipFill>
                <a:blip r:embed="rId16"/>
                <a:stretch>
                  <a:fillRect b="-652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9" name="Arc 28"/>
          <p:cNvSpPr/>
          <p:nvPr/>
        </p:nvSpPr>
        <p:spPr>
          <a:xfrm>
            <a:off x="6660232" y="4149080"/>
            <a:ext cx="288032" cy="432048"/>
          </a:xfrm>
          <a:prstGeom prst="arc">
            <a:avLst>
              <a:gd name="adj1" fmla="val 16200000"/>
              <a:gd name="adj2" fmla="val 5319440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0" name="TextBox 29"/>
          <p:cNvSpPr txBox="1"/>
          <p:nvPr/>
        </p:nvSpPr>
        <p:spPr>
          <a:xfrm>
            <a:off x="6876256" y="4077072"/>
            <a:ext cx="7920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FF0000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Divide by 3</a:t>
            </a:r>
            <a:endParaRPr lang="en-GB" sz="14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31" name="Arc 30"/>
          <p:cNvSpPr/>
          <p:nvPr/>
        </p:nvSpPr>
        <p:spPr>
          <a:xfrm>
            <a:off x="6948264" y="5517232"/>
            <a:ext cx="288032" cy="432048"/>
          </a:xfrm>
          <a:prstGeom prst="arc">
            <a:avLst>
              <a:gd name="adj1" fmla="val 16200000"/>
              <a:gd name="adj2" fmla="val 5319440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2" name="Arc 31"/>
          <p:cNvSpPr/>
          <p:nvPr/>
        </p:nvSpPr>
        <p:spPr>
          <a:xfrm>
            <a:off x="6948264" y="5949280"/>
            <a:ext cx="288032" cy="432048"/>
          </a:xfrm>
          <a:prstGeom prst="arc">
            <a:avLst>
              <a:gd name="adj1" fmla="val 16200000"/>
              <a:gd name="adj2" fmla="val 5319440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/>
              <p:cNvSpPr txBox="1"/>
              <p:nvPr/>
            </p:nvSpPr>
            <p:spPr>
              <a:xfrm>
                <a:off x="7164288" y="5517232"/>
                <a:ext cx="1259632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dirty="0">
                    <a:solidFill>
                      <a:srgbClr val="FF0000"/>
                    </a:solidFill>
                    <a:latin typeface="Comic Sans MS" panose="030F0702030302020204" pitchFamily="66" charset="0"/>
                    <a:sym typeface="Wingdings" panose="05000000000000000000" pitchFamily="2" charset="2"/>
                  </a:rPr>
                  <a:t>Sub in </a:t>
                </a:r>
                <a14:m>
                  <m:oMath xmlns:m="http://schemas.openxmlformats.org/officeDocument/2006/math">
                    <m:r>
                      <a:rPr lang="en-US" sz="1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𝑑</m:t>
                    </m:r>
                    <m:r>
                      <a:rPr lang="en-US" sz="1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=3</m:t>
                    </m:r>
                  </m:oMath>
                </a14:m>
                <a:endParaRPr lang="en-GB" sz="1400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33" name="TextBox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64288" y="5517232"/>
                <a:ext cx="1259632" cy="307777"/>
              </a:xfrm>
              <a:prstGeom prst="rect">
                <a:avLst/>
              </a:prstGeom>
              <a:blipFill>
                <a:blip r:embed="rId17"/>
                <a:stretch>
                  <a:fillRect t="-3922" b="-1960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4" name="TextBox 33"/>
          <p:cNvSpPr txBox="1"/>
          <p:nvPr/>
        </p:nvSpPr>
        <p:spPr>
          <a:xfrm>
            <a:off x="7164288" y="6021288"/>
            <a:ext cx="125963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FF0000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Calculate a</a:t>
            </a:r>
            <a:endParaRPr lang="en-GB" sz="14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27543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  <p:bldP spid="13" grpId="0"/>
      <p:bldP spid="16" grpId="0"/>
      <p:bldP spid="20" grpId="0"/>
      <p:bldP spid="21" grpId="0"/>
      <p:bldP spid="22" grpId="0"/>
      <p:bldP spid="23" grpId="0"/>
      <p:bldP spid="24" grpId="0"/>
      <p:bldP spid="25" grpId="0"/>
      <p:bldP spid="26" grpId="0"/>
      <p:bldP spid="27" grpId="0"/>
      <p:bldP spid="28" grpId="0"/>
      <p:bldP spid="29" grpId="0" animBg="1"/>
      <p:bldP spid="30" grpId="0"/>
      <p:bldP spid="31" grpId="0" animBg="1"/>
      <p:bldP spid="32" grpId="0" animBg="1"/>
      <p:bldP spid="33" grpId="0"/>
      <p:bldP spid="34" grpId="0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1016</TotalTime>
  <Words>6821</Words>
  <Application>Microsoft Office PowerPoint</Application>
  <PresentationFormat>画面に合わせる (4:3)</PresentationFormat>
  <Paragraphs>1253</Paragraphs>
  <Slides>68</Slides>
  <Notes>0</Notes>
  <HiddenSlides>0</HiddenSlides>
  <MMClips>0</MMClips>
  <ScaleCrop>false</ScaleCrop>
  <HeadingPairs>
    <vt:vector size="8" baseType="variant">
      <vt:variant>
        <vt:lpstr>使用されているフォント</vt:lpstr>
      </vt:variant>
      <vt:variant>
        <vt:i4>8</vt:i4>
      </vt:variant>
      <vt:variant>
        <vt:lpstr>テーマ</vt:lpstr>
      </vt:variant>
      <vt:variant>
        <vt:i4>1</vt:i4>
      </vt:variant>
      <vt:variant>
        <vt:lpstr>埋め込まれた OLE サーバー</vt:lpstr>
      </vt:variant>
      <vt:variant>
        <vt:i4>1</vt:i4>
      </vt:variant>
      <vt:variant>
        <vt:lpstr>スライド タイトル</vt:lpstr>
      </vt:variant>
      <vt:variant>
        <vt:i4>68</vt:i4>
      </vt:variant>
    </vt:vector>
  </HeadingPairs>
  <TitlesOfParts>
    <vt:vector size="78" baseType="lpstr">
      <vt:lpstr>Pacifico</vt:lpstr>
      <vt:lpstr>Arial</vt:lpstr>
      <vt:lpstr>Arial Black</vt:lpstr>
      <vt:lpstr>Calibri</vt:lpstr>
      <vt:lpstr>Calibri Light</vt:lpstr>
      <vt:lpstr>Cambria Math</vt:lpstr>
      <vt:lpstr>Comic Sans MS</vt:lpstr>
      <vt:lpstr>Wingdings</vt:lpstr>
      <vt:lpstr>Office Theme</vt:lpstr>
      <vt:lpstr>Equation</vt:lpstr>
      <vt:lpstr>PowerPoint プレゼンテーション</vt:lpstr>
      <vt:lpstr>Prior Knowledge Check</vt:lpstr>
      <vt:lpstr>PowerPoint プレゼンテーション</vt:lpstr>
      <vt:lpstr>Sequences and Series</vt:lpstr>
      <vt:lpstr>Sequences and Series</vt:lpstr>
      <vt:lpstr>Sequences and Series</vt:lpstr>
      <vt:lpstr>Sequences and Series</vt:lpstr>
      <vt:lpstr>Sequences and Series</vt:lpstr>
      <vt:lpstr>Sequences and Series</vt:lpstr>
      <vt:lpstr>PowerPoint プレゼンテーション</vt:lpstr>
      <vt:lpstr>Sequences and Series</vt:lpstr>
      <vt:lpstr>Sequences and Series</vt:lpstr>
      <vt:lpstr>Sequences and Series</vt:lpstr>
      <vt:lpstr>Sequences and Series</vt:lpstr>
      <vt:lpstr>Sequences and Series</vt:lpstr>
      <vt:lpstr>Sequences and Series</vt:lpstr>
      <vt:lpstr>PowerPoint プレゼンテーション</vt:lpstr>
      <vt:lpstr>Sequences and Series</vt:lpstr>
      <vt:lpstr>Sequences and Series</vt:lpstr>
      <vt:lpstr>Sequences and Series</vt:lpstr>
      <vt:lpstr>Sequences and Series</vt:lpstr>
      <vt:lpstr>Sequences and Series</vt:lpstr>
      <vt:lpstr>Sequences and Series</vt:lpstr>
      <vt:lpstr>Sequences and Series</vt:lpstr>
      <vt:lpstr>PowerPoint プレゼンテーション</vt:lpstr>
      <vt:lpstr>Sequences and Series</vt:lpstr>
      <vt:lpstr>Sequences and Series</vt:lpstr>
      <vt:lpstr>Sequences and Series</vt:lpstr>
      <vt:lpstr>Sequences and Series</vt:lpstr>
      <vt:lpstr>Sequences and Series</vt:lpstr>
      <vt:lpstr>Sequences and Series</vt:lpstr>
      <vt:lpstr>Sequences and Series</vt:lpstr>
      <vt:lpstr>PowerPoint プレゼンテーション</vt:lpstr>
      <vt:lpstr>Sequences and Series</vt:lpstr>
      <vt:lpstr>Sequences and Series</vt:lpstr>
      <vt:lpstr>Sequences and Series</vt:lpstr>
      <vt:lpstr>Sequences and Series</vt:lpstr>
      <vt:lpstr>Sequences and Series</vt:lpstr>
      <vt:lpstr>Sequences and Series</vt:lpstr>
      <vt:lpstr>Sequences and Series</vt:lpstr>
      <vt:lpstr>Sequences and Series</vt:lpstr>
      <vt:lpstr>PowerPoint プレゼンテーション</vt:lpstr>
      <vt:lpstr>Sequences and Series</vt:lpstr>
      <vt:lpstr>Sequences and Series</vt:lpstr>
      <vt:lpstr>Sequences and Series</vt:lpstr>
      <vt:lpstr>Sequences and Series</vt:lpstr>
      <vt:lpstr>Sequences and Series</vt:lpstr>
      <vt:lpstr>PowerPoint プレゼンテーション</vt:lpstr>
      <vt:lpstr>Sequences and Series</vt:lpstr>
      <vt:lpstr>Sequences and Series</vt:lpstr>
      <vt:lpstr>Sequences and Series</vt:lpstr>
      <vt:lpstr>Sequences and Series</vt:lpstr>
      <vt:lpstr>Sequences and Series</vt:lpstr>
      <vt:lpstr>Sequences and Series</vt:lpstr>
      <vt:lpstr>Sequences and Series</vt:lpstr>
      <vt:lpstr>PowerPoint プレゼンテーション</vt:lpstr>
      <vt:lpstr>Sequences and Series</vt:lpstr>
      <vt:lpstr>Sequences and Series</vt:lpstr>
      <vt:lpstr>Sequences and Series</vt:lpstr>
      <vt:lpstr>Sequences and Series</vt:lpstr>
      <vt:lpstr>PowerPoint プレゼンテーション</vt:lpstr>
      <vt:lpstr>Sequences and Series</vt:lpstr>
      <vt:lpstr>Sequences and Series</vt:lpstr>
      <vt:lpstr>Sequences and Series</vt:lpstr>
      <vt:lpstr>Sequences and Series</vt:lpstr>
      <vt:lpstr>Sequences and Series</vt:lpstr>
      <vt:lpstr>Sequences and Series</vt:lpstr>
      <vt:lpstr>Sequences and Series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VMUSER</dc:creator>
  <cp:lastModifiedBy>Mike Pye</cp:lastModifiedBy>
  <cp:revision>235</cp:revision>
  <dcterms:created xsi:type="dcterms:W3CDTF">2018-04-30T00:32:33Z</dcterms:created>
  <dcterms:modified xsi:type="dcterms:W3CDTF">2018-08-13T23:56:34Z</dcterms:modified>
</cp:coreProperties>
</file>