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3" r:id="rId5"/>
    <p:sldId id="274" r:id="rId6"/>
    <p:sldId id="326" r:id="rId7"/>
    <p:sldId id="327" r:id="rId8"/>
    <p:sldId id="328" r:id="rId9"/>
    <p:sldId id="333" r:id="rId10"/>
    <p:sldId id="334" r:id="rId11"/>
    <p:sldId id="329" r:id="rId12"/>
    <p:sldId id="330" r:id="rId13"/>
    <p:sldId id="331" r:id="rId14"/>
    <p:sldId id="335" r:id="rId15"/>
    <p:sldId id="33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8.png"/><Relationship Id="rId3" Type="http://schemas.openxmlformats.org/officeDocument/2006/relationships/image" Target="../media/image232.png"/><Relationship Id="rId7" Type="http://schemas.openxmlformats.org/officeDocument/2006/relationships/image" Target="../media/image237.png"/><Relationship Id="rId2" Type="http://schemas.openxmlformats.org/officeDocument/2006/relationships/image" Target="../media/image2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6.png"/><Relationship Id="rId5" Type="http://schemas.openxmlformats.org/officeDocument/2006/relationships/image" Target="../media/image235.png"/><Relationship Id="rId4" Type="http://schemas.openxmlformats.org/officeDocument/2006/relationships/image" Target="../media/image23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png"/><Relationship Id="rId3" Type="http://schemas.openxmlformats.org/officeDocument/2006/relationships/image" Target="../media/image232.png"/><Relationship Id="rId7" Type="http://schemas.openxmlformats.org/officeDocument/2006/relationships/image" Target="../media/image240.png"/><Relationship Id="rId2" Type="http://schemas.openxmlformats.org/officeDocument/2006/relationships/image" Target="../media/image2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9.png"/><Relationship Id="rId11" Type="http://schemas.openxmlformats.org/officeDocument/2006/relationships/image" Target="../media/image244.png"/><Relationship Id="rId5" Type="http://schemas.openxmlformats.org/officeDocument/2006/relationships/image" Target="../media/image238.png"/><Relationship Id="rId10" Type="http://schemas.openxmlformats.org/officeDocument/2006/relationships/image" Target="../media/image243.png"/><Relationship Id="rId4" Type="http://schemas.openxmlformats.org/officeDocument/2006/relationships/image" Target="../media/image233.png"/><Relationship Id="rId9" Type="http://schemas.openxmlformats.org/officeDocument/2006/relationships/image" Target="../media/image24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6.png"/><Relationship Id="rId3" Type="http://schemas.openxmlformats.org/officeDocument/2006/relationships/image" Target="../media/image232.png"/><Relationship Id="rId7" Type="http://schemas.openxmlformats.org/officeDocument/2006/relationships/image" Target="../media/image245.png"/><Relationship Id="rId2" Type="http://schemas.openxmlformats.org/officeDocument/2006/relationships/image" Target="../media/image2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4.png"/><Relationship Id="rId5" Type="http://schemas.openxmlformats.org/officeDocument/2006/relationships/image" Target="../media/image238.png"/><Relationship Id="rId4" Type="http://schemas.openxmlformats.org/officeDocument/2006/relationships/image" Target="../media/image2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1.png"/><Relationship Id="rId7" Type="http://schemas.openxmlformats.org/officeDocument/2006/relationships/image" Target="../media/image195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4.png"/><Relationship Id="rId5" Type="http://schemas.openxmlformats.org/officeDocument/2006/relationships/image" Target="../media/image193.png"/><Relationship Id="rId4" Type="http://schemas.openxmlformats.org/officeDocument/2006/relationships/image" Target="../media/image19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1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7.png"/><Relationship Id="rId4" Type="http://schemas.openxmlformats.org/officeDocument/2006/relationships/image" Target="../media/image19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1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4.png"/><Relationship Id="rId3" Type="http://schemas.openxmlformats.org/officeDocument/2006/relationships/image" Target="../media/image199.png"/><Relationship Id="rId7" Type="http://schemas.openxmlformats.org/officeDocument/2006/relationships/image" Target="../media/image203.png"/><Relationship Id="rId2" Type="http://schemas.openxmlformats.org/officeDocument/2006/relationships/image" Target="../media/image19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2.png"/><Relationship Id="rId5" Type="http://schemas.openxmlformats.org/officeDocument/2006/relationships/image" Target="../media/image201.png"/><Relationship Id="rId4" Type="http://schemas.openxmlformats.org/officeDocument/2006/relationships/image" Target="../media/image200.png"/><Relationship Id="rId9" Type="http://schemas.openxmlformats.org/officeDocument/2006/relationships/image" Target="../media/image20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9.png"/><Relationship Id="rId3" Type="http://schemas.openxmlformats.org/officeDocument/2006/relationships/image" Target="../media/image199.png"/><Relationship Id="rId7" Type="http://schemas.openxmlformats.org/officeDocument/2006/relationships/image" Target="../media/image208.png"/><Relationship Id="rId2" Type="http://schemas.openxmlformats.org/officeDocument/2006/relationships/image" Target="../media/image19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7.png"/><Relationship Id="rId5" Type="http://schemas.openxmlformats.org/officeDocument/2006/relationships/image" Target="../media/image206.png"/><Relationship Id="rId10" Type="http://schemas.openxmlformats.org/officeDocument/2006/relationships/image" Target="../media/image211.png"/><Relationship Id="rId4" Type="http://schemas.openxmlformats.org/officeDocument/2006/relationships/image" Target="../media/image200.png"/><Relationship Id="rId9" Type="http://schemas.openxmlformats.org/officeDocument/2006/relationships/image" Target="../media/image2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5.png"/><Relationship Id="rId3" Type="http://schemas.openxmlformats.org/officeDocument/2006/relationships/image" Target="../media/image199.png"/><Relationship Id="rId7" Type="http://schemas.openxmlformats.org/officeDocument/2006/relationships/image" Target="../media/image214.png"/><Relationship Id="rId2" Type="http://schemas.openxmlformats.org/officeDocument/2006/relationships/image" Target="../media/image19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3.png"/><Relationship Id="rId5" Type="http://schemas.openxmlformats.org/officeDocument/2006/relationships/image" Target="../media/image212.png"/><Relationship Id="rId10" Type="http://schemas.openxmlformats.org/officeDocument/2006/relationships/image" Target="../media/image217.png"/><Relationship Id="rId4" Type="http://schemas.openxmlformats.org/officeDocument/2006/relationships/image" Target="../media/image200.png"/><Relationship Id="rId9" Type="http://schemas.openxmlformats.org/officeDocument/2006/relationships/image" Target="../media/image2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2.png"/><Relationship Id="rId3" Type="http://schemas.openxmlformats.org/officeDocument/2006/relationships/image" Target="../media/image199.png"/><Relationship Id="rId7" Type="http://schemas.openxmlformats.org/officeDocument/2006/relationships/image" Target="../media/image221.png"/><Relationship Id="rId2" Type="http://schemas.openxmlformats.org/officeDocument/2006/relationships/image" Target="../media/image2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0.png"/><Relationship Id="rId11" Type="http://schemas.openxmlformats.org/officeDocument/2006/relationships/image" Target="../media/image225.png"/><Relationship Id="rId5" Type="http://schemas.openxmlformats.org/officeDocument/2006/relationships/image" Target="../media/image219.png"/><Relationship Id="rId10" Type="http://schemas.openxmlformats.org/officeDocument/2006/relationships/image" Target="../media/image224.png"/><Relationship Id="rId4" Type="http://schemas.openxmlformats.org/officeDocument/2006/relationships/image" Target="../media/image200.png"/><Relationship Id="rId9" Type="http://schemas.openxmlformats.org/officeDocument/2006/relationships/image" Target="../media/image22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2.png"/><Relationship Id="rId3" Type="http://schemas.openxmlformats.org/officeDocument/2006/relationships/image" Target="../media/image227.png"/><Relationship Id="rId7" Type="http://schemas.openxmlformats.org/officeDocument/2006/relationships/image" Target="../media/image231.png"/><Relationship Id="rId2" Type="http://schemas.openxmlformats.org/officeDocument/2006/relationships/image" Target="../media/image2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0.png"/><Relationship Id="rId5" Type="http://schemas.openxmlformats.org/officeDocument/2006/relationships/image" Target="../media/image229.png"/><Relationship Id="rId4" Type="http://schemas.openxmlformats.org/officeDocument/2006/relationships/image" Target="../media/image228.png"/><Relationship Id="rId9" Type="http://schemas.openxmlformats.org/officeDocument/2006/relationships/image" Target="../media/image2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13G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855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definite integration together with areas of trapeziums and triangles to find the area between a curve and another line.</a:t>
                </a:r>
              </a:p>
              <a:p>
                <a:pPr marL="0" indent="0" algn="ctr">
                  <a:buNone/>
                </a:pPr>
                <a:endParaRPr lang="en-US" sz="12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altLang="en-US" sz="1200" dirty="0">
                    <a:latin typeface="Comic Sans MS" pitchFamily="66" charset="0"/>
                  </a:rPr>
                  <a:t>The diagram below shows a sketch of part of the curve with equation: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altLang="en-US" sz="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200" i="1">
                          <a:latin typeface="Cambria Math"/>
                        </a:rPr>
                        <m:t>𝑦</m:t>
                      </m:r>
                      <m:r>
                        <a:rPr lang="en-US" altLang="en-US" sz="1200" i="1">
                          <a:latin typeface="Cambria Math"/>
                        </a:rPr>
                        <m:t>=</m:t>
                      </m:r>
                      <m:r>
                        <a:rPr lang="en-US" altLang="en-US" sz="1200" i="1">
                          <a:latin typeface="Cambria Math"/>
                        </a:rPr>
                        <m:t>𝑥</m:t>
                      </m:r>
                      <m:r>
                        <a:rPr lang="en-US" altLang="en-US" sz="1200" i="1">
                          <a:latin typeface="Cambria Math"/>
                        </a:rPr>
                        <m:t>(</m:t>
                      </m:r>
                      <m:r>
                        <a:rPr lang="en-US" altLang="en-US" sz="1200" i="1">
                          <a:latin typeface="Cambria Math"/>
                        </a:rPr>
                        <m:t>𝑥</m:t>
                      </m:r>
                      <m:r>
                        <a:rPr lang="en-US" altLang="en-US" sz="1200" i="1">
                          <a:latin typeface="Cambria Math"/>
                        </a:rPr>
                        <m:t>−3)</m:t>
                      </m:r>
                    </m:oMath>
                  </m:oMathPara>
                </a14:m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altLang="en-US" sz="1200" dirty="0">
                    <a:latin typeface="Comic Sans MS" pitchFamily="66" charset="0"/>
                  </a:rPr>
                  <a:t>and the line: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200" i="1">
                          <a:latin typeface="Cambria Math"/>
                        </a:rPr>
                        <m:t>𝑦</m:t>
                      </m:r>
                      <m:r>
                        <a:rPr lang="en-US" altLang="en-US" sz="1200" i="1">
                          <a:latin typeface="Cambria Math"/>
                        </a:rPr>
                        <m:t>=2</m:t>
                      </m:r>
                      <m:r>
                        <a:rPr lang="en-US" altLang="en-US" sz="1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altLang="en-US" sz="1200" dirty="0">
                    <a:latin typeface="Comic Sans MS" pitchFamily="66" charset="0"/>
                  </a:rPr>
                  <a:t>Find the area of the shaded region OAC.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13G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2993367" y="5084181"/>
            <a:ext cx="0" cy="79363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914400" y="4345185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276600" y="5716784"/>
            <a:ext cx="304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1066800" y="4649986"/>
            <a:ext cx="0" cy="19794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0" y="4649985"/>
                <a:ext cx="1066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49985"/>
                <a:ext cx="1066800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200400" y="4802385"/>
                <a:ext cx="6894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4802385"/>
                <a:ext cx="689484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994914" y="5560072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362200" y="586918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48" name="Freeform 47"/>
          <p:cNvSpPr/>
          <p:nvPr/>
        </p:nvSpPr>
        <p:spPr>
          <a:xfrm>
            <a:off x="1074745" y="5071794"/>
            <a:ext cx="1928474" cy="797391"/>
          </a:xfrm>
          <a:custGeom>
            <a:avLst/>
            <a:gdLst>
              <a:gd name="connsiteX0" fmla="*/ 0 w 1928474"/>
              <a:gd name="connsiteY0" fmla="*/ 797391 h 797391"/>
              <a:gd name="connsiteX1" fmla="*/ 1928474 w 1928474"/>
              <a:gd name="connsiteY1" fmla="*/ 0 h 797391"/>
              <a:gd name="connsiteX2" fmla="*/ 1820133 w 1928474"/>
              <a:gd name="connsiteY2" fmla="*/ 273019 h 797391"/>
              <a:gd name="connsiteX3" fmla="*/ 1668455 w 1928474"/>
              <a:gd name="connsiteY3" fmla="*/ 537372 h 797391"/>
              <a:gd name="connsiteX4" fmla="*/ 1473441 w 1928474"/>
              <a:gd name="connsiteY4" fmla="*/ 767055 h 797391"/>
              <a:gd name="connsiteX5" fmla="*/ 1434438 w 1928474"/>
              <a:gd name="connsiteY5" fmla="*/ 797391 h 797391"/>
              <a:gd name="connsiteX6" fmla="*/ 0 w 1928474"/>
              <a:gd name="connsiteY6" fmla="*/ 797391 h 797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28474" h="797391">
                <a:moveTo>
                  <a:pt x="0" y="797391"/>
                </a:moveTo>
                <a:lnTo>
                  <a:pt x="1928474" y="0"/>
                </a:lnTo>
                <a:lnTo>
                  <a:pt x="1820133" y="273019"/>
                </a:lnTo>
                <a:lnTo>
                  <a:pt x="1668455" y="537372"/>
                </a:lnTo>
                <a:lnTo>
                  <a:pt x="1473441" y="767055"/>
                </a:lnTo>
                <a:lnTo>
                  <a:pt x="1434438" y="797391"/>
                </a:lnTo>
                <a:lnTo>
                  <a:pt x="0" y="797391"/>
                </a:lnTo>
                <a:close/>
              </a:path>
            </a:pathLst>
          </a:custGeom>
          <a:solidFill>
            <a:srgbClr val="FF66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838200" y="5869184"/>
            <a:ext cx="25146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Arc 49"/>
          <p:cNvSpPr/>
          <p:nvPr/>
        </p:nvSpPr>
        <p:spPr>
          <a:xfrm flipV="1">
            <a:off x="457200" y="2363985"/>
            <a:ext cx="2667000" cy="3810000"/>
          </a:xfrm>
          <a:prstGeom prst="arc">
            <a:avLst>
              <a:gd name="adj1" fmla="val 12415094"/>
              <a:gd name="adj2" fmla="val 2005531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cxnSpLocks/>
          </p:cNvCxnSpPr>
          <p:nvPr/>
        </p:nvCxnSpPr>
        <p:spPr>
          <a:xfrm flipH="1">
            <a:off x="685800" y="4954785"/>
            <a:ext cx="2590800" cy="1066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303254" y="5583075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757579" y="4838329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943044" y="5578762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819400" y="5869185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924175" y="5054656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(5,10)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736772" y="1276350"/>
            <a:ext cx="22894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Area of the triangle OBC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822372" y="1733550"/>
                <a:ext cx="1529714" cy="499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𝑏𝑎𝑠𝑒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h𝑒𝑖𝑔h𝑡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2372" y="1733550"/>
                <a:ext cx="1529714" cy="499945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822372" y="2343150"/>
                <a:ext cx="925061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×10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2372" y="2343150"/>
                <a:ext cx="925061" cy="500009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822372" y="3028950"/>
                <a:ext cx="16768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=25 </m:t>
                      </m:r>
                      <m:r>
                        <a:rPr lang="en-US" sz="1400" b="0" i="1" smtClean="0">
                          <a:latin typeface="Cambria Math"/>
                        </a:rPr>
                        <m:t>𝑠𝑞𝑢𝑎𝑟𝑒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𝑢𝑛𝑖𝑡𝑠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2372" y="3028950"/>
                <a:ext cx="1676869" cy="307777"/>
              </a:xfrm>
              <a:prstGeom prst="rect">
                <a:avLst/>
              </a:prstGeom>
              <a:blipFill>
                <a:blip r:embed="rId7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6193972" y="2038350"/>
            <a:ext cx="381000" cy="533400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498772" y="219075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63" name="Arc 62"/>
          <p:cNvSpPr/>
          <p:nvPr/>
        </p:nvSpPr>
        <p:spPr>
          <a:xfrm>
            <a:off x="6422572" y="2647950"/>
            <a:ext cx="381000" cy="533400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6727372" y="280035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304800" y="6550223"/>
                <a:ext cx="28334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𝑇𝑟𝑖𝑎𝑛𝑔𝑙𝑒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𝑂𝐵𝐶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=25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𝑠𝑞𝑢𝑎𝑟𝑒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𝑢𝑛𝑖𝑡𝑠</m:t>
                      </m:r>
                    </m:oMath>
                  </m:oMathPara>
                </a14:m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6550223"/>
                <a:ext cx="2833468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874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59" grpId="0"/>
      <p:bldP spid="60" grpId="0"/>
      <p:bldP spid="61" grpId="0" animBg="1"/>
      <p:bldP spid="62" grpId="0"/>
      <p:bldP spid="63" grpId="0" animBg="1"/>
      <p:bldP spid="64" grpId="0"/>
      <p:bldP spid="6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definite integration together with areas of trapeziums and triangles to find the area between a curve and another line.</a:t>
                </a:r>
              </a:p>
              <a:p>
                <a:pPr marL="0" indent="0" algn="ctr">
                  <a:buNone/>
                </a:pPr>
                <a:endParaRPr lang="en-US" sz="12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altLang="en-US" sz="1200" dirty="0">
                    <a:latin typeface="Comic Sans MS" pitchFamily="66" charset="0"/>
                  </a:rPr>
                  <a:t>The diagram below shows a sketch of part of the curve with equation: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altLang="en-US" sz="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200" i="1">
                          <a:latin typeface="Cambria Math"/>
                        </a:rPr>
                        <m:t>𝑦</m:t>
                      </m:r>
                      <m:r>
                        <a:rPr lang="en-US" altLang="en-US" sz="1200" i="1">
                          <a:latin typeface="Cambria Math"/>
                        </a:rPr>
                        <m:t>=</m:t>
                      </m:r>
                      <m:r>
                        <a:rPr lang="en-US" altLang="en-US" sz="1200" i="1">
                          <a:latin typeface="Cambria Math"/>
                        </a:rPr>
                        <m:t>𝑥</m:t>
                      </m:r>
                      <m:r>
                        <a:rPr lang="en-US" altLang="en-US" sz="1200" i="1">
                          <a:latin typeface="Cambria Math"/>
                        </a:rPr>
                        <m:t>(</m:t>
                      </m:r>
                      <m:r>
                        <a:rPr lang="en-US" altLang="en-US" sz="1200" i="1">
                          <a:latin typeface="Cambria Math"/>
                        </a:rPr>
                        <m:t>𝑥</m:t>
                      </m:r>
                      <m:r>
                        <a:rPr lang="en-US" altLang="en-US" sz="1200" i="1">
                          <a:latin typeface="Cambria Math"/>
                        </a:rPr>
                        <m:t>−3)</m:t>
                      </m:r>
                    </m:oMath>
                  </m:oMathPara>
                </a14:m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altLang="en-US" sz="1200" dirty="0">
                    <a:latin typeface="Comic Sans MS" pitchFamily="66" charset="0"/>
                  </a:rPr>
                  <a:t>and the line: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200" i="1">
                          <a:latin typeface="Cambria Math"/>
                        </a:rPr>
                        <m:t>𝑦</m:t>
                      </m:r>
                      <m:r>
                        <a:rPr lang="en-US" altLang="en-US" sz="1200" i="1">
                          <a:latin typeface="Cambria Math"/>
                        </a:rPr>
                        <m:t>=2</m:t>
                      </m:r>
                      <m:r>
                        <a:rPr lang="en-US" altLang="en-US" sz="1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altLang="en-US" sz="1200" dirty="0">
                    <a:latin typeface="Comic Sans MS" pitchFamily="66" charset="0"/>
                  </a:rPr>
                  <a:t>Find the area of the shaded region OAC.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13G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2993367" y="5084181"/>
            <a:ext cx="0" cy="79363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914400" y="4345185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276600" y="5716784"/>
            <a:ext cx="304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1066800" y="4649986"/>
            <a:ext cx="0" cy="19794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0" y="4649985"/>
                <a:ext cx="1066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49985"/>
                <a:ext cx="1066800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200400" y="4802385"/>
                <a:ext cx="6894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4802385"/>
                <a:ext cx="689484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994914" y="5560072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362200" y="586918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48" name="Freeform 47"/>
          <p:cNvSpPr/>
          <p:nvPr/>
        </p:nvSpPr>
        <p:spPr>
          <a:xfrm>
            <a:off x="1074745" y="5071794"/>
            <a:ext cx="1928474" cy="797391"/>
          </a:xfrm>
          <a:custGeom>
            <a:avLst/>
            <a:gdLst>
              <a:gd name="connsiteX0" fmla="*/ 0 w 1928474"/>
              <a:gd name="connsiteY0" fmla="*/ 797391 h 797391"/>
              <a:gd name="connsiteX1" fmla="*/ 1928474 w 1928474"/>
              <a:gd name="connsiteY1" fmla="*/ 0 h 797391"/>
              <a:gd name="connsiteX2" fmla="*/ 1820133 w 1928474"/>
              <a:gd name="connsiteY2" fmla="*/ 273019 h 797391"/>
              <a:gd name="connsiteX3" fmla="*/ 1668455 w 1928474"/>
              <a:gd name="connsiteY3" fmla="*/ 537372 h 797391"/>
              <a:gd name="connsiteX4" fmla="*/ 1473441 w 1928474"/>
              <a:gd name="connsiteY4" fmla="*/ 767055 h 797391"/>
              <a:gd name="connsiteX5" fmla="*/ 1434438 w 1928474"/>
              <a:gd name="connsiteY5" fmla="*/ 797391 h 797391"/>
              <a:gd name="connsiteX6" fmla="*/ 0 w 1928474"/>
              <a:gd name="connsiteY6" fmla="*/ 797391 h 797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28474" h="797391">
                <a:moveTo>
                  <a:pt x="0" y="797391"/>
                </a:moveTo>
                <a:lnTo>
                  <a:pt x="1928474" y="0"/>
                </a:lnTo>
                <a:lnTo>
                  <a:pt x="1820133" y="273019"/>
                </a:lnTo>
                <a:lnTo>
                  <a:pt x="1668455" y="537372"/>
                </a:lnTo>
                <a:lnTo>
                  <a:pt x="1473441" y="767055"/>
                </a:lnTo>
                <a:lnTo>
                  <a:pt x="1434438" y="797391"/>
                </a:lnTo>
                <a:lnTo>
                  <a:pt x="0" y="797391"/>
                </a:lnTo>
                <a:close/>
              </a:path>
            </a:pathLst>
          </a:custGeom>
          <a:solidFill>
            <a:srgbClr val="FF66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838200" y="5869184"/>
            <a:ext cx="25146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Arc 49"/>
          <p:cNvSpPr/>
          <p:nvPr/>
        </p:nvSpPr>
        <p:spPr>
          <a:xfrm flipV="1">
            <a:off x="457200" y="2363985"/>
            <a:ext cx="2667000" cy="3810000"/>
          </a:xfrm>
          <a:prstGeom prst="arc">
            <a:avLst>
              <a:gd name="adj1" fmla="val 12415094"/>
              <a:gd name="adj2" fmla="val 2005531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cxnSpLocks/>
          </p:cNvCxnSpPr>
          <p:nvPr/>
        </p:nvCxnSpPr>
        <p:spPr>
          <a:xfrm flipH="1">
            <a:off x="685800" y="4954785"/>
            <a:ext cx="2590800" cy="1066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303254" y="5583075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757579" y="4838329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943044" y="5578762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819400" y="5869185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924175" y="5054656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(5,10)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304800" y="6550223"/>
                <a:ext cx="28334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𝑇𝑟𝑖𝑎𝑛𝑔𝑙𝑒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𝑂𝐵𝐶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=25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𝑠𝑞𝑢𝑎𝑟𝑒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𝑢𝑛𝑖𝑡𝑠</m:t>
                      </m:r>
                    </m:oMath>
                  </m:oMathPara>
                </a14:m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6550223"/>
                <a:ext cx="2833468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4382610" y="1281914"/>
            <a:ext cx="429316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Area of the region ABC</a:t>
            </a:r>
          </a:p>
          <a:p>
            <a:pPr algn="ctr"/>
            <a:endParaRPr lang="en-US" sz="1400" u="sng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Integrate the curve and use the limits 3 and 5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70079" y="2196314"/>
                <a:ext cx="1321516" cy="5099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079" y="2196314"/>
                <a:ext cx="1321516" cy="509948"/>
              </a:xfrm>
              <a:prstGeom prst="rect">
                <a:avLst/>
              </a:prstGeom>
              <a:blipFill>
                <a:blip r:embed="rId6"/>
                <a:stretch>
                  <a:fillRect l="-29032" t="-140476" r="-2304" b="-2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470079" y="2882114"/>
                <a:ext cx="1423595" cy="5099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079" y="2882114"/>
                <a:ext cx="1423595" cy="509948"/>
              </a:xfrm>
              <a:prstGeom prst="rect">
                <a:avLst/>
              </a:prstGeom>
              <a:blipFill>
                <a:blip r:embed="rId7"/>
                <a:stretch>
                  <a:fillRect l="-26923" t="-142169" b="-2144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470079" y="3567914"/>
                <a:ext cx="1169807" cy="5730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  <m:r>
                                        <a:rPr lang="en-US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sup>
                      </m:sSubSup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079" y="3567914"/>
                <a:ext cx="1169807" cy="57304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70079" y="4329914"/>
                <a:ext cx="2601866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(5)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(5)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079" y="4329914"/>
                <a:ext cx="2601866" cy="51097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70079" y="5091914"/>
                <a:ext cx="1489126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26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𝑠𝑞𝑢𝑎𝑟𝑒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𝑢𝑛𝑖𝑡𝑠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079" y="5091914"/>
                <a:ext cx="1489126" cy="439223"/>
              </a:xfrm>
              <a:prstGeom prst="rect">
                <a:avLst/>
              </a:prstGeom>
              <a:blipFill>
                <a:blip r:embed="rId10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5613079" y="2424914"/>
            <a:ext cx="381000" cy="685800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5841679" y="2501114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the bracket</a:t>
            </a:r>
          </a:p>
        </p:txBody>
      </p:sp>
      <p:sp>
        <p:nvSpPr>
          <p:cNvPr id="39" name="Arc 38"/>
          <p:cNvSpPr/>
          <p:nvPr/>
        </p:nvSpPr>
        <p:spPr>
          <a:xfrm>
            <a:off x="5613079" y="3186914"/>
            <a:ext cx="381000" cy="685800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Arc 65"/>
          <p:cNvSpPr/>
          <p:nvPr/>
        </p:nvSpPr>
        <p:spPr>
          <a:xfrm>
            <a:off x="6832279" y="3872714"/>
            <a:ext cx="381000" cy="685800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Arc 66"/>
          <p:cNvSpPr/>
          <p:nvPr/>
        </p:nvSpPr>
        <p:spPr>
          <a:xfrm>
            <a:off x="6832279" y="4634714"/>
            <a:ext cx="381000" cy="685800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5994079" y="3263114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and use a square bracket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213279" y="3948914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213279" y="4863314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2589656" y="6120211"/>
                <a:ext cx="2352375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𝑅𝑒𝑔𝑖𝑜𝑛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𝐴𝐵𝐶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26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𝑠𝑞𝑢𝑎𝑟𝑒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𝑢𝑛𝑖𝑡𝑠</m:t>
                      </m:r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656" y="6120211"/>
                <a:ext cx="2352375" cy="43922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24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 animBg="1"/>
      <p:bldP spid="38" grpId="0"/>
      <p:bldP spid="39" grpId="0" animBg="1"/>
      <p:bldP spid="66" grpId="0" animBg="1"/>
      <p:bldP spid="67" grpId="0" animBg="1"/>
      <p:bldP spid="68" grpId="0"/>
      <p:bldP spid="69" grpId="0"/>
      <p:bldP spid="70" grpId="0"/>
      <p:bldP spid="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definite integration together with areas of trapeziums and triangles to find the area between a curve and another line.</a:t>
                </a:r>
              </a:p>
              <a:p>
                <a:pPr marL="0" indent="0" algn="ctr">
                  <a:buNone/>
                </a:pPr>
                <a:endParaRPr lang="en-US" sz="12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altLang="en-US" sz="1200" dirty="0">
                    <a:latin typeface="Comic Sans MS" pitchFamily="66" charset="0"/>
                  </a:rPr>
                  <a:t>The diagram below shows a sketch of part of the curve with equation: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altLang="en-US" sz="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200" i="1">
                          <a:latin typeface="Cambria Math"/>
                        </a:rPr>
                        <m:t>𝑦</m:t>
                      </m:r>
                      <m:r>
                        <a:rPr lang="en-US" altLang="en-US" sz="1200" i="1">
                          <a:latin typeface="Cambria Math"/>
                        </a:rPr>
                        <m:t>=</m:t>
                      </m:r>
                      <m:r>
                        <a:rPr lang="en-US" altLang="en-US" sz="1200" i="1">
                          <a:latin typeface="Cambria Math"/>
                        </a:rPr>
                        <m:t>𝑥</m:t>
                      </m:r>
                      <m:r>
                        <a:rPr lang="en-US" altLang="en-US" sz="1200" i="1">
                          <a:latin typeface="Cambria Math"/>
                        </a:rPr>
                        <m:t>(</m:t>
                      </m:r>
                      <m:r>
                        <a:rPr lang="en-US" altLang="en-US" sz="1200" i="1">
                          <a:latin typeface="Cambria Math"/>
                        </a:rPr>
                        <m:t>𝑥</m:t>
                      </m:r>
                      <m:r>
                        <a:rPr lang="en-US" altLang="en-US" sz="1200" i="1">
                          <a:latin typeface="Cambria Math"/>
                        </a:rPr>
                        <m:t>−3)</m:t>
                      </m:r>
                    </m:oMath>
                  </m:oMathPara>
                </a14:m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altLang="en-US" sz="1200" dirty="0">
                    <a:latin typeface="Comic Sans MS" pitchFamily="66" charset="0"/>
                  </a:rPr>
                  <a:t>and the line: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200" i="1">
                          <a:latin typeface="Cambria Math"/>
                        </a:rPr>
                        <m:t>𝑦</m:t>
                      </m:r>
                      <m:r>
                        <a:rPr lang="en-US" altLang="en-US" sz="1200" i="1">
                          <a:latin typeface="Cambria Math"/>
                        </a:rPr>
                        <m:t>=2</m:t>
                      </m:r>
                      <m:r>
                        <a:rPr lang="en-US" altLang="en-US" sz="1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altLang="en-US" sz="1200" dirty="0">
                    <a:latin typeface="Comic Sans MS" pitchFamily="66" charset="0"/>
                  </a:rPr>
                  <a:t>Find the area of the shaded region OAC.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13G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2993367" y="5084181"/>
            <a:ext cx="0" cy="79363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914400" y="4345185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276600" y="5716784"/>
            <a:ext cx="304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1066800" y="4649986"/>
            <a:ext cx="0" cy="19794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0" y="4649985"/>
                <a:ext cx="1066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49985"/>
                <a:ext cx="1066800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200400" y="4802385"/>
                <a:ext cx="6894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4802385"/>
                <a:ext cx="689484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994914" y="5560072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362200" y="586918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48" name="Freeform 47"/>
          <p:cNvSpPr/>
          <p:nvPr/>
        </p:nvSpPr>
        <p:spPr>
          <a:xfrm>
            <a:off x="1074745" y="5071794"/>
            <a:ext cx="1928474" cy="797391"/>
          </a:xfrm>
          <a:custGeom>
            <a:avLst/>
            <a:gdLst>
              <a:gd name="connsiteX0" fmla="*/ 0 w 1928474"/>
              <a:gd name="connsiteY0" fmla="*/ 797391 h 797391"/>
              <a:gd name="connsiteX1" fmla="*/ 1928474 w 1928474"/>
              <a:gd name="connsiteY1" fmla="*/ 0 h 797391"/>
              <a:gd name="connsiteX2" fmla="*/ 1820133 w 1928474"/>
              <a:gd name="connsiteY2" fmla="*/ 273019 h 797391"/>
              <a:gd name="connsiteX3" fmla="*/ 1668455 w 1928474"/>
              <a:gd name="connsiteY3" fmla="*/ 537372 h 797391"/>
              <a:gd name="connsiteX4" fmla="*/ 1473441 w 1928474"/>
              <a:gd name="connsiteY4" fmla="*/ 767055 h 797391"/>
              <a:gd name="connsiteX5" fmla="*/ 1434438 w 1928474"/>
              <a:gd name="connsiteY5" fmla="*/ 797391 h 797391"/>
              <a:gd name="connsiteX6" fmla="*/ 0 w 1928474"/>
              <a:gd name="connsiteY6" fmla="*/ 797391 h 797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28474" h="797391">
                <a:moveTo>
                  <a:pt x="0" y="797391"/>
                </a:moveTo>
                <a:lnTo>
                  <a:pt x="1928474" y="0"/>
                </a:lnTo>
                <a:lnTo>
                  <a:pt x="1820133" y="273019"/>
                </a:lnTo>
                <a:lnTo>
                  <a:pt x="1668455" y="537372"/>
                </a:lnTo>
                <a:lnTo>
                  <a:pt x="1473441" y="767055"/>
                </a:lnTo>
                <a:lnTo>
                  <a:pt x="1434438" y="797391"/>
                </a:lnTo>
                <a:lnTo>
                  <a:pt x="0" y="797391"/>
                </a:lnTo>
                <a:close/>
              </a:path>
            </a:pathLst>
          </a:custGeom>
          <a:solidFill>
            <a:srgbClr val="FF66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838200" y="5869184"/>
            <a:ext cx="25146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Arc 49"/>
          <p:cNvSpPr/>
          <p:nvPr/>
        </p:nvSpPr>
        <p:spPr>
          <a:xfrm flipV="1">
            <a:off x="457200" y="2363985"/>
            <a:ext cx="2667000" cy="3810000"/>
          </a:xfrm>
          <a:prstGeom prst="arc">
            <a:avLst>
              <a:gd name="adj1" fmla="val 12415094"/>
              <a:gd name="adj2" fmla="val 2005531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cxnSpLocks/>
          </p:cNvCxnSpPr>
          <p:nvPr/>
        </p:nvCxnSpPr>
        <p:spPr>
          <a:xfrm flipH="1">
            <a:off x="685800" y="4954785"/>
            <a:ext cx="2590800" cy="1066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303254" y="5583075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757579" y="4838329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943044" y="5578762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819400" y="5869185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924175" y="5054656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(5,10)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304800" y="6550223"/>
                <a:ext cx="28334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𝑇𝑟𝑖𝑎𝑛𝑔𝑙𝑒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𝑂𝐵𝐶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=25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𝑠𝑞𝑢𝑎𝑟𝑒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𝑢𝑛𝑖𝑡𝑠</m:t>
                      </m:r>
                    </m:oMath>
                  </m:oMathPara>
                </a14:m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6550223"/>
                <a:ext cx="2833468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2589656" y="6120211"/>
                <a:ext cx="2352375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𝑅𝑒𝑔𝑖𝑜𝑛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𝐴𝐵𝐶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26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𝑠𝑞𝑢𝑎𝑟𝑒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𝑢𝑛𝑖𝑡𝑠</m:t>
                      </m:r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656" y="6120211"/>
                <a:ext cx="2352375" cy="4392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5136840" y="1447800"/>
            <a:ext cx="26837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Area of the region ABC</a:t>
            </a:r>
          </a:p>
          <a:p>
            <a:pPr algn="ctr"/>
            <a:endParaRPr lang="en-US" sz="1400" u="sng" dirty="0"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Triangle OBC – region ABC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791200" y="2362200"/>
                <a:ext cx="1274708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=25−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362200"/>
                <a:ext cx="1274708" cy="6109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334000" y="3124200"/>
                <a:ext cx="2315249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=16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𝑠𝑞𝑢𝑎𝑟𝑒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𝑢𝑛𝑖𝑡𝑠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124200"/>
                <a:ext cx="2315249" cy="6127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590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definite integration together with areas of trapeziums and triangles to find the area between a curve and another line.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457897" y="1444924"/>
            <a:ext cx="436692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There are 2 ways to find the area between a curve and a line (that does not include the x-axis, for example)</a:t>
            </a:r>
          </a:p>
          <a:p>
            <a:pPr marL="0" indent="0" algn="ctr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3286" y="232482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86886" y="384882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804249" y="2629621"/>
            <a:ext cx="1437" cy="16922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V="1">
            <a:off x="4567686" y="2705821"/>
            <a:ext cx="0" cy="25907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786886" y="2858220"/>
                <a:ext cx="3783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6886" y="2858220"/>
                <a:ext cx="378373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15486" y="2477220"/>
                <a:ext cx="3783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5486" y="2477220"/>
                <a:ext cx="378373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3958086" y="3391620"/>
            <a:ext cx="0" cy="6096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40391" y="3095447"/>
            <a:ext cx="0" cy="9144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21501" y="397677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19622" y="399115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6" name="Freeform 15"/>
          <p:cNvSpPr/>
          <p:nvPr/>
        </p:nvSpPr>
        <p:spPr>
          <a:xfrm>
            <a:off x="3987394" y="3105784"/>
            <a:ext cx="1435732" cy="492369"/>
          </a:xfrm>
          <a:custGeom>
            <a:avLst/>
            <a:gdLst>
              <a:gd name="connsiteX0" fmla="*/ 0 w 1435732"/>
              <a:gd name="connsiteY0" fmla="*/ 297904 h 492369"/>
              <a:gd name="connsiteX1" fmla="*/ 256528 w 1435732"/>
              <a:gd name="connsiteY1" fmla="*/ 426168 h 492369"/>
              <a:gd name="connsiteX2" fmla="*/ 554432 w 1435732"/>
              <a:gd name="connsiteY2" fmla="*/ 492369 h 492369"/>
              <a:gd name="connsiteX3" fmla="*/ 831649 w 1435732"/>
              <a:gd name="connsiteY3" fmla="*/ 492369 h 492369"/>
              <a:gd name="connsiteX4" fmla="*/ 1059214 w 1435732"/>
              <a:gd name="connsiteY4" fmla="*/ 426168 h 492369"/>
              <a:gd name="connsiteX5" fmla="*/ 1224716 w 1435732"/>
              <a:gd name="connsiteY5" fmla="*/ 289629 h 492369"/>
              <a:gd name="connsiteX6" fmla="*/ 1348843 w 1435732"/>
              <a:gd name="connsiteY6" fmla="*/ 124126 h 492369"/>
              <a:gd name="connsiteX7" fmla="*/ 1435732 w 1435732"/>
              <a:gd name="connsiteY7" fmla="*/ 0 h 492369"/>
              <a:gd name="connsiteX8" fmla="*/ 0 w 1435732"/>
              <a:gd name="connsiteY8" fmla="*/ 297904 h 49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35732" h="492369">
                <a:moveTo>
                  <a:pt x="0" y="297904"/>
                </a:moveTo>
                <a:lnTo>
                  <a:pt x="256528" y="426168"/>
                </a:lnTo>
                <a:lnTo>
                  <a:pt x="554432" y="492369"/>
                </a:lnTo>
                <a:lnTo>
                  <a:pt x="831649" y="492369"/>
                </a:lnTo>
                <a:lnTo>
                  <a:pt x="1059214" y="426168"/>
                </a:lnTo>
                <a:lnTo>
                  <a:pt x="1224716" y="289629"/>
                </a:lnTo>
                <a:lnTo>
                  <a:pt x="1348843" y="124126"/>
                </a:lnTo>
                <a:lnTo>
                  <a:pt x="1435732" y="0"/>
                </a:lnTo>
                <a:lnTo>
                  <a:pt x="0" y="297904"/>
                </a:lnTo>
                <a:close/>
              </a:path>
            </a:pathLst>
          </a:custGeom>
          <a:solidFill>
            <a:srgbClr val="FF66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3272286" y="3010620"/>
            <a:ext cx="2590800" cy="533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3500886" y="2629620"/>
            <a:ext cx="2527540" cy="977725"/>
          </a:xfrm>
          <a:custGeom>
            <a:avLst/>
            <a:gdLst>
              <a:gd name="connsiteX0" fmla="*/ 0 w 2527540"/>
              <a:gd name="connsiteY0" fmla="*/ 431487 h 977725"/>
              <a:gd name="connsiteX1" fmla="*/ 759125 w 2527540"/>
              <a:gd name="connsiteY1" fmla="*/ 905939 h 977725"/>
              <a:gd name="connsiteX2" fmla="*/ 1526876 w 2527540"/>
              <a:gd name="connsiteY2" fmla="*/ 914566 h 977725"/>
              <a:gd name="connsiteX3" fmla="*/ 2044460 w 2527540"/>
              <a:gd name="connsiteY3" fmla="*/ 319343 h 977725"/>
              <a:gd name="connsiteX4" fmla="*/ 2329132 w 2527540"/>
              <a:gd name="connsiteY4" fmla="*/ 51924 h 977725"/>
              <a:gd name="connsiteX5" fmla="*/ 2527540 w 2527540"/>
              <a:gd name="connsiteY5" fmla="*/ 166 h 977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7540" h="977725">
                <a:moveTo>
                  <a:pt x="0" y="431487"/>
                </a:moveTo>
                <a:cubicBezTo>
                  <a:pt x="252323" y="628456"/>
                  <a:pt x="504646" y="825426"/>
                  <a:pt x="759125" y="905939"/>
                </a:cubicBezTo>
                <a:cubicBezTo>
                  <a:pt x="1013604" y="986452"/>
                  <a:pt x="1312654" y="1012332"/>
                  <a:pt x="1526876" y="914566"/>
                </a:cubicBezTo>
                <a:cubicBezTo>
                  <a:pt x="1741098" y="816800"/>
                  <a:pt x="1910751" y="463117"/>
                  <a:pt x="2044460" y="319343"/>
                </a:cubicBezTo>
                <a:cubicBezTo>
                  <a:pt x="2178169" y="175569"/>
                  <a:pt x="2248619" y="105120"/>
                  <a:pt x="2329132" y="51924"/>
                </a:cubicBezTo>
                <a:cubicBezTo>
                  <a:pt x="2409645" y="-1272"/>
                  <a:pt x="2468592" y="-553"/>
                  <a:pt x="2527540" y="166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605950" y="457343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39550" y="6097438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756913" y="4878239"/>
            <a:ext cx="1437" cy="16922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739550" y="5106838"/>
                <a:ext cx="3783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550" y="5106838"/>
                <a:ext cx="378373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1774165" y="622539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72286" y="623977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46552" y="4579189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980152" y="6103189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5997515" y="4883990"/>
            <a:ext cx="1437" cy="16922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208752" y="4731589"/>
                <a:ext cx="3783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8752" y="4731589"/>
                <a:ext cx="378373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6014767" y="623114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512888" y="624552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31" name="Freeform 30"/>
          <p:cNvSpPr/>
          <p:nvPr/>
        </p:nvSpPr>
        <p:spPr>
          <a:xfrm>
            <a:off x="1910281" y="5341545"/>
            <a:ext cx="1489295" cy="914400"/>
          </a:xfrm>
          <a:custGeom>
            <a:avLst/>
            <a:gdLst>
              <a:gd name="connsiteX0" fmla="*/ 0 w 1489295"/>
              <a:gd name="connsiteY0" fmla="*/ 909873 h 914400"/>
              <a:gd name="connsiteX1" fmla="*/ 4527 w 1489295"/>
              <a:gd name="connsiteY1" fmla="*/ 307817 h 914400"/>
              <a:gd name="connsiteX2" fmla="*/ 1489295 w 1489295"/>
              <a:gd name="connsiteY2" fmla="*/ 0 h 914400"/>
              <a:gd name="connsiteX3" fmla="*/ 1484769 w 1489295"/>
              <a:gd name="connsiteY3" fmla="*/ 914400 h 914400"/>
              <a:gd name="connsiteX4" fmla="*/ 0 w 1489295"/>
              <a:gd name="connsiteY4" fmla="*/ 909873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89295" h="914400">
                <a:moveTo>
                  <a:pt x="0" y="909873"/>
                </a:moveTo>
                <a:lnTo>
                  <a:pt x="4527" y="307817"/>
                </a:lnTo>
                <a:lnTo>
                  <a:pt x="1489295" y="0"/>
                </a:lnTo>
                <a:cubicBezTo>
                  <a:pt x="1487786" y="304800"/>
                  <a:pt x="1486278" y="609600"/>
                  <a:pt x="1484769" y="914400"/>
                </a:cubicBezTo>
                <a:lnTo>
                  <a:pt x="0" y="909873"/>
                </a:lnTo>
                <a:close/>
              </a:path>
            </a:pathLst>
          </a:custGeom>
          <a:solidFill>
            <a:srgbClr val="FF66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rot="5400000" flipV="1">
            <a:off x="2520350" y="4954439"/>
            <a:ext cx="0" cy="25907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910750" y="5640238"/>
            <a:ext cx="0" cy="6096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393055" y="5344065"/>
            <a:ext cx="0" cy="9144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1224950" y="5259238"/>
            <a:ext cx="2590800" cy="533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eform 35"/>
          <p:cNvSpPr/>
          <p:nvPr/>
        </p:nvSpPr>
        <p:spPr>
          <a:xfrm>
            <a:off x="6151452" y="5346071"/>
            <a:ext cx="1484769" cy="909874"/>
          </a:xfrm>
          <a:custGeom>
            <a:avLst/>
            <a:gdLst>
              <a:gd name="connsiteX0" fmla="*/ 0 w 1484769"/>
              <a:gd name="connsiteY0" fmla="*/ 909874 h 909874"/>
              <a:gd name="connsiteX1" fmla="*/ 4527 w 1484769"/>
              <a:gd name="connsiteY1" fmla="*/ 294238 h 909874"/>
              <a:gd name="connsiteX2" fmla="*/ 190123 w 1484769"/>
              <a:gd name="connsiteY2" fmla="*/ 402879 h 909874"/>
              <a:gd name="connsiteX3" fmla="*/ 439094 w 1484769"/>
              <a:gd name="connsiteY3" fmla="*/ 484361 h 909874"/>
              <a:gd name="connsiteX4" fmla="*/ 660903 w 1484769"/>
              <a:gd name="connsiteY4" fmla="*/ 516048 h 909874"/>
              <a:gd name="connsiteX5" fmla="*/ 873660 w 1484769"/>
              <a:gd name="connsiteY5" fmla="*/ 511521 h 909874"/>
              <a:gd name="connsiteX6" fmla="*/ 1059256 w 1484769"/>
              <a:gd name="connsiteY6" fmla="*/ 461727 h 909874"/>
              <a:gd name="connsiteX7" fmla="*/ 1231272 w 1484769"/>
              <a:gd name="connsiteY7" fmla="*/ 348559 h 909874"/>
              <a:gd name="connsiteX8" fmla="*/ 1344440 w 1484769"/>
              <a:gd name="connsiteY8" fmla="*/ 199177 h 909874"/>
              <a:gd name="connsiteX9" fmla="*/ 1484769 w 1484769"/>
              <a:gd name="connsiteY9" fmla="*/ 0 h 909874"/>
              <a:gd name="connsiteX10" fmla="*/ 1480242 w 1484769"/>
              <a:gd name="connsiteY10" fmla="*/ 905347 h 909874"/>
              <a:gd name="connsiteX11" fmla="*/ 0 w 1484769"/>
              <a:gd name="connsiteY11" fmla="*/ 909874 h 909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84769" h="909874">
                <a:moveTo>
                  <a:pt x="0" y="909874"/>
                </a:moveTo>
                <a:lnTo>
                  <a:pt x="4527" y="294238"/>
                </a:lnTo>
                <a:lnTo>
                  <a:pt x="190123" y="402879"/>
                </a:lnTo>
                <a:lnTo>
                  <a:pt x="439094" y="484361"/>
                </a:lnTo>
                <a:lnTo>
                  <a:pt x="660903" y="516048"/>
                </a:lnTo>
                <a:lnTo>
                  <a:pt x="873660" y="511521"/>
                </a:lnTo>
                <a:lnTo>
                  <a:pt x="1059256" y="461727"/>
                </a:lnTo>
                <a:lnTo>
                  <a:pt x="1231272" y="348559"/>
                </a:lnTo>
                <a:lnTo>
                  <a:pt x="1344440" y="199177"/>
                </a:lnTo>
                <a:lnTo>
                  <a:pt x="1484769" y="0"/>
                </a:lnTo>
                <a:lnTo>
                  <a:pt x="1480242" y="905347"/>
                </a:lnTo>
                <a:lnTo>
                  <a:pt x="0" y="909874"/>
                </a:lnTo>
                <a:close/>
              </a:path>
            </a:pathLst>
          </a:custGeom>
          <a:solidFill>
            <a:srgbClr val="FF66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 rot="5400000" flipV="1">
            <a:off x="6760952" y="4960190"/>
            <a:ext cx="0" cy="25907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151352" y="5645989"/>
            <a:ext cx="0" cy="6096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633657" y="5349816"/>
            <a:ext cx="0" cy="9144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5694152" y="4883989"/>
            <a:ext cx="2527540" cy="977725"/>
          </a:xfrm>
          <a:custGeom>
            <a:avLst/>
            <a:gdLst>
              <a:gd name="connsiteX0" fmla="*/ 0 w 2527540"/>
              <a:gd name="connsiteY0" fmla="*/ 431487 h 977725"/>
              <a:gd name="connsiteX1" fmla="*/ 759125 w 2527540"/>
              <a:gd name="connsiteY1" fmla="*/ 905939 h 977725"/>
              <a:gd name="connsiteX2" fmla="*/ 1526876 w 2527540"/>
              <a:gd name="connsiteY2" fmla="*/ 914566 h 977725"/>
              <a:gd name="connsiteX3" fmla="*/ 2044460 w 2527540"/>
              <a:gd name="connsiteY3" fmla="*/ 319343 h 977725"/>
              <a:gd name="connsiteX4" fmla="*/ 2329132 w 2527540"/>
              <a:gd name="connsiteY4" fmla="*/ 51924 h 977725"/>
              <a:gd name="connsiteX5" fmla="*/ 2527540 w 2527540"/>
              <a:gd name="connsiteY5" fmla="*/ 166 h 977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7540" h="977725">
                <a:moveTo>
                  <a:pt x="0" y="431487"/>
                </a:moveTo>
                <a:cubicBezTo>
                  <a:pt x="252323" y="628456"/>
                  <a:pt x="504646" y="825426"/>
                  <a:pt x="759125" y="905939"/>
                </a:cubicBezTo>
                <a:cubicBezTo>
                  <a:pt x="1013604" y="986452"/>
                  <a:pt x="1312654" y="1012332"/>
                  <a:pt x="1526876" y="914566"/>
                </a:cubicBezTo>
                <a:cubicBezTo>
                  <a:pt x="1741098" y="816800"/>
                  <a:pt x="1910751" y="463117"/>
                  <a:pt x="2044460" y="319343"/>
                </a:cubicBezTo>
                <a:cubicBezTo>
                  <a:pt x="2178169" y="175569"/>
                  <a:pt x="2248619" y="105120"/>
                  <a:pt x="2329132" y="51924"/>
                </a:cubicBezTo>
                <a:cubicBezTo>
                  <a:pt x="2409645" y="-1272"/>
                  <a:pt x="2468592" y="-553"/>
                  <a:pt x="2527540" y="166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006211" y="5096595"/>
                <a:ext cx="3783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6211" y="5096595"/>
                <a:ext cx="378373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Connector 41"/>
          <p:cNvCxnSpPr/>
          <p:nvPr/>
        </p:nvCxnSpPr>
        <p:spPr>
          <a:xfrm flipV="1">
            <a:off x="5491611" y="5248995"/>
            <a:ext cx="2590800" cy="53340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162425" y="5495925"/>
            <a:ext cx="11977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CC"/>
                </a:solidFill>
                <a:latin typeface="Comic Sans MS" panose="030F0702030302020204" pitchFamily="66" charset="0"/>
              </a:rPr>
              <a:t>Subtract…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71500" y="3990975"/>
                <a:ext cx="15207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0000CC"/>
                    </a:solidFill>
                    <a:latin typeface="Comic Sans MS" panose="030F0702030302020204" pitchFamily="66" charset="0"/>
                  </a:rPr>
                  <a:t>Area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sz="1600" dirty="0">
                  <a:solidFill>
                    <a:srgbClr val="0000CC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3990975"/>
                <a:ext cx="1520737" cy="338554"/>
              </a:xfrm>
              <a:prstGeom prst="rect">
                <a:avLst/>
              </a:prstGeom>
              <a:blipFill>
                <a:blip r:embed="rId6"/>
                <a:stretch>
                  <a:fillRect l="-2410"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258050" y="3943350"/>
                <a:ext cx="15207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0000CC"/>
                    </a:solidFill>
                    <a:latin typeface="Comic Sans MS" panose="030F0702030302020204" pitchFamily="66" charset="0"/>
                  </a:rPr>
                  <a:t>Area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sz="1600" dirty="0">
                  <a:solidFill>
                    <a:srgbClr val="0000CC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8050" y="3943350"/>
                <a:ext cx="1520737" cy="338554"/>
              </a:xfrm>
              <a:prstGeom prst="rect">
                <a:avLst/>
              </a:prstGeom>
              <a:blipFill>
                <a:blip r:embed="rId7"/>
                <a:stretch>
                  <a:fillRect l="-2410"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95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4" grpId="0"/>
      <p:bldP spid="15" grpId="0"/>
      <p:bldP spid="16" grpId="0" animBg="1"/>
      <p:bldP spid="18" grpId="0" animBg="1"/>
      <p:bldP spid="19" grpId="0"/>
      <p:bldP spid="20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 animBg="1"/>
      <p:bldP spid="36" grpId="0" animBg="1"/>
      <p:bldP spid="40" grpId="0" animBg="1"/>
      <p:bldP spid="41" grpId="0"/>
      <p:bldP spid="43" grpId="0"/>
      <p:bldP spid="44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definite integration together with areas of trapeziums and triangles to find the area between a curve and another line.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018" y="2872993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90618" y="4396993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007981" y="3177794"/>
            <a:ext cx="1437" cy="16922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V="1">
            <a:off x="1771418" y="3253994"/>
            <a:ext cx="0" cy="25907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90618" y="3406393"/>
                <a:ext cx="3783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618" y="3406393"/>
                <a:ext cx="378373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19218" y="3025393"/>
                <a:ext cx="3783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9218" y="3025393"/>
                <a:ext cx="378373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1161818" y="3939793"/>
            <a:ext cx="0" cy="6096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644123" y="3643620"/>
            <a:ext cx="0" cy="9144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25233" y="452495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23354" y="453932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5" name="Freeform 14"/>
          <p:cNvSpPr/>
          <p:nvPr/>
        </p:nvSpPr>
        <p:spPr>
          <a:xfrm>
            <a:off x="1191126" y="3653957"/>
            <a:ext cx="1435732" cy="492369"/>
          </a:xfrm>
          <a:custGeom>
            <a:avLst/>
            <a:gdLst>
              <a:gd name="connsiteX0" fmla="*/ 0 w 1435732"/>
              <a:gd name="connsiteY0" fmla="*/ 297904 h 492369"/>
              <a:gd name="connsiteX1" fmla="*/ 256528 w 1435732"/>
              <a:gd name="connsiteY1" fmla="*/ 426168 h 492369"/>
              <a:gd name="connsiteX2" fmla="*/ 554432 w 1435732"/>
              <a:gd name="connsiteY2" fmla="*/ 492369 h 492369"/>
              <a:gd name="connsiteX3" fmla="*/ 831649 w 1435732"/>
              <a:gd name="connsiteY3" fmla="*/ 492369 h 492369"/>
              <a:gd name="connsiteX4" fmla="*/ 1059214 w 1435732"/>
              <a:gd name="connsiteY4" fmla="*/ 426168 h 492369"/>
              <a:gd name="connsiteX5" fmla="*/ 1224716 w 1435732"/>
              <a:gd name="connsiteY5" fmla="*/ 289629 h 492369"/>
              <a:gd name="connsiteX6" fmla="*/ 1348843 w 1435732"/>
              <a:gd name="connsiteY6" fmla="*/ 124126 h 492369"/>
              <a:gd name="connsiteX7" fmla="*/ 1435732 w 1435732"/>
              <a:gd name="connsiteY7" fmla="*/ 0 h 492369"/>
              <a:gd name="connsiteX8" fmla="*/ 0 w 1435732"/>
              <a:gd name="connsiteY8" fmla="*/ 297904 h 49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35732" h="492369">
                <a:moveTo>
                  <a:pt x="0" y="297904"/>
                </a:moveTo>
                <a:lnTo>
                  <a:pt x="256528" y="426168"/>
                </a:lnTo>
                <a:lnTo>
                  <a:pt x="554432" y="492369"/>
                </a:lnTo>
                <a:lnTo>
                  <a:pt x="831649" y="492369"/>
                </a:lnTo>
                <a:lnTo>
                  <a:pt x="1059214" y="426168"/>
                </a:lnTo>
                <a:lnTo>
                  <a:pt x="1224716" y="289629"/>
                </a:lnTo>
                <a:lnTo>
                  <a:pt x="1348843" y="124126"/>
                </a:lnTo>
                <a:lnTo>
                  <a:pt x="1435732" y="0"/>
                </a:lnTo>
                <a:lnTo>
                  <a:pt x="0" y="297904"/>
                </a:lnTo>
                <a:close/>
              </a:path>
            </a:pathLst>
          </a:custGeom>
          <a:solidFill>
            <a:srgbClr val="FF66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476018" y="3558793"/>
            <a:ext cx="2590800" cy="533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704618" y="3177793"/>
            <a:ext cx="2527540" cy="977725"/>
          </a:xfrm>
          <a:custGeom>
            <a:avLst/>
            <a:gdLst>
              <a:gd name="connsiteX0" fmla="*/ 0 w 2527540"/>
              <a:gd name="connsiteY0" fmla="*/ 431487 h 977725"/>
              <a:gd name="connsiteX1" fmla="*/ 759125 w 2527540"/>
              <a:gd name="connsiteY1" fmla="*/ 905939 h 977725"/>
              <a:gd name="connsiteX2" fmla="*/ 1526876 w 2527540"/>
              <a:gd name="connsiteY2" fmla="*/ 914566 h 977725"/>
              <a:gd name="connsiteX3" fmla="*/ 2044460 w 2527540"/>
              <a:gd name="connsiteY3" fmla="*/ 319343 h 977725"/>
              <a:gd name="connsiteX4" fmla="*/ 2329132 w 2527540"/>
              <a:gd name="connsiteY4" fmla="*/ 51924 h 977725"/>
              <a:gd name="connsiteX5" fmla="*/ 2527540 w 2527540"/>
              <a:gd name="connsiteY5" fmla="*/ 166 h 977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7540" h="977725">
                <a:moveTo>
                  <a:pt x="0" y="431487"/>
                </a:moveTo>
                <a:cubicBezTo>
                  <a:pt x="252323" y="628456"/>
                  <a:pt x="504646" y="825426"/>
                  <a:pt x="759125" y="905939"/>
                </a:cubicBezTo>
                <a:cubicBezTo>
                  <a:pt x="1013604" y="986452"/>
                  <a:pt x="1312654" y="1012332"/>
                  <a:pt x="1526876" y="914566"/>
                </a:cubicBezTo>
                <a:cubicBezTo>
                  <a:pt x="1741098" y="816800"/>
                  <a:pt x="1910751" y="463117"/>
                  <a:pt x="2044460" y="319343"/>
                </a:cubicBezTo>
                <a:cubicBezTo>
                  <a:pt x="2178169" y="175569"/>
                  <a:pt x="2248619" y="105120"/>
                  <a:pt x="2329132" y="51924"/>
                </a:cubicBezTo>
                <a:cubicBezTo>
                  <a:pt x="2409645" y="-1272"/>
                  <a:pt x="2468592" y="-553"/>
                  <a:pt x="2527540" y="166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004582" y="1900723"/>
            <a:ext cx="46863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One way is to calculate the integral of y</a:t>
            </a:r>
            <a:r>
              <a:rPr lang="en-US" sz="1400" baseline="-25000" dirty="0">
                <a:latin typeface="Comic Sans MS" panose="030F0702030302020204" pitchFamily="66" charset="0"/>
              </a:rPr>
              <a:t>1</a:t>
            </a:r>
            <a:r>
              <a:rPr lang="en-US" sz="1400" dirty="0">
                <a:latin typeface="Comic Sans MS" panose="030F0702030302020204" pitchFamily="66" charset="0"/>
              </a:rPr>
              <a:t> between the limits a and b, then subtract the integral of y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  <a:r>
              <a:rPr lang="en-US" sz="1400" dirty="0">
                <a:latin typeface="Comic Sans MS" panose="030F0702030302020204" pitchFamily="66" charset="0"/>
              </a:rPr>
              <a:t>, between limits a and b…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38057" y="2796073"/>
                <a:ext cx="2166812" cy="7206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𝑑𝑥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8057" y="2796073"/>
                <a:ext cx="2166812" cy="7206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061857" y="3786673"/>
                <a:ext cx="2014846" cy="7206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857" y="3786673"/>
                <a:ext cx="2014846" cy="7206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7043057" y="3253273"/>
            <a:ext cx="514350" cy="914400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652657" y="325327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can be combined into a single integral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47457" y="4929673"/>
            <a:ext cx="457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With this method, it is very important that you perform the subtraction the correct way round!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limits for both areas need to be the </a:t>
            </a:r>
            <a:r>
              <a:rPr lang="en-US" sz="1400" b="1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same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for this to work!</a:t>
            </a:r>
          </a:p>
        </p:txBody>
      </p:sp>
    </p:spTree>
    <p:extLst>
      <p:ext uri="{BB962C8B-B14F-4D97-AF65-F5344CB8AC3E}">
        <p14:creationId xmlns:p14="http://schemas.microsoft.com/office/powerpoint/2010/main" val="157488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definite integration together with areas of trapeziums and triangles to find the area between a curve and another line.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91000" y="2133600"/>
            <a:ext cx="46863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One of the ‘curves’ will often be a straight line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This will usually make a shape such as a triangle/trapezium or rectangle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work out its area without needing an integral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Then find the area under the curved part using integration, and subtract one from the other…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7018" y="2872993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90618" y="4396993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007981" y="3177794"/>
            <a:ext cx="1437" cy="16922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V="1">
            <a:off x="1771418" y="3253994"/>
            <a:ext cx="0" cy="25907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990618" y="3406393"/>
                <a:ext cx="3783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618" y="3406393"/>
                <a:ext cx="378373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219218" y="3025393"/>
                <a:ext cx="3783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9218" y="3025393"/>
                <a:ext cx="378373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1161818" y="3939793"/>
            <a:ext cx="0" cy="6096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644123" y="3643620"/>
            <a:ext cx="0" cy="9144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025233" y="452495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23354" y="453932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9" name="Freeform 28"/>
          <p:cNvSpPr/>
          <p:nvPr/>
        </p:nvSpPr>
        <p:spPr>
          <a:xfrm>
            <a:off x="1191126" y="3653957"/>
            <a:ext cx="1435732" cy="492369"/>
          </a:xfrm>
          <a:custGeom>
            <a:avLst/>
            <a:gdLst>
              <a:gd name="connsiteX0" fmla="*/ 0 w 1435732"/>
              <a:gd name="connsiteY0" fmla="*/ 297904 h 492369"/>
              <a:gd name="connsiteX1" fmla="*/ 256528 w 1435732"/>
              <a:gd name="connsiteY1" fmla="*/ 426168 h 492369"/>
              <a:gd name="connsiteX2" fmla="*/ 554432 w 1435732"/>
              <a:gd name="connsiteY2" fmla="*/ 492369 h 492369"/>
              <a:gd name="connsiteX3" fmla="*/ 831649 w 1435732"/>
              <a:gd name="connsiteY3" fmla="*/ 492369 h 492369"/>
              <a:gd name="connsiteX4" fmla="*/ 1059214 w 1435732"/>
              <a:gd name="connsiteY4" fmla="*/ 426168 h 492369"/>
              <a:gd name="connsiteX5" fmla="*/ 1224716 w 1435732"/>
              <a:gd name="connsiteY5" fmla="*/ 289629 h 492369"/>
              <a:gd name="connsiteX6" fmla="*/ 1348843 w 1435732"/>
              <a:gd name="connsiteY6" fmla="*/ 124126 h 492369"/>
              <a:gd name="connsiteX7" fmla="*/ 1435732 w 1435732"/>
              <a:gd name="connsiteY7" fmla="*/ 0 h 492369"/>
              <a:gd name="connsiteX8" fmla="*/ 0 w 1435732"/>
              <a:gd name="connsiteY8" fmla="*/ 297904 h 49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35732" h="492369">
                <a:moveTo>
                  <a:pt x="0" y="297904"/>
                </a:moveTo>
                <a:lnTo>
                  <a:pt x="256528" y="426168"/>
                </a:lnTo>
                <a:lnTo>
                  <a:pt x="554432" y="492369"/>
                </a:lnTo>
                <a:lnTo>
                  <a:pt x="831649" y="492369"/>
                </a:lnTo>
                <a:lnTo>
                  <a:pt x="1059214" y="426168"/>
                </a:lnTo>
                <a:lnTo>
                  <a:pt x="1224716" y="289629"/>
                </a:lnTo>
                <a:lnTo>
                  <a:pt x="1348843" y="124126"/>
                </a:lnTo>
                <a:lnTo>
                  <a:pt x="1435732" y="0"/>
                </a:lnTo>
                <a:lnTo>
                  <a:pt x="0" y="297904"/>
                </a:lnTo>
                <a:close/>
              </a:path>
            </a:pathLst>
          </a:custGeom>
          <a:solidFill>
            <a:srgbClr val="FF66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476018" y="3558793"/>
            <a:ext cx="2590800" cy="533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>
            <a:off x="704618" y="3177793"/>
            <a:ext cx="2527540" cy="977725"/>
          </a:xfrm>
          <a:custGeom>
            <a:avLst/>
            <a:gdLst>
              <a:gd name="connsiteX0" fmla="*/ 0 w 2527540"/>
              <a:gd name="connsiteY0" fmla="*/ 431487 h 977725"/>
              <a:gd name="connsiteX1" fmla="*/ 759125 w 2527540"/>
              <a:gd name="connsiteY1" fmla="*/ 905939 h 977725"/>
              <a:gd name="connsiteX2" fmla="*/ 1526876 w 2527540"/>
              <a:gd name="connsiteY2" fmla="*/ 914566 h 977725"/>
              <a:gd name="connsiteX3" fmla="*/ 2044460 w 2527540"/>
              <a:gd name="connsiteY3" fmla="*/ 319343 h 977725"/>
              <a:gd name="connsiteX4" fmla="*/ 2329132 w 2527540"/>
              <a:gd name="connsiteY4" fmla="*/ 51924 h 977725"/>
              <a:gd name="connsiteX5" fmla="*/ 2527540 w 2527540"/>
              <a:gd name="connsiteY5" fmla="*/ 166 h 977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7540" h="977725">
                <a:moveTo>
                  <a:pt x="0" y="431487"/>
                </a:moveTo>
                <a:cubicBezTo>
                  <a:pt x="252323" y="628456"/>
                  <a:pt x="504646" y="825426"/>
                  <a:pt x="759125" y="905939"/>
                </a:cubicBezTo>
                <a:cubicBezTo>
                  <a:pt x="1013604" y="986452"/>
                  <a:pt x="1312654" y="1012332"/>
                  <a:pt x="1526876" y="914566"/>
                </a:cubicBezTo>
                <a:cubicBezTo>
                  <a:pt x="1741098" y="816800"/>
                  <a:pt x="1910751" y="463117"/>
                  <a:pt x="2044460" y="319343"/>
                </a:cubicBezTo>
                <a:cubicBezTo>
                  <a:pt x="2178169" y="175569"/>
                  <a:pt x="2248619" y="105120"/>
                  <a:pt x="2329132" y="51924"/>
                </a:cubicBezTo>
                <a:cubicBezTo>
                  <a:pt x="2409645" y="-1272"/>
                  <a:pt x="2468592" y="-553"/>
                  <a:pt x="2527540" y="166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51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definite integration together with areas of trapeziums and triangles to find the area between a curve and another line.</a:t>
                </a:r>
              </a:p>
              <a:p>
                <a:pPr marL="0" indent="0" algn="ctr">
                  <a:buNone/>
                </a:pPr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altLang="en-US" sz="1400" dirty="0">
                    <a:latin typeface="Comic Sans MS" pitchFamily="66" charset="0"/>
                  </a:rPr>
                  <a:t>The diagram shows a sketch of part of the curve with equation:</a:t>
                </a:r>
              </a:p>
              <a:p>
                <a:pPr marL="0" indent="0" algn="ctr">
                  <a:buNone/>
                </a:pPr>
                <a:endParaRPr lang="en-GB" altLang="en-US" sz="5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>
                          <a:latin typeface="Cambria Math"/>
                        </a:rPr>
                        <m:t>𝑦</m:t>
                      </m:r>
                      <m:r>
                        <a:rPr lang="en-US" altLang="en-US" sz="1400" i="1">
                          <a:latin typeface="Cambria Math"/>
                        </a:rPr>
                        <m:t>=</m:t>
                      </m:r>
                      <m:r>
                        <a:rPr lang="en-US" altLang="en-US" sz="1400" i="1">
                          <a:latin typeface="Cambria Math"/>
                        </a:rPr>
                        <m:t>𝑥</m:t>
                      </m:r>
                      <m:r>
                        <a:rPr lang="en-US" altLang="en-US" sz="1400" i="1">
                          <a:latin typeface="Cambria Math"/>
                        </a:rPr>
                        <m:t>(4−</m:t>
                      </m:r>
                      <m:r>
                        <a:rPr lang="en-US" altLang="en-US" sz="1400" i="1">
                          <a:latin typeface="Cambria Math"/>
                        </a:rPr>
                        <m:t>𝑥</m:t>
                      </m:r>
                      <m:r>
                        <a:rPr lang="en-US" altLang="en-US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alt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altLang="en-US" sz="5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altLang="en-US" sz="1400" dirty="0">
                    <a:latin typeface="Comic Sans MS" pitchFamily="66" charset="0"/>
                  </a:rPr>
                  <a:t>and the line:</a:t>
                </a:r>
              </a:p>
              <a:p>
                <a:pPr marL="0" indent="0" algn="ctr">
                  <a:buNone/>
                </a:pPr>
                <a:endParaRPr lang="en-GB" altLang="en-US" sz="5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>
                          <a:latin typeface="Cambria Math"/>
                        </a:rPr>
                        <m:t>𝑦</m:t>
                      </m:r>
                      <m:r>
                        <a:rPr lang="en-US" altLang="en-US" sz="1400" i="1">
                          <a:latin typeface="Cambria Math"/>
                        </a:rPr>
                        <m:t>=</m:t>
                      </m:r>
                      <m:r>
                        <a:rPr lang="en-US" altLang="en-US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alt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altLang="en-US" sz="5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altLang="en-US" sz="1400" dirty="0">
                    <a:latin typeface="Comic Sans MS" pitchFamily="66" charset="0"/>
                  </a:rPr>
                  <a:t>Find the area of the region bounded by the curve and the line.</a:t>
                </a:r>
              </a:p>
              <a:p>
                <a:pPr marL="0" indent="0" algn="ctr">
                  <a:buNone/>
                </a:pPr>
                <a:endParaRPr lang="en-GB" sz="1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57258" y="1019175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47858" y="1933575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357258" y="1171575"/>
            <a:ext cx="0" cy="18075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43058" y="208597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4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442858" y="2085975"/>
            <a:ext cx="198120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14458" y="2771775"/>
                <a:ext cx="10874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4−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4458" y="2771775"/>
                <a:ext cx="108741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281058" y="208597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195458" y="942975"/>
                <a:ext cx="6045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458" y="942975"/>
                <a:ext cx="604524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eform 12"/>
          <p:cNvSpPr/>
          <p:nvPr/>
        </p:nvSpPr>
        <p:spPr>
          <a:xfrm>
            <a:off x="6359521" y="1397157"/>
            <a:ext cx="615636" cy="679010"/>
          </a:xfrm>
          <a:custGeom>
            <a:avLst/>
            <a:gdLst>
              <a:gd name="connsiteX0" fmla="*/ 0 w 615636"/>
              <a:gd name="connsiteY0" fmla="*/ 679010 h 679010"/>
              <a:gd name="connsiteX1" fmla="*/ 72428 w 615636"/>
              <a:gd name="connsiteY1" fmla="*/ 411933 h 679010"/>
              <a:gd name="connsiteX2" fmla="*/ 176543 w 615636"/>
              <a:gd name="connsiteY2" fmla="*/ 203703 h 679010"/>
              <a:gd name="connsiteX3" fmla="*/ 321398 w 615636"/>
              <a:gd name="connsiteY3" fmla="*/ 40741 h 679010"/>
              <a:gd name="connsiteX4" fmla="*/ 439093 w 615636"/>
              <a:gd name="connsiteY4" fmla="*/ 0 h 679010"/>
              <a:gd name="connsiteX5" fmla="*/ 570369 w 615636"/>
              <a:gd name="connsiteY5" fmla="*/ 36214 h 679010"/>
              <a:gd name="connsiteX6" fmla="*/ 615636 w 615636"/>
              <a:gd name="connsiteY6" fmla="*/ 67901 h 679010"/>
              <a:gd name="connsiteX7" fmla="*/ 0 w 615636"/>
              <a:gd name="connsiteY7" fmla="*/ 679010 h 679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5636" h="679010">
                <a:moveTo>
                  <a:pt x="0" y="679010"/>
                </a:moveTo>
                <a:lnTo>
                  <a:pt x="72428" y="411933"/>
                </a:lnTo>
                <a:lnTo>
                  <a:pt x="176543" y="203703"/>
                </a:lnTo>
                <a:lnTo>
                  <a:pt x="321398" y="40741"/>
                </a:lnTo>
                <a:lnTo>
                  <a:pt x="439093" y="0"/>
                </a:lnTo>
                <a:lnTo>
                  <a:pt x="570369" y="36214"/>
                </a:lnTo>
                <a:lnTo>
                  <a:pt x="615636" y="67901"/>
                </a:lnTo>
                <a:lnTo>
                  <a:pt x="0" y="679010"/>
                </a:lnTo>
                <a:close/>
              </a:path>
            </a:pathLst>
          </a:custGeom>
          <a:solidFill>
            <a:srgbClr val="FF66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6974047" y="1467749"/>
            <a:ext cx="1437" cy="60816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20208" y="2078786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6" name="Arc 15"/>
          <p:cNvSpPr/>
          <p:nvPr/>
        </p:nvSpPr>
        <p:spPr>
          <a:xfrm>
            <a:off x="6281058" y="1400175"/>
            <a:ext cx="1066800" cy="2667000"/>
          </a:xfrm>
          <a:prstGeom prst="arc">
            <a:avLst>
              <a:gd name="adj1" fmla="val 10800000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cxnSpLocks noChangeAspect="1"/>
          </p:cNvCxnSpPr>
          <p:nvPr/>
        </p:nvCxnSpPr>
        <p:spPr>
          <a:xfrm flipH="1">
            <a:off x="5519058" y="1171575"/>
            <a:ext cx="1752600" cy="1752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179993" y="3167562"/>
            <a:ext cx="449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First, you need to know the x-coordinates where the lines cross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Set the equations equal to each other…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386998" y="4301419"/>
                <a:ext cx="12364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4−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6998" y="4301419"/>
                <a:ext cx="123649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63198" y="4834819"/>
                <a:ext cx="11746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98" y="4834819"/>
                <a:ext cx="1174617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463198" y="5368219"/>
                <a:ext cx="11723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98" y="5368219"/>
                <a:ext cx="117237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86998" y="5901619"/>
                <a:ext cx="12342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6998" y="5901619"/>
                <a:ext cx="123424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78795" y="6334779"/>
                <a:ext cx="145065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8795" y="6334779"/>
                <a:ext cx="145065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>
            <a:off x="5453798" y="4453819"/>
            <a:ext cx="381000" cy="533400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758598" y="4530019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the bracket</a:t>
            </a:r>
          </a:p>
        </p:txBody>
      </p:sp>
      <p:sp>
        <p:nvSpPr>
          <p:cNvPr id="26" name="Arc 25"/>
          <p:cNvSpPr/>
          <p:nvPr/>
        </p:nvSpPr>
        <p:spPr>
          <a:xfrm>
            <a:off x="5453798" y="4987219"/>
            <a:ext cx="381000" cy="533400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26"/>
          <p:cNvSpPr/>
          <p:nvPr/>
        </p:nvSpPr>
        <p:spPr>
          <a:xfrm>
            <a:off x="5453798" y="5520619"/>
            <a:ext cx="381000" cy="533400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834798" y="5139619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x from both sides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834798" y="5673019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02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 animBg="1"/>
      <p:bldP spid="27" grpId="0" animBg="1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definite integration together with areas of trapeziums and triangles to find the area between a curve and another line.</a:t>
                </a:r>
              </a:p>
              <a:p>
                <a:pPr marL="0" indent="0" algn="ctr">
                  <a:buNone/>
                </a:pPr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altLang="en-US" sz="1400" dirty="0">
                    <a:latin typeface="Comic Sans MS" pitchFamily="66" charset="0"/>
                  </a:rPr>
                  <a:t>The diagram shows a sketch of part of the curve with equation:</a:t>
                </a:r>
              </a:p>
              <a:p>
                <a:pPr marL="0" indent="0" algn="ctr">
                  <a:buNone/>
                </a:pPr>
                <a:endParaRPr lang="en-GB" altLang="en-US" sz="5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>
                          <a:latin typeface="Cambria Math"/>
                        </a:rPr>
                        <m:t>𝑦</m:t>
                      </m:r>
                      <m:r>
                        <a:rPr lang="en-US" altLang="en-US" sz="1400" i="1">
                          <a:latin typeface="Cambria Math"/>
                        </a:rPr>
                        <m:t>=</m:t>
                      </m:r>
                      <m:r>
                        <a:rPr lang="en-US" altLang="en-US" sz="1400" i="1">
                          <a:latin typeface="Cambria Math"/>
                        </a:rPr>
                        <m:t>𝑥</m:t>
                      </m:r>
                      <m:r>
                        <a:rPr lang="en-US" altLang="en-US" sz="1400" i="1">
                          <a:latin typeface="Cambria Math"/>
                        </a:rPr>
                        <m:t>(4−</m:t>
                      </m:r>
                      <m:r>
                        <a:rPr lang="en-US" altLang="en-US" sz="1400" i="1">
                          <a:latin typeface="Cambria Math"/>
                        </a:rPr>
                        <m:t>𝑥</m:t>
                      </m:r>
                      <m:r>
                        <a:rPr lang="en-US" altLang="en-US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alt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altLang="en-US" sz="5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altLang="en-US" sz="1400" dirty="0">
                    <a:latin typeface="Comic Sans MS" pitchFamily="66" charset="0"/>
                  </a:rPr>
                  <a:t>and the line:</a:t>
                </a:r>
              </a:p>
              <a:p>
                <a:pPr marL="0" indent="0" algn="ctr">
                  <a:buNone/>
                </a:pPr>
                <a:endParaRPr lang="en-GB" altLang="en-US" sz="5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>
                          <a:latin typeface="Cambria Math"/>
                        </a:rPr>
                        <m:t>𝑦</m:t>
                      </m:r>
                      <m:r>
                        <a:rPr lang="en-US" altLang="en-US" sz="1400" i="1">
                          <a:latin typeface="Cambria Math"/>
                        </a:rPr>
                        <m:t>=</m:t>
                      </m:r>
                      <m:r>
                        <a:rPr lang="en-US" altLang="en-US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alt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altLang="en-US" sz="5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altLang="en-US" sz="1400" dirty="0">
                    <a:latin typeface="Comic Sans MS" pitchFamily="66" charset="0"/>
                  </a:rPr>
                  <a:t>Find the area of the region bounded by the curve and the line.</a:t>
                </a:r>
              </a:p>
              <a:p>
                <a:pPr marL="0" indent="0" algn="ctr">
                  <a:buNone/>
                </a:pPr>
                <a:endParaRPr lang="en-GB" sz="1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57258" y="1019175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47858" y="1933575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357258" y="1171575"/>
            <a:ext cx="0" cy="18075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43058" y="208597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4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442858" y="2085975"/>
            <a:ext cx="198120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14458" y="2771775"/>
                <a:ext cx="10874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4−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4458" y="2771775"/>
                <a:ext cx="108741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281058" y="208597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195458" y="942975"/>
                <a:ext cx="6045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458" y="942975"/>
                <a:ext cx="604524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eform 12"/>
          <p:cNvSpPr/>
          <p:nvPr/>
        </p:nvSpPr>
        <p:spPr>
          <a:xfrm>
            <a:off x="6359521" y="1397157"/>
            <a:ext cx="615636" cy="679010"/>
          </a:xfrm>
          <a:custGeom>
            <a:avLst/>
            <a:gdLst>
              <a:gd name="connsiteX0" fmla="*/ 0 w 615636"/>
              <a:gd name="connsiteY0" fmla="*/ 679010 h 679010"/>
              <a:gd name="connsiteX1" fmla="*/ 72428 w 615636"/>
              <a:gd name="connsiteY1" fmla="*/ 411933 h 679010"/>
              <a:gd name="connsiteX2" fmla="*/ 176543 w 615636"/>
              <a:gd name="connsiteY2" fmla="*/ 203703 h 679010"/>
              <a:gd name="connsiteX3" fmla="*/ 321398 w 615636"/>
              <a:gd name="connsiteY3" fmla="*/ 40741 h 679010"/>
              <a:gd name="connsiteX4" fmla="*/ 439093 w 615636"/>
              <a:gd name="connsiteY4" fmla="*/ 0 h 679010"/>
              <a:gd name="connsiteX5" fmla="*/ 570369 w 615636"/>
              <a:gd name="connsiteY5" fmla="*/ 36214 h 679010"/>
              <a:gd name="connsiteX6" fmla="*/ 615636 w 615636"/>
              <a:gd name="connsiteY6" fmla="*/ 67901 h 679010"/>
              <a:gd name="connsiteX7" fmla="*/ 0 w 615636"/>
              <a:gd name="connsiteY7" fmla="*/ 679010 h 679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5636" h="679010">
                <a:moveTo>
                  <a:pt x="0" y="679010"/>
                </a:moveTo>
                <a:lnTo>
                  <a:pt x="72428" y="411933"/>
                </a:lnTo>
                <a:lnTo>
                  <a:pt x="176543" y="203703"/>
                </a:lnTo>
                <a:lnTo>
                  <a:pt x="321398" y="40741"/>
                </a:lnTo>
                <a:lnTo>
                  <a:pt x="439093" y="0"/>
                </a:lnTo>
                <a:lnTo>
                  <a:pt x="570369" y="36214"/>
                </a:lnTo>
                <a:lnTo>
                  <a:pt x="615636" y="67901"/>
                </a:lnTo>
                <a:lnTo>
                  <a:pt x="0" y="679010"/>
                </a:lnTo>
                <a:close/>
              </a:path>
            </a:pathLst>
          </a:custGeom>
          <a:solidFill>
            <a:srgbClr val="FF66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6974047" y="1467749"/>
            <a:ext cx="1437" cy="60816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20208" y="2078786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6" name="Arc 15"/>
          <p:cNvSpPr/>
          <p:nvPr/>
        </p:nvSpPr>
        <p:spPr>
          <a:xfrm>
            <a:off x="6281058" y="1400175"/>
            <a:ext cx="1066800" cy="2667000"/>
          </a:xfrm>
          <a:prstGeom prst="arc">
            <a:avLst>
              <a:gd name="adj1" fmla="val 10800000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cxnSpLocks noChangeAspect="1"/>
          </p:cNvCxnSpPr>
          <p:nvPr/>
        </p:nvCxnSpPr>
        <p:spPr>
          <a:xfrm flipH="1">
            <a:off x="5519058" y="1171575"/>
            <a:ext cx="1752600" cy="1752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223657" y="3155498"/>
            <a:ext cx="449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Method 1…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484915" y="3262863"/>
                <a:ext cx="1423082" cy="580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400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915" y="3262863"/>
                <a:ext cx="1423082" cy="580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08367" y="3871070"/>
                <a:ext cx="2051267" cy="580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4−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367" y="3871070"/>
                <a:ext cx="2051267" cy="5809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332515" y="4536942"/>
                <a:ext cx="1656992" cy="5766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5" y="4536942"/>
                <a:ext cx="1656992" cy="5766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332515" y="5112984"/>
                <a:ext cx="1330877" cy="6503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5" y="5112984"/>
                <a:ext cx="1330877" cy="6503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23561" y="5745404"/>
                <a:ext cx="2991396" cy="5806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3(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561" y="5745404"/>
                <a:ext cx="2991396" cy="5806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323561" y="6411276"/>
                <a:ext cx="17137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=4.5 </m:t>
                      </m:r>
                      <m:r>
                        <a:rPr lang="en-US" sz="1400" b="0" i="1" smtClean="0">
                          <a:latin typeface="Cambria Math"/>
                        </a:rPr>
                        <m:t>𝑠𝑞𝑢𝑎𝑟𝑒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𝑢𝑛𝑖𝑡𝑠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561" y="6411276"/>
                <a:ext cx="1713739" cy="307777"/>
              </a:xfrm>
              <a:prstGeom prst="rect">
                <a:avLst/>
              </a:prstGeom>
              <a:blipFill>
                <a:blip r:embed="rId10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6161315" y="3567663"/>
            <a:ext cx="304798" cy="651912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415002" y="3609973"/>
            <a:ext cx="261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equations (in this case curve subtract straight line) and the limits</a:t>
            </a:r>
          </a:p>
        </p:txBody>
      </p:sp>
      <p:sp>
        <p:nvSpPr>
          <p:cNvPr id="39" name="Arc 38"/>
          <p:cNvSpPr/>
          <p:nvPr/>
        </p:nvSpPr>
        <p:spPr>
          <a:xfrm>
            <a:off x="6147736" y="4220516"/>
            <a:ext cx="345842" cy="638659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c 39"/>
          <p:cNvSpPr/>
          <p:nvPr/>
        </p:nvSpPr>
        <p:spPr>
          <a:xfrm>
            <a:off x="5809261" y="4831647"/>
            <a:ext cx="256696" cy="577451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c 40"/>
          <p:cNvSpPr/>
          <p:nvPr/>
        </p:nvSpPr>
        <p:spPr>
          <a:xfrm>
            <a:off x="7058039" y="5391919"/>
            <a:ext cx="366021" cy="660517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c 41"/>
          <p:cNvSpPr/>
          <p:nvPr/>
        </p:nvSpPr>
        <p:spPr>
          <a:xfrm>
            <a:off x="7050549" y="6082263"/>
            <a:ext cx="323175" cy="406405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306924" y="4416621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044186" y="4894715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Now integrate and use a square bracket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424060" y="5464806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314957" y="6141456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346607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8" grpId="0"/>
      <p:bldP spid="39" grpId="0" animBg="1"/>
      <p:bldP spid="40" grpId="0" animBg="1"/>
      <p:bldP spid="41" grpId="0" animBg="1"/>
      <p:bldP spid="42" grpId="0" animBg="1"/>
      <p:bldP spid="43" grpId="0"/>
      <p:bldP spid="44" grpId="0"/>
      <p:bldP spid="45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definite integration together with areas of trapeziums and triangles to find the area between a curve and another line.</a:t>
                </a:r>
              </a:p>
              <a:p>
                <a:pPr marL="0" indent="0" algn="ctr">
                  <a:buNone/>
                </a:pPr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altLang="en-US" sz="1400" dirty="0">
                    <a:latin typeface="Comic Sans MS" pitchFamily="66" charset="0"/>
                  </a:rPr>
                  <a:t>The diagram shows a sketch of part of the curve with equation:</a:t>
                </a:r>
              </a:p>
              <a:p>
                <a:pPr marL="0" indent="0" algn="ctr">
                  <a:buNone/>
                </a:pPr>
                <a:endParaRPr lang="en-GB" altLang="en-US" sz="5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>
                          <a:latin typeface="Cambria Math"/>
                        </a:rPr>
                        <m:t>𝑦</m:t>
                      </m:r>
                      <m:r>
                        <a:rPr lang="en-US" altLang="en-US" sz="1400" i="1">
                          <a:latin typeface="Cambria Math"/>
                        </a:rPr>
                        <m:t>=</m:t>
                      </m:r>
                      <m:r>
                        <a:rPr lang="en-US" altLang="en-US" sz="1400" i="1">
                          <a:latin typeface="Cambria Math"/>
                        </a:rPr>
                        <m:t>𝑥</m:t>
                      </m:r>
                      <m:r>
                        <a:rPr lang="en-US" altLang="en-US" sz="1400" i="1">
                          <a:latin typeface="Cambria Math"/>
                        </a:rPr>
                        <m:t>(4−</m:t>
                      </m:r>
                      <m:r>
                        <a:rPr lang="en-US" altLang="en-US" sz="1400" i="1">
                          <a:latin typeface="Cambria Math"/>
                        </a:rPr>
                        <m:t>𝑥</m:t>
                      </m:r>
                      <m:r>
                        <a:rPr lang="en-US" altLang="en-US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alt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altLang="en-US" sz="5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altLang="en-US" sz="1400" dirty="0">
                    <a:latin typeface="Comic Sans MS" pitchFamily="66" charset="0"/>
                  </a:rPr>
                  <a:t>and the line:</a:t>
                </a:r>
              </a:p>
              <a:p>
                <a:pPr marL="0" indent="0" algn="ctr">
                  <a:buNone/>
                </a:pPr>
                <a:endParaRPr lang="en-GB" altLang="en-US" sz="5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>
                          <a:latin typeface="Cambria Math"/>
                        </a:rPr>
                        <m:t>𝑦</m:t>
                      </m:r>
                      <m:r>
                        <a:rPr lang="en-US" altLang="en-US" sz="1400" i="1">
                          <a:latin typeface="Cambria Math"/>
                        </a:rPr>
                        <m:t>=</m:t>
                      </m:r>
                      <m:r>
                        <a:rPr lang="en-US" altLang="en-US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alt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altLang="en-US" sz="5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altLang="en-US" sz="1400" dirty="0">
                    <a:latin typeface="Comic Sans MS" pitchFamily="66" charset="0"/>
                  </a:rPr>
                  <a:t>Find the area of the region bounded by the curve and the line.</a:t>
                </a:r>
              </a:p>
              <a:p>
                <a:pPr marL="0" indent="0" algn="ctr">
                  <a:buNone/>
                </a:pPr>
                <a:endParaRPr lang="en-GB" sz="1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357258" y="1019175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47858" y="1933575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357258" y="1171575"/>
            <a:ext cx="0" cy="18075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43058" y="208597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4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442858" y="2085975"/>
            <a:ext cx="198120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14458" y="2771775"/>
                <a:ext cx="10874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4−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4458" y="2771775"/>
                <a:ext cx="108741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281058" y="208597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195458" y="942975"/>
                <a:ext cx="6045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458" y="942975"/>
                <a:ext cx="604524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eform 12"/>
          <p:cNvSpPr/>
          <p:nvPr/>
        </p:nvSpPr>
        <p:spPr>
          <a:xfrm>
            <a:off x="6359521" y="1397157"/>
            <a:ext cx="615636" cy="679010"/>
          </a:xfrm>
          <a:custGeom>
            <a:avLst/>
            <a:gdLst>
              <a:gd name="connsiteX0" fmla="*/ 0 w 615636"/>
              <a:gd name="connsiteY0" fmla="*/ 679010 h 679010"/>
              <a:gd name="connsiteX1" fmla="*/ 72428 w 615636"/>
              <a:gd name="connsiteY1" fmla="*/ 411933 h 679010"/>
              <a:gd name="connsiteX2" fmla="*/ 176543 w 615636"/>
              <a:gd name="connsiteY2" fmla="*/ 203703 h 679010"/>
              <a:gd name="connsiteX3" fmla="*/ 321398 w 615636"/>
              <a:gd name="connsiteY3" fmla="*/ 40741 h 679010"/>
              <a:gd name="connsiteX4" fmla="*/ 439093 w 615636"/>
              <a:gd name="connsiteY4" fmla="*/ 0 h 679010"/>
              <a:gd name="connsiteX5" fmla="*/ 570369 w 615636"/>
              <a:gd name="connsiteY5" fmla="*/ 36214 h 679010"/>
              <a:gd name="connsiteX6" fmla="*/ 615636 w 615636"/>
              <a:gd name="connsiteY6" fmla="*/ 67901 h 679010"/>
              <a:gd name="connsiteX7" fmla="*/ 0 w 615636"/>
              <a:gd name="connsiteY7" fmla="*/ 679010 h 679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5636" h="679010">
                <a:moveTo>
                  <a:pt x="0" y="679010"/>
                </a:moveTo>
                <a:lnTo>
                  <a:pt x="72428" y="411933"/>
                </a:lnTo>
                <a:lnTo>
                  <a:pt x="176543" y="203703"/>
                </a:lnTo>
                <a:lnTo>
                  <a:pt x="321398" y="40741"/>
                </a:lnTo>
                <a:lnTo>
                  <a:pt x="439093" y="0"/>
                </a:lnTo>
                <a:lnTo>
                  <a:pt x="570369" y="36214"/>
                </a:lnTo>
                <a:lnTo>
                  <a:pt x="615636" y="67901"/>
                </a:lnTo>
                <a:lnTo>
                  <a:pt x="0" y="679010"/>
                </a:lnTo>
                <a:close/>
              </a:path>
            </a:pathLst>
          </a:custGeom>
          <a:solidFill>
            <a:srgbClr val="FF66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6974047" y="1467749"/>
            <a:ext cx="1437" cy="60816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20208" y="2078786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6" name="Arc 15"/>
          <p:cNvSpPr/>
          <p:nvPr/>
        </p:nvSpPr>
        <p:spPr>
          <a:xfrm>
            <a:off x="6281058" y="1400175"/>
            <a:ext cx="1066800" cy="2667000"/>
          </a:xfrm>
          <a:prstGeom prst="arc">
            <a:avLst>
              <a:gd name="adj1" fmla="val 10800000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cxnSpLocks noChangeAspect="1"/>
          </p:cNvCxnSpPr>
          <p:nvPr/>
        </p:nvCxnSpPr>
        <p:spPr>
          <a:xfrm flipH="1">
            <a:off x="5519058" y="1171575"/>
            <a:ext cx="1752600" cy="1752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082292" y="3144149"/>
            <a:ext cx="4827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Method 2…</a:t>
            </a:r>
          </a:p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Area under the curved line, subtract the triangle…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528458" y="3711743"/>
                <a:ext cx="1360309" cy="5112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(4−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) 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458" y="3711743"/>
                <a:ext cx="1360309" cy="511294"/>
              </a:xfrm>
              <a:prstGeom prst="rect">
                <a:avLst/>
              </a:prstGeom>
              <a:blipFill>
                <a:blip r:embed="rId5"/>
                <a:stretch>
                  <a:fillRect l="-28700" t="-140476" b="-2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528458" y="4321343"/>
                <a:ext cx="1423595" cy="507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458" y="4321343"/>
                <a:ext cx="1423595" cy="507575"/>
              </a:xfrm>
              <a:prstGeom prst="rect">
                <a:avLst/>
              </a:prstGeom>
              <a:blipFill>
                <a:blip r:embed="rId6"/>
                <a:stretch>
                  <a:fillRect l="-27468" t="-142169" b="-2144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528458" y="4930943"/>
                <a:ext cx="1169807" cy="5706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458" y="4930943"/>
                <a:ext cx="1169807" cy="5706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528458" y="5616743"/>
                <a:ext cx="2601866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(3)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2(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0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458" y="5616743"/>
                <a:ext cx="2601866" cy="51097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528458" y="6378743"/>
                <a:ext cx="13785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=9 </m:t>
                      </m:r>
                      <m:r>
                        <a:rPr lang="en-US" sz="1200" b="0" i="1" smtClean="0">
                          <a:latin typeface="Cambria Math"/>
                        </a:rPr>
                        <m:t>𝑠𝑞𝑢𝑎𝑟𝑒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𝑢𝑛𝑖𝑡𝑠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458" y="6378743"/>
                <a:ext cx="1378519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5747658" y="4016543"/>
            <a:ext cx="381000" cy="609600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6052458" y="4092743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brackets and include limits</a:t>
            </a:r>
          </a:p>
        </p:txBody>
      </p:sp>
      <p:sp>
        <p:nvSpPr>
          <p:cNvPr id="55" name="Arc 54"/>
          <p:cNvSpPr/>
          <p:nvPr/>
        </p:nvSpPr>
        <p:spPr>
          <a:xfrm>
            <a:off x="5671458" y="4626143"/>
            <a:ext cx="381000" cy="609600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Arc 55"/>
          <p:cNvSpPr/>
          <p:nvPr/>
        </p:nvSpPr>
        <p:spPr>
          <a:xfrm>
            <a:off x="6890658" y="5311943"/>
            <a:ext cx="381000" cy="609600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Arc 56"/>
          <p:cNvSpPr/>
          <p:nvPr/>
        </p:nvSpPr>
        <p:spPr>
          <a:xfrm>
            <a:off x="6890658" y="5921543"/>
            <a:ext cx="381000" cy="609600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6052458" y="4702343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and use a square bracket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271658" y="5388143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271658" y="6073943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6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57258" y="1032699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347858" y="1947099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6357258" y="1185099"/>
            <a:ext cx="0" cy="18075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814458" y="2785299"/>
                <a:ext cx="10874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4−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4458" y="2785299"/>
                <a:ext cx="1087414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6281058" y="209949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820208" y="209231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68" name="Freeform 67"/>
          <p:cNvSpPr/>
          <p:nvPr/>
        </p:nvSpPr>
        <p:spPr>
          <a:xfrm>
            <a:off x="6351772" y="1408822"/>
            <a:ext cx="625449" cy="683971"/>
          </a:xfrm>
          <a:custGeom>
            <a:avLst/>
            <a:gdLst>
              <a:gd name="connsiteX0" fmla="*/ 0 w 625449"/>
              <a:gd name="connsiteY0" fmla="*/ 683971 h 683971"/>
              <a:gd name="connsiteX1" fmla="*/ 621792 w 625449"/>
              <a:gd name="connsiteY1" fmla="*/ 680314 h 683971"/>
              <a:gd name="connsiteX2" fmla="*/ 625449 w 625449"/>
              <a:gd name="connsiteY2" fmla="*/ 62179 h 683971"/>
              <a:gd name="connsiteX3" fmla="*/ 501091 w 625449"/>
              <a:gd name="connsiteY3" fmla="*/ 0 h 683971"/>
              <a:gd name="connsiteX4" fmla="*/ 380390 w 625449"/>
              <a:gd name="connsiteY4" fmla="*/ 21946 h 683971"/>
              <a:gd name="connsiteX5" fmla="*/ 281635 w 625449"/>
              <a:gd name="connsiteY5" fmla="*/ 76810 h 683971"/>
              <a:gd name="connsiteX6" fmla="*/ 190195 w 625449"/>
              <a:gd name="connsiteY6" fmla="*/ 193853 h 683971"/>
              <a:gd name="connsiteX7" fmla="*/ 106070 w 625449"/>
              <a:gd name="connsiteY7" fmla="*/ 358445 h 683971"/>
              <a:gd name="connsiteX8" fmla="*/ 40233 w 625449"/>
              <a:gd name="connsiteY8" fmla="*/ 508407 h 683971"/>
              <a:gd name="connsiteX9" fmla="*/ 0 w 625449"/>
              <a:gd name="connsiteY9" fmla="*/ 683971 h 683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25449" h="683971">
                <a:moveTo>
                  <a:pt x="0" y="683971"/>
                </a:moveTo>
                <a:lnTo>
                  <a:pt x="621792" y="680314"/>
                </a:lnTo>
                <a:lnTo>
                  <a:pt x="625449" y="62179"/>
                </a:lnTo>
                <a:lnTo>
                  <a:pt x="501091" y="0"/>
                </a:lnTo>
                <a:lnTo>
                  <a:pt x="380390" y="21946"/>
                </a:lnTo>
                <a:lnTo>
                  <a:pt x="281635" y="76810"/>
                </a:lnTo>
                <a:lnTo>
                  <a:pt x="190195" y="193853"/>
                </a:lnTo>
                <a:lnTo>
                  <a:pt x="106070" y="358445"/>
                </a:lnTo>
                <a:lnTo>
                  <a:pt x="40233" y="508407"/>
                </a:lnTo>
                <a:lnTo>
                  <a:pt x="0" y="683971"/>
                </a:lnTo>
                <a:close/>
              </a:path>
            </a:pathLst>
          </a:custGeom>
          <a:solidFill>
            <a:srgbClr val="FF66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5442858" y="2099499"/>
            <a:ext cx="198120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6974047" y="1481273"/>
            <a:ext cx="1437" cy="60816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Arc 70"/>
          <p:cNvSpPr/>
          <p:nvPr/>
        </p:nvSpPr>
        <p:spPr>
          <a:xfrm>
            <a:off x="6281058" y="1413699"/>
            <a:ext cx="1066800" cy="2667000"/>
          </a:xfrm>
          <a:prstGeom prst="arc">
            <a:avLst>
              <a:gd name="adj1" fmla="val 10800000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97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  <p:bldP spid="12" grpId="0"/>
      <p:bldP spid="13" grpId="0" animBg="1"/>
      <p:bldP spid="15" grpId="0"/>
      <p:bldP spid="48" grpId="0"/>
      <p:bldP spid="49" grpId="0"/>
      <p:bldP spid="50" grpId="0"/>
      <p:bldP spid="51" grpId="0"/>
      <p:bldP spid="52" grpId="0"/>
      <p:bldP spid="53" grpId="0" animBg="1"/>
      <p:bldP spid="54" grpId="0"/>
      <p:bldP spid="55" grpId="0" animBg="1"/>
      <p:bldP spid="56" grpId="0" animBg="1"/>
      <p:bldP spid="57" grpId="0" animBg="1"/>
      <p:bldP spid="58" grpId="0"/>
      <p:bldP spid="59" grpId="0"/>
      <p:bldP spid="60" grpId="0"/>
      <p:bldP spid="62" grpId="0"/>
      <p:bldP spid="63" grpId="0"/>
      <p:bldP spid="65" grpId="0"/>
      <p:bldP spid="66" grpId="0"/>
      <p:bldP spid="67" grpId="0"/>
      <p:bldP spid="68" grpId="0" animBg="1"/>
      <p:bldP spid="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definite integration together with areas of trapeziums and triangles to find the area between a curve and another line.</a:t>
                </a:r>
              </a:p>
              <a:p>
                <a:pPr marL="0" indent="0" algn="ctr">
                  <a:buNone/>
                </a:pPr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altLang="en-US" sz="1400" dirty="0">
                    <a:latin typeface="Comic Sans MS" pitchFamily="66" charset="0"/>
                  </a:rPr>
                  <a:t>The diagram shows a sketch of part of the curve with equation:</a:t>
                </a:r>
              </a:p>
              <a:p>
                <a:pPr marL="0" indent="0" algn="ctr">
                  <a:buNone/>
                </a:pPr>
                <a:endParaRPr lang="en-GB" altLang="en-US" sz="5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>
                          <a:latin typeface="Cambria Math"/>
                        </a:rPr>
                        <m:t>𝑦</m:t>
                      </m:r>
                      <m:r>
                        <a:rPr lang="en-US" altLang="en-US" sz="1400" i="1">
                          <a:latin typeface="Cambria Math"/>
                        </a:rPr>
                        <m:t>=</m:t>
                      </m:r>
                      <m:r>
                        <a:rPr lang="en-US" altLang="en-US" sz="1400" i="1">
                          <a:latin typeface="Cambria Math"/>
                        </a:rPr>
                        <m:t>𝑥</m:t>
                      </m:r>
                      <m:r>
                        <a:rPr lang="en-US" altLang="en-US" sz="1400" i="1">
                          <a:latin typeface="Cambria Math"/>
                        </a:rPr>
                        <m:t>(4−</m:t>
                      </m:r>
                      <m:r>
                        <a:rPr lang="en-US" altLang="en-US" sz="1400" i="1">
                          <a:latin typeface="Cambria Math"/>
                        </a:rPr>
                        <m:t>𝑥</m:t>
                      </m:r>
                      <m:r>
                        <a:rPr lang="en-US" altLang="en-US" sz="14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alt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altLang="en-US" sz="5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altLang="en-US" sz="1400" dirty="0">
                    <a:latin typeface="Comic Sans MS" pitchFamily="66" charset="0"/>
                  </a:rPr>
                  <a:t>and the line:</a:t>
                </a:r>
              </a:p>
              <a:p>
                <a:pPr marL="0" indent="0" algn="ctr">
                  <a:buNone/>
                </a:pPr>
                <a:endParaRPr lang="en-GB" altLang="en-US" sz="5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>
                          <a:latin typeface="Cambria Math"/>
                        </a:rPr>
                        <m:t>𝑦</m:t>
                      </m:r>
                      <m:r>
                        <a:rPr lang="en-US" altLang="en-US" sz="1400" i="1">
                          <a:latin typeface="Cambria Math"/>
                        </a:rPr>
                        <m:t>=</m:t>
                      </m:r>
                      <m:r>
                        <a:rPr lang="en-US" altLang="en-US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alt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altLang="en-US" sz="5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altLang="en-US" sz="1400" dirty="0">
                    <a:latin typeface="Comic Sans MS" pitchFamily="66" charset="0"/>
                  </a:rPr>
                  <a:t>Find the area of the region bounded by the curve and the line.</a:t>
                </a:r>
              </a:p>
              <a:p>
                <a:pPr marL="0" indent="0" algn="ctr">
                  <a:buNone/>
                </a:pPr>
                <a:endParaRPr lang="en-GB" sz="1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57258" y="1019175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47858" y="1933575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357258" y="1171575"/>
            <a:ext cx="0" cy="18075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43058" y="208597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4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442858" y="2085975"/>
            <a:ext cx="198120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14458" y="2771775"/>
                <a:ext cx="10874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4−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4458" y="2771775"/>
                <a:ext cx="108741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281058" y="208597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195458" y="942975"/>
                <a:ext cx="6045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458" y="942975"/>
                <a:ext cx="604524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eform 12"/>
          <p:cNvSpPr/>
          <p:nvPr/>
        </p:nvSpPr>
        <p:spPr>
          <a:xfrm>
            <a:off x="6359521" y="1397157"/>
            <a:ext cx="615636" cy="679010"/>
          </a:xfrm>
          <a:custGeom>
            <a:avLst/>
            <a:gdLst>
              <a:gd name="connsiteX0" fmla="*/ 0 w 615636"/>
              <a:gd name="connsiteY0" fmla="*/ 679010 h 679010"/>
              <a:gd name="connsiteX1" fmla="*/ 72428 w 615636"/>
              <a:gd name="connsiteY1" fmla="*/ 411933 h 679010"/>
              <a:gd name="connsiteX2" fmla="*/ 176543 w 615636"/>
              <a:gd name="connsiteY2" fmla="*/ 203703 h 679010"/>
              <a:gd name="connsiteX3" fmla="*/ 321398 w 615636"/>
              <a:gd name="connsiteY3" fmla="*/ 40741 h 679010"/>
              <a:gd name="connsiteX4" fmla="*/ 439093 w 615636"/>
              <a:gd name="connsiteY4" fmla="*/ 0 h 679010"/>
              <a:gd name="connsiteX5" fmla="*/ 570369 w 615636"/>
              <a:gd name="connsiteY5" fmla="*/ 36214 h 679010"/>
              <a:gd name="connsiteX6" fmla="*/ 615636 w 615636"/>
              <a:gd name="connsiteY6" fmla="*/ 67901 h 679010"/>
              <a:gd name="connsiteX7" fmla="*/ 0 w 615636"/>
              <a:gd name="connsiteY7" fmla="*/ 679010 h 679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5636" h="679010">
                <a:moveTo>
                  <a:pt x="0" y="679010"/>
                </a:moveTo>
                <a:lnTo>
                  <a:pt x="72428" y="411933"/>
                </a:lnTo>
                <a:lnTo>
                  <a:pt x="176543" y="203703"/>
                </a:lnTo>
                <a:lnTo>
                  <a:pt x="321398" y="40741"/>
                </a:lnTo>
                <a:lnTo>
                  <a:pt x="439093" y="0"/>
                </a:lnTo>
                <a:lnTo>
                  <a:pt x="570369" y="36214"/>
                </a:lnTo>
                <a:lnTo>
                  <a:pt x="615636" y="67901"/>
                </a:lnTo>
                <a:lnTo>
                  <a:pt x="0" y="679010"/>
                </a:lnTo>
                <a:close/>
              </a:path>
            </a:pathLst>
          </a:custGeom>
          <a:solidFill>
            <a:srgbClr val="FF66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6974047" y="1467749"/>
            <a:ext cx="1437" cy="60816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20208" y="2078786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</a:p>
        </p:txBody>
      </p:sp>
      <p:cxnSp>
        <p:nvCxnSpPr>
          <p:cNvPr id="16" name="Straight Connector 15"/>
          <p:cNvCxnSpPr>
            <a:cxnSpLocks noChangeAspect="1"/>
          </p:cNvCxnSpPr>
          <p:nvPr/>
        </p:nvCxnSpPr>
        <p:spPr>
          <a:xfrm flipH="1">
            <a:off x="5519058" y="1171575"/>
            <a:ext cx="1752600" cy="1752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16"/>
          <p:cNvSpPr/>
          <p:nvPr/>
        </p:nvSpPr>
        <p:spPr>
          <a:xfrm>
            <a:off x="6281058" y="1400175"/>
            <a:ext cx="1066800" cy="2667000"/>
          </a:xfrm>
          <a:prstGeom prst="arc">
            <a:avLst>
              <a:gd name="adj1" fmla="val 10800000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352629" y="1029807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43229" y="1944207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352629" y="1182207"/>
            <a:ext cx="0" cy="18075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276429" y="2096607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190829" y="953607"/>
                <a:ext cx="6045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0829" y="953607"/>
                <a:ext cx="60452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6815579" y="2089418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4" name="Freeform 23"/>
          <p:cNvSpPr/>
          <p:nvPr/>
        </p:nvSpPr>
        <p:spPr>
          <a:xfrm>
            <a:off x="6353239" y="1484569"/>
            <a:ext cx="618134" cy="610819"/>
          </a:xfrm>
          <a:custGeom>
            <a:avLst/>
            <a:gdLst>
              <a:gd name="connsiteX0" fmla="*/ 0 w 618134"/>
              <a:gd name="connsiteY0" fmla="*/ 607161 h 610819"/>
              <a:gd name="connsiteX1" fmla="*/ 618134 w 618134"/>
              <a:gd name="connsiteY1" fmla="*/ 610819 h 610819"/>
              <a:gd name="connsiteX2" fmla="*/ 614476 w 618134"/>
              <a:gd name="connsiteY2" fmla="*/ 0 h 610819"/>
              <a:gd name="connsiteX3" fmla="*/ 0 w 618134"/>
              <a:gd name="connsiteY3" fmla="*/ 607161 h 610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134" h="610819">
                <a:moveTo>
                  <a:pt x="0" y="607161"/>
                </a:moveTo>
                <a:lnTo>
                  <a:pt x="618134" y="610819"/>
                </a:lnTo>
                <a:cubicBezTo>
                  <a:pt x="616915" y="407213"/>
                  <a:pt x="615695" y="203606"/>
                  <a:pt x="614476" y="0"/>
                </a:cubicBezTo>
                <a:lnTo>
                  <a:pt x="0" y="607161"/>
                </a:lnTo>
                <a:close/>
              </a:path>
            </a:pathLst>
          </a:custGeom>
          <a:solidFill>
            <a:srgbClr val="FF66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438229" y="2096607"/>
            <a:ext cx="198120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6969418" y="1478381"/>
            <a:ext cx="1437" cy="60816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 noChangeAspect="1"/>
          </p:cNvCxnSpPr>
          <p:nvPr/>
        </p:nvCxnSpPr>
        <p:spPr>
          <a:xfrm flipH="1">
            <a:off x="5514429" y="1182207"/>
            <a:ext cx="1752600" cy="1752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031897" y="1315013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(3,3)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82292" y="3144149"/>
            <a:ext cx="4827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Method 2…</a:t>
            </a:r>
          </a:p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Area under the curved line, subtract the triangle…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23829" y="3743158"/>
                <a:ext cx="1372171" cy="441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𝑏𝑎𝑠𝑒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 ×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h𝑒𝑖𝑔h𝑡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829" y="3743158"/>
                <a:ext cx="1372171" cy="441724"/>
              </a:xfrm>
              <a:prstGeom prst="rect">
                <a:avLst/>
              </a:prstGeom>
              <a:blipFill>
                <a:blip r:embed="rId6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523829" y="4276558"/>
                <a:ext cx="735009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×3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829" y="4276558"/>
                <a:ext cx="735009" cy="438005"/>
              </a:xfrm>
              <a:prstGeom prst="rect">
                <a:avLst/>
              </a:prstGeom>
              <a:blipFill>
                <a:blip r:embed="rId7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523829" y="4886158"/>
                <a:ext cx="14955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=4.5 </m:t>
                      </m:r>
                      <m:r>
                        <a:rPr lang="en-US" sz="1200" b="0" i="1" smtClean="0">
                          <a:latin typeface="Cambria Math"/>
                        </a:rPr>
                        <m:t>𝑠𝑞𝑢𝑎𝑟𝑒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𝑢𝑛𝑖𝑡𝑠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829" y="4886158"/>
                <a:ext cx="1495538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5743029" y="3971758"/>
            <a:ext cx="381000" cy="533400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047829" y="4047958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35" name="Arc 34"/>
          <p:cNvSpPr/>
          <p:nvPr/>
        </p:nvSpPr>
        <p:spPr>
          <a:xfrm>
            <a:off x="5895429" y="4505158"/>
            <a:ext cx="381000" cy="533400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124029" y="4657558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23829" y="5571958"/>
                <a:ext cx="31173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𝑢𝑛𝑑𝑒𝑟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𝑐𝑢𝑟𝑣𝑒</m:t>
                      </m:r>
                      <m:r>
                        <a:rPr lang="en-US" sz="1200" b="0" i="1" smtClean="0">
                          <a:latin typeface="Cambria Math"/>
                        </a:rPr>
                        <m:t> −</m:t>
                      </m:r>
                      <m:r>
                        <a:rPr lang="en-US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𝑜𝑓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𝑡h𝑒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𝑡𝑟𝑖𝑎𝑛𝑔𝑙𝑒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829" y="5571958"/>
                <a:ext cx="3117392" cy="276999"/>
              </a:xfrm>
              <a:prstGeom prst="rect">
                <a:avLst/>
              </a:prstGeom>
              <a:blipFill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523829" y="5952958"/>
                <a:ext cx="8568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=9−4.5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829" y="5952958"/>
                <a:ext cx="856838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523829" y="6333958"/>
                <a:ext cx="14955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=4.5 </m:t>
                      </m:r>
                      <m:r>
                        <a:rPr lang="en-US" sz="1200" b="0" i="1" smtClean="0">
                          <a:latin typeface="Cambria Math"/>
                        </a:rPr>
                        <m:t>𝑠𝑞𝑢𝑎𝑟𝑒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𝑢𝑛𝑖𝑡𝑠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829" y="6333958"/>
                <a:ext cx="1495538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405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  <p:bldP spid="12" grpId="0"/>
      <p:bldP spid="13" grpId="0" animBg="1"/>
      <p:bldP spid="15" grpId="0"/>
      <p:bldP spid="17" grpId="0" animBg="1"/>
      <p:bldP spid="18" grpId="0"/>
      <p:bldP spid="19" grpId="0"/>
      <p:bldP spid="21" grpId="0"/>
      <p:bldP spid="22" grpId="0"/>
      <p:bldP spid="23" grpId="0"/>
      <p:bldP spid="24" grpId="0" animBg="1"/>
      <p:bldP spid="28" grpId="1"/>
      <p:bldP spid="30" grpId="0"/>
      <p:bldP spid="31" grpId="0"/>
      <p:bldP spid="32" grpId="0"/>
      <p:bldP spid="33" grpId="0" animBg="1"/>
      <p:bldP spid="34" grpId="0"/>
      <p:bldP spid="35" grpId="0" animBg="1"/>
      <p:bldP spid="36" grpId="0"/>
      <p:bldP spid="37" grpId="0"/>
      <p:bldP spid="38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definite integration together with areas of trapeziums and triangles to find the area between a curve and another line.</a:t>
                </a:r>
              </a:p>
              <a:p>
                <a:pPr marL="0" indent="0" algn="ctr">
                  <a:buNone/>
                </a:pPr>
                <a:endParaRPr lang="en-US" sz="12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altLang="en-US" sz="1200" dirty="0">
                    <a:latin typeface="Comic Sans MS" pitchFamily="66" charset="0"/>
                  </a:rPr>
                  <a:t>The diagram below shows a sketch of part of the curve with equation: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altLang="en-US" sz="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200" i="1">
                          <a:latin typeface="Cambria Math"/>
                        </a:rPr>
                        <m:t>𝑦</m:t>
                      </m:r>
                      <m:r>
                        <a:rPr lang="en-US" altLang="en-US" sz="1200" i="1">
                          <a:latin typeface="Cambria Math"/>
                        </a:rPr>
                        <m:t>=</m:t>
                      </m:r>
                      <m:r>
                        <a:rPr lang="en-US" altLang="en-US" sz="1200" i="1">
                          <a:latin typeface="Cambria Math"/>
                        </a:rPr>
                        <m:t>𝑥</m:t>
                      </m:r>
                      <m:r>
                        <a:rPr lang="en-US" altLang="en-US" sz="1200" i="1">
                          <a:latin typeface="Cambria Math"/>
                        </a:rPr>
                        <m:t>(</m:t>
                      </m:r>
                      <m:r>
                        <a:rPr lang="en-US" altLang="en-US" sz="1200" i="1">
                          <a:latin typeface="Cambria Math"/>
                        </a:rPr>
                        <m:t>𝑥</m:t>
                      </m:r>
                      <m:r>
                        <a:rPr lang="en-US" altLang="en-US" sz="1200" i="1">
                          <a:latin typeface="Cambria Math"/>
                        </a:rPr>
                        <m:t>−3)</m:t>
                      </m:r>
                    </m:oMath>
                  </m:oMathPara>
                </a14:m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altLang="en-US" sz="1200" dirty="0">
                    <a:latin typeface="Comic Sans MS" pitchFamily="66" charset="0"/>
                  </a:rPr>
                  <a:t>and the line: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200" i="1">
                          <a:latin typeface="Cambria Math"/>
                        </a:rPr>
                        <m:t>𝑦</m:t>
                      </m:r>
                      <m:r>
                        <a:rPr lang="en-US" altLang="en-US" sz="1200" i="1">
                          <a:latin typeface="Cambria Math"/>
                        </a:rPr>
                        <m:t>=2</m:t>
                      </m:r>
                      <m:r>
                        <a:rPr lang="en-US" altLang="en-US" sz="1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altLang="en-US" sz="12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altLang="en-US" sz="1200" dirty="0">
                    <a:latin typeface="Comic Sans MS" pitchFamily="66" charset="0"/>
                  </a:rPr>
                  <a:t>Find the area of the shaded region OAC.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3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67200" y="1676400"/>
            <a:ext cx="457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The shaded region OAC will be equal to triangle OBC subtract region ABC…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We need to know the x-coordinate at B…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95800" y="2819400"/>
                <a:ext cx="1524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=2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819400"/>
                <a:ext cx="15240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95800" y="3352800"/>
                <a:ext cx="1600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−3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=2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352800"/>
                <a:ext cx="16002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95800" y="3886200"/>
                <a:ext cx="1524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−5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886200"/>
                <a:ext cx="15240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419600" y="4419600"/>
                <a:ext cx="1600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−5)=0</m:t>
                      </m:r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419600"/>
                <a:ext cx="1600200" cy="338554"/>
              </a:xfrm>
              <a:prstGeom prst="rect">
                <a:avLst/>
              </a:prstGeom>
              <a:blipFill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19600" y="5105400"/>
                <a:ext cx="1600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=0 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105400"/>
                <a:ext cx="160020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5791200" y="2971800"/>
            <a:ext cx="381000" cy="533400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096000" y="31242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the bracket</a:t>
            </a:r>
          </a:p>
        </p:txBody>
      </p:sp>
      <p:sp>
        <p:nvSpPr>
          <p:cNvPr id="30" name="Arc 29"/>
          <p:cNvSpPr/>
          <p:nvPr/>
        </p:nvSpPr>
        <p:spPr>
          <a:xfrm>
            <a:off x="5791200" y="3505200"/>
            <a:ext cx="381000" cy="533400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c 30"/>
          <p:cNvSpPr/>
          <p:nvPr/>
        </p:nvSpPr>
        <p:spPr>
          <a:xfrm>
            <a:off x="5791200" y="4038600"/>
            <a:ext cx="381000" cy="533400"/>
          </a:xfrm>
          <a:prstGeom prst="arc">
            <a:avLst>
              <a:gd name="adj1" fmla="val 16200000"/>
              <a:gd name="adj2" fmla="val 546134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096000" y="3657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2x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096000" y="41910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2993367" y="5084181"/>
            <a:ext cx="0" cy="79363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914400" y="4345185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276600" y="5716784"/>
            <a:ext cx="304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1066800" y="4649986"/>
            <a:ext cx="0" cy="19794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4649985"/>
                <a:ext cx="1066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49985"/>
                <a:ext cx="106680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4802385"/>
                <a:ext cx="6894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4802385"/>
                <a:ext cx="689484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994914" y="5560072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362200" y="586918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42" name="Freeform 41"/>
          <p:cNvSpPr/>
          <p:nvPr/>
        </p:nvSpPr>
        <p:spPr>
          <a:xfrm>
            <a:off x="1074745" y="5071794"/>
            <a:ext cx="1928474" cy="797391"/>
          </a:xfrm>
          <a:custGeom>
            <a:avLst/>
            <a:gdLst>
              <a:gd name="connsiteX0" fmla="*/ 0 w 1928474"/>
              <a:gd name="connsiteY0" fmla="*/ 797391 h 797391"/>
              <a:gd name="connsiteX1" fmla="*/ 1928474 w 1928474"/>
              <a:gd name="connsiteY1" fmla="*/ 0 h 797391"/>
              <a:gd name="connsiteX2" fmla="*/ 1820133 w 1928474"/>
              <a:gd name="connsiteY2" fmla="*/ 273019 h 797391"/>
              <a:gd name="connsiteX3" fmla="*/ 1668455 w 1928474"/>
              <a:gd name="connsiteY3" fmla="*/ 537372 h 797391"/>
              <a:gd name="connsiteX4" fmla="*/ 1473441 w 1928474"/>
              <a:gd name="connsiteY4" fmla="*/ 767055 h 797391"/>
              <a:gd name="connsiteX5" fmla="*/ 1434438 w 1928474"/>
              <a:gd name="connsiteY5" fmla="*/ 797391 h 797391"/>
              <a:gd name="connsiteX6" fmla="*/ 0 w 1928474"/>
              <a:gd name="connsiteY6" fmla="*/ 797391 h 797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28474" h="797391">
                <a:moveTo>
                  <a:pt x="0" y="797391"/>
                </a:moveTo>
                <a:lnTo>
                  <a:pt x="1928474" y="0"/>
                </a:lnTo>
                <a:lnTo>
                  <a:pt x="1820133" y="273019"/>
                </a:lnTo>
                <a:lnTo>
                  <a:pt x="1668455" y="537372"/>
                </a:lnTo>
                <a:lnTo>
                  <a:pt x="1473441" y="767055"/>
                </a:lnTo>
                <a:lnTo>
                  <a:pt x="1434438" y="797391"/>
                </a:lnTo>
                <a:lnTo>
                  <a:pt x="0" y="797391"/>
                </a:lnTo>
                <a:close/>
              </a:path>
            </a:pathLst>
          </a:custGeom>
          <a:solidFill>
            <a:srgbClr val="FF66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838200" y="5869184"/>
            <a:ext cx="25146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43"/>
          <p:cNvSpPr/>
          <p:nvPr/>
        </p:nvSpPr>
        <p:spPr>
          <a:xfrm flipV="1">
            <a:off x="457200" y="2363985"/>
            <a:ext cx="2667000" cy="3810000"/>
          </a:xfrm>
          <a:prstGeom prst="arc">
            <a:avLst>
              <a:gd name="adj1" fmla="val 12415094"/>
              <a:gd name="adj2" fmla="val 2005531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>
            <a:cxnSpLocks/>
          </p:cNvCxnSpPr>
          <p:nvPr/>
        </p:nvCxnSpPr>
        <p:spPr>
          <a:xfrm flipH="1">
            <a:off x="685800" y="4954785"/>
            <a:ext cx="2590800" cy="1066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303254" y="5583075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757579" y="4838329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943044" y="5578762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819400" y="5869185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924175" y="5054656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(5,10)</a:t>
            </a:r>
          </a:p>
        </p:txBody>
      </p:sp>
    </p:spTree>
    <p:extLst>
      <p:ext uri="{BB962C8B-B14F-4D97-AF65-F5344CB8AC3E}">
        <p14:creationId xmlns:p14="http://schemas.microsoft.com/office/powerpoint/2010/main" val="2812282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 animBg="1"/>
      <p:bldP spid="29" grpId="0"/>
      <p:bldP spid="30" grpId="0" animBg="1"/>
      <p:bldP spid="31" grpId="0" animBg="1"/>
      <p:bldP spid="32" grpId="0"/>
      <p:bldP spid="33" grpId="0"/>
      <p:bldP spid="49" grpId="0"/>
      <p:bldP spid="5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13ACCFE-68B9-48CB-9D9C-748C46713B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62B4F8-3CF3-4EA8-B7B7-63BC03578F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E78F4C-C9B6-435E-91F7-6B39D5D8473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676</TotalTime>
  <Words>1816</Words>
  <Application>Microsoft Office PowerPoint</Application>
  <PresentationFormat>On-screen Show (4:3)</PresentationFormat>
  <Paragraphs>330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Papyrus</vt:lpstr>
      <vt:lpstr>Segoe UI Black</vt:lpstr>
      <vt:lpstr>Wingdings</vt:lpstr>
      <vt:lpstr>Office テーマ</vt:lpstr>
      <vt:lpstr>PowerPoint Presentation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152</cp:revision>
  <dcterms:created xsi:type="dcterms:W3CDTF">2017-08-14T15:35:38Z</dcterms:created>
  <dcterms:modified xsi:type="dcterms:W3CDTF">2020-12-16T16:13:45Z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