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1" r:id="rId5"/>
    <p:sldId id="272" r:id="rId6"/>
    <p:sldId id="310" r:id="rId7"/>
    <p:sldId id="311" r:id="rId8"/>
    <p:sldId id="312" r:id="rId9"/>
    <p:sldId id="313" r:id="rId10"/>
    <p:sldId id="31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3" Type="http://schemas.openxmlformats.org/officeDocument/2006/relationships/image" Target="../media/image159.png"/><Relationship Id="rId7" Type="http://schemas.openxmlformats.org/officeDocument/2006/relationships/image" Target="../media/image163.png"/><Relationship Id="rId2" Type="http://schemas.openxmlformats.org/officeDocument/2006/relationships/image" Target="../media/image1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5" Type="http://schemas.openxmlformats.org/officeDocument/2006/relationships/image" Target="../media/image161.png"/><Relationship Id="rId4" Type="http://schemas.openxmlformats.org/officeDocument/2006/relationships/image" Target="../media/image160.png"/><Relationship Id="rId9" Type="http://schemas.openxmlformats.org/officeDocument/2006/relationships/image" Target="../media/image16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3" Type="http://schemas.openxmlformats.org/officeDocument/2006/relationships/image" Target="../media/image167.png"/><Relationship Id="rId7" Type="http://schemas.openxmlformats.org/officeDocument/2006/relationships/image" Target="../media/image172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.png"/><Relationship Id="rId5" Type="http://schemas.openxmlformats.org/officeDocument/2006/relationships/image" Target="../media/image170.png"/><Relationship Id="rId10" Type="http://schemas.openxmlformats.org/officeDocument/2006/relationships/image" Target="../media/image175.png"/><Relationship Id="rId4" Type="http://schemas.openxmlformats.org/officeDocument/2006/relationships/image" Target="../media/image169.png"/><Relationship Id="rId9" Type="http://schemas.openxmlformats.org/officeDocument/2006/relationships/image" Target="../media/image17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5.png"/><Relationship Id="rId3" Type="http://schemas.openxmlformats.org/officeDocument/2006/relationships/image" Target="../media/image167.png"/><Relationship Id="rId7" Type="http://schemas.openxmlformats.org/officeDocument/2006/relationships/image" Target="../media/image179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.png"/><Relationship Id="rId5" Type="http://schemas.openxmlformats.org/officeDocument/2006/relationships/image" Target="../media/image177.png"/><Relationship Id="rId4" Type="http://schemas.openxmlformats.org/officeDocument/2006/relationships/image" Target="../media/image176.png"/><Relationship Id="rId9" Type="http://schemas.openxmlformats.org/officeDocument/2006/relationships/image" Target="../media/image18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png"/><Relationship Id="rId7" Type="http://schemas.openxmlformats.org/officeDocument/2006/relationships/image" Target="../media/image182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5" Type="http://schemas.openxmlformats.org/officeDocument/2006/relationships/image" Target="../media/image175.png"/><Relationship Id="rId4" Type="http://schemas.openxmlformats.org/officeDocument/2006/relationships/image" Target="../media/image18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3" Type="http://schemas.openxmlformats.org/officeDocument/2006/relationships/image" Target="../media/image167.png"/><Relationship Id="rId7" Type="http://schemas.openxmlformats.org/officeDocument/2006/relationships/image" Target="../media/image187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6.png"/><Relationship Id="rId5" Type="http://schemas.openxmlformats.org/officeDocument/2006/relationships/image" Target="../media/image185.png"/><Relationship Id="rId4" Type="http://schemas.openxmlformats.org/officeDocument/2006/relationships/image" Target="../media/image184.png"/><Relationship Id="rId9" Type="http://schemas.openxmlformats.org/officeDocument/2006/relationships/image" Target="../media/image1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13F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96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6593413" y="2266448"/>
            <a:ext cx="818776" cy="346635"/>
          </a:xfrm>
          <a:custGeom>
            <a:avLst/>
            <a:gdLst>
              <a:gd name="connsiteX0" fmla="*/ 0 w 818776"/>
              <a:gd name="connsiteY0" fmla="*/ 0 h 346635"/>
              <a:gd name="connsiteX1" fmla="*/ 818776 w 818776"/>
              <a:gd name="connsiteY1" fmla="*/ 5977 h 346635"/>
              <a:gd name="connsiteX2" fmla="*/ 669365 w 818776"/>
              <a:gd name="connsiteY2" fmla="*/ 215153 h 346635"/>
              <a:gd name="connsiteX3" fmla="*/ 502023 w 818776"/>
              <a:gd name="connsiteY3" fmla="*/ 340659 h 346635"/>
              <a:gd name="connsiteX4" fmla="*/ 376517 w 818776"/>
              <a:gd name="connsiteY4" fmla="*/ 346635 h 346635"/>
              <a:gd name="connsiteX5" fmla="*/ 191247 w 818776"/>
              <a:gd name="connsiteY5" fmla="*/ 262965 h 346635"/>
              <a:gd name="connsiteX6" fmla="*/ 83670 w 818776"/>
              <a:gd name="connsiteY6" fmla="*/ 125506 h 346635"/>
              <a:gd name="connsiteX7" fmla="*/ 0 w 818776"/>
              <a:gd name="connsiteY7" fmla="*/ 0 h 346635"/>
              <a:gd name="connsiteX0" fmla="*/ 0 w 818776"/>
              <a:gd name="connsiteY0" fmla="*/ 0 h 346635"/>
              <a:gd name="connsiteX1" fmla="*/ 818776 w 818776"/>
              <a:gd name="connsiteY1" fmla="*/ 5977 h 346635"/>
              <a:gd name="connsiteX2" fmla="*/ 669365 w 818776"/>
              <a:gd name="connsiteY2" fmla="*/ 215153 h 346635"/>
              <a:gd name="connsiteX3" fmla="*/ 502023 w 818776"/>
              <a:gd name="connsiteY3" fmla="*/ 340659 h 346635"/>
              <a:gd name="connsiteX4" fmla="*/ 376517 w 818776"/>
              <a:gd name="connsiteY4" fmla="*/ 346635 h 346635"/>
              <a:gd name="connsiteX5" fmla="*/ 209176 w 818776"/>
              <a:gd name="connsiteY5" fmla="*/ 262965 h 346635"/>
              <a:gd name="connsiteX6" fmla="*/ 83670 w 818776"/>
              <a:gd name="connsiteY6" fmla="*/ 125506 h 346635"/>
              <a:gd name="connsiteX7" fmla="*/ 0 w 818776"/>
              <a:gd name="connsiteY7" fmla="*/ 0 h 34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8776" h="346635">
                <a:moveTo>
                  <a:pt x="0" y="0"/>
                </a:moveTo>
                <a:lnTo>
                  <a:pt x="818776" y="5977"/>
                </a:lnTo>
                <a:lnTo>
                  <a:pt x="669365" y="215153"/>
                </a:lnTo>
                <a:lnTo>
                  <a:pt x="502023" y="340659"/>
                </a:lnTo>
                <a:lnTo>
                  <a:pt x="376517" y="346635"/>
                </a:lnTo>
                <a:lnTo>
                  <a:pt x="209176" y="262965"/>
                </a:lnTo>
                <a:lnTo>
                  <a:pt x="83670" y="12550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take care when all or part of a curve lies under the x-axis.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area of the finite region bounded by the curve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x axis.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with a sketch. The roots are at x = 0 and x = 3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you are finding an area below the x-axis, the answer will be negative…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you have to take the </a:t>
                </a:r>
                <a:r>
                  <a:rPr lang="en-US" sz="1600" u="sng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magnitude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of the answer only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  <a:blipFill>
                <a:blip r:embed="rId2"/>
                <a:stretch>
                  <a:fillRect t="-72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6592389" y="89698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6622869" y="98842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フリーフォーム: 図形 9">
            <a:extLst>
              <a:ext uri="{FF2B5EF4-FFF2-40B4-BE49-F238E27FC236}">
                <a16:creationId xmlns:a16="http://schemas.microsoft.com/office/drawing/2014/main" id="{4287FE52-C8A5-4A35-96D2-C54CA3E5C9CC}"/>
              </a:ext>
            </a:extLst>
          </p:cNvPr>
          <p:cNvSpPr/>
          <p:nvPr/>
        </p:nvSpPr>
        <p:spPr>
          <a:xfrm>
            <a:off x="6122124" y="1310597"/>
            <a:ext cx="1750423" cy="1309214"/>
          </a:xfrm>
          <a:custGeom>
            <a:avLst/>
            <a:gdLst>
              <a:gd name="connsiteX0" fmla="*/ 0 w 1837678"/>
              <a:gd name="connsiteY0" fmla="*/ 0 h 1766657"/>
              <a:gd name="connsiteX1" fmla="*/ 932156 w 1837678"/>
              <a:gd name="connsiteY1" fmla="*/ 1766656 h 1766657"/>
              <a:gd name="connsiteX2" fmla="*/ 1837678 w 1837678"/>
              <a:gd name="connsiteY2" fmla="*/ 8878 h 1766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7678" h="1766657">
                <a:moveTo>
                  <a:pt x="0" y="0"/>
                </a:moveTo>
                <a:cubicBezTo>
                  <a:pt x="312938" y="882588"/>
                  <a:pt x="625876" y="1765176"/>
                  <a:pt x="932156" y="1766656"/>
                </a:cubicBezTo>
                <a:cubicBezTo>
                  <a:pt x="1238436" y="1768136"/>
                  <a:pt x="1538057" y="888507"/>
                  <a:pt x="1837678" y="8878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339840" y="22468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5681" y="223374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58891" y="1010194"/>
                <a:ext cx="119257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891" y="1010194"/>
                <a:ext cx="1192571" cy="246221"/>
              </a:xfrm>
              <a:prstGeom prst="rect">
                <a:avLst/>
              </a:prstGeom>
              <a:blipFill>
                <a:blip r:embed="rId3"/>
                <a:stretch>
                  <a:fillRect l="-3590" r="-564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14799" y="3230880"/>
                <a:ext cx="1522212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3230880"/>
                <a:ext cx="1522212" cy="484363"/>
              </a:xfrm>
              <a:prstGeom prst="rect">
                <a:avLst/>
              </a:prstGeom>
              <a:blipFill>
                <a:blip r:embed="rId4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199" y="3862251"/>
                <a:ext cx="1362617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3862251"/>
                <a:ext cx="1362617" cy="4843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71554" y="4519748"/>
                <a:ext cx="1136593" cy="557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554" y="4519748"/>
                <a:ext cx="1136593" cy="5579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58492" y="5255622"/>
                <a:ext cx="2797112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492" y="5255622"/>
                <a:ext cx="2797112" cy="4883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71555" y="5895701"/>
                <a:ext cx="5949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=−4.5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555" y="5895701"/>
                <a:ext cx="594906" cy="215444"/>
              </a:xfrm>
              <a:prstGeom prst="rect">
                <a:avLst/>
              </a:prstGeom>
              <a:blipFill>
                <a:blip r:embed="rId8"/>
                <a:stretch>
                  <a:fillRect l="-3093" r="-7216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6291941"/>
                <a:ext cx="46025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291941"/>
                <a:ext cx="460254" cy="215444"/>
              </a:xfrm>
              <a:prstGeom prst="rect">
                <a:avLst/>
              </a:prstGeom>
              <a:blipFill>
                <a:blip r:embed="rId9"/>
                <a:stretch>
                  <a:fillRect l="-2632" r="-789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 rot="10800000" flipH="1">
            <a:off x="5538652" y="3500845"/>
            <a:ext cx="296092" cy="609600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791200" y="3553097"/>
            <a:ext cx="1140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 rot="10800000" flipH="1">
            <a:off x="5499463" y="4184468"/>
            <a:ext cx="296092" cy="609600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rot="10800000" flipH="1">
            <a:off x="6932023" y="4876799"/>
            <a:ext cx="296092" cy="609600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 rot="10800000" flipH="1">
            <a:off x="6945085" y="5569131"/>
            <a:ext cx="300445" cy="465909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 rot="10800000" flipH="1">
            <a:off x="4807132" y="6008913"/>
            <a:ext cx="243840" cy="400595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695407" y="4228011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15052" y="4929051"/>
            <a:ext cx="1606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88927" y="5630091"/>
            <a:ext cx="1066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72595" y="5939245"/>
            <a:ext cx="2076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magnitude of the number is the area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3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9" grpId="0"/>
      <p:bldP spid="10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5807869" y="1852613"/>
            <a:ext cx="1107281" cy="490537"/>
            <a:chOff x="5807869" y="1852613"/>
            <a:chExt cx="1107281" cy="490537"/>
          </a:xfrm>
        </p:grpSpPr>
        <p:sp>
          <p:nvSpPr>
            <p:cNvPr id="11" name="Freeform 10"/>
            <p:cNvSpPr/>
            <p:nvPr/>
          </p:nvSpPr>
          <p:spPr>
            <a:xfrm>
              <a:off x="6598444" y="2259806"/>
              <a:ext cx="316706" cy="83344"/>
            </a:xfrm>
            <a:custGeom>
              <a:avLst/>
              <a:gdLst>
                <a:gd name="connsiteX0" fmla="*/ 0 w 316706"/>
                <a:gd name="connsiteY0" fmla="*/ 0 h 83344"/>
                <a:gd name="connsiteX1" fmla="*/ 316706 w 316706"/>
                <a:gd name="connsiteY1" fmla="*/ 0 h 83344"/>
                <a:gd name="connsiteX2" fmla="*/ 247650 w 316706"/>
                <a:gd name="connsiteY2" fmla="*/ 64294 h 83344"/>
                <a:gd name="connsiteX3" fmla="*/ 169069 w 316706"/>
                <a:gd name="connsiteY3" fmla="*/ 83344 h 83344"/>
                <a:gd name="connsiteX4" fmla="*/ 80962 w 316706"/>
                <a:gd name="connsiteY4" fmla="*/ 57150 h 83344"/>
                <a:gd name="connsiteX5" fmla="*/ 0 w 316706"/>
                <a:gd name="connsiteY5" fmla="*/ 0 h 83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706" h="83344">
                  <a:moveTo>
                    <a:pt x="0" y="0"/>
                  </a:moveTo>
                  <a:lnTo>
                    <a:pt x="316706" y="0"/>
                  </a:lnTo>
                  <a:lnTo>
                    <a:pt x="247650" y="64294"/>
                  </a:lnTo>
                  <a:lnTo>
                    <a:pt x="169069" y="83344"/>
                  </a:lnTo>
                  <a:lnTo>
                    <a:pt x="80962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>
              <a:off x="5807869" y="1852613"/>
              <a:ext cx="792956" cy="411956"/>
            </a:xfrm>
            <a:custGeom>
              <a:avLst/>
              <a:gdLst>
                <a:gd name="connsiteX0" fmla="*/ 0 w 792956"/>
                <a:gd name="connsiteY0" fmla="*/ 411956 h 411956"/>
                <a:gd name="connsiteX1" fmla="*/ 792956 w 792956"/>
                <a:gd name="connsiteY1" fmla="*/ 407193 h 411956"/>
                <a:gd name="connsiteX2" fmla="*/ 578644 w 792956"/>
                <a:gd name="connsiteY2" fmla="*/ 190500 h 411956"/>
                <a:gd name="connsiteX3" fmla="*/ 426244 w 792956"/>
                <a:gd name="connsiteY3" fmla="*/ 35718 h 411956"/>
                <a:gd name="connsiteX4" fmla="*/ 323850 w 792956"/>
                <a:gd name="connsiteY4" fmla="*/ 0 h 411956"/>
                <a:gd name="connsiteX5" fmla="*/ 240506 w 792956"/>
                <a:gd name="connsiteY5" fmla="*/ 21431 h 411956"/>
                <a:gd name="connsiteX6" fmla="*/ 147637 w 792956"/>
                <a:gd name="connsiteY6" fmla="*/ 128587 h 411956"/>
                <a:gd name="connsiteX7" fmla="*/ 30956 w 792956"/>
                <a:gd name="connsiteY7" fmla="*/ 340518 h 411956"/>
                <a:gd name="connsiteX8" fmla="*/ 0 w 792956"/>
                <a:gd name="connsiteY8" fmla="*/ 411956 h 41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956" h="411956">
                  <a:moveTo>
                    <a:pt x="0" y="411956"/>
                  </a:moveTo>
                  <a:lnTo>
                    <a:pt x="792956" y="407193"/>
                  </a:lnTo>
                  <a:lnTo>
                    <a:pt x="578644" y="190500"/>
                  </a:lnTo>
                  <a:lnTo>
                    <a:pt x="426244" y="35718"/>
                  </a:lnTo>
                  <a:lnTo>
                    <a:pt x="323850" y="0"/>
                  </a:lnTo>
                  <a:lnTo>
                    <a:pt x="240506" y="21431"/>
                  </a:lnTo>
                  <a:lnTo>
                    <a:pt x="147637" y="128587"/>
                  </a:lnTo>
                  <a:lnTo>
                    <a:pt x="30956" y="340518"/>
                  </a:lnTo>
                  <a:lnTo>
                    <a:pt x="0" y="4119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take care when all or part of a curve lies under the x-axis.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Sketch the curve with equation: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area of the finite region bounded by the curve and the x-axis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curve will be a positive cubic shape, with roots at -3, 0 and 1…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  <a:blipFill>
                <a:blip r:embed="rId2"/>
                <a:stretch>
                  <a:fillRect l="-336" t="-72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592389" y="89698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6622869" y="98842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512526" y="992778"/>
            <a:ext cx="1933303" cy="226423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339840" y="22468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1875" y="2242456"/>
            <a:ext cx="26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1565" y="2238102"/>
            <a:ext cx="426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blipFill>
                <a:blip r:embed="rId3"/>
                <a:stretch>
                  <a:fillRect l="-2326" r="-332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4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/>
      <p:bldP spid="35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5807869" y="1852613"/>
            <a:ext cx="1107281" cy="490537"/>
            <a:chOff x="5807869" y="1852613"/>
            <a:chExt cx="1107281" cy="490537"/>
          </a:xfrm>
        </p:grpSpPr>
        <p:sp>
          <p:nvSpPr>
            <p:cNvPr id="11" name="Freeform 10"/>
            <p:cNvSpPr/>
            <p:nvPr/>
          </p:nvSpPr>
          <p:spPr>
            <a:xfrm>
              <a:off x="6598444" y="2259806"/>
              <a:ext cx="316706" cy="83344"/>
            </a:xfrm>
            <a:custGeom>
              <a:avLst/>
              <a:gdLst>
                <a:gd name="connsiteX0" fmla="*/ 0 w 316706"/>
                <a:gd name="connsiteY0" fmla="*/ 0 h 83344"/>
                <a:gd name="connsiteX1" fmla="*/ 316706 w 316706"/>
                <a:gd name="connsiteY1" fmla="*/ 0 h 83344"/>
                <a:gd name="connsiteX2" fmla="*/ 247650 w 316706"/>
                <a:gd name="connsiteY2" fmla="*/ 64294 h 83344"/>
                <a:gd name="connsiteX3" fmla="*/ 169069 w 316706"/>
                <a:gd name="connsiteY3" fmla="*/ 83344 h 83344"/>
                <a:gd name="connsiteX4" fmla="*/ 80962 w 316706"/>
                <a:gd name="connsiteY4" fmla="*/ 57150 h 83344"/>
                <a:gd name="connsiteX5" fmla="*/ 0 w 316706"/>
                <a:gd name="connsiteY5" fmla="*/ 0 h 83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706" h="83344">
                  <a:moveTo>
                    <a:pt x="0" y="0"/>
                  </a:moveTo>
                  <a:lnTo>
                    <a:pt x="316706" y="0"/>
                  </a:lnTo>
                  <a:lnTo>
                    <a:pt x="247650" y="64294"/>
                  </a:lnTo>
                  <a:lnTo>
                    <a:pt x="169069" y="83344"/>
                  </a:lnTo>
                  <a:lnTo>
                    <a:pt x="80962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>
              <a:off x="5807869" y="1852613"/>
              <a:ext cx="792956" cy="411956"/>
            </a:xfrm>
            <a:custGeom>
              <a:avLst/>
              <a:gdLst>
                <a:gd name="connsiteX0" fmla="*/ 0 w 792956"/>
                <a:gd name="connsiteY0" fmla="*/ 411956 h 411956"/>
                <a:gd name="connsiteX1" fmla="*/ 792956 w 792956"/>
                <a:gd name="connsiteY1" fmla="*/ 407193 h 411956"/>
                <a:gd name="connsiteX2" fmla="*/ 578644 w 792956"/>
                <a:gd name="connsiteY2" fmla="*/ 190500 h 411956"/>
                <a:gd name="connsiteX3" fmla="*/ 426244 w 792956"/>
                <a:gd name="connsiteY3" fmla="*/ 35718 h 411956"/>
                <a:gd name="connsiteX4" fmla="*/ 323850 w 792956"/>
                <a:gd name="connsiteY4" fmla="*/ 0 h 411956"/>
                <a:gd name="connsiteX5" fmla="*/ 240506 w 792956"/>
                <a:gd name="connsiteY5" fmla="*/ 21431 h 411956"/>
                <a:gd name="connsiteX6" fmla="*/ 147637 w 792956"/>
                <a:gd name="connsiteY6" fmla="*/ 128587 h 411956"/>
                <a:gd name="connsiteX7" fmla="*/ 30956 w 792956"/>
                <a:gd name="connsiteY7" fmla="*/ 340518 h 411956"/>
                <a:gd name="connsiteX8" fmla="*/ 0 w 792956"/>
                <a:gd name="connsiteY8" fmla="*/ 411956 h 41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956" h="411956">
                  <a:moveTo>
                    <a:pt x="0" y="411956"/>
                  </a:moveTo>
                  <a:lnTo>
                    <a:pt x="792956" y="407193"/>
                  </a:lnTo>
                  <a:lnTo>
                    <a:pt x="578644" y="190500"/>
                  </a:lnTo>
                  <a:lnTo>
                    <a:pt x="426244" y="35718"/>
                  </a:lnTo>
                  <a:lnTo>
                    <a:pt x="323850" y="0"/>
                  </a:lnTo>
                  <a:lnTo>
                    <a:pt x="240506" y="21431"/>
                  </a:lnTo>
                  <a:lnTo>
                    <a:pt x="147637" y="128587"/>
                  </a:lnTo>
                  <a:lnTo>
                    <a:pt x="30956" y="340518"/>
                  </a:lnTo>
                  <a:lnTo>
                    <a:pt x="0" y="4119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take care when all or part of a curve lies under the x-axis.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Sketch the curve with equation: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area of the finite region bounded by the curve and the x-axis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need to find each area separately – if you do it all together, the negative will merge with the positive (we will see this in a moment…)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  <a:blipFill>
                <a:blip r:embed="rId2"/>
                <a:stretch>
                  <a:fillRect l="-336" t="-72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592389" y="89698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6622869" y="98842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512526" y="992778"/>
            <a:ext cx="1933303" cy="226423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339840" y="22468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1875" y="2242456"/>
            <a:ext cx="26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1565" y="2238102"/>
            <a:ext cx="426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blipFill>
                <a:blip r:embed="rId3"/>
                <a:stretch>
                  <a:fillRect l="-2326" r="-332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59617" y="3273410"/>
                <a:ext cx="2085123" cy="483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+3)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617" y="3273410"/>
                <a:ext cx="2085123" cy="483915"/>
              </a:xfrm>
              <a:prstGeom prst="rect">
                <a:avLst/>
              </a:prstGeom>
              <a:blipFill>
                <a:blip r:embed="rId4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12017" y="3872378"/>
                <a:ext cx="1944956" cy="483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2017" y="3872378"/>
                <a:ext cx="1944956" cy="483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04929" y="4450080"/>
                <a:ext cx="1639167" cy="5575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929" y="4450080"/>
                <a:ext cx="1639167" cy="557525"/>
              </a:xfrm>
              <a:prstGeom prst="rect">
                <a:avLst/>
              </a:prstGeom>
              <a:blipFill>
                <a:blip r:embed="rId6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87209" y="5144739"/>
                <a:ext cx="4084003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209" y="5144739"/>
                <a:ext cx="4084003" cy="4883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01387" y="5722441"/>
                <a:ext cx="587981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387" y="5722441"/>
                <a:ext cx="587981" cy="401905"/>
              </a:xfrm>
              <a:prstGeom prst="rect">
                <a:avLst/>
              </a:prstGeom>
              <a:blipFill>
                <a:blip r:embed="rId8"/>
                <a:stretch>
                  <a:fillRect l="-2062" t="-1515" r="-515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4299" y="6246980"/>
                <a:ext cx="423386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299" y="6246980"/>
                <a:ext cx="423386" cy="401905"/>
              </a:xfrm>
              <a:prstGeom prst="rect">
                <a:avLst/>
              </a:prstGeom>
              <a:blipFill>
                <a:blip r:embed="rId9"/>
                <a:stretch>
                  <a:fillRect l="-2857" r="-714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 rot="10800000" flipH="1">
            <a:off x="5871197" y="3559577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008713" y="3556743"/>
            <a:ext cx="1338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23"/>
          <p:cNvSpPr/>
          <p:nvPr/>
        </p:nvSpPr>
        <p:spPr>
          <a:xfrm rot="10800000" flipH="1">
            <a:off x="5832211" y="4169177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 rot="10800000" flipH="1">
            <a:off x="7909104" y="4842573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 rot="10800000" flipH="1">
            <a:off x="7923281" y="5430908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 rot="10800000" flipH="1">
            <a:off x="4524409" y="5966080"/>
            <a:ext cx="270876" cy="530413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959093" y="4187608"/>
            <a:ext cx="2100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78516" y="4690882"/>
            <a:ext cx="11930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45855" y="5534398"/>
            <a:ext cx="998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36348" y="5952613"/>
            <a:ext cx="1504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the magnitude only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9145" y="2390905"/>
                <a:ext cx="254878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145" y="2390905"/>
                <a:ext cx="254878" cy="401905"/>
              </a:xfrm>
              <a:prstGeom prst="rect">
                <a:avLst/>
              </a:prstGeom>
              <a:blipFill>
                <a:blip r:embed="rId10"/>
                <a:stretch>
                  <a:fillRect l="-17073" r="-1463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76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5807869" y="1852613"/>
            <a:ext cx="1107281" cy="490537"/>
            <a:chOff x="5807869" y="1852613"/>
            <a:chExt cx="1107281" cy="490537"/>
          </a:xfrm>
        </p:grpSpPr>
        <p:sp>
          <p:nvSpPr>
            <p:cNvPr id="11" name="Freeform 10"/>
            <p:cNvSpPr/>
            <p:nvPr/>
          </p:nvSpPr>
          <p:spPr>
            <a:xfrm>
              <a:off x="6598444" y="2259806"/>
              <a:ext cx="316706" cy="83344"/>
            </a:xfrm>
            <a:custGeom>
              <a:avLst/>
              <a:gdLst>
                <a:gd name="connsiteX0" fmla="*/ 0 w 316706"/>
                <a:gd name="connsiteY0" fmla="*/ 0 h 83344"/>
                <a:gd name="connsiteX1" fmla="*/ 316706 w 316706"/>
                <a:gd name="connsiteY1" fmla="*/ 0 h 83344"/>
                <a:gd name="connsiteX2" fmla="*/ 247650 w 316706"/>
                <a:gd name="connsiteY2" fmla="*/ 64294 h 83344"/>
                <a:gd name="connsiteX3" fmla="*/ 169069 w 316706"/>
                <a:gd name="connsiteY3" fmla="*/ 83344 h 83344"/>
                <a:gd name="connsiteX4" fmla="*/ 80962 w 316706"/>
                <a:gd name="connsiteY4" fmla="*/ 57150 h 83344"/>
                <a:gd name="connsiteX5" fmla="*/ 0 w 316706"/>
                <a:gd name="connsiteY5" fmla="*/ 0 h 83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706" h="83344">
                  <a:moveTo>
                    <a:pt x="0" y="0"/>
                  </a:moveTo>
                  <a:lnTo>
                    <a:pt x="316706" y="0"/>
                  </a:lnTo>
                  <a:lnTo>
                    <a:pt x="247650" y="64294"/>
                  </a:lnTo>
                  <a:lnTo>
                    <a:pt x="169069" y="83344"/>
                  </a:lnTo>
                  <a:lnTo>
                    <a:pt x="80962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>
              <a:off x="5807869" y="1852613"/>
              <a:ext cx="792956" cy="411956"/>
            </a:xfrm>
            <a:custGeom>
              <a:avLst/>
              <a:gdLst>
                <a:gd name="connsiteX0" fmla="*/ 0 w 792956"/>
                <a:gd name="connsiteY0" fmla="*/ 411956 h 411956"/>
                <a:gd name="connsiteX1" fmla="*/ 792956 w 792956"/>
                <a:gd name="connsiteY1" fmla="*/ 407193 h 411956"/>
                <a:gd name="connsiteX2" fmla="*/ 578644 w 792956"/>
                <a:gd name="connsiteY2" fmla="*/ 190500 h 411956"/>
                <a:gd name="connsiteX3" fmla="*/ 426244 w 792956"/>
                <a:gd name="connsiteY3" fmla="*/ 35718 h 411956"/>
                <a:gd name="connsiteX4" fmla="*/ 323850 w 792956"/>
                <a:gd name="connsiteY4" fmla="*/ 0 h 411956"/>
                <a:gd name="connsiteX5" fmla="*/ 240506 w 792956"/>
                <a:gd name="connsiteY5" fmla="*/ 21431 h 411956"/>
                <a:gd name="connsiteX6" fmla="*/ 147637 w 792956"/>
                <a:gd name="connsiteY6" fmla="*/ 128587 h 411956"/>
                <a:gd name="connsiteX7" fmla="*/ 30956 w 792956"/>
                <a:gd name="connsiteY7" fmla="*/ 340518 h 411956"/>
                <a:gd name="connsiteX8" fmla="*/ 0 w 792956"/>
                <a:gd name="connsiteY8" fmla="*/ 411956 h 41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956" h="411956">
                  <a:moveTo>
                    <a:pt x="0" y="411956"/>
                  </a:moveTo>
                  <a:lnTo>
                    <a:pt x="792956" y="407193"/>
                  </a:lnTo>
                  <a:lnTo>
                    <a:pt x="578644" y="190500"/>
                  </a:lnTo>
                  <a:lnTo>
                    <a:pt x="426244" y="35718"/>
                  </a:lnTo>
                  <a:lnTo>
                    <a:pt x="323850" y="0"/>
                  </a:lnTo>
                  <a:lnTo>
                    <a:pt x="240506" y="21431"/>
                  </a:lnTo>
                  <a:lnTo>
                    <a:pt x="147637" y="128587"/>
                  </a:lnTo>
                  <a:lnTo>
                    <a:pt x="30956" y="340518"/>
                  </a:lnTo>
                  <a:lnTo>
                    <a:pt x="0" y="4119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take care when all or part of a curve lies under the x-axis.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Sketch the curve with equation: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area of the finite region bounded by the curve and the x-axis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need to find each area separately – if you do it all together, the negative will merge with the positive (we will see this in a moment…)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  <a:blipFill>
                <a:blip r:embed="rId2"/>
                <a:stretch>
                  <a:fillRect l="-336" t="-72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592389" y="89698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6622869" y="98842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512526" y="992778"/>
            <a:ext cx="1933303" cy="226423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339840" y="22468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1875" y="2242456"/>
            <a:ext cx="26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1565" y="2238102"/>
            <a:ext cx="426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blipFill>
                <a:blip r:embed="rId3"/>
                <a:stretch>
                  <a:fillRect l="-2326" r="-332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85189" y="3326572"/>
                <a:ext cx="2113527" cy="4841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+3)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189" y="3326572"/>
                <a:ext cx="2113527" cy="48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51766" y="4152368"/>
                <a:ext cx="1733744" cy="557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766" y="4152368"/>
                <a:ext cx="1733744" cy="557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44679" y="5027780"/>
                <a:ext cx="4487960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679" y="5027780"/>
                <a:ext cx="4487960" cy="4883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01387" y="5722441"/>
                <a:ext cx="423386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387" y="5722441"/>
                <a:ext cx="423386" cy="407676"/>
              </a:xfrm>
              <a:prstGeom prst="rect">
                <a:avLst/>
              </a:prstGeom>
              <a:blipFill>
                <a:blip r:embed="rId7"/>
                <a:stretch>
                  <a:fillRect l="-2857" t="-1493" r="-8571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 rot="10800000" flipH="1">
            <a:off x="5754239" y="3612737"/>
            <a:ext cx="316952" cy="831671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987448" y="3620538"/>
            <a:ext cx="3262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brackets, integrate and use a square bracket (you can use the information you have from the previous integral to speed this up)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 rot="10800000" flipH="1">
            <a:off x="8259979" y="4603898"/>
            <a:ext cx="267333" cy="676939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 rot="10800000" flipH="1">
            <a:off x="8242259" y="5388377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8461289" y="4542027"/>
            <a:ext cx="757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subtract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337241" y="5555665"/>
            <a:ext cx="9981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9145" y="2390905"/>
                <a:ext cx="254878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145" y="2390905"/>
                <a:ext cx="254878" cy="401905"/>
              </a:xfrm>
              <a:prstGeom prst="rect">
                <a:avLst/>
              </a:prstGeom>
              <a:blipFill>
                <a:blip r:embed="rId8"/>
                <a:stretch>
                  <a:fillRect l="-17073" r="-1463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81332" y="1564051"/>
                <a:ext cx="254877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332" y="1564051"/>
                <a:ext cx="254877" cy="407676"/>
              </a:xfrm>
              <a:prstGeom prst="rect">
                <a:avLst/>
              </a:prstGeom>
              <a:blipFill>
                <a:blip r:embed="rId9"/>
                <a:stretch>
                  <a:fillRect l="-19048" t="-1515" r="-11905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00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1" grpId="0" animBg="1"/>
      <p:bldP spid="22" grpId="0"/>
      <p:bldP spid="25" grpId="0" animBg="1"/>
      <p:bldP spid="26" grpId="0" animBg="1"/>
      <p:bldP spid="29" grpId="0"/>
      <p:bldP spid="38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5807869" y="1852613"/>
            <a:ext cx="1107281" cy="490537"/>
            <a:chOff x="5807869" y="1852613"/>
            <a:chExt cx="1107281" cy="490537"/>
          </a:xfrm>
        </p:grpSpPr>
        <p:sp>
          <p:nvSpPr>
            <p:cNvPr id="11" name="Freeform 10"/>
            <p:cNvSpPr/>
            <p:nvPr/>
          </p:nvSpPr>
          <p:spPr>
            <a:xfrm>
              <a:off x="6598444" y="2259806"/>
              <a:ext cx="316706" cy="83344"/>
            </a:xfrm>
            <a:custGeom>
              <a:avLst/>
              <a:gdLst>
                <a:gd name="connsiteX0" fmla="*/ 0 w 316706"/>
                <a:gd name="connsiteY0" fmla="*/ 0 h 83344"/>
                <a:gd name="connsiteX1" fmla="*/ 316706 w 316706"/>
                <a:gd name="connsiteY1" fmla="*/ 0 h 83344"/>
                <a:gd name="connsiteX2" fmla="*/ 247650 w 316706"/>
                <a:gd name="connsiteY2" fmla="*/ 64294 h 83344"/>
                <a:gd name="connsiteX3" fmla="*/ 169069 w 316706"/>
                <a:gd name="connsiteY3" fmla="*/ 83344 h 83344"/>
                <a:gd name="connsiteX4" fmla="*/ 80962 w 316706"/>
                <a:gd name="connsiteY4" fmla="*/ 57150 h 83344"/>
                <a:gd name="connsiteX5" fmla="*/ 0 w 316706"/>
                <a:gd name="connsiteY5" fmla="*/ 0 h 83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706" h="83344">
                  <a:moveTo>
                    <a:pt x="0" y="0"/>
                  </a:moveTo>
                  <a:lnTo>
                    <a:pt x="316706" y="0"/>
                  </a:lnTo>
                  <a:lnTo>
                    <a:pt x="247650" y="64294"/>
                  </a:lnTo>
                  <a:lnTo>
                    <a:pt x="169069" y="83344"/>
                  </a:lnTo>
                  <a:lnTo>
                    <a:pt x="80962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>
              <a:off x="5807869" y="1852613"/>
              <a:ext cx="792956" cy="411956"/>
            </a:xfrm>
            <a:custGeom>
              <a:avLst/>
              <a:gdLst>
                <a:gd name="connsiteX0" fmla="*/ 0 w 792956"/>
                <a:gd name="connsiteY0" fmla="*/ 411956 h 411956"/>
                <a:gd name="connsiteX1" fmla="*/ 792956 w 792956"/>
                <a:gd name="connsiteY1" fmla="*/ 407193 h 411956"/>
                <a:gd name="connsiteX2" fmla="*/ 578644 w 792956"/>
                <a:gd name="connsiteY2" fmla="*/ 190500 h 411956"/>
                <a:gd name="connsiteX3" fmla="*/ 426244 w 792956"/>
                <a:gd name="connsiteY3" fmla="*/ 35718 h 411956"/>
                <a:gd name="connsiteX4" fmla="*/ 323850 w 792956"/>
                <a:gd name="connsiteY4" fmla="*/ 0 h 411956"/>
                <a:gd name="connsiteX5" fmla="*/ 240506 w 792956"/>
                <a:gd name="connsiteY5" fmla="*/ 21431 h 411956"/>
                <a:gd name="connsiteX6" fmla="*/ 147637 w 792956"/>
                <a:gd name="connsiteY6" fmla="*/ 128587 h 411956"/>
                <a:gd name="connsiteX7" fmla="*/ 30956 w 792956"/>
                <a:gd name="connsiteY7" fmla="*/ 340518 h 411956"/>
                <a:gd name="connsiteX8" fmla="*/ 0 w 792956"/>
                <a:gd name="connsiteY8" fmla="*/ 411956 h 41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956" h="411956">
                  <a:moveTo>
                    <a:pt x="0" y="411956"/>
                  </a:moveTo>
                  <a:lnTo>
                    <a:pt x="792956" y="407193"/>
                  </a:lnTo>
                  <a:lnTo>
                    <a:pt x="578644" y="190500"/>
                  </a:lnTo>
                  <a:lnTo>
                    <a:pt x="426244" y="35718"/>
                  </a:lnTo>
                  <a:lnTo>
                    <a:pt x="323850" y="0"/>
                  </a:lnTo>
                  <a:lnTo>
                    <a:pt x="240506" y="21431"/>
                  </a:lnTo>
                  <a:lnTo>
                    <a:pt x="147637" y="128587"/>
                  </a:lnTo>
                  <a:lnTo>
                    <a:pt x="30956" y="340518"/>
                  </a:lnTo>
                  <a:lnTo>
                    <a:pt x="0" y="4119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take care when all or part of a curve lies under the x-axis.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Sketch the curve with equation: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area of the finite region bounded by the curve and the x-axis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need to find each area separately – if you do it all together, the negative will merge with the positive (we will see this in a moment…)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  <a:blipFill>
                <a:blip r:embed="rId2"/>
                <a:stretch>
                  <a:fillRect l="-336" t="-72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592389" y="89698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6622869" y="98842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512526" y="992778"/>
            <a:ext cx="1933303" cy="226423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339840" y="22468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1875" y="2242456"/>
            <a:ext cx="26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1565" y="2238102"/>
            <a:ext cx="426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blipFill>
                <a:blip r:embed="rId3"/>
                <a:stretch>
                  <a:fillRect l="-2326" r="-332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55041" y="3953892"/>
                <a:ext cx="841577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041" y="3953892"/>
                <a:ext cx="841577" cy="5241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9145" y="2390905"/>
                <a:ext cx="254878" cy="401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145" y="2390905"/>
                <a:ext cx="254878" cy="401905"/>
              </a:xfrm>
              <a:prstGeom prst="rect">
                <a:avLst/>
              </a:prstGeom>
              <a:blipFill>
                <a:blip r:embed="rId5"/>
                <a:stretch>
                  <a:fillRect l="-17073" r="-1463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81332" y="1564051"/>
                <a:ext cx="254877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𝟒𝟓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1332" y="1564051"/>
                <a:ext cx="254877" cy="407676"/>
              </a:xfrm>
              <a:prstGeom prst="rect">
                <a:avLst/>
              </a:prstGeom>
              <a:blipFill>
                <a:blip r:embed="rId6"/>
                <a:stretch>
                  <a:fillRect l="-19048" t="-1515" r="-11905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19823" y="3946803"/>
                <a:ext cx="5466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823" y="3946803"/>
                <a:ext cx="546625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5411972" y="3806456"/>
            <a:ext cx="563526" cy="797442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812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5807869" y="1852613"/>
            <a:ext cx="1107281" cy="490537"/>
            <a:chOff x="5807869" y="1852613"/>
            <a:chExt cx="1107281" cy="490537"/>
          </a:xfrm>
        </p:grpSpPr>
        <p:sp>
          <p:nvSpPr>
            <p:cNvPr id="11" name="Freeform 10"/>
            <p:cNvSpPr/>
            <p:nvPr/>
          </p:nvSpPr>
          <p:spPr>
            <a:xfrm>
              <a:off x="6598444" y="2259806"/>
              <a:ext cx="316706" cy="83344"/>
            </a:xfrm>
            <a:custGeom>
              <a:avLst/>
              <a:gdLst>
                <a:gd name="connsiteX0" fmla="*/ 0 w 316706"/>
                <a:gd name="connsiteY0" fmla="*/ 0 h 83344"/>
                <a:gd name="connsiteX1" fmla="*/ 316706 w 316706"/>
                <a:gd name="connsiteY1" fmla="*/ 0 h 83344"/>
                <a:gd name="connsiteX2" fmla="*/ 247650 w 316706"/>
                <a:gd name="connsiteY2" fmla="*/ 64294 h 83344"/>
                <a:gd name="connsiteX3" fmla="*/ 169069 w 316706"/>
                <a:gd name="connsiteY3" fmla="*/ 83344 h 83344"/>
                <a:gd name="connsiteX4" fmla="*/ 80962 w 316706"/>
                <a:gd name="connsiteY4" fmla="*/ 57150 h 83344"/>
                <a:gd name="connsiteX5" fmla="*/ 0 w 316706"/>
                <a:gd name="connsiteY5" fmla="*/ 0 h 83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706" h="83344">
                  <a:moveTo>
                    <a:pt x="0" y="0"/>
                  </a:moveTo>
                  <a:lnTo>
                    <a:pt x="316706" y="0"/>
                  </a:lnTo>
                  <a:lnTo>
                    <a:pt x="247650" y="64294"/>
                  </a:lnTo>
                  <a:lnTo>
                    <a:pt x="169069" y="83344"/>
                  </a:lnTo>
                  <a:lnTo>
                    <a:pt x="80962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>
              <a:off x="5807869" y="1852613"/>
              <a:ext cx="792956" cy="411956"/>
            </a:xfrm>
            <a:custGeom>
              <a:avLst/>
              <a:gdLst>
                <a:gd name="connsiteX0" fmla="*/ 0 w 792956"/>
                <a:gd name="connsiteY0" fmla="*/ 411956 h 411956"/>
                <a:gd name="connsiteX1" fmla="*/ 792956 w 792956"/>
                <a:gd name="connsiteY1" fmla="*/ 407193 h 411956"/>
                <a:gd name="connsiteX2" fmla="*/ 578644 w 792956"/>
                <a:gd name="connsiteY2" fmla="*/ 190500 h 411956"/>
                <a:gd name="connsiteX3" fmla="*/ 426244 w 792956"/>
                <a:gd name="connsiteY3" fmla="*/ 35718 h 411956"/>
                <a:gd name="connsiteX4" fmla="*/ 323850 w 792956"/>
                <a:gd name="connsiteY4" fmla="*/ 0 h 411956"/>
                <a:gd name="connsiteX5" fmla="*/ 240506 w 792956"/>
                <a:gd name="connsiteY5" fmla="*/ 21431 h 411956"/>
                <a:gd name="connsiteX6" fmla="*/ 147637 w 792956"/>
                <a:gd name="connsiteY6" fmla="*/ 128587 h 411956"/>
                <a:gd name="connsiteX7" fmla="*/ 30956 w 792956"/>
                <a:gd name="connsiteY7" fmla="*/ 340518 h 411956"/>
                <a:gd name="connsiteX8" fmla="*/ 0 w 792956"/>
                <a:gd name="connsiteY8" fmla="*/ 411956 h 411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956" h="411956">
                  <a:moveTo>
                    <a:pt x="0" y="411956"/>
                  </a:moveTo>
                  <a:lnTo>
                    <a:pt x="792956" y="407193"/>
                  </a:lnTo>
                  <a:lnTo>
                    <a:pt x="578644" y="190500"/>
                  </a:lnTo>
                  <a:lnTo>
                    <a:pt x="426244" y="35718"/>
                  </a:lnTo>
                  <a:lnTo>
                    <a:pt x="323850" y="0"/>
                  </a:lnTo>
                  <a:lnTo>
                    <a:pt x="240506" y="21431"/>
                  </a:lnTo>
                  <a:lnTo>
                    <a:pt x="147637" y="128587"/>
                  </a:lnTo>
                  <a:lnTo>
                    <a:pt x="30956" y="340518"/>
                  </a:lnTo>
                  <a:lnTo>
                    <a:pt x="0" y="411956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Integration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take care when all or part of a curve lies under the x-axis.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Sketch the curve with equation: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area of the finite region bounded by the curve and the x-axis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Lets see our answer if we consider the area as a whole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44168"/>
              </a:xfrm>
              <a:blipFill>
                <a:blip r:embed="rId2"/>
                <a:stretch>
                  <a:fillRect l="-336" t="-72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13F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6592389" y="89698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6622869" y="988422"/>
            <a:ext cx="1" cy="255161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512526" y="992778"/>
            <a:ext cx="1933303" cy="2264230"/>
          </a:xfrm>
          <a:custGeom>
            <a:avLst/>
            <a:gdLst>
              <a:gd name="connsiteX0" fmla="*/ 0 w 1018903"/>
              <a:gd name="connsiteY0" fmla="*/ 1593669 h 1593669"/>
              <a:gd name="connsiteX1" fmla="*/ 287383 w 1018903"/>
              <a:gd name="connsiteY1" fmla="*/ 618309 h 1593669"/>
              <a:gd name="connsiteX2" fmla="*/ 696685 w 1018903"/>
              <a:gd name="connsiteY2" fmla="*/ 940526 h 1593669"/>
              <a:gd name="connsiteX3" fmla="*/ 1018903 w 1018903"/>
              <a:gd name="connsiteY3" fmla="*/ 0 h 1593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8903" h="1593669">
                <a:moveTo>
                  <a:pt x="0" y="1593669"/>
                </a:moveTo>
                <a:cubicBezTo>
                  <a:pt x="85634" y="1160417"/>
                  <a:pt x="171269" y="727166"/>
                  <a:pt x="287383" y="618309"/>
                </a:cubicBezTo>
                <a:cubicBezTo>
                  <a:pt x="403497" y="509452"/>
                  <a:pt x="574765" y="1043577"/>
                  <a:pt x="696685" y="940526"/>
                </a:cubicBezTo>
                <a:cubicBezTo>
                  <a:pt x="818605" y="837475"/>
                  <a:pt x="918754" y="418737"/>
                  <a:pt x="1018903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339840" y="224681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1875" y="2242456"/>
            <a:ext cx="26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1565" y="2238102"/>
            <a:ext cx="426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6631" y="659320"/>
                <a:ext cx="1836593" cy="246221"/>
              </a:xfrm>
              <a:prstGeom prst="rect">
                <a:avLst/>
              </a:prstGeom>
              <a:blipFill>
                <a:blip r:embed="rId3"/>
                <a:stretch>
                  <a:fillRect l="-2326" r="-332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786579" y="213716"/>
                <a:ext cx="25487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𝟕𝟏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6579" y="213716"/>
                <a:ext cx="254878" cy="403316"/>
              </a:xfrm>
              <a:prstGeom prst="rect">
                <a:avLst/>
              </a:prstGeom>
              <a:blipFill>
                <a:blip r:embed="rId4"/>
                <a:stretch>
                  <a:fillRect l="-16667" r="-1190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32026" y="3284043"/>
                <a:ext cx="2113527" cy="4836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+3)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026" y="3284043"/>
                <a:ext cx="2113527" cy="4836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84426" y="3883011"/>
                <a:ext cx="1973361" cy="4836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426" y="3883011"/>
                <a:ext cx="1973361" cy="483659"/>
              </a:xfrm>
              <a:prstGeom prst="rect">
                <a:avLst/>
              </a:prstGeom>
              <a:blipFill>
                <a:blip r:embed="rId6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77338" y="4460713"/>
                <a:ext cx="1733744" cy="557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338" y="4460713"/>
                <a:ext cx="1733744" cy="5572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59618" y="5155372"/>
                <a:ext cx="4487960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(1)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−3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618" y="5155372"/>
                <a:ext cx="4487960" cy="4883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873796" y="5733074"/>
                <a:ext cx="423386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796" y="5733074"/>
                <a:ext cx="423386" cy="403316"/>
              </a:xfrm>
              <a:prstGeom prst="rect">
                <a:avLst/>
              </a:prstGeom>
              <a:blipFill>
                <a:blip r:embed="rId9"/>
                <a:stretch>
                  <a:fillRect l="-2857" r="-714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 rot="10800000" flipH="1">
            <a:off x="5743606" y="3570210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881122" y="3567376"/>
            <a:ext cx="1338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 rot="10800000" flipH="1">
            <a:off x="5704620" y="4179810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rot="10800000" flipH="1">
            <a:off x="8217448" y="4842574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 rot="10800000" flipH="1">
            <a:off x="8189094" y="5494704"/>
            <a:ext cx="295687" cy="555222"/>
          </a:xfrm>
          <a:prstGeom prst="arc">
            <a:avLst>
              <a:gd name="adj1" fmla="val 16200000"/>
              <a:gd name="adj2" fmla="val 547472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831502" y="4198241"/>
            <a:ext cx="2100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57250" y="4127356"/>
            <a:ext cx="11930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45855" y="6012863"/>
            <a:ext cx="998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5976" y="6154630"/>
            <a:ext cx="7352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Notice that this answer is different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negative area has been subtracted, rather than added 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1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6" grpId="0" animBg="1"/>
      <p:bldP spid="28" grpId="0"/>
      <p:bldP spid="29" grpId="0" animBg="1"/>
      <p:bldP spid="38" grpId="0" animBg="1"/>
      <p:bldP spid="39" grpId="0" animBg="1"/>
      <p:bldP spid="4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3ACCFE-68B9-48CB-9D9C-748C46713B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62B4F8-3CF3-4EA8-B7B7-63BC03578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E78F4C-C9B6-435E-91F7-6B39D5D8473A}">
  <ds:schemaRefs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</TotalTime>
  <Words>1369</Words>
  <Application>Microsoft Office PowerPoint</Application>
  <PresentationFormat>On-screen Show (4:3)</PresentationFormat>
  <Paragraphs>134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151</cp:revision>
  <dcterms:created xsi:type="dcterms:W3CDTF">2017-08-14T15:35:38Z</dcterms:created>
  <dcterms:modified xsi:type="dcterms:W3CDTF">2020-12-16T16:12:48Z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