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9" r:id="rId5"/>
    <p:sldId id="270" r:id="rId6"/>
    <p:sldId id="305" r:id="rId7"/>
    <p:sldId id="306" r:id="rId8"/>
    <p:sldId id="307" r:id="rId9"/>
    <p:sldId id="308" r:id="rId10"/>
    <p:sldId id="309" r:id="rId11"/>
    <p:sldId id="30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13" Type="http://schemas.openxmlformats.org/officeDocument/2006/relationships/image" Target="../media/image114.png"/><Relationship Id="rId3" Type="http://schemas.openxmlformats.org/officeDocument/2006/relationships/image" Target="../media/image104.png"/><Relationship Id="rId7" Type="http://schemas.openxmlformats.org/officeDocument/2006/relationships/image" Target="../media/image108.png"/><Relationship Id="rId12" Type="http://schemas.openxmlformats.org/officeDocument/2006/relationships/image" Target="../media/image113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png"/><Relationship Id="rId11" Type="http://schemas.openxmlformats.org/officeDocument/2006/relationships/image" Target="../media/image112.png"/><Relationship Id="rId5" Type="http://schemas.openxmlformats.org/officeDocument/2006/relationships/image" Target="../media/image106.png"/><Relationship Id="rId15" Type="http://schemas.openxmlformats.org/officeDocument/2006/relationships/image" Target="../media/image116.png"/><Relationship Id="rId10" Type="http://schemas.openxmlformats.org/officeDocument/2006/relationships/image" Target="../media/image111.png"/><Relationship Id="rId4" Type="http://schemas.openxmlformats.org/officeDocument/2006/relationships/image" Target="../media/image105.png"/><Relationship Id="rId9" Type="http://schemas.openxmlformats.org/officeDocument/2006/relationships/image" Target="../media/image110.png"/><Relationship Id="rId14" Type="http://schemas.openxmlformats.org/officeDocument/2006/relationships/image" Target="../media/image1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13" Type="http://schemas.openxmlformats.org/officeDocument/2006/relationships/image" Target="../media/image128.png"/><Relationship Id="rId18" Type="http://schemas.openxmlformats.org/officeDocument/2006/relationships/image" Target="../media/image133.png"/><Relationship Id="rId3" Type="http://schemas.openxmlformats.org/officeDocument/2006/relationships/image" Target="../media/image118.png"/><Relationship Id="rId21" Type="http://schemas.openxmlformats.org/officeDocument/2006/relationships/image" Target="../media/image136.png"/><Relationship Id="rId7" Type="http://schemas.openxmlformats.org/officeDocument/2006/relationships/image" Target="../media/image122.png"/><Relationship Id="rId12" Type="http://schemas.openxmlformats.org/officeDocument/2006/relationships/image" Target="../media/image127.png"/><Relationship Id="rId17" Type="http://schemas.openxmlformats.org/officeDocument/2006/relationships/image" Target="../media/image132.png"/><Relationship Id="rId25" Type="http://schemas.openxmlformats.org/officeDocument/2006/relationships/image" Target="../media/image140.png"/><Relationship Id="rId2" Type="http://schemas.openxmlformats.org/officeDocument/2006/relationships/image" Target="../media/image117.png"/><Relationship Id="rId16" Type="http://schemas.openxmlformats.org/officeDocument/2006/relationships/image" Target="../media/image131.png"/><Relationship Id="rId20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1.png"/><Relationship Id="rId11" Type="http://schemas.openxmlformats.org/officeDocument/2006/relationships/image" Target="../media/image126.png"/><Relationship Id="rId24" Type="http://schemas.openxmlformats.org/officeDocument/2006/relationships/image" Target="../media/image139.png"/><Relationship Id="rId5" Type="http://schemas.openxmlformats.org/officeDocument/2006/relationships/image" Target="../media/image120.png"/><Relationship Id="rId15" Type="http://schemas.openxmlformats.org/officeDocument/2006/relationships/image" Target="../media/image130.png"/><Relationship Id="rId23" Type="http://schemas.openxmlformats.org/officeDocument/2006/relationships/image" Target="../media/image138.png"/><Relationship Id="rId10" Type="http://schemas.openxmlformats.org/officeDocument/2006/relationships/image" Target="../media/image125.png"/><Relationship Id="rId19" Type="http://schemas.openxmlformats.org/officeDocument/2006/relationships/image" Target="../media/image134.png"/><Relationship Id="rId4" Type="http://schemas.openxmlformats.org/officeDocument/2006/relationships/image" Target="../media/image119.png"/><Relationship Id="rId9" Type="http://schemas.openxmlformats.org/officeDocument/2006/relationships/image" Target="../media/image124.png"/><Relationship Id="rId14" Type="http://schemas.openxmlformats.org/officeDocument/2006/relationships/image" Target="../media/image129.png"/><Relationship Id="rId22" Type="http://schemas.openxmlformats.org/officeDocument/2006/relationships/image" Target="../media/image13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3" Type="http://schemas.openxmlformats.org/officeDocument/2006/relationships/image" Target="../media/image118.png"/><Relationship Id="rId7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5" Type="http://schemas.openxmlformats.org/officeDocument/2006/relationships/image" Target="../media/image141.png"/><Relationship Id="rId4" Type="http://schemas.openxmlformats.org/officeDocument/2006/relationships/image" Target="../media/image1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18.png"/><Relationship Id="rId7" Type="http://schemas.openxmlformats.org/officeDocument/2006/relationships/image" Target="../media/image1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5" Type="http://schemas.openxmlformats.org/officeDocument/2006/relationships/image" Target="../media/image142.png"/><Relationship Id="rId10" Type="http://schemas.openxmlformats.org/officeDocument/2006/relationships/image" Target="../media/image149.png"/><Relationship Id="rId4" Type="http://schemas.openxmlformats.org/officeDocument/2006/relationships/image" Target="../media/image145.png"/><Relationship Id="rId9" Type="http://schemas.openxmlformats.org/officeDocument/2006/relationships/image" Target="../media/image14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png"/><Relationship Id="rId3" Type="http://schemas.openxmlformats.org/officeDocument/2006/relationships/image" Target="../media/image118.png"/><Relationship Id="rId7" Type="http://schemas.openxmlformats.org/officeDocument/2006/relationships/image" Target="../media/image144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5" Type="http://schemas.openxmlformats.org/officeDocument/2006/relationships/image" Target="../media/image151.png"/><Relationship Id="rId4" Type="http://schemas.openxmlformats.org/officeDocument/2006/relationships/image" Target="../media/image14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0.png"/><Relationship Id="rId7" Type="http://schemas.openxmlformats.org/officeDocument/2006/relationships/image" Target="../media/image157.png"/><Relationship Id="rId2" Type="http://schemas.openxmlformats.org/officeDocument/2006/relationships/image" Target="../media/image1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6.png"/><Relationship Id="rId5" Type="http://schemas.openxmlformats.org/officeDocument/2006/relationships/image" Target="../media/image155.png"/><Relationship Id="rId4" Type="http://schemas.openxmlformats.org/officeDocument/2006/relationships/image" Target="../media/image15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13E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46"/>
          <p:cNvSpPr/>
          <p:nvPr/>
        </p:nvSpPr>
        <p:spPr>
          <a:xfrm>
            <a:off x="7404355" y="1207247"/>
            <a:ext cx="777923" cy="2013045"/>
          </a:xfrm>
          <a:custGeom>
            <a:avLst/>
            <a:gdLst>
              <a:gd name="connsiteX0" fmla="*/ 0 w 777923"/>
              <a:gd name="connsiteY0" fmla="*/ 2013045 h 2013045"/>
              <a:gd name="connsiteX1" fmla="*/ 777923 w 777923"/>
              <a:gd name="connsiteY1" fmla="*/ 2013045 h 2013045"/>
              <a:gd name="connsiteX2" fmla="*/ 777923 w 777923"/>
              <a:gd name="connsiteY2" fmla="*/ 0 h 2013045"/>
              <a:gd name="connsiteX3" fmla="*/ 464024 w 777923"/>
              <a:gd name="connsiteY3" fmla="*/ 88710 h 2013045"/>
              <a:gd name="connsiteX4" fmla="*/ 266132 w 777923"/>
              <a:gd name="connsiteY4" fmla="*/ 184245 h 2013045"/>
              <a:gd name="connsiteX5" fmla="*/ 6824 w 777923"/>
              <a:gd name="connsiteY5" fmla="*/ 313898 h 2013045"/>
              <a:gd name="connsiteX6" fmla="*/ 0 w 777923"/>
              <a:gd name="connsiteY6" fmla="*/ 2013045 h 2013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923" h="2013045">
                <a:moveTo>
                  <a:pt x="0" y="2013045"/>
                </a:moveTo>
                <a:lnTo>
                  <a:pt x="777923" y="2013045"/>
                </a:lnTo>
                <a:lnTo>
                  <a:pt x="777923" y="0"/>
                </a:lnTo>
                <a:lnTo>
                  <a:pt x="464024" y="88710"/>
                </a:lnTo>
                <a:lnTo>
                  <a:pt x="266132" y="184245"/>
                </a:lnTo>
                <a:lnTo>
                  <a:pt x="6824" y="313898"/>
                </a:lnTo>
                <a:cubicBezTo>
                  <a:pt x="9099" y="880280"/>
                  <a:pt x="11373" y="1446663"/>
                  <a:pt x="0" y="2013045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403057" y="1202757"/>
            <a:ext cx="771525" cy="2028825"/>
          </a:xfrm>
          <a:prstGeom prst="rect">
            <a:avLst/>
          </a:prstGeom>
          <a:solidFill>
            <a:schemeClr val="accent1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7397803" y="1516939"/>
            <a:ext cx="771525" cy="1709737"/>
          </a:xfrm>
          <a:prstGeom prst="rect">
            <a:avLst/>
          </a:prstGeom>
          <a:solidFill>
            <a:schemeClr val="accent1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4441175" y="1541417"/>
            <a:ext cx="2961111" cy="1680754"/>
          </a:xfrm>
          <a:custGeom>
            <a:avLst/>
            <a:gdLst>
              <a:gd name="connsiteX0" fmla="*/ 0 w 2960915"/>
              <a:gd name="connsiteY0" fmla="*/ 1672046 h 1680754"/>
              <a:gd name="connsiteX1" fmla="*/ 2952206 w 2960915"/>
              <a:gd name="connsiteY1" fmla="*/ 1680754 h 1680754"/>
              <a:gd name="connsiteX2" fmla="*/ 2960915 w 2960915"/>
              <a:gd name="connsiteY2" fmla="*/ 0 h 1680754"/>
              <a:gd name="connsiteX3" fmla="*/ 2647406 w 2960915"/>
              <a:gd name="connsiteY3" fmla="*/ 200297 h 1680754"/>
              <a:gd name="connsiteX4" fmla="*/ 2333898 w 2960915"/>
              <a:gd name="connsiteY4" fmla="*/ 435429 h 1680754"/>
              <a:gd name="connsiteX5" fmla="*/ 1994263 w 2960915"/>
              <a:gd name="connsiteY5" fmla="*/ 618309 h 1680754"/>
              <a:gd name="connsiteX6" fmla="*/ 1637212 w 2960915"/>
              <a:gd name="connsiteY6" fmla="*/ 740229 h 1680754"/>
              <a:gd name="connsiteX7" fmla="*/ 1201783 w 2960915"/>
              <a:gd name="connsiteY7" fmla="*/ 818606 h 1680754"/>
              <a:gd name="connsiteX8" fmla="*/ 505098 w 2960915"/>
              <a:gd name="connsiteY8" fmla="*/ 888274 h 1680754"/>
              <a:gd name="connsiteX9" fmla="*/ 8709 w 2960915"/>
              <a:gd name="connsiteY9" fmla="*/ 914400 h 1680754"/>
              <a:gd name="connsiteX10" fmla="*/ 0 w 2960915"/>
              <a:gd name="connsiteY10" fmla="*/ 1672046 h 1680754"/>
              <a:gd name="connsiteX0" fmla="*/ 3197 w 2964112"/>
              <a:gd name="connsiteY0" fmla="*/ 1672046 h 1680754"/>
              <a:gd name="connsiteX1" fmla="*/ 2955403 w 2964112"/>
              <a:gd name="connsiteY1" fmla="*/ 1680754 h 1680754"/>
              <a:gd name="connsiteX2" fmla="*/ 2964112 w 2964112"/>
              <a:gd name="connsiteY2" fmla="*/ 0 h 1680754"/>
              <a:gd name="connsiteX3" fmla="*/ 2650603 w 2964112"/>
              <a:gd name="connsiteY3" fmla="*/ 200297 h 1680754"/>
              <a:gd name="connsiteX4" fmla="*/ 2337095 w 2964112"/>
              <a:gd name="connsiteY4" fmla="*/ 435429 h 1680754"/>
              <a:gd name="connsiteX5" fmla="*/ 1997460 w 2964112"/>
              <a:gd name="connsiteY5" fmla="*/ 618309 h 1680754"/>
              <a:gd name="connsiteX6" fmla="*/ 1640409 w 2964112"/>
              <a:gd name="connsiteY6" fmla="*/ 740229 h 1680754"/>
              <a:gd name="connsiteX7" fmla="*/ 1204980 w 2964112"/>
              <a:gd name="connsiteY7" fmla="*/ 818606 h 1680754"/>
              <a:gd name="connsiteX8" fmla="*/ 508295 w 2964112"/>
              <a:gd name="connsiteY8" fmla="*/ 888274 h 1680754"/>
              <a:gd name="connsiteX9" fmla="*/ 0 w 2964112"/>
              <a:gd name="connsiteY9" fmla="*/ 916782 h 1680754"/>
              <a:gd name="connsiteX10" fmla="*/ 3197 w 2964112"/>
              <a:gd name="connsiteY10" fmla="*/ 1672046 h 1680754"/>
              <a:gd name="connsiteX0" fmla="*/ 196 w 2961111"/>
              <a:gd name="connsiteY0" fmla="*/ 1672046 h 1680754"/>
              <a:gd name="connsiteX1" fmla="*/ 2952402 w 2961111"/>
              <a:gd name="connsiteY1" fmla="*/ 1680754 h 1680754"/>
              <a:gd name="connsiteX2" fmla="*/ 2961111 w 2961111"/>
              <a:gd name="connsiteY2" fmla="*/ 0 h 1680754"/>
              <a:gd name="connsiteX3" fmla="*/ 2647602 w 2961111"/>
              <a:gd name="connsiteY3" fmla="*/ 200297 h 1680754"/>
              <a:gd name="connsiteX4" fmla="*/ 2334094 w 2961111"/>
              <a:gd name="connsiteY4" fmla="*/ 435429 h 1680754"/>
              <a:gd name="connsiteX5" fmla="*/ 1994459 w 2961111"/>
              <a:gd name="connsiteY5" fmla="*/ 618309 h 1680754"/>
              <a:gd name="connsiteX6" fmla="*/ 1637408 w 2961111"/>
              <a:gd name="connsiteY6" fmla="*/ 740229 h 1680754"/>
              <a:gd name="connsiteX7" fmla="*/ 1201979 w 2961111"/>
              <a:gd name="connsiteY7" fmla="*/ 818606 h 1680754"/>
              <a:gd name="connsiteX8" fmla="*/ 505294 w 2961111"/>
              <a:gd name="connsiteY8" fmla="*/ 888274 h 1680754"/>
              <a:gd name="connsiteX9" fmla="*/ 1761 w 2961111"/>
              <a:gd name="connsiteY9" fmla="*/ 916782 h 1680754"/>
              <a:gd name="connsiteX10" fmla="*/ 196 w 2961111"/>
              <a:gd name="connsiteY10" fmla="*/ 1672046 h 1680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1111" h="1680754">
                <a:moveTo>
                  <a:pt x="196" y="1672046"/>
                </a:moveTo>
                <a:lnTo>
                  <a:pt x="2952402" y="1680754"/>
                </a:lnTo>
                <a:lnTo>
                  <a:pt x="2961111" y="0"/>
                </a:lnTo>
                <a:lnTo>
                  <a:pt x="2647602" y="200297"/>
                </a:lnTo>
                <a:lnTo>
                  <a:pt x="2334094" y="435429"/>
                </a:lnTo>
                <a:lnTo>
                  <a:pt x="1994459" y="618309"/>
                </a:lnTo>
                <a:lnTo>
                  <a:pt x="1637408" y="740229"/>
                </a:lnTo>
                <a:lnTo>
                  <a:pt x="1201979" y="818606"/>
                </a:lnTo>
                <a:lnTo>
                  <a:pt x="505294" y="888274"/>
                </a:lnTo>
                <a:lnTo>
                  <a:pt x="1761" y="916782"/>
                </a:lnTo>
                <a:cubicBezTo>
                  <a:pt x="2827" y="1168537"/>
                  <a:pt x="-870" y="1420291"/>
                  <a:pt x="196" y="1672046"/>
                </a:cubicBezTo>
                <a:close/>
              </a:path>
            </a:pathLst>
          </a:custGeom>
          <a:solidFill>
            <a:srgbClr val="FFC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823069" cy="51388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Definite integration can be used to find areas under curves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We are trying to find a formula for the area between a curve and the x-axis, up to a value of x which has been decided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On the graph to the right, let A be the area between the curve and the x-axis, up to a value x.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we add a small increase to x, it will add a small increase to the area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We can write expressions for the coordinates on the line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increase in area will be somewhere between the areas of two different rectangles, as shown…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453052" y="975361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6570618" y="1066802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blipFill>
                <a:blip r:embed="rId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 flipH="1" flipV="1">
            <a:off x="7402285" y="1524001"/>
            <a:ext cx="1" cy="168946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686425" y="2603500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6425" y="2603500"/>
                <a:ext cx="201017" cy="276999"/>
              </a:xfrm>
              <a:prstGeom prst="rect">
                <a:avLst/>
              </a:prstGeom>
              <a:blipFill>
                <a:blip r:embed="rId4"/>
                <a:stretch>
                  <a:fillRect l="-30303" r="-2424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780564" y="3164477"/>
                <a:ext cx="7386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564" y="3164477"/>
                <a:ext cx="7386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V="1">
            <a:off x="8172450" y="1209676"/>
            <a:ext cx="1361" cy="200977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620000" y="2193925"/>
                <a:ext cx="324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93925"/>
                <a:ext cx="324448" cy="276999"/>
              </a:xfrm>
              <a:prstGeom prst="rect">
                <a:avLst/>
              </a:prstGeom>
              <a:blipFill>
                <a:blip r:embed="rId6"/>
                <a:stretch>
                  <a:fillRect l="-16981" r="-1698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H="1">
            <a:off x="7402286" y="1514475"/>
            <a:ext cx="751114" cy="1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392761" y="1200150"/>
            <a:ext cx="751114" cy="1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7400925" y="1200150"/>
            <a:ext cx="1362" cy="33691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61389" y="1269002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389" y="1269002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32913" y="840377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913" y="840377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37" name="Straight Arrow Connector 3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43" name="Straight Arrow Connector 42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>
            <a:off x="7389628" y="3487479"/>
            <a:ext cx="797442" cy="0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7325833" y="1562987"/>
            <a:ext cx="0" cy="1711841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82089" y="3465733"/>
                <a:ext cx="4331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2089" y="3465733"/>
                <a:ext cx="43313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820089" y="2193371"/>
                <a:ext cx="577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089" y="2193371"/>
                <a:ext cx="577402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/>
          <p:cNvCxnSpPr/>
          <p:nvPr/>
        </p:nvCxnSpPr>
        <p:spPr>
          <a:xfrm flipH="1" flipV="1">
            <a:off x="8293396" y="1169582"/>
            <a:ext cx="1" cy="2115881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173968" y="2111855"/>
                <a:ext cx="10763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3968" y="2111855"/>
                <a:ext cx="1076358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99860" y="4270819"/>
                <a:ext cx="177760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)×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860" y="4270819"/>
                <a:ext cx="1777602" cy="307777"/>
              </a:xfrm>
              <a:prstGeom prst="rect">
                <a:avLst/>
              </a:prstGeom>
              <a:blipFill>
                <a:blip r:embed="rId12"/>
                <a:stretch>
                  <a:fillRect l="-3082" t="-4000" r="-2740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585097" y="4274361"/>
                <a:ext cx="23658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097" y="4274361"/>
                <a:ext cx="2365840" cy="307777"/>
              </a:xfrm>
              <a:prstGeom prst="rect">
                <a:avLst/>
              </a:prstGeom>
              <a:blipFill>
                <a:blip r:embed="rId13"/>
                <a:stretch>
                  <a:fillRect l="-2062" t="-1961" r="-206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798827" y="5465208"/>
                <a:ext cx="3909238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)×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827" y="5465208"/>
                <a:ext cx="3909238" cy="307777"/>
              </a:xfrm>
              <a:prstGeom prst="rect">
                <a:avLst/>
              </a:prstGeom>
              <a:blipFill>
                <a:blip r:embed="rId14"/>
                <a:stretch>
                  <a:fillRect l="-156" t="-4000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791740" y="6021645"/>
                <a:ext cx="3909238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740" y="6021645"/>
                <a:ext cx="3909238" cy="307777"/>
              </a:xfrm>
              <a:prstGeom prst="rect">
                <a:avLst/>
              </a:prstGeom>
              <a:blipFill>
                <a:blip r:embed="rId15"/>
                <a:stretch>
                  <a:fillRect t="-2000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134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7" grpId="2" animBg="1"/>
      <p:bldP spid="47" grpId="3" animBg="1"/>
      <p:bldP spid="47" grpId="4" animBg="1"/>
      <p:bldP spid="46" grpId="0" animBg="1"/>
      <p:bldP spid="46" grpId="1" animBg="1"/>
      <p:bldP spid="45" grpId="0" animBg="1"/>
      <p:bldP spid="45" grpId="1" animBg="1"/>
      <p:bldP spid="24" grpId="0" animBg="1"/>
      <p:bldP spid="18" grpId="0"/>
      <p:bldP spid="23" grpId="0"/>
      <p:bldP spid="25" grpId="0"/>
      <p:bldP spid="26" grpId="0"/>
      <p:bldP spid="17" grpId="0" animBg="1"/>
      <p:bldP spid="29" grpId="0"/>
      <p:bldP spid="35" grpId="0"/>
      <p:bldP spid="36" grpId="0"/>
      <p:bldP spid="53" grpId="0"/>
      <p:bldP spid="53" grpId="1"/>
      <p:bldP spid="53" grpId="2"/>
      <p:bldP spid="53" grpId="3"/>
      <p:bldP spid="54" grpId="0"/>
      <p:bldP spid="54" grpId="1"/>
      <p:bldP spid="61" grpId="0"/>
      <p:bldP spid="61" grpId="1"/>
      <p:bldP spid="62" grpId="0"/>
      <p:bldP spid="63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823069" cy="15294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500" b="1" dirty="0">
                <a:latin typeface="Comic Sans MS" panose="030F0702030302020204" pitchFamily="66" charset="0"/>
              </a:rPr>
              <a:t>Definite integration can be used to find areas under curves</a:t>
            </a:r>
          </a:p>
          <a:p>
            <a:pPr marL="0" indent="0" algn="ctr">
              <a:buNone/>
            </a:pPr>
            <a:endParaRPr lang="en-US" sz="15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500" dirty="0">
                <a:latin typeface="Comic Sans MS" panose="030F0702030302020204" pitchFamily="66" charset="0"/>
              </a:rPr>
              <a:t>So now we have established that the area is somewhere in the interval below, which can be manipulated.</a:t>
            </a:r>
            <a:endParaRPr lang="en-GB" sz="15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0" y="3265884"/>
                <a:ext cx="390923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65884"/>
                <a:ext cx="3909238" cy="276999"/>
              </a:xfrm>
              <a:prstGeom prst="rect">
                <a:avLst/>
              </a:prstGeom>
              <a:blipFill>
                <a:blip r:embed="rId2"/>
                <a:stretch>
                  <a:fillRect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 5"/>
          <p:cNvSpPr/>
          <p:nvPr/>
        </p:nvSpPr>
        <p:spPr>
          <a:xfrm>
            <a:off x="7404355" y="1207247"/>
            <a:ext cx="777923" cy="2013045"/>
          </a:xfrm>
          <a:custGeom>
            <a:avLst/>
            <a:gdLst>
              <a:gd name="connsiteX0" fmla="*/ 0 w 777923"/>
              <a:gd name="connsiteY0" fmla="*/ 2013045 h 2013045"/>
              <a:gd name="connsiteX1" fmla="*/ 777923 w 777923"/>
              <a:gd name="connsiteY1" fmla="*/ 2013045 h 2013045"/>
              <a:gd name="connsiteX2" fmla="*/ 777923 w 777923"/>
              <a:gd name="connsiteY2" fmla="*/ 0 h 2013045"/>
              <a:gd name="connsiteX3" fmla="*/ 464024 w 777923"/>
              <a:gd name="connsiteY3" fmla="*/ 88710 h 2013045"/>
              <a:gd name="connsiteX4" fmla="*/ 266132 w 777923"/>
              <a:gd name="connsiteY4" fmla="*/ 184245 h 2013045"/>
              <a:gd name="connsiteX5" fmla="*/ 6824 w 777923"/>
              <a:gd name="connsiteY5" fmla="*/ 313898 h 2013045"/>
              <a:gd name="connsiteX6" fmla="*/ 0 w 777923"/>
              <a:gd name="connsiteY6" fmla="*/ 2013045 h 2013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923" h="2013045">
                <a:moveTo>
                  <a:pt x="0" y="2013045"/>
                </a:moveTo>
                <a:lnTo>
                  <a:pt x="777923" y="2013045"/>
                </a:lnTo>
                <a:lnTo>
                  <a:pt x="777923" y="0"/>
                </a:lnTo>
                <a:lnTo>
                  <a:pt x="464024" y="88710"/>
                </a:lnTo>
                <a:lnTo>
                  <a:pt x="266132" y="184245"/>
                </a:lnTo>
                <a:lnTo>
                  <a:pt x="6824" y="313898"/>
                </a:lnTo>
                <a:cubicBezTo>
                  <a:pt x="9099" y="880280"/>
                  <a:pt x="11373" y="1446663"/>
                  <a:pt x="0" y="2013045"/>
                </a:cubicBezTo>
                <a:close/>
              </a:path>
            </a:pathLst>
          </a:custGeom>
          <a:solidFill>
            <a:schemeClr val="accent1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4441175" y="1541417"/>
            <a:ext cx="2961111" cy="1680754"/>
          </a:xfrm>
          <a:custGeom>
            <a:avLst/>
            <a:gdLst>
              <a:gd name="connsiteX0" fmla="*/ 0 w 2960915"/>
              <a:gd name="connsiteY0" fmla="*/ 1672046 h 1680754"/>
              <a:gd name="connsiteX1" fmla="*/ 2952206 w 2960915"/>
              <a:gd name="connsiteY1" fmla="*/ 1680754 h 1680754"/>
              <a:gd name="connsiteX2" fmla="*/ 2960915 w 2960915"/>
              <a:gd name="connsiteY2" fmla="*/ 0 h 1680754"/>
              <a:gd name="connsiteX3" fmla="*/ 2647406 w 2960915"/>
              <a:gd name="connsiteY3" fmla="*/ 200297 h 1680754"/>
              <a:gd name="connsiteX4" fmla="*/ 2333898 w 2960915"/>
              <a:gd name="connsiteY4" fmla="*/ 435429 h 1680754"/>
              <a:gd name="connsiteX5" fmla="*/ 1994263 w 2960915"/>
              <a:gd name="connsiteY5" fmla="*/ 618309 h 1680754"/>
              <a:gd name="connsiteX6" fmla="*/ 1637212 w 2960915"/>
              <a:gd name="connsiteY6" fmla="*/ 740229 h 1680754"/>
              <a:gd name="connsiteX7" fmla="*/ 1201783 w 2960915"/>
              <a:gd name="connsiteY7" fmla="*/ 818606 h 1680754"/>
              <a:gd name="connsiteX8" fmla="*/ 505098 w 2960915"/>
              <a:gd name="connsiteY8" fmla="*/ 888274 h 1680754"/>
              <a:gd name="connsiteX9" fmla="*/ 8709 w 2960915"/>
              <a:gd name="connsiteY9" fmla="*/ 914400 h 1680754"/>
              <a:gd name="connsiteX10" fmla="*/ 0 w 2960915"/>
              <a:gd name="connsiteY10" fmla="*/ 1672046 h 1680754"/>
              <a:gd name="connsiteX0" fmla="*/ 3197 w 2964112"/>
              <a:gd name="connsiteY0" fmla="*/ 1672046 h 1680754"/>
              <a:gd name="connsiteX1" fmla="*/ 2955403 w 2964112"/>
              <a:gd name="connsiteY1" fmla="*/ 1680754 h 1680754"/>
              <a:gd name="connsiteX2" fmla="*/ 2964112 w 2964112"/>
              <a:gd name="connsiteY2" fmla="*/ 0 h 1680754"/>
              <a:gd name="connsiteX3" fmla="*/ 2650603 w 2964112"/>
              <a:gd name="connsiteY3" fmla="*/ 200297 h 1680754"/>
              <a:gd name="connsiteX4" fmla="*/ 2337095 w 2964112"/>
              <a:gd name="connsiteY4" fmla="*/ 435429 h 1680754"/>
              <a:gd name="connsiteX5" fmla="*/ 1997460 w 2964112"/>
              <a:gd name="connsiteY5" fmla="*/ 618309 h 1680754"/>
              <a:gd name="connsiteX6" fmla="*/ 1640409 w 2964112"/>
              <a:gd name="connsiteY6" fmla="*/ 740229 h 1680754"/>
              <a:gd name="connsiteX7" fmla="*/ 1204980 w 2964112"/>
              <a:gd name="connsiteY7" fmla="*/ 818606 h 1680754"/>
              <a:gd name="connsiteX8" fmla="*/ 508295 w 2964112"/>
              <a:gd name="connsiteY8" fmla="*/ 888274 h 1680754"/>
              <a:gd name="connsiteX9" fmla="*/ 0 w 2964112"/>
              <a:gd name="connsiteY9" fmla="*/ 916782 h 1680754"/>
              <a:gd name="connsiteX10" fmla="*/ 3197 w 2964112"/>
              <a:gd name="connsiteY10" fmla="*/ 1672046 h 1680754"/>
              <a:gd name="connsiteX0" fmla="*/ 196 w 2961111"/>
              <a:gd name="connsiteY0" fmla="*/ 1672046 h 1680754"/>
              <a:gd name="connsiteX1" fmla="*/ 2952402 w 2961111"/>
              <a:gd name="connsiteY1" fmla="*/ 1680754 h 1680754"/>
              <a:gd name="connsiteX2" fmla="*/ 2961111 w 2961111"/>
              <a:gd name="connsiteY2" fmla="*/ 0 h 1680754"/>
              <a:gd name="connsiteX3" fmla="*/ 2647602 w 2961111"/>
              <a:gd name="connsiteY3" fmla="*/ 200297 h 1680754"/>
              <a:gd name="connsiteX4" fmla="*/ 2334094 w 2961111"/>
              <a:gd name="connsiteY4" fmla="*/ 435429 h 1680754"/>
              <a:gd name="connsiteX5" fmla="*/ 1994459 w 2961111"/>
              <a:gd name="connsiteY5" fmla="*/ 618309 h 1680754"/>
              <a:gd name="connsiteX6" fmla="*/ 1637408 w 2961111"/>
              <a:gd name="connsiteY6" fmla="*/ 740229 h 1680754"/>
              <a:gd name="connsiteX7" fmla="*/ 1201979 w 2961111"/>
              <a:gd name="connsiteY7" fmla="*/ 818606 h 1680754"/>
              <a:gd name="connsiteX8" fmla="*/ 505294 w 2961111"/>
              <a:gd name="connsiteY8" fmla="*/ 888274 h 1680754"/>
              <a:gd name="connsiteX9" fmla="*/ 1761 w 2961111"/>
              <a:gd name="connsiteY9" fmla="*/ 916782 h 1680754"/>
              <a:gd name="connsiteX10" fmla="*/ 196 w 2961111"/>
              <a:gd name="connsiteY10" fmla="*/ 1672046 h 1680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1111" h="1680754">
                <a:moveTo>
                  <a:pt x="196" y="1672046"/>
                </a:moveTo>
                <a:lnTo>
                  <a:pt x="2952402" y="1680754"/>
                </a:lnTo>
                <a:lnTo>
                  <a:pt x="2961111" y="0"/>
                </a:lnTo>
                <a:lnTo>
                  <a:pt x="2647602" y="200297"/>
                </a:lnTo>
                <a:lnTo>
                  <a:pt x="2334094" y="435429"/>
                </a:lnTo>
                <a:lnTo>
                  <a:pt x="1994459" y="618309"/>
                </a:lnTo>
                <a:lnTo>
                  <a:pt x="1637408" y="740229"/>
                </a:lnTo>
                <a:lnTo>
                  <a:pt x="1201979" y="818606"/>
                </a:lnTo>
                <a:lnTo>
                  <a:pt x="505294" y="888274"/>
                </a:lnTo>
                <a:lnTo>
                  <a:pt x="1761" y="916782"/>
                </a:lnTo>
                <a:cubicBezTo>
                  <a:pt x="2827" y="1168537"/>
                  <a:pt x="-870" y="1420291"/>
                  <a:pt x="196" y="1672046"/>
                </a:cubicBezTo>
                <a:close/>
              </a:path>
            </a:pathLst>
          </a:custGeom>
          <a:solidFill>
            <a:srgbClr val="FFC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453052" y="975361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6570618" y="1066802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 flipV="1">
            <a:off x="7402285" y="1524001"/>
            <a:ext cx="1" cy="168946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86425" y="2603500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6425" y="2603500"/>
                <a:ext cx="201017" cy="276999"/>
              </a:xfrm>
              <a:prstGeom prst="rect">
                <a:avLst/>
              </a:prstGeom>
              <a:blipFill>
                <a:blip r:embed="rId5"/>
                <a:stretch>
                  <a:fillRect l="-30303" r="-2424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80564" y="3164477"/>
                <a:ext cx="7386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564" y="3164477"/>
                <a:ext cx="7386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V="1">
            <a:off x="8172450" y="1209676"/>
            <a:ext cx="1361" cy="200977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20000" y="2193925"/>
                <a:ext cx="324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93925"/>
                <a:ext cx="324448" cy="276999"/>
              </a:xfrm>
              <a:prstGeom prst="rect">
                <a:avLst/>
              </a:prstGeom>
              <a:blipFill>
                <a:blip r:embed="rId7"/>
                <a:stretch>
                  <a:fillRect l="-16981" r="-1698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761389" y="1269002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389" y="1269002"/>
                <a:ext cx="696686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532913" y="840377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913" y="840377"/>
                <a:ext cx="1534887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29" name="Straight Arrow Connector 28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3954" y="3879839"/>
                <a:ext cx="71349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54" y="3879839"/>
                <a:ext cx="713493" cy="276999"/>
              </a:xfrm>
              <a:prstGeom prst="rect">
                <a:avLst/>
              </a:prstGeom>
              <a:blipFill>
                <a:blip r:embed="rId10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210490" y="3884192"/>
                <a:ext cx="30854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490" y="3884192"/>
                <a:ext cx="308545" cy="276999"/>
              </a:xfrm>
              <a:prstGeom prst="rect">
                <a:avLst/>
              </a:prstGeom>
              <a:blipFill>
                <a:blip r:embed="rId11"/>
                <a:stretch>
                  <a:fillRect l="-6000" r="-4000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11532" y="3879839"/>
                <a:ext cx="22581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532" y="3879839"/>
                <a:ext cx="225814" cy="276999"/>
              </a:xfrm>
              <a:prstGeom prst="rect">
                <a:avLst/>
              </a:prstGeom>
              <a:blipFill>
                <a:blip r:embed="rId12"/>
                <a:stretch>
                  <a:fillRect l="-27027" r="-21622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332410" y="3736147"/>
                <a:ext cx="713493" cy="5424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410" y="3736147"/>
                <a:ext cx="713493" cy="54245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147847" y="3871129"/>
                <a:ext cx="123600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847" y="3871129"/>
                <a:ext cx="1236008" cy="276999"/>
              </a:xfrm>
              <a:prstGeom prst="rect">
                <a:avLst/>
              </a:prstGeom>
              <a:blipFill>
                <a:blip r:embed="rId14"/>
                <a:stretch>
                  <a:fillRect t="-222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16449" y="4617911"/>
                <a:ext cx="71349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49" y="4617911"/>
                <a:ext cx="713493" cy="276999"/>
              </a:xfrm>
              <a:prstGeom prst="rect">
                <a:avLst/>
              </a:prstGeom>
              <a:blipFill>
                <a:blip r:embed="rId15"/>
                <a:stretch>
                  <a:fillRect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206136" y="4622264"/>
                <a:ext cx="30854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136" y="4622264"/>
                <a:ext cx="308545" cy="276999"/>
              </a:xfrm>
              <a:prstGeom prst="rect">
                <a:avLst/>
              </a:prstGeom>
              <a:blipFill>
                <a:blip r:embed="rId16"/>
                <a:stretch>
                  <a:fillRect l="-6000" r="-4000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907178" y="4617911"/>
                <a:ext cx="22581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178" y="4617911"/>
                <a:ext cx="225814" cy="276999"/>
              </a:xfrm>
              <a:prstGeom prst="rect">
                <a:avLst/>
              </a:prstGeom>
              <a:blipFill>
                <a:blip r:embed="rId17"/>
                <a:stretch>
                  <a:fillRect l="-27027" r="-2162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328056" y="4474219"/>
                <a:ext cx="713493" cy="5424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056" y="4474219"/>
                <a:ext cx="713493" cy="54245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098766" y="4609201"/>
                <a:ext cx="63076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766" y="4609201"/>
                <a:ext cx="630761" cy="276999"/>
              </a:xfrm>
              <a:prstGeom prst="rect">
                <a:avLst/>
              </a:prstGeom>
              <a:blipFill>
                <a:blip r:embed="rId19"/>
                <a:stretch>
                  <a:fillRect l="-2885" t="-2174" r="-288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42599" y="5256934"/>
                <a:ext cx="1120701" cy="52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599" y="5256934"/>
                <a:ext cx="1120701" cy="52591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2">
            <a:extLst>
              <a:ext uri="{FF2B5EF4-FFF2-40B4-BE49-F238E27FC236}">
                <a16:creationId xmlns:a16="http://schemas.microsoft.com/office/drawing/2014/main" id="{F3D3BEB0-9850-41AE-87E4-F2BDB527782E}"/>
              </a:ext>
            </a:extLst>
          </p:cNvPr>
          <p:cNvSpPr>
            <a:spLocks/>
          </p:cNvSpPr>
          <p:nvPr/>
        </p:nvSpPr>
        <p:spPr bwMode="auto">
          <a:xfrm>
            <a:off x="3411076" y="3458276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45">
                <a:extLst>
                  <a:ext uri="{FF2B5EF4-FFF2-40B4-BE49-F238E27FC236}">
                    <a16:creationId xmlns:a16="http://schemas.microsoft.com/office/drawing/2014/main" id="{7CED8F21-9411-4167-B0F2-F15A4F7EC3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1734" y="3565529"/>
                <a:ext cx="1096392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u="sng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 Box 45">
                <a:extLst>
                  <a:ext uri="{FF2B5EF4-FFF2-40B4-BE49-F238E27FC236}">
                    <a16:creationId xmlns:a16="http://schemas.microsoft.com/office/drawing/2014/main" id="{7CED8F21-9411-4167-B0F2-F15A4F7EC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01734" y="3565529"/>
                <a:ext cx="1096392" cy="276999"/>
              </a:xfrm>
              <a:prstGeom prst="rect">
                <a:avLst/>
              </a:prstGeom>
              <a:blipFill>
                <a:blip r:embed="rId21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42">
            <a:extLst>
              <a:ext uri="{FF2B5EF4-FFF2-40B4-BE49-F238E27FC236}">
                <a16:creationId xmlns:a16="http://schemas.microsoft.com/office/drawing/2014/main" id="{F3D3BEB0-9850-41AE-87E4-F2BDB527782E}"/>
              </a:ext>
            </a:extLst>
          </p:cNvPr>
          <p:cNvSpPr>
            <a:spLocks/>
          </p:cNvSpPr>
          <p:nvPr/>
        </p:nvSpPr>
        <p:spPr bwMode="auto">
          <a:xfrm>
            <a:off x="3319636" y="4089648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Arc 42">
            <a:extLst>
              <a:ext uri="{FF2B5EF4-FFF2-40B4-BE49-F238E27FC236}">
                <a16:creationId xmlns:a16="http://schemas.microsoft.com/office/drawing/2014/main" id="{F3D3BEB0-9850-41AE-87E4-F2BDB527782E}"/>
              </a:ext>
            </a:extLst>
          </p:cNvPr>
          <p:cNvSpPr>
            <a:spLocks/>
          </p:cNvSpPr>
          <p:nvPr/>
        </p:nvSpPr>
        <p:spPr bwMode="auto">
          <a:xfrm>
            <a:off x="2784059" y="4860357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45">
                <a:extLst>
                  <a:ext uri="{FF2B5EF4-FFF2-40B4-BE49-F238E27FC236}">
                    <a16:creationId xmlns:a16="http://schemas.microsoft.com/office/drawing/2014/main" id="{7CED8F21-9411-4167-B0F2-F15A4F7EC3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19002" y="4014021"/>
                <a:ext cx="2363489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As</a:t>
                </a:r>
                <a14:m>
                  <m:oMath xmlns:m="http://schemas.openxmlformats.org/officeDocument/2006/math"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the notation changes to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(to indicate that tending to 0 has happened)</a:t>
                </a:r>
              </a:p>
            </p:txBody>
          </p:sp>
        </mc:Choice>
        <mc:Fallback xmlns="">
          <p:sp>
            <p:nvSpPr>
              <p:cNvPr id="54" name="Text Box 45">
                <a:extLst>
                  <a:ext uri="{FF2B5EF4-FFF2-40B4-BE49-F238E27FC236}">
                    <a16:creationId xmlns:a16="http://schemas.microsoft.com/office/drawing/2014/main" id="{7CED8F21-9411-4167-B0F2-F15A4F7EC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19002" y="4014021"/>
                <a:ext cx="2363489" cy="646331"/>
              </a:xfrm>
              <a:prstGeom prst="rect">
                <a:avLst/>
              </a:prstGeom>
              <a:blipFill>
                <a:blip r:embed="rId22"/>
                <a:stretch>
                  <a:fillRect r="-258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 Box 45">
            <a:extLst>
              <a:ext uri="{FF2B5EF4-FFF2-40B4-BE49-F238E27FC236}">
                <a16:creationId xmlns:a16="http://schemas.microsoft.com/office/drawing/2014/main" id="{7CED8F21-9411-4167-B0F2-F15A4F7EC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6968" y="4924067"/>
            <a:ext cx="18714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There is only one logical conclusion here…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42">
            <a:extLst>
              <a:ext uri="{FF2B5EF4-FFF2-40B4-BE49-F238E27FC236}">
                <a16:creationId xmlns:a16="http://schemas.microsoft.com/office/drawing/2014/main" id="{F3D3BEB0-9850-41AE-87E4-F2BDB527782E}"/>
              </a:ext>
            </a:extLst>
          </p:cNvPr>
          <p:cNvSpPr>
            <a:spLocks/>
          </p:cNvSpPr>
          <p:nvPr/>
        </p:nvSpPr>
        <p:spPr bwMode="auto">
          <a:xfrm>
            <a:off x="3371888" y="5535272"/>
            <a:ext cx="111540" cy="67394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45">
                <a:extLst>
                  <a:ext uri="{FF2B5EF4-FFF2-40B4-BE49-F238E27FC236}">
                    <a16:creationId xmlns:a16="http://schemas.microsoft.com/office/drawing/2014/main" id="{7CED8F21-9411-4167-B0F2-F15A4F7EC3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75460" y="5659942"/>
                <a:ext cx="187145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both sides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 Box 45">
                <a:extLst>
                  <a:ext uri="{FF2B5EF4-FFF2-40B4-BE49-F238E27FC236}">
                    <a16:creationId xmlns:a16="http://schemas.microsoft.com/office/drawing/2014/main" id="{7CED8F21-9411-4167-B0F2-F15A4F7EC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5460" y="5659942"/>
                <a:ext cx="1871455" cy="461665"/>
              </a:xfrm>
              <a:prstGeom prst="rect">
                <a:avLst/>
              </a:prstGeom>
              <a:blipFill>
                <a:blip r:embed="rId23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660164" y="5862178"/>
                <a:ext cx="1596841" cy="7265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164" y="5862178"/>
                <a:ext cx="1596841" cy="726546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 flipV="1">
            <a:off x="1846217" y="6357258"/>
            <a:ext cx="195332" cy="231466"/>
          </a:xfrm>
          <a:prstGeom prst="straightConnector1">
            <a:avLst/>
          </a:prstGeom>
          <a:ln w="222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2041549" y="6232060"/>
            <a:ext cx="2867802" cy="356664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052260" y="5198723"/>
                <a:ext cx="3897085" cy="15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If we differentiate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would get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. </a:t>
                </a:r>
              </a:p>
              <a:p>
                <a:pPr algn="ctr"/>
                <a:endParaRPr lang="en-US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if we integrate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𝑑𝐴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get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since differentiating and integrating are opposite actions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260" y="5198723"/>
                <a:ext cx="3897085" cy="1574662"/>
              </a:xfrm>
              <a:prstGeom prst="rect">
                <a:avLst/>
              </a:prstGeom>
              <a:blipFill>
                <a:blip r:embed="rId25"/>
                <a:stretch>
                  <a:fillRect t="-775" r="-1252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Arrow Connector 59"/>
          <p:cNvCxnSpPr/>
          <p:nvPr/>
        </p:nvCxnSpPr>
        <p:spPr>
          <a:xfrm flipH="1">
            <a:off x="4909352" y="5572337"/>
            <a:ext cx="682839" cy="659958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83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 animBg="1"/>
      <p:bldP spid="54" grpId="0"/>
      <p:bldP spid="55" grpId="0"/>
      <p:bldP spid="56" grpId="0" animBg="1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4"/>
            <a:ext cx="3823069" cy="50095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500" b="1" dirty="0">
                <a:latin typeface="Comic Sans MS" panose="030F0702030302020204" pitchFamily="66" charset="0"/>
              </a:rPr>
              <a:t>Definite integration can be used to find areas under curves</a:t>
            </a:r>
          </a:p>
          <a:p>
            <a:pPr marL="0" indent="0" algn="ctr">
              <a:buNone/>
            </a:pPr>
            <a:endParaRPr lang="en-US" sz="15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500" dirty="0">
                <a:latin typeface="Comic Sans MS" panose="030F0702030302020204" pitchFamily="66" charset="0"/>
              </a:rPr>
              <a:t>So far we have shown that the area between a curve and the x-axis is based on integrating the function:</a:t>
            </a:r>
          </a:p>
          <a:p>
            <a:pPr marL="0" indent="0" algn="ctr">
              <a:buNone/>
            </a:pPr>
            <a:endParaRPr lang="en-US" sz="15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5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500" dirty="0">
                <a:latin typeface="Comic Sans MS" panose="030F0702030302020204" pitchFamily="66" charset="0"/>
              </a:rPr>
              <a:t>However, there is a small issue.</a:t>
            </a:r>
          </a:p>
          <a:p>
            <a:pPr marL="0" indent="0" algn="ctr">
              <a:buNone/>
            </a:pPr>
            <a:endParaRPr lang="en-US" sz="15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500" dirty="0">
                <a:latin typeface="Comic Sans MS" panose="030F0702030302020204" pitchFamily="66" charset="0"/>
                <a:sym typeface="Wingdings" panose="05000000000000000000" pitchFamily="2" charset="2"/>
              </a:rPr>
              <a:t>The area could be infinite, depending on the shape of the curve.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5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500" dirty="0">
                <a:latin typeface="Comic Sans MS" panose="030F0702030302020204" pitchFamily="66" charset="0"/>
                <a:sym typeface="Wingdings" panose="05000000000000000000" pitchFamily="2" charset="2"/>
              </a:rPr>
              <a:t>The only way we can calculate a specific value is to find the difference between the answers for two values of x, as shown…</a:t>
            </a:r>
            <a:endParaRPr lang="en-GB" sz="15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441175" y="1541417"/>
            <a:ext cx="2961111" cy="1680754"/>
          </a:xfrm>
          <a:custGeom>
            <a:avLst/>
            <a:gdLst>
              <a:gd name="connsiteX0" fmla="*/ 0 w 2960915"/>
              <a:gd name="connsiteY0" fmla="*/ 1672046 h 1680754"/>
              <a:gd name="connsiteX1" fmla="*/ 2952206 w 2960915"/>
              <a:gd name="connsiteY1" fmla="*/ 1680754 h 1680754"/>
              <a:gd name="connsiteX2" fmla="*/ 2960915 w 2960915"/>
              <a:gd name="connsiteY2" fmla="*/ 0 h 1680754"/>
              <a:gd name="connsiteX3" fmla="*/ 2647406 w 2960915"/>
              <a:gd name="connsiteY3" fmla="*/ 200297 h 1680754"/>
              <a:gd name="connsiteX4" fmla="*/ 2333898 w 2960915"/>
              <a:gd name="connsiteY4" fmla="*/ 435429 h 1680754"/>
              <a:gd name="connsiteX5" fmla="*/ 1994263 w 2960915"/>
              <a:gd name="connsiteY5" fmla="*/ 618309 h 1680754"/>
              <a:gd name="connsiteX6" fmla="*/ 1637212 w 2960915"/>
              <a:gd name="connsiteY6" fmla="*/ 740229 h 1680754"/>
              <a:gd name="connsiteX7" fmla="*/ 1201783 w 2960915"/>
              <a:gd name="connsiteY7" fmla="*/ 818606 h 1680754"/>
              <a:gd name="connsiteX8" fmla="*/ 505098 w 2960915"/>
              <a:gd name="connsiteY8" fmla="*/ 888274 h 1680754"/>
              <a:gd name="connsiteX9" fmla="*/ 8709 w 2960915"/>
              <a:gd name="connsiteY9" fmla="*/ 914400 h 1680754"/>
              <a:gd name="connsiteX10" fmla="*/ 0 w 2960915"/>
              <a:gd name="connsiteY10" fmla="*/ 1672046 h 1680754"/>
              <a:gd name="connsiteX0" fmla="*/ 3197 w 2964112"/>
              <a:gd name="connsiteY0" fmla="*/ 1672046 h 1680754"/>
              <a:gd name="connsiteX1" fmla="*/ 2955403 w 2964112"/>
              <a:gd name="connsiteY1" fmla="*/ 1680754 h 1680754"/>
              <a:gd name="connsiteX2" fmla="*/ 2964112 w 2964112"/>
              <a:gd name="connsiteY2" fmla="*/ 0 h 1680754"/>
              <a:gd name="connsiteX3" fmla="*/ 2650603 w 2964112"/>
              <a:gd name="connsiteY3" fmla="*/ 200297 h 1680754"/>
              <a:gd name="connsiteX4" fmla="*/ 2337095 w 2964112"/>
              <a:gd name="connsiteY4" fmla="*/ 435429 h 1680754"/>
              <a:gd name="connsiteX5" fmla="*/ 1997460 w 2964112"/>
              <a:gd name="connsiteY5" fmla="*/ 618309 h 1680754"/>
              <a:gd name="connsiteX6" fmla="*/ 1640409 w 2964112"/>
              <a:gd name="connsiteY6" fmla="*/ 740229 h 1680754"/>
              <a:gd name="connsiteX7" fmla="*/ 1204980 w 2964112"/>
              <a:gd name="connsiteY7" fmla="*/ 818606 h 1680754"/>
              <a:gd name="connsiteX8" fmla="*/ 508295 w 2964112"/>
              <a:gd name="connsiteY8" fmla="*/ 888274 h 1680754"/>
              <a:gd name="connsiteX9" fmla="*/ 0 w 2964112"/>
              <a:gd name="connsiteY9" fmla="*/ 916782 h 1680754"/>
              <a:gd name="connsiteX10" fmla="*/ 3197 w 2964112"/>
              <a:gd name="connsiteY10" fmla="*/ 1672046 h 1680754"/>
              <a:gd name="connsiteX0" fmla="*/ 196 w 2961111"/>
              <a:gd name="connsiteY0" fmla="*/ 1672046 h 1680754"/>
              <a:gd name="connsiteX1" fmla="*/ 2952402 w 2961111"/>
              <a:gd name="connsiteY1" fmla="*/ 1680754 h 1680754"/>
              <a:gd name="connsiteX2" fmla="*/ 2961111 w 2961111"/>
              <a:gd name="connsiteY2" fmla="*/ 0 h 1680754"/>
              <a:gd name="connsiteX3" fmla="*/ 2647602 w 2961111"/>
              <a:gd name="connsiteY3" fmla="*/ 200297 h 1680754"/>
              <a:gd name="connsiteX4" fmla="*/ 2334094 w 2961111"/>
              <a:gd name="connsiteY4" fmla="*/ 435429 h 1680754"/>
              <a:gd name="connsiteX5" fmla="*/ 1994459 w 2961111"/>
              <a:gd name="connsiteY5" fmla="*/ 618309 h 1680754"/>
              <a:gd name="connsiteX6" fmla="*/ 1637408 w 2961111"/>
              <a:gd name="connsiteY6" fmla="*/ 740229 h 1680754"/>
              <a:gd name="connsiteX7" fmla="*/ 1201979 w 2961111"/>
              <a:gd name="connsiteY7" fmla="*/ 818606 h 1680754"/>
              <a:gd name="connsiteX8" fmla="*/ 505294 w 2961111"/>
              <a:gd name="connsiteY8" fmla="*/ 888274 h 1680754"/>
              <a:gd name="connsiteX9" fmla="*/ 1761 w 2961111"/>
              <a:gd name="connsiteY9" fmla="*/ 916782 h 1680754"/>
              <a:gd name="connsiteX10" fmla="*/ 196 w 2961111"/>
              <a:gd name="connsiteY10" fmla="*/ 1672046 h 1680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1111" h="1680754">
                <a:moveTo>
                  <a:pt x="196" y="1672046"/>
                </a:moveTo>
                <a:lnTo>
                  <a:pt x="2952402" y="1680754"/>
                </a:lnTo>
                <a:lnTo>
                  <a:pt x="2961111" y="0"/>
                </a:lnTo>
                <a:lnTo>
                  <a:pt x="2647602" y="200297"/>
                </a:lnTo>
                <a:lnTo>
                  <a:pt x="2334094" y="435429"/>
                </a:lnTo>
                <a:lnTo>
                  <a:pt x="1994459" y="618309"/>
                </a:lnTo>
                <a:lnTo>
                  <a:pt x="1637408" y="740229"/>
                </a:lnTo>
                <a:lnTo>
                  <a:pt x="1201979" y="818606"/>
                </a:lnTo>
                <a:lnTo>
                  <a:pt x="505294" y="888274"/>
                </a:lnTo>
                <a:lnTo>
                  <a:pt x="1761" y="916782"/>
                </a:lnTo>
                <a:cubicBezTo>
                  <a:pt x="2827" y="1168537"/>
                  <a:pt x="-870" y="1420291"/>
                  <a:pt x="196" y="1672046"/>
                </a:cubicBezTo>
                <a:close/>
              </a:path>
            </a:pathLst>
          </a:custGeom>
          <a:solidFill>
            <a:srgbClr val="FFC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453052" y="975361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6570618" y="1066802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 flipV="1">
            <a:off x="7402285" y="1524001"/>
            <a:ext cx="1" cy="168946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86425" y="2603500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6425" y="2603500"/>
                <a:ext cx="201017" cy="276999"/>
              </a:xfrm>
              <a:prstGeom prst="rect">
                <a:avLst/>
              </a:prstGeom>
              <a:blipFill>
                <a:blip r:embed="rId5"/>
                <a:stretch>
                  <a:fillRect l="-30303" r="-2424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337333" y="2955091"/>
                <a:ext cx="1596841" cy="7265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333" y="2955091"/>
                <a:ext cx="1596841" cy="7265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617699" y="3164476"/>
                <a:ext cx="3365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699" y="3164476"/>
                <a:ext cx="33650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 4"/>
          <p:cNvSpPr/>
          <p:nvPr/>
        </p:nvSpPr>
        <p:spPr>
          <a:xfrm>
            <a:off x="6787267" y="1541417"/>
            <a:ext cx="615723" cy="1693619"/>
          </a:xfrm>
          <a:custGeom>
            <a:avLst/>
            <a:gdLst>
              <a:gd name="connsiteX0" fmla="*/ 43543 w 653143"/>
              <a:gd name="connsiteY0" fmla="*/ 1689462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43543 w 653143"/>
              <a:gd name="connsiteY6" fmla="*/ 1689462 h 1689462"/>
              <a:gd name="connsiteX0" fmla="*/ 31637 w 653143"/>
              <a:gd name="connsiteY0" fmla="*/ 1682318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31637 w 653143"/>
              <a:gd name="connsiteY6" fmla="*/ 1682318 h 1689462"/>
              <a:gd name="connsiteX0" fmla="*/ 31637 w 653143"/>
              <a:gd name="connsiteY0" fmla="*/ 1682318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31637 w 653143"/>
              <a:gd name="connsiteY6" fmla="*/ 1682318 h 1689462"/>
              <a:gd name="connsiteX0" fmla="*/ 7825 w 653143"/>
              <a:gd name="connsiteY0" fmla="*/ 1689462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7825 w 653143"/>
              <a:gd name="connsiteY6" fmla="*/ 1689462 h 1689462"/>
              <a:gd name="connsiteX0" fmla="*/ 0 w 645318"/>
              <a:gd name="connsiteY0" fmla="*/ 1689462 h 1689462"/>
              <a:gd name="connsiteX1" fmla="*/ 645318 w 645318"/>
              <a:gd name="connsiteY1" fmla="*/ 1689462 h 1689462"/>
              <a:gd name="connsiteX2" fmla="*/ 645318 w 645318"/>
              <a:gd name="connsiteY2" fmla="*/ 0 h 1689462"/>
              <a:gd name="connsiteX3" fmla="*/ 392769 w 645318"/>
              <a:gd name="connsiteY3" fmla="*/ 174171 h 1689462"/>
              <a:gd name="connsiteX4" fmla="*/ 148929 w 645318"/>
              <a:gd name="connsiteY4" fmla="*/ 348342 h 1689462"/>
              <a:gd name="connsiteX5" fmla="*/ 1700 w 645318"/>
              <a:gd name="connsiteY5" fmla="*/ 459921 h 1689462"/>
              <a:gd name="connsiteX6" fmla="*/ 0 w 645318"/>
              <a:gd name="connsiteY6" fmla="*/ 1689462 h 1689462"/>
              <a:gd name="connsiteX0" fmla="*/ 3062 w 648380"/>
              <a:gd name="connsiteY0" fmla="*/ 1689462 h 1689462"/>
              <a:gd name="connsiteX1" fmla="*/ 648380 w 648380"/>
              <a:gd name="connsiteY1" fmla="*/ 1689462 h 1689462"/>
              <a:gd name="connsiteX2" fmla="*/ 648380 w 648380"/>
              <a:gd name="connsiteY2" fmla="*/ 0 h 1689462"/>
              <a:gd name="connsiteX3" fmla="*/ 395831 w 648380"/>
              <a:gd name="connsiteY3" fmla="*/ 174171 h 1689462"/>
              <a:gd name="connsiteX4" fmla="*/ 151991 w 648380"/>
              <a:gd name="connsiteY4" fmla="*/ 348342 h 1689462"/>
              <a:gd name="connsiteX5" fmla="*/ 0 w 648380"/>
              <a:gd name="connsiteY5" fmla="*/ 459921 h 1689462"/>
              <a:gd name="connsiteX6" fmla="*/ 3062 w 648380"/>
              <a:gd name="connsiteY6" fmla="*/ 1689462 h 1689462"/>
              <a:gd name="connsiteX0" fmla="*/ 0 w 645318"/>
              <a:gd name="connsiteY0" fmla="*/ 1689462 h 1689462"/>
              <a:gd name="connsiteX1" fmla="*/ 645318 w 645318"/>
              <a:gd name="connsiteY1" fmla="*/ 1689462 h 1689462"/>
              <a:gd name="connsiteX2" fmla="*/ 645318 w 645318"/>
              <a:gd name="connsiteY2" fmla="*/ 0 h 1689462"/>
              <a:gd name="connsiteX3" fmla="*/ 392769 w 645318"/>
              <a:gd name="connsiteY3" fmla="*/ 174171 h 1689462"/>
              <a:gd name="connsiteX4" fmla="*/ 148929 w 645318"/>
              <a:gd name="connsiteY4" fmla="*/ 348342 h 1689462"/>
              <a:gd name="connsiteX5" fmla="*/ 1700 w 645318"/>
              <a:gd name="connsiteY5" fmla="*/ 457540 h 1689462"/>
              <a:gd name="connsiteX6" fmla="*/ 0 w 645318"/>
              <a:gd name="connsiteY6" fmla="*/ 1689462 h 1689462"/>
              <a:gd name="connsiteX0" fmla="*/ 0 w 645318"/>
              <a:gd name="connsiteY0" fmla="*/ 1689462 h 1689462"/>
              <a:gd name="connsiteX1" fmla="*/ 645318 w 645318"/>
              <a:gd name="connsiteY1" fmla="*/ 1689462 h 1689462"/>
              <a:gd name="connsiteX2" fmla="*/ 645318 w 645318"/>
              <a:gd name="connsiteY2" fmla="*/ 0 h 1689462"/>
              <a:gd name="connsiteX3" fmla="*/ 392769 w 645318"/>
              <a:gd name="connsiteY3" fmla="*/ 174171 h 1689462"/>
              <a:gd name="connsiteX4" fmla="*/ 148929 w 645318"/>
              <a:gd name="connsiteY4" fmla="*/ 348342 h 1689462"/>
              <a:gd name="connsiteX5" fmla="*/ 43263 w 645318"/>
              <a:gd name="connsiteY5" fmla="*/ 445071 h 1689462"/>
              <a:gd name="connsiteX6" fmla="*/ 0 w 645318"/>
              <a:gd name="connsiteY6" fmla="*/ 1689462 h 1689462"/>
              <a:gd name="connsiteX0" fmla="*/ 2457 w 602055"/>
              <a:gd name="connsiteY0" fmla="*/ 1693619 h 1693619"/>
              <a:gd name="connsiteX1" fmla="*/ 602055 w 602055"/>
              <a:gd name="connsiteY1" fmla="*/ 1689462 h 1693619"/>
              <a:gd name="connsiteX2" fmla="*/ 602055 w 602055"/>
              <a:gd name="connsiteY2" fmla="*/ 0 h 1693619"/>
              <a:gd name="connsiteX3" fmla="*/ 349506 w 602055"/>
              <a:gd name="connsiteY3" fmla="*/ 174171 h 1693619"/>
              <a:gd name="connsiteX4" fmla="*/ 105666 w 602055"/>
              <a:gd name="connsiteY4" fmla="*/ 348342 h 1693619"/>
              <a:gd name="connsiteX5" fmla="*/ 0 w 602055"/>
              <a:gd name="connsiteY5" fmla="*/ 445071 h 1693619"/>
              <a:gd name="connsiteX6" fmla="*/ 2457 w 602055"/>
              <a:gd name="connsiteY6" fmla="*/ 1693619 h 1693619"/>
              <a:gd name="connsiteX0" fmla="*/ 2457 w 614524"/>
              <a:gd name="connsiteY0" fmla="*/ 1693619 h 1693619"/>
              <a:gd name="connsiteX1" fmla="*/ 602055 w 614524"/>
              <a:gd name="connsiteY1" fmla="*/ 1689462 h 1693619"/>
              <a:gd name="connsiteX2" fmla="*/ 614524 w 614524"/>
              <a:gd name="connsiteY2" fmla="*/ 0 h 1693619"/>
              <a:gd name="connsiteX3" fmla="*/ 349506 w 614524"/>
              <a:gd name="connsiteY3" fmla="*/ 174171 h 1693619"/>
              <a:gd name="connsiteX4" fmla="*/ 105666 w 614524"/>
              <a:gd name="connsiteY4" fmla="*/ 348342 h 1693619"/>
              <a:gd name="connsiteX5" fmla="*/ 0 w 614524"/>
              <a:gd name="connsiteY5" fmla="*/ 445071 h 1693619"/>
              <a:gd name="connsiteX6" fmla="*/ 2457 w 614524"/>
              <a:gd name="connsiteY6" fmla="*/ 1693619 h 1693619"/>
              <a:gd name="connsiteX0" fmla="*/ 2457 w 615723"/>
              <a:gd name="connsiteY0" fmla="*/ 1693619 h 1693619"/>
              <a:gd name="connsiteX1" fmla="*/ 614524 w 615723"/>
              <a:gd name="connsiteY1" fmla="*/ 1685305 h 1693619"/>
              <a:gd name="connsiteX2" fmla="*/ 614524 w 615723"/>
              <a:gd name="connsiteY2" fmla="*/ 0 h 1693619"/>
              <a:gd name="connsiteX3" fmla="*/ 349506 w 615723"/>
              <a:gd name="connsiteY3" fmla="*/ 174171 h 1693619"/>
              <a:gd name="connsiteX4" fmla="*/ 105666 w 615723"/>
              <a:gd name="connsiteY4" fmla="*/ 348342 h 1693619"/>
              <a:gd name="connsiteX5" fmla="*/ 0 w 615723"/>
              <a:gd name="connsiteY5" fmla="*/ 445071 h 1693619"/>
              <a:gd name="connsiteX6" fmla="*/ 2457 w 615723"/>
              <a:gd name="connsiteY6" fmla="*/ 1693619 h 169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5723" h="1693619">
                <a:moveTo>
                  <a:pt x="2457" y="1693619"/>
                </a:moveTo>
                <a:lnTo>
                  <a:pt x="614524" y="1685305"/>
                </a:lnTo>
                <a:cubicBezTo>
                  <a:pt x="618680" y="1122151"/>
                  <a:pt x="610368" y="563154"/>
                  <a:pt x="614524" y="0"/>
                </a:cubicBezTo>
                <a:lnTo>
                  <a:pt x="349506" y="174171"/>
                </a:lnTo>
                <a:lnTo>
                  <a:pt x="105666" y="348342"/>
                </a:lnTo>
                <a:lnTo>
                  <a:pt x="0" y="445071"/>
                </a:lnTo>
                <a:cubicBezTo>
                  <a:pt x="2903" y="845665"/>
                  <a:pt x="5201" y="1296224"/>
                  <a:pt x="2457" y="1693619"/>
                </a:cubicBezTo>
                <a:close/>
              </a:path>
            </a:pathLst>
          </a:custGeom>
          <a:solidFill>
            <a:schemeClr val="accent4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6785950" y="1965001"/>
            <a:ext cx="206" cy="125717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970579" y="2493801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579" y="2493801"/>
                <a:ext cx="201017" cy="276999"/>
              </a:xfrm>
              <a:prstGeom prst="rect">
                <a:avLst/>
              </a:prstGeom>
              <a:blipFill>
                <a:blip r:embed="rId8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08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61" grpId="0"/>
      <p:bldP spid="5" grpId="0" animBg="1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2426085" y="4439612"/>
            <a:ext cx="1237673" cy="689649"/>
          </a:xfrm>
          <a:custGeom>
            <a:avLst/>
            <a:gdLst>
              <a:gd name="connsiteX0" fmla="*/ 0 w 1237673"/>
              <a:gd name="connsiteY0" fmla="*/ 689649 h 689649"/>
              <a:gd name="connsiteX1" fmla="*/ 1237673 w 1237673"/>
              <a:gd name="connsiteY1" fmla="*/ 689649 h 689649"/>
              <a:gd name="connsiteX2" fmla="*/ 1237673 w 1237673"/>
              <a:gd name="connsiteY2" fmla="*/ 0 h 689649"/>
              <a:gd name="connsiteX3" fmla="*/ 1111442 w 1237673"/>
              <a:gd name="connsiteY3" fmla="*/ 55418 h 689649"/>
              <a:gd name="connsiteX4" fmla="*/ 1006763 w 1237673"/>
              <a:gd name="connsiteY4" fmla="*/ 135467 h 689649"/>
              <a:gd name="connsiteX5" fmla="*/ 914400 w 1237673"/>
              <a:gd name="connsiteY5" fmla="*/ 206279 h 689649"/>
              <a:gd name="connsiteX6" fmla="*/ 741988 w 1237673"/>
              <a:gd name="connsiteY6" fmla="*/ 298643 h 689649"/>
              <a:gd name="connsiteX7" fmla="*/ 554182 w 1237673"/>
              <a:gd name="connsiteY7" fmla="*/ 357140 h 689649"/>
              <a:gd name="connsiteX8" fmla="*/ 317115 w 1237673"/>
              <a:gd name="connsiteY8" fmla="*/ 391006 h 689649"/>
              <a:gd name="connsiteX9" fmla="*/ 138545 w 1237673"/>
              <a:gd name="connsiteY9" fmla="*/ 406400 h 689649"/>
              <a:gd name="connsiteX10" fmla="*/ 6157 w 1237673"/>
              <a:gd name="connsiteY10" fmla="*/ 412558 h 689649"/>
              <a:gd name="connsiteX11" fmla="*/ 0 w 1237673"/>
              <a:gd name="connsiteY11" fmla="*/ 689649 h 689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37673" h="689649">
                <a:moveTo>
                  <a:pt x="0" y="689649"/>
                </a:moveTo>
                <a:lnTo>
                  <a:pt x="1237673" y="689649"/>
                </a:lnTo>
                <a:lnTo>
                  <a:pt x="1237673" y="0"/>
                </a:lnTo>
                <a:lnTo>
                  <a:pt x="1111442" y="55418"/>
                </a:lnTo>
                <a:lnTo>
                  <a:pt x="1006763" y="135467"/>
                </a:lnTo>
                <a:lnTo>
                  <a:pt x="914400" y="206279"/>
                </a:lnTo>
                <a:lnTo>
                  <a:pt x="741988" y="298643"/>
                </a:lnTo>
                <a:lnTo>
                  <a:pt x="554182" y="357140"/>
                </a:lnTo>
                <a:lnTo>
                  <a:pt x="317115" y="391006"/>
                </a:lnTo>
                <a:lnTo>
                  <a:pt x="138545" y="406400"/>
                </a:lnTo>
                <a:lnTo>
                  <a:pt x="6157" y="412558"/>
                </a:lnTo>
                <a:lnTo>
                  <a:pt x="0" y="68964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4"/>
            <a:ext cx="3823069" cy="50095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500" b="1" dirty="0">
                <a:latin typeface="Comic Sans MS" panose="030F0702030302020204" pitchFamily="66" charset="0"/>
              </a:rPr>
              <a:t>Definite integration can be used to find areas under curves</a:t>
            </a:r>
          </a:p>
          <a:p>
            <a:pPr marL="0" indent="0" algn="ctr">
              <a:buNone/>
            </a:pPr>
            <a:endParaRPr lang="en-US" sz="15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500" dirty="0">
                <a:latin typeface="Comic Sans MS" panose="030F0702030302020204" pitchFamily="66" charset="0"/>
              </a:rPr>
              <a:t>So far we have shown that the area between a curve and the x-axis is based on integrating the function:</a:t>
            </a:r>
          </a:p>
          <a:p>
            <a:pPr marL="0" indent="0" algn="ctr">
              <a:buNone/>
            </a:pPr>
            <a:endParaRPr lang="en-US" sz="15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5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453052" y="975361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6570618" y="1066802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 flipV="1">
            <a:off x="7402285" y="1524001"/>
            <a:ext cx="1" cy="168946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337333" y="2955091"/>
                <a:ext cx="1596841" cy="7265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333" y="2955091"/>
                <a:ext cx="1596841" cy="7265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617699" y="3164476"/>
                <a:ext cx="3365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699" y="3164476"/>
                <a:ext cx="33650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 4"/>
          <p:cNvSpPr/>
          <p:nvPr/>
        </p:nvSpPr>
        <p:spPr>
          <a:xfrm>
            <a:off x="6787267" y="1541417"/>
            <a:ext cx="615723" cy="1693619"/>
          </a:xfrm>
          <a:custGeom>
            <a:avLst/>
            <a:gdLst>
              <a:gd name="connsiteX0" fmla="*/ 43543 w 653143"/>
              <a:gd name="connsiteY0" fmla="*/ 1689462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43543 w 653143"/>
              <a:gd name="connsiteY6" fmla="*/ 1689462 h 1689462"/>
              <a:gd name="connsiteX0" fmla="*/ 31637 w 653143"/>
              <a:gd name="connsiteY0" fmla="*/ 1682318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31637 w 653143"/>
              <a:gd name="connsiteY6" fmla="*/ 1682318 h 1689462"/>
              <a:gd name="connsiteX0" fmla="*/ 31637 w 653143"/>
              <a:gd name="connsiteY0" fmla="*/ 1682318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31637 w 653143"/>
              <a:gd name="connsiteY6" fmla="*/ 1682318 h 1689462"/>
              <a:gd name="connsiteX0" fmla="*/ 7825 w 653143"/>
              <a:gd name="connsiteY0" fmla="*/ 1689462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7825 w 653143"/>
              <a:gd name="connsiteY6" fmla="*/ 1689462 h 1689462"/>
              <a:gd name="connsiteX0" fmla="*/ 0 w 645318"/>
              <a:gd name="connsiteY0" fmla="*/ 1689462 h 1689462"/>
              <a:gd name="connsiteX1" fmla="*/ 645318 w 645318"/>
              <a:gd name="connsiteY1" fmla="*/ 1689462 h 1689462"/>
              <a:gd name="connsiteX2" fmla="*/ 645318 w 645318"/>
              <a:gd name="connsiteY2" fmla="*/ 0 h 1689462"/>
              <a:gd name="connsiteX3" fmla="*/ 392769 w 645318"/>
              <a:gd name="connsiteY3" fmla="*/ 174171 h 1689462"/>
              <a:gd name="connsiteX4" fmla="*/ 148929 w 645318"/>
              <a:gd name="connsiteY4" fmla="*/ 348342 h 1689462"/>
              <a:gd name="connsiteX5" fmla="*/ 1700 w 645318"/>
              <a:gd name="connsiteY5" fmla="*/ 459921 h 1689462"/>
              <a:gd name="connsiteX6" fmla="*/ 0 w 645318"/>
              <a:gd name="connsiteY6" fmla="*/ 1689462 h 1689462"/>
              <a:gd name="connsiteX0" fmla="*/ 3062 w 648380"/>
              <a:gd name="connsiteY0" fmla="*/ 1689462 h 1689462"/>
              <a:gd name="connsiteX1" fmla="*/ 648380 w 648380"/>
              <a:gd name="connsiteY1" fmla="*/ 1689462 h 1689462"/>
              <a:gd name="connsiteX2" fmla="*/ 648380 w 648380"/>
              <a:gd name="connsiteY2" fmla="*/ 0 h 1689462"/>
              <a:gd name="connsiteX3" fmla="*/ 395831 w 648380"/>
              <a:gd name="connsiteY3" fmla="*/ 174171 h 1689462"/>
              <a:gd name="connsiteX4" fmla="*/ 151991 w 648380"/>
              <a:gd name="connsiteY4" fmla="*/ 348342 h 1689462"/>
              <a:gd name="connsiteX5" fmla="*/ 0 w 648380"/>
              <a:gd name="connsiteY5" fmla="*/ 459921 h 1689462"/>
              <a:gd name="connsiteX6" fmla="*/ 3062 w 648380"/>
              <a:gd name="connsiteY6" fmla="*/ 1689462 h 1689462"/>
              <a:gd name="connsiteX0" fmla="*/ 0 w 645318"/>
              <a:gd name="connsiteY0" fmla="*/ 1689462 h 1689462"/>
              <a:gd name="connsiteX1" fmla="*/ 645318 w 645318"/>
              <a:gd name="connsiteY1" fmla="*/ 1689462 h 1689462"/>
              <a:gd name="connsiteX2" fmla="*/ 645318 w 645318"/>
              <a:gd name="connsiteY2" fmla="*/ 0 h 1689462"/>
              <a:gd name="connsiteX3" fmla="*/ 392769 w 645318"/>
              <a:gd name="connsiteY3" fmla="*/ 174171 h 1689462"/>
              <a:gd name="connsiteX4" fmla="*/ 148929 w 645318"/>
              <a:gd name="connsiteY4" fmla="*/ 348342 h 1689462"/>
              <a:gd name="connsiteX5" fmla="*/ 1700 w 645318"/>
              <a:gd name="connsiteY5" fmla="*/ 457540 h 1689462"/>
              <a:gd name="connsiteX6" fmla="*/ 0 w 645318"/>
              <a:gd name="connsiteY6" fmla="*/ 1689462 h 1689462"/>
              <a:gd name="connsiteX0" fmla="*/ 0 w 645318"/>
              <a:gd name="connsiteY0" fmla="*/ 1689462 h 1689462"/>
              <a:gd name="connsiteX1" fmla="*/ 645318 w 645318"/>
              <a:gd name="connsiteY1" fmla="*/ 1689462 h 1689462"/>
              <a:gd name="connsiteX2" fmla="*/ 645318 w 645318"/>
              <a:gd name="connsiteY2" fmla="*/ 0 h 1689462"/>
              <a:gd name="connsiteX3" fmla="*/ 392769 w 645318"/>
              <a:gd name="connsiteY3" fmla="*/ 174171 h 1689462"/>
              <a:gd name="connsiteX4" fmla="*/ 148929 w 645318"/>
              <a:gd name="connsiteY4" fmla="*/ 348342 h 1689462"/>
              <a:gd name="connsiteX5" fmla="*/ 43263 w 645318"/>
              <a:gd name="connsiteY5" fmla="*/ 445071 h 1689462"/>
              <a:gd name="connsiteX6" fmla="*/ 0 w 645318"/>
              <a:gd name="connsiteY6" fmla="*/ 1689462 h 1689462"/>
              <a:gd name="connsiteX0" fmla="*/ 2457 w 602055"/>
              <a:gd name="connsiteY0" fmla="*/ 1693619 h 1693619"/>
              <a:gd name="connsiteX1" fmla="*/ 602055 w 602055"/>
              <a:gd name="connsiteY1" fmla="*/ 1689462 h 1693619"/>
              <a:gd name="connsiteX2" fmla="*/ 602055 w 602055"/>
              <a:gd name="connsiteY2" fmla="*/ 0 h 1693619"/>
              <a:gd name="connsiteX3" fmla="*/ 349506 w 602055"/>
              <a:gd name="connsiteY3" fmla="*/ 174171 h 1693619"/>
              <a:gd name="connsiteX4" fmla="*/ 105666 w 602055"/>
              <a:gd name="connsiteY4" fmla="*/ 348342 h 1693619"/>
              <a:gd name="connsiteX5" fmla="*/ 0 w 602055"/>
              <a:gd name="connsiteY5" fmla="*/ 445071 h 1693619"/>
              <a:gd name="connsiteX6" fmla="*/ 2457 w 602055"/>
              <a:gd name="connsiteY6" fmla="*/ 1693619 h 1693619"/>
              <a:gd name="connsiteX0" fmla="*/ 2457 w 614524"/>
              <a:gd name="connsiteY0" fmla="*/ 1693619 h 1693619"/>
              <a:gd name="connsiteX1" fmla="*/ 602055 w 614524"/>
              <a:gd name="connsiteY1" fmla="*/ 1689462 h 1693619"/>
              <a:gd name="connsiteX2" fmla="*/ 614524 w 614524"/>
              <a:gd name="connsiteY2" fmla="*/ 0 h 1693619"/>
              <a:gd name="connsiteX3" fmla="*/ 349506 w 614524"/>
              <a:gd name="connsiteY3" fmla="*/ 174171 h 1693619"/>
              <a:gd name="connsiteX4" fmla="*/ 105666 w 614524"/>
              <a:gd name="connsiteY4" fmla="*/ 348342 h 1693619"/>
              <a:gd name="connsiteX5" fmla="*/ 0 w 614524"/>
              <a:gd name="connsiteY5" fmla="*/ 445071 h 1693619"/>
              <a:gd name="connsiteX6" fmla="*/ 2457 w 614524"/>
              <a:gd name="connsiteY6" fmla="*/ 1693619 h 1693619"/>
              <a:gd name="connsiteX0" fmla="*/ 2457 w 615723"/>
              <a:gd name="connsiteY0" fmla="*/ 1693619 h 1693619"/>
              <a:gd name="connsiteX1" fmla="*/ 614524 w 615723"/>
              <a:gd name="connsiteY1" fmla="*/ 1685305 h 1693619"/>
              <a:gd name="connsiteX2" fmla="*/ 614524 w 615723"/>
              <a:gd name="connsiteY2" fmla="*/ 0 h 1693619"/>
              <a:gd name="connsiteX3" fmla="*/ 349506 w 615723"/>
              <a:gd name="connsiteY3" fmla="*/ 174171 h 1693619"/>
              <a:gd name="connsiteX4" fmla="*/ 105666 w 615723"/>
              <a:gd name="connsiteY4" fmla="*/ 348342 h 1693619"/>
              <a:gd name="connsiteX5" fmla="*/ 0 w 615723"/>
              <a:gd name="connsiteY5" fmla="*/ 445071 h 1693619"/>
              <a:gd name="connsiteX6" fmla="*/ 2457 w 615723"/>
              <a:gd name="connsiteY6" fmla="*/ 1693619 h 169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5723" h="1693619">
                <a:moveTo>
                  <a:pt x="2457" y="1693619"/>
                </a:moveTo>
                <a:lnTo>
                  <a:pt x="614524" y="1685305"/>
                </a:lnTo>
                <a:cubicBezTo>
                  <a:pt x="618680" y="1122151"/>
                  <a:pt x="610368" y="563154"/>
                  <a:pt x="614524" y="0"/>
                </a:cubicBezTo>
                <a:lnTo>
                  <a:pt x="349506" y="174171"/>
                </a:lnTo>
                <a:lnTo>
                  <a:pt x="105666" y="348342"/>
                </a:lnTo>
                <a:lnTo>
                  <a:pt x="0" y="445071"/>
                </a:lnTo>
                <a:cubicBezTo>
                  <a:pt x="2903" y="845665"/>
                  <a:pt x="5201" y="1296224"/>
                  <a:pt x="2457" y="1693619"/>
                </a:cubicBezTo>
                <a:close/>
              </a:path>
            </a:pathLst>
          </a:custGeom>
          <a:solidFill>
            <a:schemeClr val="accent4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6785950" y="1965001"/>
            <a:ext cx="206" cy="125717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970579" y="2493801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579" y="2493801"/>
                <a:ext cx="201017" cy="276999"/>
              </a:xfrm>
              <a:prstGeom prst="rect">
                <a:avLst/>
              </a:prstGeom>
              <a:blipFill>
                <a:blip r:embed="rId7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69668" y="4267201"/>
            <a:ext cx="1837509" cy="1645583"/>
            <a:chOff x="69668" y="4267201"/>
            <a:chExt cx="1837509" cy="164558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9668" y="4267201"/>
              <a:ext cx="1837509" cy="1645583"/>
            </a:xfrm>
            <a:prstGeom prst="rect">
              <a:avLst/>
            </a:prstGeom>
          </p:spPr>
        </p:pic>
        <p:cxnSp>
          <p:nvCxnSpPr>
            <p:cNvPr id="8" name="Straight Connector 7"/>
            <p:cNvCxnSpPr/>
            <p:nvPr/>
          </p:nvCxnSpPr>
          <p:spPr>
            <a:xfrm flipV="1">
              <a:off x="1506583" y="4450081"/>
              <a:ext cx="0" cy="67926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266720" y="4571999"/>
              <a:ext cx="1513" cy="5548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eeform 23"/>
            <p:cNvSpPr/>
            <p:nvPr/>
          </p:nvSpPr>
          <p:spPr>
            <a:xfrm>
              <a:off x="1264257" y="4436828"/>
              <a:ext cx="238540" cy="699715"/>
            </a:xfrm>
            <a:custGeom>
              <a:avLst/>
              <a:gdLst>
                <a:gd name="connsiteX0" fmla="*/ 238540 w 238540"/>
                <a:gd name="connsiteY0" fmla="*/ 0 h 699715"/>
                <a:gd name="connsiteX1" fmla="*/ 238540 w 238540"/>
                <a:gd name="connsiteY1" fmla="*/ 699715 h 699715"/>
                <a:gd name="connsiteX2" fmla="*/ 0 w 238540"/>
                <a:gd name="connsiteY2" fmla="*/ 699715 h 699715"/>
                <a:gd name="connsiteX3" fmla="*/ 7952 w 238540"/>
                <a:gd name="connsiteY3" fmla="*/ 151075 h 699715"/>
                <a:gd name="connsiteX4" fmla="*/ 107343 w 238540"/>
                <a:gd name="connsiteY4" fmla="*/ 71562 h 699715"/>
                <a:gd name="connsiteX5" fmla="*/ 186856 w 238540"/>
                <a:gd name="connsiteY5" fmla="*/ 19878 h 699715"/>
                <a:gd name="connsiteX6" fmla="*/ 238540 w 238540"/>
                <a:gd name="connsiteY6" fmla="*/ 0 h 699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8540" h="699715">
                  <a:moveTo>
                    <a:pt x="238540" y="0"/>
                  </a:moveTo>
                  <a:lnTo>
                    <a:pt x="238540" y="699715"/>
                  </a:lnTo>
                  <a:lnTo>
                    <a:pt x="0" y="699715"/>
                  </a:lnTo>
                  <a:lnTo>
                    <a:pt x="7952" y="151075"/>
                  </a:lnTo>
                  <a:lnTo>
                    <a:pt x="107343" y="71562"/>
                  </a:lnTo>
                  <a:lnTo>
                    <a:pt x="186856" y="19878"/>
                  </a:lnTo>
                  <a:lnTo>
                    <a:pt x="23854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1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31136" y="4260575"/>
            <a:ext cx="1837509" cy="1645583"/>
            <a:chOff x="69668" y="4267201"/>
            <a:chExt cx="1837509" cy="1645583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9668" y="4267201"/>
              <a:ext cx="1837509" cy="1645583"/>
            </a:xfrm>
            <a:prstGeom prst="rect">
              <a:avLst/>
            </a:prstGeom>
          </p:spPr>
        </p:pic>
        <p:cxnSp>
          <p:nvCxnSpPr>
            <p:cNvPr id="33" name="Straight Connector 32"/>
            <p:cNvCxnSpPr/>
            <p:nvPr/>
          </p:nvCxnSpPr>
          <p:spPr>
            <a:xfrm flipV="1">
              <a:off x="1506583" y="4450081"/>
              <a:ext cx="0" cy="67926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Freeform 27"/>
          <p:cNvSpPr/>
          <p:nvPr/>
        </p:nvSpPr>
        <p:spPr>
          <a:xfrm>
            <a:off x="4565842" y="4575079"/>
            <a:ext cx="991370" cy="551103"/>
          </a:xfrm>
          <a:custGeom>
            <a:avLst/>
            <a:gdLst>
              <a:gd name="connsiteX0" fmla="*/ 991370 w 991370"/>
              <a:gd name="connsiteY0" fmla="*/ 0 h 551103"/>
              <a:gd name="connsiteX1" fmla="*/ 991370 w 991370"/>
              <a:gd name="connsiteY1" fmla="*/ 551103 h 551103"/>
              <a:gd name="connsiteX2" fmla="*/ 0 w 991370"/>
              <a:gd name="connsiteY2" fmla="*/ 551103 h 551103"/>
              <a:gd name="connsiteX3" fmla="*/ 3079 w 991370"/>
              <a:gd name="connsiteY3" fmla="*/ 267854 h 551103"/>
              <a:gd name="connsiteX4" fmla="*/ 184728 w 991370"/>
              <a:gd name="connsiteY4" fmla="*/ 261697 h 551103"/>
              <a:gd name="connsiteX5" fmla="*/ 332510 w 991370"/>
              <a:gd name="connsiteY5" fmla="*/ 246303 h 551103"/>
              <a:gd name="connsiteX6" fmla="*/ 474134 w 991370"/>
              <a:gd name="connsiteY6" fmla="*/ 230909 h 551103"/>
              <a:gd name="connsiteX7" fmla="*/ 652703 w 991370"/>
              <a:gd name="connsiteY7" fmla="*/ 190885 h 551103"/>
              <a:gd name="connsiteX8" fmla="*/ 815879 w 991370"/>
              <a:gd name="connsiteY8" fmla="*/ 126230 h 551103"/>
              <a:gd name="connsiteX9" fmla="*/ 892849 w 991370"/>
              <a:gd name="connsiteY9" fmla="*/ 76969 h 551103"/>
              <a:gd name="connsiteX10" fmla="*/ 991370 w 991370"/>
              <a:gd name="connsiteY10" fmla="*/ 0 h 55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1370" h="551103">
                <a:moveTo>
                  <a:pt x="991370" y="0"/>
                </a:moveTo>
                <a:lnTo>
                  <a:pt x="991370" y="551103"/>
                </a:lnTo>
                <a:lnTo>
                  <a:pt x="0" y="551103"/>
                </a:lnTo>
                <a:cubicBezTo>
                  <a:pt x="1026" y="456687"/>
                  <a:pt x="2053" y="362270"/>
                  <a:pt x="3079" y="267854"/>
                </a:cubicBezTo>
                <a:lnTo>
                  <a:pt x="184728" y="261697"/>
                </a:lnTo>
                <a:lnTo>
                  <a:pt x="332510" y="246303"/>
                </a:lnTo>
                <a:lnTo>
                  <a:pt x="474134" y="230909"/>
                </a:lnTo>
                <a:lnTo>
                  <a:pt x="652703" y="190885"/>
                </a:lnTo>
                <a:lnTo>
                  <a:pt x="815879" y="126230"/>
                </a:lnTo>
                <a:lnTo>
                  <a:pt x="892849" y="76969"/>
                </a:lnTo>
                <a:lnTo>
                  <a:pt x="99137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6" name="Group 35"/>
          <p:cNvGrpSpPr/>
          <p:nvPr/>
        </p:nvGrpSpPr>
        <p:grpSpPr>
          <a:xfrm>
            <a:off x="4362461" y="4256026"/>
            <a:ext cx="1837509" cy="1645583"/>
            <a:chOff x="69668" y="4267201"/>
            <a:chExt cx="1837509" cy="1645583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9668" y="4267201"/>
              <a:ext cx="1837509" cy="1645583"/>
            </a:xfrm>
            <a:prstGeom prst="rect">
              <a:avLst/>
            </a:prstGeom>
          </p:spPr>
        </p:pic>
        <p:cxnSp>
          <p:nvCxnSpPr>
            <p:cNvPr id="39" name="Straight Connector 38"/>
            <p:cNvCxnSpPr/>
            <p:nvPr/>
          </p:nvCxnSpPr>
          <p:spPr>
            <a:xfrm flipV="1">
              <a:off x="1266720" y="4571999"/>
              <a:ext cx="1513" cy="5548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880419" y="4889090"/>
                <a:ext cx="482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0419" y="4889090"/>
                <a:ext cx="482824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53348" y="4879257"/>
                <a:ext cx="482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348" y="4879257"/>
                <a:ext cx="482824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88490" y="5971542"/>
            <a:ext cx="8096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area between two limits is given when we take the value gained when integrating and substituting b, and subtract the value gained when subtracting a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135761" y="4508992"/>
            <a:ext cx="206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letters a and b are usually used to represent the values for x at each point…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7462686" y="3436374"/>
            <a:ext cx="516191" cy="100289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6862920" y="3433917"/>
            <a:ext cx="902106" cy="103484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57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4" grpId="0"/>
      <p:bldP spid="61" grpId="0"/>
      <p:bldP spid="28" grpId="0" animBg="1"/>
      <p:bldP spid="29" grpId="0"/>
      <p:bldP spid="47" grpId="0"/>
      <p:bldP spid="30" grpId="0"/>
      <p:bldP spid="49" grpId="0"/>
      <p:bldP spid="4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823069" cy="500950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500" b="1" dirty="0">
                    <a:latin typeface="Comic Sans MS" panose="030F0702030302020204" pitchFamily="66" charset="0"/>
                  </a:rPr>
                  <a:t>Definite integration can be used to find areas under curves</a:t>
                </a:r>
              </a:p>
              <a:p>
                <a:pPr marL="0" indent="0" algn="ctr">
                  <a:buNone/>
                </a:pPr>
                <a:endParaRPr lang="en-US" sz="15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500" dirty="0">
                    <a:latin typeface="Comic Sans MS" panose="030F0702030302020204" pitchFamily="66" charset="0"/>
                  </a:rPr>
                  <a:t>So far we have shown that the area between a curve and the x-axis is based on integrating the function:</a:t>
                </a:r>
              </a:p>
              <a:p>
                <a:pPr marL="0" indent="0" algn="ctr">
                  <a:buNone/>
                </a:pPr>
                <a:endParaRPr lang="en-US" sz="15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5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5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500" dirty="0">
                    <a:latin typeface="Comic Sans MS" panose="030F0702030302020204" pitchFamily="66" charset="0"/>
                  </a:rPr>
                  <a:t>The area between two limits,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5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500" dirty="0">
                    <a:latin typeface="Comic Sans MS" panose="030F0702030302020204" pitchFamily="66" charset="0"/>
                  </a:rPr>
                  <a:t>, is given by:</a:t>
                </a:r>
              </a:p>
              <a:p>
                <a:pPr marL="0" indent="0" algn="ctr">
                  <a:buNone/>
                </a:pPr>
                <a:endParaRPr lang="en-US" sz="15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5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823069" cy="5009503"/>
              </a:xfrm>
              <a:blipFill>
                <a:blip r:embed="rId2"/>
                <a:stretch>
                  <a:fillRect t="-731" r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453052" y="975361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6570618" y="1066802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668" y="2089513"/>
                <a:ext cx="916982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 flipV="1">
            <a:off x="7402285" y="1524001"/>
            <a:ext cx="1" cy="168946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639" y="3164477"/>
                <a:ext cx="3263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337333" y="3065704"/>
                <a:ext cx="1596841" cy="7265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333" y="3065704"/>
                <a:ext cx="1596841" cy="7265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617699" y="3164476"/>
                <a:ext cx="3365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699" y="3164476"/>
                <a:ext cx="33650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 4"/>
          <p:cNvSpPr/>
          <p:nvPr/>
        </p:nvSpPr>
        <p:spPr>
          <a:xfrm>
            <a:off x="6787267" y="1541417"/>
            <a:ext cx="615723" cy="1693619"/>
          </a:xfrm>
          <a:custGeom>
            <a:avLst/>
            <a:gdLst>
              <a:gd name="connsiteX0" fmla="*/ 43543 w 653143"/>
              <a:gd name="connsiteY0" fmla="*/ 1689462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43543 w 653143"/>
              <a:gd name="connsiteY6" fmla="*/ 1689462 h 1689462"/>
              <a:gd name="connsiteX0" fmla="*/ 31637 w 653143"/>
              <a:gd name="connsiteY0" fmla="*/ 1682318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31637 w 653143"/>
              <a:gd name="connsiteY6" fmla="*/ 1682318 h 1689462"/>
              <a:gd name="connsiteX0" fmla="*/ 31637 w 653143"/>
              <a:gd name="connsiteY0" fmla="*/ 1682318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31637 w 653143"/>
              <a:gd name="connsiteY6" fmla="*/ 1682318 h 1689462"/>
              <a:gd name="connsiteX0" fmla="*/ 7825 w 653143"/>
              <a:gd name="connsiteY0" fmla="*/ 1689462 h 1689462"/>
              <a:gd name="connsiteX1" fmla="*/ 653143 w 653143"/>
              <a:gd name="connsiteY1" fmla="*/ 1689462 h 1689462"/>
              <a:gd name="connsiteX2" fmla="*/ 653143 w 653143"/>
              <a:gd name="connsiteY2" fmla="*/ 0 h 1689462"/>
              <a:gd name="connsiteX3" fmla="*/ 400594 w 653143"/>
              <a:gd name="connsiteY3" fmla="*/ 174171 h 1689462"/>
              <a:gd name="connsiteX4" fmla="*/ 156754 w 653143"/>
              <a:gd name="connsiteY4" fmla="*/ 348342 h 1689462"/>
              <a:gd name="connsiteX5" fmla="*/ 0 w 653143"/>
              <a:gd name="connsiteY5" fmla="*/ 478971 h 1689462"/>
              <a:gd name="connsiteX6" fmla="*/ 7825 w 653143"/>
              <a:gd name="connsiteY6" fmla="*/ 1689462 h 1689462"/>
              <a:gd name="connsiteX0" fmla="*/ 0 w 645318"/>
              <a:gd name="connsiteY0" fmla="*/ 1689462 h 1689462"/>
              <a:gd name="connsiteX1" fmla="*/ 645318 w 645318"/>
              <a:gd name="connsiteY1" fmla="*/ 1689462 h 1689462"/>
              <a:gd name="connsiteX2" fmla="*/ 645318 w 645318"/>
              <a:gd name="connsiteY2" fmla="*/ 0 h 1689462"/>
              <a:gd name="connsiteX3" fmla="*/ 392769 w 645318"/>
              <a:gd name="connsiteY3" fmla="*/ 174171 h 1689462"/>
              <a:gd name="connsiteX4" fmla="*/ 148929 w 645318"/>
              <a:gd name="connsiteY4" fmla="*/ 348342 h 1689462"/>
              <a:gd name="connsiteX5" fmla="*/ 1700 w 645318"/>
              <a:gd name="connsiteY5" fmla="*/ 459921 h 1689462"/>
              <a:gd name="connsiteX6" fmla="*/ 0 w 645318"/>
              <a:gd name="connsiteY6" fmla="*/ 1689462 h 1689462"/>
              <a:gd name="connsiteX0" fmla="*/ 3062 w 648380"/>
              <a:gd name="connsiteY0" fmla="*/ 1689462 h 1689462"/>
              <a:gd name="connsiteX1" fmla="*/ 648380 w 648380"/>
              <a:gd name="connsiteY1" fmla="*/ 1689462 h 1689462"/>
              <a:gd name="connsiteX2" fmla="*/ 648380 w 648380"/>
              <a:gd name="connsiteY2" fmla="*/ 0 h 1689462"/>
              <a:gd name="connsiteX3" fmla="*/ 395831 w 648380"/>
              <a:gd name="connsiteY3" fmla="*/ 174171 h 1689462"/>
              <a:gd name="connsiteX4" fmla="*/ 151991 w 648380"/>
              <a:gd name="connsiteY4" fmla="*/ 348342 h 1689462"/>
              <a:gd name="connsiteX5" fmla="*/ 0 w 648380"/>
              <a:gd name="connsiteY5" fmla="*/ 459921 h 1689462"/>
              <a:gd name="connsiteX6" fmla="*/ 3062 w 648380"/>
              <a:gd name="connsiteY6" fmla="*/ 1689462 h 1689462"/>
              <a:gd name="connsiteX0" fmla="*/ 0 w 645318"/>
              <a:gd name="connsiteY0" fmla="*/ 1689462 h 1689462"/>
              <a:gd name="connsiteX1" fmla="*/ 645318 w 645318"/>
              <a:gd name="connsiteY1" fmla="*/ 1689462 h 1689462"/>
              <a:gd name="connsiteX2" fmla="*/ 645318 w 645318"/>
              <a:gd name="connsiteY2" fmla="*/ 0 h 1689462"/>
              <a:gd name="connsiteX3" fmla="*/ 392769 w 645318"/>
              <a:gd name="connsiteY3" fmla="*/ 174171 h 1689462"/>
              <a:gd name="connsiteX4" fmla="*/ 148929 w 645318"/>
              <a:gd name="connsiteY4" fmla="*/ 348342 h 1689462"/>
              <a:gd name="connsiteX5" fmla="*/ 1700 w 645318"/>
              <a:gd name="connsiteY5" fmla="*/ 457540 h 1689462"/>
              <a:gd name="connsiteX6" fmla="*/ 0 w 645318"/>
              <a:gd name="connsiteY6" fmla="*/ 1689462 h 1689462"/>
              <a:gd name="connsiteX0" fmla="*/ 0 w 645318"/>
              <a:gd name="connsiteY0" fmla="*/ 1689462 h 1689462"/>
              <a:gd name="connsiteX1" fmla="*/ 645318 w 645318"/>
              <a:gd name="connsiteY1" fmla="*/ 1689462 h 1689462"/>
              <a:gd name="connsiteX2" fmla="*/ 645318 w 645318"/>
              <a:gd name="connsiteY2" fmla="*/ 0 h 1689462"/>
              <a:gd name="connsiteX3" fmla="*/ 392769 w 645318"/>
              <a:gd name="connsiteY3" fmla="*/ 174171 h 1689462"/>
              <a:gd name="connsiteX4" fmla="*/ 148929 w 645318"/>
              <a:gd name="connsiteY4" fmla="*/ 348342 h 1689462"/>
              <a:gd name="connsiteX5" fmla="*/ 43263 w 645318"/>
              <a:gd name="connsiteY5" fmla="*/ 445071 h 1689462"/>
              <a:gd name="connsiteX6" fmla="*/ 0 w 645318"/>
              <a:gd name="connsiteY6" fmla="*/ 1689462 h 1689462"/>
              <a:gd name="connsiteX0" fmla="*/ 2457 w 602055"/>
              <a:gd name="connsiteY0" fmla="*/ 1693619 h 1693619"/>
              <a:gd name="connsiteX1" fmla="*/ 602055 w 602055"/>
              <a:gd name="connsiteY1" fmla="*/ 1689462 h 1693619"/>
              <a:gd name="connsiteX2" fmla="*/ 602055 w 602055"/>
              <a:gd name="connsiteY2" fmla="*/ 0 h 1693619"/>
              <a:gd name="connsiteX3" fmla="*/ 349506 w 602055"/>
              <a:gd name="connsiteY3" fmla="*/ 174171 h 1693619"/>
              <a:gd name="connsiteX4" fmla="*/ 105666 w 602055"/>
              <a:gd name="connsiteY4" fmla="*/ 348342 h 1693619"/>
              <a:gd name="connsiteX5" fmla="*/ 0 w 602055"/>
              <a:gd name="connsiteY5" fmla="*/ 445071 h 1693619"/>
              <a:gd name="connsiteX6" fmla="*/ 2457 w 602055"/>
              <a:gd name="connsiteY6" fmla="*/ 1693619 h 1693619"/>
              <a:gd name="connsiteX0" fmla="*/ 2457 w 614524"/>
              <a:gd name="connsiteY0" fmla="*/ 1693619 h 1693619"/>
              <a:gd name="connsiteX1" fmla="*/ 602055 w 614524"/>
              <a:gd name="connsiteY1" fmla="*/ 1689462 h 1693619"/>
              <a:gd name="connsiteX2" fmla="*/ 614524 w 614524"/>
              <a:gd name="connsiteY2" fmla="*/ 0 h 1693619"/>
              <a:gd name="connsiteX3" fmla="*/ 349506 w 614524"/>
              <a:gd name="connsiteY3" fmla="*/ 174171 h 1693619"/>
              <a:gd name="connsiteX4" fmla="*/ 105666 w 614524"/>
              <a:gd name="connsiteY4" fmla="*/ 348342 h 1693619"/>
              <a:gd name="connsiteX5" fmla="*/ 0 w 614524"/>
              <a:gd name="connsiteY5" fmla="*/ 445071 h 1693619"/>
              <a:gd name="connsiteX6" fmla="*/ 2457 w 614524"/>
              <a:gd name="connsiteY6" fmla="*/ 1693619 h 1693619"/>
              <a:gd name="connsiteX0" fmla="*/ 2457 w 615723"/>
              <a:gd name="connsiteY0" fmla="*/ 1693619 h 1693619"/>
              <a:gd name="connsiteX1" fmla="*/ 614524 w 615723"/>
              <a:gd name="connsiteY1" fmla="*/ 1685305 h 1693619"/>
              <a:gd name="connsiteX2" fmla="*/ 614524 w 615723"/>
              <a:gd name="connsiteY2" fmla="*/ 0 h 1693619"/>
              <a:gd name="connsiteX3" fmla="*/ 349506 w 615723"/>
              <a:gd name="connsiteY3" fmla="*/ 174171 h 1693619"/>
              <a:gd name="connsiteX4" fmla="*/ 105666 w 615723"/>
              <a:gd name="connsiteY4" fmla="*/ 348342 h 1693619"/>
              <a:gd name="connsiteX5" fmla="*/ 0 w 615723"/>
              <a:gd name="connsiteY5" fmla="*/ 445071 h 1693619"/>
              <a:gd name="connsiteX6" fmla="*/ 2457 w 615723"/>
              <a:gd name="connsiteY6" fmla="*/ 1693619 h 169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5723" h="1693619">
                <a:moveTo>
                  <a:pt x="2457" y="1693619"/>
                </a:moveTo>
                <a:lnTo>
                  <a:pt x="614524" y="1685305"/>
                </a:lnTo>
                <a:cubicBezTo>
                  <a:pt x="618680" y="1122151"/>
                  <a:pt x="610368" y="563154"/>
                  <a:pt x="614524" y="0"/>
                </a:cubicBezTo>
                <a:lnTo>
                  <a:pt x="349506" y="174171"/>
                </a:lnTo>
                <a:lnTo>
                  <a:pt x="105666" y="348342"/>
                </a:lnTo>
                <a:lnTo>
                  <a:pt x="0" y="445071"/>
                </a:lnTo>
                <a:cubicBezTo>
                  <a:pt x="2903" y="845665"/>
                  <a:pt x="5201" y="1296224"/>
                  <a:pt x="2457" y="1693619"/>
                </a:cubicBezTo>
                <a:close/>
              </a:path>
            </a:pathLst>
          </a:custGeom>
          <a:solidFill>
            <a:schemeClr val="accent4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6785950" y="1965001"/>
            <a:ext cx="206" cy="125717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970579" y="2493801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579" y="2493801"/>
                <a:ext cx="201017" cy="276999"/>
              </a:xfrm>
              <a:prstGeom prst="rect">
                <a:avLst/>
              </a:prstGeom>
              <a:blipFill>
                <a:blip r:embed="rId7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42249" y="4641324"/>
                <a:ext cx="1596841" cy="6455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249" y="4641324"/>
                <a:ext cx="1596841" cy="6455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16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5917406" y="1454944"/>
            <a:ext cx="1438275" cy="954881"/>
          </a:xfrm>
          <a:custGeom>
            <a:avLst/>
            <a:gdLst>
              <a:gd name="connsiteX0" fmla="*/ 0 w 1438275"/>
              <a:gd name="connsiteY0" fmla="*/ 954881 h 954881"/>
              <a:gd name="connsiteX1" fmla="*/ 1438275 w 1438275"/>
              <a:gd name="connsiteY1" fmla="*/ 954881 h 954881"/>
              <a:gd name="connsiteX2" fmla="*/ 1304925 w 1438275"/>
              <a:gd name="connsiteY2" fmla="*/ 671512 h 954881"/>
              <a:gd name="connsiteX3" fmla="*/ 1181100 w 1438275"/>
              <a:gd name="connsiteY3" fmla="*/ 440531 h 954881"/>
              <a:gd name="connsiteX4" fmla="*/ 1040607 w 1438275"/>
              <a:gd name="connsiteY4" fmla="*/ 221456 h 954881"/>
              <a:gd name="connsiteX5" fmla="*/ 904875 w 1438275"/>
              <a:gd name="connsiteY5" fmla="*/ 71437 h 954881"/>
              <a:gd name="connsiteX6" fmla="*/ 781050 w 1438275"/>
              <a:gd name="connsiteY6" fmla="*/ 2381 h 954881"/>
              <a:gd name="connsiteX7" fmla="*/ 688182 w 1438275"/>
              <a:gd name="connsiteY7" fmla="*/ 0 h 954881"/>
              <a:gd name="connsiteX8" fmla="*/ 566738 w 1438275"/>
              <a:gd name="connsiteY8" fmla="*/ 47625 h 954881"/>
              <a:gd name="connsiteX9" fmla="*/ 433388 w 1438275"/>
              <a:gd name="connsiteY9" fmla="*/ 188119 h 954881"/>
              <a:gd name="connsiteX10" fmla="*/ 283369 w 1438275"/>
              <a:gd name="connsiteY10" fmla="*/ 402431 h 954881"/>
              <a:gd name="connsiteX11" fmla="*/ 171450 w 1438275"/>
              <a:gd name="connsiteY11" fmla="*/ 607219 h 954881"/>
              <a:gd name="connsiteX12" fmla="*/ 61913 w 1438275"/>
              <a:gd name="connsiteY12" fmla="*/ 835819 h 954881"/>
              <a:gd name="connsiteX13" fmla="*/ 0 w 1438275"/>
              <a:gd name="connsiteY13" fmla="*/ 954881 h 954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38275" h="954881">
                <a:moveTo>
                  <a:pt x="0" y="954881"/>
                </a:moveTo>
                <a:lnTo>
                  <a:pt x="1438275" y="954881"/>
                </a:lnTo>
                <a:lnTo>
                  <a:pt x="1304925" y="671512"/>
                </a:lnTo>
                <a:lnTo>
                  <a:pt x="1181100" y="440531"/>
                </a:lnTo>
                <a:lnTo>
                  <a:pt x="1040607" y="221456"/>
                </a:lnTo>
                <a:lnTo>
                  <a:pt x="904875" y="71437"/>
                </a:lnTo>
                <a:lnTo>
                  <a:pt x="781050" y="2381"/>
                </a:lnTo>
                <a:lnTo>
                  <a:pt x="688182" y="0"/>
                </a:lnTo>
                <a:lnTo>
                  <a:pt x="566738" y="47625"/>
                </a:lnTo>
                <a:lnTo>
                  <a:pt x="433388" y="188119"/>
                </a:lnTo>
                <a:lnTo>
                  <a:pt x="283369" y="402431"/>
                </a:lnTo>
                <a:lnTo>
                  <a:pt x="171450" y="607219"/>
                </a:lnTo>
                <a:lnTo>
                  <a:pt x="61913" y="835819"/>
                </a:lnTo>
                <a:lnTo>
                  <a:pt x="0" y="95488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823069" cy="500950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500" b="1" dirty="0">
                    <a:latin typeface="Comic Sans MS" panose="030F0702030302020204" pitchFamily="66" charset="0"/>
                  </a:rPr>
                  <a:t>Definite integration can be used to find areas under curves</a:t>
                </a:r>
              </a:p>
              <a:p>
                <a:pPr marL="0" indent="0" algn="ctr">
                  <a:buNone/>
                </a:pPr>
                <a:endParaRPr lang="en-US" sz="15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5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5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500" dirty="0">
                    <a:latin typeface="Comic Sans MS" panose="030F0702030302020204" pitchFamily="66" charset="0"/>
                  </a:rPr>
                  <a:t>Find the area of the finite region between the curve with equation        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=20−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500" dirty="0">
                    <a:latin typeface="Comic Sans MS" panose="030F0702030302020204" pitchFamily="66" charset="0"/>
                  </a:rPr>
                  <a:t> and the x-axis.</a:t>
                </a:r>
              </a:p>
              <a:p>
                <a:pPr marL="0" indent="0" algn="ctr">
                  <a:buNone/>
                </a:pPr>
                <a:endParaRPr lang="en-US" sz="15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5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Often a sketch of the graph can help with this kind of question 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5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5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roots, and the y-intercept (if needed – often in these questions it is not necessary)</a:t>
                </a:r>
              </a:p>
              <a:p>
                <a:pPr marL="0" indent="0" algn="ctr">
                  <a:buNone/>
                </a:pPr>
                <a:endParaRPr lang="en-US" sz="15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823069" cy="5009503"/>
              </a:xfrm>
              <a:blipFill>
                <a:blip r:embed="rId2"/>
                <a:stretch>
                  <a:fillRect l="-478" t="-731" r="-4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20984" y="2046980"/>
                <a:ext cx="1596841" cy="6455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984" y="2046980"/>
                <a:ext cx="1596841" cy="6455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6740435" y="1045028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6770915" y="1136468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 flipV="1">
            <a:off x="5756365" y="1449934"/>
            <a:ext cx="1750423" cy="1309214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538652" y="2377440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63098" y="236437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96892" y="1254034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50823" y="3575336"/>
                <a:ext cx="2219050" cy="4834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b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20−</m:t>
                              </m:r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823" y="3575336"/>
                <a:ext cx="2219050" cy="4834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63887" y="4180582"/>
                <a:ext cx="2219050" cy="5570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dirty="0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dirty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dirty="0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dirty="0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b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887" y="4180582"/>
                <a:ext cx="2219050" cy="557076"/>
              </a:xfrm>
              <a:prstGeom prst="rect">
                <a:avLst/>
              </a:prstGeom>
              <a:blipFill>
                <a:blip r:embed="rId5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03374" y="4907748"/>
                <a:ext cx="4396192" cy="48833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(4)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</a:rPr>
                                    <m:t>(4)</m:t>
                                  </m:r>
                                </m:e>
                                <m:sup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</a:rPr>
                                    <m:t>(4)</m:t>
                                  </m:r>
                                </m:e>
                                <m:sup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20(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)−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374" y="4907748"/>
                <a:ext cx="4396192" cy="4883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99020" y="5634913"/>
                <a:ext cx="629733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243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020" y="5634913"/>
                <a:ext cx="629733" cy="403316"/>
              </a:xfrm>
              <a:prstGeom prst="rect">
                <a:avLst/>
              </a:prstGeom>
              <a:blipFill>
                <a:blip r:embed="rId7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 rot="10800000" flipH="1">
            <a:off x="5826034" y="3857897"/>
            <a:ext cx="296092" cy="609600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 rot="10800000" flipH="1">
            <a:off x="8277497" y="4567645"/>
            <a:ext cx="296092" cy="609600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 rot="10800000" flipH="1">
            <a:off x="8290560" y="5181600"/>
            <a:ext cx="296092" cy="609600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974080" y="3901440"/>
            <a:ext cx="2081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85909" y="3844834"/>
            <a:ext cx="11800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68640" y="5808617"/>
            <a:ext cx="975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4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0" grpId="0"/>
      <p:bldP spid="14" grpId="0"/>
      <p:bldP spid="15" grpId="0"/>
      <p:bldP spid="17" grpId="0"/>
      <p:bldP spid="18" grpId="0"/>
      <p:bldP spid="19" grpId="0"/>
      <p:bldP spid="20" grpId="0"/>
      <p:bldP spid="16" grpId="0" animBg="1"/>
      <p:bldP spid="22" grpId="0" animBg="1"/>
      <p:bldP spid="23" grpId="0" animBg="1"/>
      <p:bldP spid="24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Definite integration can be used to find areas under curves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pbs.twimg.com/media/C93Q9eVWsAA8N4Q.jpg:large">
            <a:extLst>
              <a:ext uri="{FF2B5EF4-FFF2-40B4-BE49-F238E27FC236}">
                <a16:creationId xmlns:a16="http://schemas.microsoft.com/office/drawing/2014/main" id="{B787EDE8-7D4C-4F25-B314-488FAF1BA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45" y="1963490"/>
            <a:ext cx="7336787" cy="472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565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3ACCFE-68B9-48CB-9D9C-748C46713B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2B4F8-3CF3-4EA8-B7B7-63BC03578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E78F4C-C9B6-435E-91F7-6B39D5D8473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674</TotalTime>
  <Words>942</Words>
  <Application>Microsoft Office PowerPoint</Application>
  <PresentationFormat>On-screen Show (4:3)</PresentationFormat>
  <Paragraphs>133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150</cp:revision>
  <dcterms:created xsi:type="dcterms:W3CDTF">2017-08-14T15:35:38Z</dcterms:created>
  <dcterms:modified xsi:type="dcterms:W3CDTF">2020-12-16T16:12:03Z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