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7" r:id="rId5"/>
    <p:sldId id="268" r:id="rId6"/>
    <p:sldId id="302" r:id="rId7"/>
    <p:sldId id="30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8.png"/><Relationship Id="rId4" Type="http://schemas.openxmlformats.org/officeDocument/2006/relationships/image" Target="../media/image7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0" Type="http://schemas.openxmlformats.org/officeDocument/2006/relationships/image" Target="../media/image89.png"/><Relationship Id="rId4" Type="http://schemas.openxmlformats.org/officeDocument/2006/relationships/image" Target="../media/image83.png"/><Relationship Id="rId9" Type="http://schemas.openxmlformats.org/officeDocument/2006/relationships/image" Target="../media/image8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image" Target="../media/image93.png"/><Relationship Id="rId7" Type="http://schemas.openxmlformats.org/officeDocument/2006/relationships/image" Target="../media/image97.png"/><Relationship Id="rId12" Type="http://schemas.openxmlformats.org/officeDocument/2006/relationships/image" Target="../media/image102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11" Type="http://schemas.openxmlformats.org/officeDocument/2006/relationships/image" Target="../media/image101.png"/><Relationship Id="rId5" Type="http://schemas.openxmlformats.org/officeDocument/2006/relationships/image" Target="../media/image95.png"/><Relationship Id="rId10" Type="http://schemas.openxmlformats.org/officeDocument/2006/relationships/image" Target="../media/image100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13D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401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calculate the value of an integral between two limits. This is called a definite integral.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An indefinite integral gives you a function, whereas a definite integral gives you a final value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In this section you will see how to calculate a definite integral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Next lesson you will see what this is for!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C06FE1C1-BFDA-459F-9990-D79D2CA2AA80}"/>
                  </a:ext>
                </a:extLst>
              </p:cNvPr>
              <p:cNvSpPr txBox="1"/>
              <p:nvPr/>
            </p:nvSpPr>
            <p:spPr>
              <a:xfrm>
                <a:off x="4873841" y="1273947"/>
                <a:ext cx="1751954" cy="6210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  </m:t>
                      </m:r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C06FE1C1-BFDA-459F-9990-D79D2CA2AA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841" y="1273947"/>
                <a:ext cx="1751954" cy="6210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AB2E0A2-7F7C-45AB-B8A5-0CEF2F1FE6D4}"/>
                  </a:ext>
                </a:extLst>
              </p:cNvPr>
              <p:cNvSpPr txBox="1"/>
              <p:nvPr/>
            </p:nvSpPr>
            <p:spPr>
              <a:xfrm>
                <a:off x="5558901" y="2154316"/>
                <a:ext cx="802464" cy="2802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8AB2E0A2-7F7C-45AB-B8A5-0CEF2F1FE6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8901" y="2154316"/>
                <a:ext cx="802464" cy="280205"/>
              </a:xfrm>
              <a:prstGeom prst="rect">
                <a:avLst/>
              </a:prstGeom>
              <a:blipFill>
                <a:blip r:embed="rId3"/>
                <a:stretch>
                  <a:fillRect l="-3030" t="-2174" r="-2273" b="-19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107E7BC-7D3B-4B40-890F-48435FD4DF7F}"/>
                  </a:ext>
                </a:extLst>
              </p:cNvPr>
              <p:cNvSpPr txBox="1"/>
              <p:nvPr/>
            </p:nvSpPr>
            <p:spPr>
              <a:xfrm>
                <a:off x="5560381" y="2750599"/>
                <a:ext cx="14714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107E7BC-7D3B-4B40-890F-48435FD4D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381" y="2750599"/>
                <a:ext cx="1471492" cy="276999"/>
              </a:xfrm>
              <a:prstGeom prst="rect">
                <a:avLst/>
              </a:prstGeom>
              <a:blipFill>
                <a:blip r:embed="rId4"/>
                <a:stretch>
                  <a:fillRect l="-1240" t="-4348" r="-124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F69C3B8-B981-475A-A071-475E61A70198}"/>
                  </a:ext>
                </a:extLst>
              </p:cNvPr>
              <p:cNvSpPr txBox="1"/>
              <p:nvPr/>
            </p:nvSpPr>
            <p:spPr>
              <a:xfrm>
                <a:off x="5579616" y="3409027"/>
                <a:ext cx="4183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F69C3B8-B981-475A-A071-475E61A701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616" y="3409027"/>
                <a:ext cx="418383" cy="276999"/>
              </a:xfrm>
              <a:prstGeom prst="rect">
                <a:avLst/>
              </a:prstGeom>
              <a:blipFill>
                <a:blip r:embed="rId5"/>
                <a:stretch>
                  <a:fillRect l="-4348" r="-130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42">
            <a:extLst>
              <a:ext uri="{FF2B5EF4-FFF2-40B4-BE49-F238E27FC236}">
                <a16:creationId xmlns:a16="http://schemas.microsoft.com/office/drawing/2014/main" id="{282C6EBD-5994-4B4E-8AD7-55E8199A39B9}"/>
              </a:ext>
            </a:extLst>
          </p:cNvPr>
          <p:cNvSpPr>
            <a:spLocks/>
          </p:cNvSpPr>
          <p:nvPr/>
        </p:nvSpPr>
        <p:spPr bwMode="auto">
          <a:xfrm>
            <a:off x="6680847" y="1630869"/>
            <a:ext cx="181591" cy="641814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Text Box 45">
            <a:extLst>
              <a:ext uri="{FF2B5EF4-FFF2-40B4-BE49-F238E27FC236}">
                <a16:creationId xmlns:a16="http://schemas.microsoft.com/office/drawing/2014/main" id="{25504E64-A801-4448-986B-7CC7D4BE8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0160" y="1616117"/>
            <a:ext cx="2252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Integrate the function and write using a squared bracket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Arc 42">
            <a:extLst>
              <a:ext uri="{FF2B5EF4-FFF2-40B4-BE49-F238E27FC236}">
                <a16:creationId xmlns:a16="http://schemas.microsoft.com/office/drawing/2014/main" id="{5CA7BEBD-1E9D-41FB-9C14-1F4D82F3D5FF}"/>
              </a:ext>
            </a:extLst>
          </p:cNvPr>
          <p:cNvSpPr>
            <a:spLocks/>
          </p:cNvSpPr>
          <p:nvPr/>
        </p:nvSpPr>
        <p:spPr bwMode="auto">
          <a:xfrm>
            <a:off x="7081822" y="2253786"/>
            <a:ext cx="181591" cy="641814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Arc 42">
            <a:extLst>
              <a:ext uri="{FF2B5EF4-FFF2-40B4-BE49-F238E27FC236}">
                <a16:creationId xmlns:a16="http://schemas.microsoft.com/office/drawing/2014/main" id="{60D1B02B-A1E1-4864-862A-740A16CEA278}"/>
              </a:ext>
            </a:extLst>
          </p:cNvPr>
          <p:cNvSpPr>
            <a:spLocks/>
          </p:cNvSpPr>
          <p:nvPr/>
        </p:nvSpPr>
        <p:spPr bwMode="auto">
          <a:xfrm>
            <a:off x="7083301" y="2938846"/>
            <a:ext cx="181591" cy="641814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45">
            <a:extLst>
              <a:ext uri="{FF2B5EF4-FFF2-40B4-BE49-F238E27FC236}">
                <a16:creationId xmlns:a16="http://schemas.microsoft.com/office/drawing/2014/main" id="{D6047F8F-E181-485E-8F72-0378E1DDA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6645" y="2283421"/>
            <a:ext cx="20561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Substitute 2 and 1 into the function separately, and subtract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 Box 45">
            <a:extLst>
              <a:ext uri="{FF2B5EF4-FFF2-40B4-BE49-F238E27FC236}">
                <a16:creationId xmlns:a16="http://schemas.microsoft.com/office/drawing/2014/main" id="{B7D0C408-E5F4-4970-9712-F2F5E601B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8126" y="3119402"/>
            <a:ext cx="95382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C92AC85-E97C-4EE5-8F36-F81760E17283}"/>
              </a:ext>
            </a:extLst>
          </p:cNvPr>
          <p:cNvSpPr txBox="1"/>
          <p:nvPr/>
        </p:nvSpPr>
        <p:spPr>
          <a:xfrm>
            <a:off x="4335203" y="4200545"/>
            <a:ext cx="44557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Note that when calculating a definite integral, you </a:t>
            </a:r>
            <a:r>
              <a:rPr lang="en-US" u="sng" dirty="0">
                <a:solidFill>
                  <a:srgbClr val="FF0000"/>
                </a:solidFill>
                <a:latin typeface="Comic Sans MS" panose="030F0702030302020204" pitchFamily="66" charset="0"/>
              </a:rPr>
              <a:t>do not need to include c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  <a:p>
            <a:pPr algn="ctr"/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If you did, you would only end up with c – c in the 3</a:t>
            </a:r>
            <a:r>
              <a:rPr lang="en-US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rd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stage above…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EEE70F2-9FAE-4914-893A-D9FE03929996}"/>
              </a:ext>
            </a:extLst>
          </p:cNvPr>
          <p:cNvSpPr/>
          <p:nvPr/>
        </p:nvSpPr>
        <p:spPr>
          <a:xfrm>
            <a:off x="5486400" y="2643612"/>
            <a:ext cx="1539089" cy="47078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67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/>
      <p:bldP spid="11" grpId="0" animBg="1"/>
      <p:bldP spid="12" grpId="0" animBg="1"/>
      <p:bldP spid="13" grpId="0"/>
      <p:bldP spid="14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calculate the value of an integral between two limits. This is called a definite integral.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So the three steps are: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92FEBC5-4356-4564-810D-66D83E23ADED}"/>
              </a:ext>
            </a:extLst>
          </p:cNvPr>
          <p:cNvSpPr txBox="1"/>
          <p:nvPr/>
        </p:nvSpPr>
        <p:spPr>
          <a:xfrm>
            <a:off x="159797" y="3346881"/>
            <a:ext cx="2006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1) Write the integral with its limits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66FDDBE-B5FA-44D1-B789-48B52E80C809}"/>
              </a:ext>
            </a:extLst>
          </p:cNvPr>
          <p:cNvSpPr txBox="1"/>
          <p:nvPr/>
        </p:nvSpPr>
        <p:spPr>
          <a:xfrm>
            <a:off x="143522" y="4218372"/>
            <a:ext cx="20063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2) Integrate the function and write using square brackets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1B425F7-CC6B-4AE2-9F1C-EE3D60403C96}"/>
                  </a:ext>
                </a:extLst>
              </p:cNvPr>
              <p:cNvSpPr txBox="1"/>
              <p:nvPr/>
            </p:nvSpPr>
            <p:spPr>
              <a:xfrm>
                <a:off x="153878" y="5356193"/>
                <a:ext cx="208329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3) Evaluate the definite integral by calculating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1B425F7-CC6B-4AE2-9F1C-EE3D60403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78" y="5356193"/>
                <a:ext cx="2083294" cy="738664"/>
              </a:xfrm>
              <a:prstGeom prst="rect">
                <a:avLst/>
              </a:prstGeom>
              <a:blipFill>
                <a:blip r:embed="rId2"/>
                <a:stretch>
                  <a:fillRect l="-877"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28BFE232-FCAE-4125-81ED-20251CFDDD39}"/>
                  </a:ext>
                </a:extLst>
              </p:cNvPr>
              <p:cNvSpPr txBox="1"/>
              <p:nvPr/>
            </p:nvSpPr>
            <p:spPr>
              <a:xfrm>
                <a:off x="2379216" y="3262544"/>
                <a:ext cx="1031244" cy="6283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……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28BFE232-FCAE-4125-81ED-20251CFDDD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9216" y="3262544"/>
                <a:ext cx="1031244" cy="6283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6ADFCF0-83A6-4913-A7B9-D8C6D0DE8A74}"/>
                  </a:ext>
                </a:extLst>
              </p:cNvPr>
              <p:cNvSpPr txBox="1"/>
              <p:nvPr/>
            </p:nvSpPr>
            <p:spPr>
              <a:xfrm>
                <a:off x="2584882" y="4426999"/>
                <a:ext cx="757130" cy="2819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……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b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A6ADFCF0-83A6-4913-A7B9-D8C6D0DE8A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882" y="4426999"/>
                <a:ext cx="757130" cy="281937"/>
              </a:xfrm>
              <a:prstGeom prst="rect">
                <a:avLst/>
              </a:prstGeom>
              <a:blipFill>
                <a:blip r:embed="rId4"/>
                <a:stretch>
                  <a:fillRect t="-4348" r="-2419" b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D399E814-4D1E-4E7D-804C-F8B6DD9E68EF}"/>
                  </a:ext>
                </a:extLst>
              </p:cNvPr>
              <p:cNvSpPr txBox="1"/>
              <p:nvPr/>
            </p:nvSpPr>
            <p:spPr>
              <a:xfrm>
                <a:off x="2453198" y="5564821"/>
                <a:ext cx="11357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−(…)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D399E814-4D1E-4E7D-804C-F8B6DD9E68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3198" y="5564821"/>
                <a:ext cx="1135760" cy="276999"/>
              </a:xfrm>
              <a:prstGeom prst="rect">
                <a:avLst/>
              </a:prstGeom>
              <a:blipFill>
                <a:blip r:embed="rId5"/>
                <a:stretch>
                  <a:fillRect t="-2222" r="-6417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8ACA5A0-13F5-4458-9A9C-858CAE9BC4E9}"/>
                  </a:ext>
                </a:extLst>
              </p:cNvPr>
              <p:cNvSpPr txBox="1"/>
              <p:nvPr/>
            </p:nvSpPr>
            <p:spPr>
              <a:xfrm>
                <a:off x="3897297" y="1362724"/>
                <a:ext cx="2705612" cy="6259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𝐸𝑣𝑎𝑙𝑢𝑎𝑡𝑒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 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8ACA5A0-13F5-4458-9A9C-858CAE9BC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297" y="1362724"/>
                <a:ext cx="2705612" cy="6259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45">
            <a:extLst>
              <a:ext uri="{FF2B5EF4-FFF2-40B4-BE49-F238E27FC236}">
                <a16:creationId xmlns:a16="http://schemas.microsoft.com/office/drawing/2014/main" id="{F4EC8E3F-FA30-4BAB-A9D8-6CB1279E2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321" y="1802548"/>
            <a:ext cx="17045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the bracket (keep the integral notation)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Arc 42">
            <a:extLst>
              <a:ext uri="{FF2B5EF4-FFF2-40B4-BE49-F238E27FC236}">
                <a16:creationId xmlns:a16="http://schemas.microsoft.com/office/drawing/2014/main" id="{163D55CF-52C4-43D6-A3D6-5409E9C3D06B}"/>
              </a:ext>
            </a:extLst>
          </p:cNvPr>
          <p:cNvSpPr>
            <a:spLocks/>
          </p:cNvSpPr>
          <p:nvPr/>
        </p:nvSpPr>
        <p:spPr bwMode="auto">
          <a:xfrm>
            <a:off x="7214987" y="1783267"/>
            <a:ext cx="153479" cy="773502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16149F4F-F4C6-4D57-8A62-FC6A9B484472}"/>
                  </a:ext>
                </a:extLst>
              </p:cNvPr>
              <p:cNvSpPr txBox="1"/>
              <p:nvPr/>
            </p:nvSpPr>
            <p:spPr>
              <a:xfrm>
                <a:off x="4749553" y="2312633"/>
                <a:ext cx="2390976" cy="6222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16149F4F-F4C6-4D57-8A62-FC6A9B484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553" y="2312633"/>
                <a:ext cx="2390976" cy="6222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8CE86052-F646-4B0F-8E10-028296646FE8}"/>
                  </a:ext>
                </a:extLst>
              </p:cNvPr>
              <p:cNvSpPr txBox="1"/>
              <p:nvPr/>
            </p:nvSpPr>
            <p:spPr>
              <a:xfrm>
                <a:off x="4733278" y="3068715"/>
                <a:ext cx="1940596" cy="1030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</m:num>
                                <m:den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</m:num>
                                <m:den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8CE86052-F646-4B0F-8E10-028296646F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278" y="3068715"/>
                <a:ext cx="1940596" cy="10308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03523479-2CB3-40B6-8CCF-D1729D2C32C8}"/>
                  </a:ext>
                </a:extLst>
              </p:cNvPr>
              <p:cNvSpPr txBox="1"/>
              <p:nvPr/>
            </p:nvSpPr>
            <p:spPr>
              <a:xfrm>
                <a:off x="4770269" y="4224292"/>
                <a:ext cx="2074478" cy="6198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03523479-2CB3-40B6-8CCF-D1729D2C32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269" y="4224292"/>
                <a:ext cx="2074478" cy="61985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1D789BF-479A-4171-9DD8-99CD97F99C94}"/>
                  </a:ext>
                </a:extLst>
              </p:cNvPr>
              <p:cNvSpPr txBox="1"/>
              <p:nvPr/>
            </p:nvSpPr>
            <p:spPr>
              <a:xfrm>
                <a:off x="5011445" y="5166803"/>
                <a:ext cx="3856761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1D789BF-479A-4171-9DD8-99CD97F99C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1445" y="5166803"/>
                <a:ext cx="3856761" cy="4840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B28F9DEE-B4AE-46A3-943F-9E6C4E7832D6}"/>
                  </a:ext>
                </a:extLst>
              </p:cNvPr>
              <p:cNvSpPr txBox="1"/>
              <p:nvPr/>
            </p:nvSpPr>
            <p:spPr>
              <a:xfrm>
                <a:off x="4773228" y="5265937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B28F9DEE-B4AE-46A3-943F-9E6C4E7832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3228" y="5265937"/>
                <a:ext cx="226023" cy="276999"/>
              </a:xfrm>
              <a:prstGeom prst="rect">
                <a:avLst/>
              </a:prstGeom>
              <a:blipFill>
                <a:blip r:embed="rId11"/>
                <a:stretch>
                  <a:fillRect l="-10811" r="-108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6195C003-45C7-4ACD-BCBF-83D1E2591A0E}"/>
                  </a:ext>
                </a:extLst>
              </p:cNvPr>
              <p:cNvSpPr txBox="1"/>
              <p:nvPr/>
            </p:nvSpPr>
            <p:spPr>
              <a:xfrm>
                <a:off x="4771748" y="5965795"/>
                <a:ext cx="54662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6195C003-45C7-4ACD-BCBF-83D1E2591A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748" y="5965795"/>
                <a:ext cx="546625" cy="5203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42">
            <a:extLst>
              <a:ext uri="{FF2B5EF4-FFF2-40B4-BE49-F238E27FC236}">
                <a16:creationId xmlns:a16="http://schemas.microsoft.com/office/drawing/2014/main" id="{AD885F25-A0C9-400D-AF0D-B78696E3327B}"/>
              </a:ext>
            </a:extLst>
          </p:cNvPr>
          <p:cNvSpPr>
            <a:spLocks/>
          </p:cNvSpPr>
          <p:nvPr/>
        </p:nvSpPr>
        <p:spPr bwMode="auto">
          <a:xfrm>
            <a:off x="7145446" y="2699145"/>
            <a:ext cx="143122" cy="82528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Arc 42">
            <a:extLst>
              <a:ext uri="{FF2B5EF4-FFF2-40B4-BE49-F238E27FC236}">
                <a16:creationId xmlns:a16="http://schemas.microsoft.com/office/drawing/2014/main" id="{C13D7019-BC06-4271-85F6-89E0091C4CC2}"/>
              </a:ext>
            </a:extLst>
          </p:cNvPr>
          <p:cNvSpPr>
            <a:spLocks/>
          </p:cNvSpPr>
          <p:nvPr/>
        </p:nvSpPr>
        <p:spPr bwMode="auto">
          <a:xfrm>
            <a:off x="6916106" y="3615024"/>
            <a:ext cx="143122" cy="82528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Arc 42">
            <a:extLst>
              <a:ext uri="{FF2B5EF4-FFF2-40B4-BE49-F238E27FC236}">
                <a16:creationId xmlns:a16="http://schemas.microsoft.com/office/drawing/2014/main" id="{454F5139-DE84-409F-A84F-FE0216FBA7C1}"/>
              </a:ext>
            </a:extLst>
          </p:cNvPr>
          <p:cNvSpPr>
            <a:spLocks/>
          </p:cNvSpPr>
          <p:nvPr/>
        </p:nvSpPr>
        <p:spPr bwMode="auto">
          <a:xfrm>
            <a:off x="8870673" y="4601925"/>
            <a:ext cx="143122" cy="82528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Arc 42">
            <a:extLst>
              <a:ext uri="{FF2B5EF4-FFF2-40B4-BE49-F238E27FC236}">
                <a16:creationId xmlns:a16="http://schemas.microsoft.com/office/drawing/2014/main" id="{F44E5935-946B-4CD4-9BAA-36AF778126F3}"/>
              </a:ext>
            </a:extLst>
          </p:cNvPr>
          <p:cNvSpPr>
            <a:spLocks/>
          </p:cNvSpPr>
          <p:nvPr/>
        </p:nvSpPr>
        <p:spPr bwMode="auto">
          <a:xfrm>
            <a:off x="8872153" y="5553316"/>
            <a:ext cx="143122" cy="82528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2" name="Text Box 45">
            <a:extLst>
              <a:ext uri="{FF2B5EF4-FFF2-40B4-BE49-F238E27FC236}">
                <a16:creationId xmlns:a16="http://schemas.microsoft.com/office/drawing/2014/main" id="{C8843B19-DCDC-4D4F-BDCF-F36BFF32B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9025" y="2789449"/>
            <a:ext cx="17045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Integrate and write using squared brackets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Text Box 45">
            <a:extLst>
              <a:ext uri="{FF2B5EF4-FFF2-40B4-BE49-F238E27FC236}">
                <a16:creationId xmlns:a16="http://schemas.microsoft.com/office/drawing/2014/main" id="{F96DDA72-0A08-42EA-A88A-1030DE4A1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5195" y="3811861"/>
            <a:ext cx="80490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 Box 45">
            <a:extLst>
              <a:ext uri="{FF2B5EF4-FFF2-40B4-BE49-F238E27FC236}">
                <a16:creationId xmlns:a16="http://schemas.microsoft.com/office/drawing/2014/main" id="{10205DDD-1B9F-4BA1-B216-6009621F0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9853" y="4452533"/>
            <a:ext cx="9809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1 and 0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 Box 45">
            <a:extLst>
              <a:ext uri="{FF2B5EF4-FFF2-40B4-BE49-F238E27FC236}">
                <a16:creationId xmlns:a16="http://schemas.microsoft.com/office/drawing/2014/main" id="{3AF769B4-8F5A-4246-9E0E-03DD2D948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6842" y="5821174"/>
            <a:ext cx="98098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2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6" grpId="0"/>
      <p:bldP spid="27" grpId="0" animBg="1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  <p:bldP spid="40" grpId="0" animBg="1"/>
      <p:bldP spid="41" grpId="0" animBg="1"/>
      <p:bldP spid="42" grpId="0"/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calculate the value of an integral between two limits. This is called a definite integral.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a constant and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𝑃𝑥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+7</m:t>
                            </m:r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show that there are two possible values for P, and find what they are.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691" t="-766" r="-1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AEB7510-149E-413A-8238-663D5E41A49D}"/>
                  </a:ext>
                </a:extLst>
              </p:cNvPr>
              <p:cNvSpPr txBox="1"/>
              <p:nvPr/>
            </p:nvSpPr>
            <p:spPr>
              <a:xfrm>
                <a:off x="4092606" y="1096393"/>
                <a:ext cx="1597232" cy="624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AEB7510-149E-413A-8238-663D5E41A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606" y="1096393"/>
                <a:ext cx="1597232" cy="6249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9C92A4C0-CBC3-4F2D-8A3D-AA2DE1F0D3E6}"/>
                  </a:ext>
                </a:extLst>
              </p:cNvPr>
              <p:cNvSpPr txBox="1"/>
              <p:nvPr/>
            </p:nvSpPr>
            <p:spPr>
              <a:xfrm>
                <a:off x="4067453" y="1870230"/>
                <a:ext cx="1686744" cy="7402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b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9C92A4C0-CBC3-4F2D-8A3D-AA2DE1F0D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453" y="1870230"/>
                <a:ext cx="1686744" cy="740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0AAD314-1476-43E6-8228-418C4618DE05}"/>
                  </a:ext>
                </a:extLst>
              </p:cNvPr>
              <p:cNvSpPr txBox="1"/>
              <p:nvPr/>
            </p:nvSpPr>
            <p:spPr>
              <a:xfrm>
                <a:off x="4104443" y="2848253"/>
                <a:ext cx="1485150" cy="2857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b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0AAD314-1476-43E6-8228-418C4618DE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443" y="2848253"/>
                <a:ext cx="1485150" cy="285784"/>
              </a:xfrm>
              <a:prstGeom prst="rect">
                <a:avLst/>
              </a:prstGeom>
              <a:blipFill>
                <a:blip r:embed="rId5"/>
                <a:stretch>
                  <a:fillRect l="-1230" t="-2128" r="-1230" b="-191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B1969DFF-A968-4924-8BC5-DC62433EFA5F}"/>
                  </a:ext>
                </a:extLst>
              </p:cNvPr>
              <p:cNvSpPr txBox="1"/>
              <p:nvPr/>
            </p:nvSpPr>
            <p:spPr>
              <a:xfrm>
                <a:off x="4061535" y="3444536"/>
                <a:ext cx="3662477" cy="312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+7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B1969DFF-A968-4924-8BC5-DC62433EF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1535" y="3444536"/>
                <a:ext cx="3662477" cy="312650"/>
              </a:xfrm>
              <a:prstGeom prst="rect">
                <a:avLst/>
              </a:prstGeom>
              <a:blipFill>
                <a:blip r:embed="rId6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91C7914F-61A5-471D-B5E8-4D2DB5A4E09A}"/>
                  </a:ext>
                </a:extLst>
              </p:cNvPr>
              <p:cNvSpPr txBox="1"/>
              <p:nvPr/>
            </p:nvSpPr>
            <p:spPr>
              <a:xfrm>
                <a:off x="4125158" y="4014186"/>
                <a:ext cx="12271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91C7914F-61A5-471D-B5E8-4D2DB5A4E0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158" y="4014186"/>
                <a:ext cx="1227131" cy="276999"/>
              </a:xfrm>
              <a:prstGeom prst="rect">
                <a:avLst/>
              </a:prstGeom>
              <a:blipFill>
                <a:blip r:embed="rId7"/>
                <a:stretch>
                  <a:fillRect l="-1990" r="-398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5E110B15-9360-4911-92F5-0C7483DE548E}"/>
              </a:ext>
            </a:extLst>
          </p:cNvPr>
          <p:cNvCxnSpPr/>
          <p:nvPr/>
        </p:nvCxnSpPr>
        <p:spPr>
          <a:xfrm>
            <a:off x="3915053" y="4350058"/>
            <a:ext cx="49626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7C4F6129-A37E-4A02-9C3A-962CC067A7BB}"/>
                  </a:ext>
                </a:extLst>
              </p:cNvPr>
              <p:cNvSpPr txBox="1"/>
              <p:nvPr/>
            </p:nvSpPr>
            <p:spPr>
              <a:xfrm>
                <a:off x="3682755" y="4592715"/>
                <a:ext cx="1675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7C4F6129-A37E-4A02-9C3A-962CC067A7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755" y="4592715"/>
                <a:ext cx="1675138" cy="276999"/>
              </a:xfrm>
              <a:prstGeom prst="rect">
                <a:avLst/>
              </a:prstGeom>
              <a:blipFill>
                <a:blip r:embed="rId8"/>
                <a:stretch>
                  <a:fillRect l="-2545" t="-4348" r="-290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DF04AADE-90A4-424A-AB95-00AB6BD12AC4}"/>
                  </a:ext>
                </a:extLst>
              </p:cNvPr>
              <p:cNvSpPr txBox="1"/>
              <p:nvPr/>
            </p:nvSpPr>
            <p:spPr>
              <a:xfrm>
                <a:off x="2485749" y="5038078"/>
                <a:ext cx="20790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−28=0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DF04AADE-90A4-424A-AB95-00AB6BD12A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749" y="5038078"/>
                <a:ext cx="2079095" cy="276999"/>
              </a:xfrm>
              <a:prstGeom prst="rect">
                <a:avLst/>
              </a:prstGeom>
              <a:blipFill>
                <a:blip r:embed="rId9"/>
                <a:stretch>
                  <a:fillRect l="-2346" t="-4348" r="-205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D2B93E79-A9E3-46A9-8D37-C3F7B1BA1FC5}"/>
                  </a:ext>
                </a:extLst>
              </p:cNvPr>
              <p:cNvSpPr txBox="1"/>
              <p:nvPr/>
            </p:nvSpPr>
            <p:spPr>
              <a:xfrm>
                <a:off x="2877847" y="5456808"/>
                <a:ext cx="16943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−7=0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D2B93E79-A9E3-46A9-8D37-C3F7B1BA1F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847" y="5456808"/>
                <a:ext cx="1694375" cy="276999"/>
              </a:xfrm>
              <a:prstGeom prst="rect">
                <a:avLst/>
              </a:prstGeom>
              <a:blipFill>
                <a:blip r:embed="rId10"/>
                <a:stretch>
                  <a:fillRect l="-2518" t="-4348" r="-2878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EC8678C3-E69F-4FB8-8A29-035174342890}"/>
                  </a:ext>
                </a:extLst>
              </p:cNvPr>
              <p:cNvSpPr txBox="1"/>
              <p:nvPr/>
            </p:nvSpPr>
            <p:spPr>
              <a:xfrm>
                <a:off x="2612996" y="5857783"/>
                <a:ext cx="19702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EC8678C3-E69F-4FB8-8A29-0351743428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996" y="5857783"/>
                <a:ext cx="1970219" cy="276999"/>
              </a:xfrm>
              <a:prstGeom prst="rect">
                <a:avLst/>
              </a:prstGeom>
              <a:blipFill>
                <a:blip r:embed="rId11"/>
                <a:stretch>
                  <a:fillRect r="-216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3922C9C-B8DC-4DC9-B4F5-ABC32D14535E}"/>
                  </a:ext>
                </a:extLst>
              </p:cNvPr>
              <p:cNvSpPr txBox="1"/>
              <p:nvPr/>
            </p:nvSpPr>
            <p:spPr>
              <a:xfrm>
                <a:off x="3955004" y="6294268"/>
                <a:ext cx="12722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3922C9C-B8DC-4DC9-B4F5-ABC32D145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004" y="6294268"/>
                <a:ext cx="1272271" cy="276999"/>
              </a:xfrm>
              <a:prstGeom prst="rect">
                <a:avLst/>
              </a:prstGeom>
              <a:blipFill>
                <a:blip r:embed="rId12"/>
                <a:stretch>
                  <a:fillRect l="-4327" r="-432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42">
            <a:extLst>
              <a:ext uri="{FF2B5EF4-FFF2-40B4-BE49-F238E27FC236}">
                <a16:creationId xmlns:a16="http://schemas.microsoft.com/office/drawing/2014/main" id="{1835CC1C-CB16-4D28-B740-3501F8AFD068}"/>
              </a:ext>
            </a:extLst>
          </p:cNvPr>
          <p:cNvSpPr>
            <a:spLocks/>
          </p:cNvSpPr>
          <p:nvPr/>
        </p:nvSpPr>
        <p:spPr bwMode="auto">
          <a:xfrm>
            <a:off x="5853745" y="1451833"/>
            <a:ext cx="143122" cy="82528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Text Box 45">
            <a:extLst>
              <a:ext uri="{FF2B5EF4-FFF2-40B4-BE49-F238E27FC236}">
                <a16:creationId xmlns:a16="http://schemas.microsoft.com/office/drawing/2014/main" id="{AE5D0B22-951A-4454-88D9-DD62170EC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5079" y="1515505"/>
            <a:ext cx="13701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Integrate and use a squared bracket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Arc 42">
            <a:extLst>
              <a:ext uri="{FF2B5EF4-FFF2-40B4-BE49-F238E27FC236}">
                <a16:creationId xmlns:a16="http://schemas.microsoft.com/office/drawing/2014/main" id="{5351C3F1-32BD-4F00-A807-F43FF66F5D29}"/>
              </a:ext>
            </a:extLst>
          </p:cNvPr>
          <p:cNvSpPr>
            <a:spLocks/>
          </p:cNvSpPr>
          <p:nvPr/>
        </p:nvSpPr>
        <p:spPr bwMode="auto">
          <a:xfrm>
            <a:off x="5775325" y="2325950"/>
            <a:ext cx="163836" cy="671743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Arc 42">
            <a:extLst>
              <a:ext uri="{FF2B5EF4-FFF2-40B4-BE49-F238E27FC236}">
                <a16:creationId xmlns:a16="http://schemas.microsoft.com/office/drawing/2014/main" id="{81C1FC3B-E74E-4E5A-B0EE-E51B87D3CEB2}"/>
              </a:ext>
            </a:extLst>
          </p:cNvPr>
          <p:cNvSpPr>
            <a:spLocks/>
          </p:cNvSpPr>
          <p:nvPr/>
        </p:nvSpPr>
        <p:spPr bwMode="auto">
          <a:xfrm>
            <a:off x="7712137" y="3009530"/>
            <a:ext cx="153479" cy="61107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Arc 42">
            <a:extLst>
              <a:ext uri="{FF2B5EF4-FFF2-40B4-BE49-F238E27FC236}">
                <a16:creationId xmlns:a16="http://schemas.microsoft.com/office/drawing/2014/main" id="{F3D3BEB0-9850-41AE-87E4-F2BDB527782E}"/>
              </a:ext>
            </a:extLst>
          </p:cNvPr>
          <p:cNvSpPr>
            <a:spLocks/>
          </p:cNvSpPr>
          <p:nvPr/>
        </p:nvSpPr>
        <p:spPr bwMode="auto">
          <a:xfrm>
            <a:off x="7686984" y="3632446"/>
            <a:ext cx="134243" cy="531181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Arc 42">
            <a:extLst>
              <a:ext uri="{FF2B5EF4-FFF2-40B4-BE49-F238E27FC236}">
                <a16:creationId xmlns:a16="http://schemas.microsoft.com/office/drawing/2014/main" id="{070007A8-866B-4464-B754-E3700F559725}"/>
              </a:ext>
            </a:extLst>
          </p:cNvPr>
          <p:cNvSpPr>
            <a:spLocks/>
          </p:cNvSpPr>
          <p:nvPr/>
        </p:nvSpPr>
        <p:spPr bwMode="auto">
          <a:xfrm>
            <a:off x="5380269" y="4725879"/>
            <a:ext cx="150519" cy="432047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Arc 42">
            <a:extLst>
              <a:ext uri="{FF2B5EF4-FFF2-40B4-BE49-F238E27FC236}">
                <a16:creationId xmlns:a16="http://schemas.microsoft.com/office/drawing/2014/main" id="{496902D2-BBE0-4068-BFCF-63636704A9CC}"/>
              </a:ext>
            </a:extLst>
          </p:cNvPr>
          <p:cNvSpPr>
            <a:spLocks/>
          </p:cNvSpPr>
          <p:nvPr/>
        </p:nvSpPr>
        <p:spPr bwMode="auto">
          <a:xfrm>
            <a:off x="4653779" y="5180120"/>
            <a:ext cx="150519" cy="432047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Arc 42">
            <a:extLst>
              <a:ext uri="{FF2B5EF4-FFF2-40B4-BE49-F238E27FC236}">
                <a16:creationId xmlns:a16="http://schemas.microsoft.com/office/drawing/2014/main" id="{DC735E3B-54AF-4CFD-A244-AF1B19DF1AF2}"/>
              </a:ext>
            </a:extLst>
          </p:cNvPr>
          <p:cNvSpPr>
            <a:spLocks/>
          </p:cNvSpPr>
          <p:nvPr/>
        </p:nvSpPr>
        <p:spPr bwMode="auto">
          <a:xfrm>
            <a:off x="4673014" y="5598850"/>
            <a:ext cx="150519" cy="432047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Arc 42">
            <a:extLst>
              <a:ext uri="{FF2B5EF4-FFF2-40B4-BE49-F238E27FC236}">
                <a16:creationId xmlns:a16="http://schemas.microsoft.com/office/drawing/2014/main" id="{0AABB619-096B-4F5C-BBF2-B10CF4D9DB49}"/>
              </a:ext>
            </a:extLst>
          </p:cNvPr>
          <p:cNvSpPr>
            <a:spLocks/>
          </p:cNvSpPr>
          <p:nvPr/>
        </p:nvSpPr>
        <p:spPr bwMode="auto">
          <a:xfrm>
            <a:off x="5260420" y="6008703"/>
            <a:ext cx="150519" cy="432047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Text Box 45">
            <a:extLst>
              <a:ext uri="{FF2B5EF4-FFF2-40B4-BE49-F238E27FC236}">
                <a16:creationId xmlns:a16="http://schemas.microsoft.com/office/drawing/2014/main" id="{3AB18D31-B401-45E6-945F-19C7E1E6E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4416" y="2511284"/>
            <a:ext cx="93363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Text Box 45">
            <a:extLst>
              <a:ext uri="{FF2B5EF4-FFF2-40B4-BE49-F238E27FC236}">
                <a16:creationId xmlns:a16="http://schemas.microsoft.com/office/drawing/2014/main" id="{B32D0C28-5A31-4116-A4A2-1F547E578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6838" y="3089813"/>
            <a:ext cx="14559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and subtract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 Box 45">
            <a:extLst>
              <a:ext uri="{FF2B5EF4-FFF2-40B4-BE49-F238E27FC236}">
                <a16:creationId xmlns:a16="http://schemas.microsoft.com/office/drawing/2014/main" id="{7CED8F21-9411-4167-B0F2-F15A4F7EC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2807" y="3757117"/>
            <a:ext cx="86853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Text Box 45">
            <a:extLst>
              <a:ext uri="{FF2B5EF4-FFF2-40B4-BE49-F238E27FC236}">
                <a16:creationId xmlns:a16="http://schemas.microsoft.com/office/drawing/2014/main" id="{50BC8F29-F1F3-4CD3-B6BB-D93B6D13C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5991" y="4770651"/>
            <a:ext cx="9114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Text Box 45">
            <a:extLst>
              <a:ext uri="{FF2B5EF4-FFF2-40B4-BE49-F238E27FC236}">
                <a16:creationId xmlns:a16="http://schemas.microsoft.com/office/drawing/2014/main" id="{344FC465-812F-4FCD-BF26-E54DF381E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867" y="5198259"/>
            <a:ext cx="10164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ivide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by 4</a:t>
            </a:r>
          </a:p>
        </p:txBody>
      </p:sp>
      <p:sp>
        <p:nvSpPr>
          <p:cNvPr id="66" name="Text Box 45">
            <a:extLst>
              <a:ext uri="{FF2B5EF4-FFF2-40B4-BE49-F238E27FC236}">
                <a16:creationId xmlns:a16="http://schemas.microsoft.com/office/drawing/2014/main" id="{28309656-B179-446B-9A31-7CD86BA4A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958" y="5634743"/>
            <a:ext cx="10164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ext Box 45">
            <a:extLst>
              <a:ext uri="{FF2B5EF4-FFF2-40B4-BE49-F238E27FC236}">
                <a16:creationId xmlns:a16="http://schemas.microsoft.com/office/drawing/2014/main" id="{91BF9CDA-B78F-499F-B210-06A22BD1F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9609" y="6097861"/>
            <a:ext cx="16260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answers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33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9" grpId="0"/>
      <p:bldP spid="30" grpId="0"/>
      <p:bldP spid="31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3ACCFE-68B9-48CB-9D9C-748C46713B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62B4F8-3CF3-4EA8-B7B7-63BC03578F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E78F4C-C9B6-435E-91F7-6B39D5D8473A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674</TotalTime>
  <Words>735</Words>
  <Application>Microsoft Office PowerPoint</Application>
  <PresentationFormat>On-screen Show (4:3)</PresentationFormat>
  <Paragraphs>67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Papyrus</vt:lpstr>
      <vt:lpstr>Segoe UI Black</vt:lpstr>
      <vt:lpstr>Wingdings</vt:lpstr>
      <vt:lpstr>Office テーマ</vt:lpstr>
      <vt:lpstr>PowerPoint Presentation</vt:lpstr>
      <vt:lpstr>Integration</vt:lpstr>
      <vt:lpstr>Integration</vt:lpstr>
      <vt:lpstr>Integration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149</cp:revision>
  <dcterms:created xsi:type="dcterms:W3CDTF">2017-08-14T15:35:38Z</dcterms:created>
  <dcterms:modified xsi:type="dcterms:W3CDTF">2020-12-16T16:11:26Z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