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5" r:id="rId5"/>
    <p:sldId id="266" r:id="rId6"/>
    <p:sldId id="295" r:id="rId7"/>
    <p:sldId id="296" r:id="rId8"/>
    <p:sldId id="300" r:id="rId9"/>
    <p:sldId id="30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11" Type="http://schemas.openxmlformats.org/officeDocument/2006/relationships/image" Target="../media/image19.wmf"/><Relationship Id="rId5" Type="http://schemas.openxmlformats.org/officeDocument/2006/relationships/image" Target="../media/image1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9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10" Type="http://schemas.openxmlformats.org/officeDocument/2006/relationships/image" Target="../media/image25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00.png"/><Relationship Id="rId7" Type="http://schemas.openxmlformats.org/officeDocument/2006/relationships/image" Target="../media/image46.png"/><Relationship Id="rId2" Type="http://schemas.openxmlformats.org/officeDocument/2006/relationships/image" Target="../media/image3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10" Type="http://schemas.openxmlformats.org/officeDocument/2006/relationships/image" Target="../media/image50.png"/><Relationship Id="rId4" Type="http://schemas.openxmlformats.org/officeDocument/2006/relationships/image" Target="../media/image430.png"/><Relationship Id="rId9" Type="http://schemas.openxmlformats.org/officeDocument/2006/relationships/image" Target="../media/image4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8.bin"/><Relationship Id="rId3" Type="http://schemas.openxmlformats.org/officeDocument/2006/relationships/image" Target="../media/image51.png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3.wmf"/><Relationship Id="rId18" Type="http://schemas.openxmlformats.org/officeDocument/2006/relationships/oleObject" Target="../embeddings/oleObject16.bin"/><Relationship Id="rId3" Type="http://schemas.openxmlformats.org/officeDocument/2006/relationships/image" Target="../media/image51.png"/><Relationship Id="rId21" Type="http://schemas.openxmlformats.org/officeDocument/2006/relationships/image" Target="../media/image17.wmf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15.wmf"/><Relationship Id="rId25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5.bin"/><Relationship Id="rId20" Type="http://schemas.openxmlformats.org/officeDocument/2006/relationships/oleObject" Target="../embeddings/oleObject17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2.wmf"/><Relationship Id="rId24" Type="http://schemas.openxmlformats.org/officeDocument/2006/relationships/oleObject" Target="../embeddings/oleObject19.bin"/><Relationship Id="rId5" Type="http://schemas.openxmlformats.org/officeDocument/2006/relationships/image" Target="../media/image9.wmf"/><Relationship Id="rId15" Type="http://schemas.openxmlformats.org/officeDocument/2006/relationships/image" Target="../media/image14.wmf"/><Relationship Id="rId23" Type="http://schemas.openxmlformats.org/officeDocument/2006/relationships/image" Target="../media/image18.wmf"/><Relationship Id="rId10" Type="http://schemas.openxmlformats.org/officeDocument/2006/relationships/oleObject" Target="../embeddings/oleObject12.bin"/><Relationship Id="rId19" Type="http://schemas.openxmlformats.org/officeDocument/2006/relationships/image" Target="../media/image16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14.bin"/><Relationship Id="rId22" Type="http://schemas.openxmlformats.org/officeDocument/2006/relationships/oleObject" Target="../embeddings/oleObject1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0.wmf"/><Relationship Id="rId18" Type="http://schemas.openxmlformats.org/officeDocument/2006/relationships/image" Target="../media/image22.wmf"/><Relationship Id="rId26" Type="http://schemas.openxmlformats.org/officeDocument/2006/relationships/oleObject" Target="../embeddings/oleObject31.bin"/><Relationship Id="rId3" Type="http://schemas.openxmlformats.org/officeDocument/2006/relationships/image" Target="../media/image51.png"/><Relationship Id="rId21" Type="http://schemas.openxmlformats.org/officeDocument/2006/relationships/oleObject" Target="../embeddings/oleObject28.bin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23.bin"/><Relationship Id="rId17" Type="http://schemas.openxmlformats.org/officeDocument/2006/relationships/oleObject" Target="../embeddings/oleObject26.bin"/><Relationship Id="rId25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5.bin"/><Relationship Id="rId20" Type="http://schemas.openxmlformats.org/officeDocument/2006/relationships/image" Target="../media/image23.wmf"/><Relationship Id="rId29" Type="http://schemas.openxmlformats.org/officeDocument/2006/relationships/image" Target="../media/image80.png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19.wmf"/><Relationship Id="rId24" Type="http://schemas.openxmlformats.org/officeDocument/2006/relationships/oleObject" Target="../embeddings/oleObject30.bin"/><Relationship Id="rId5" Type="http://schemas.openxmlformats.org/officeDocument/2006/relationships/image" Target="../media/image9.wmf"/><Relationship Id="rId15" Type="http://schemas.openxmlformats.org/officeDocument/2006/relationships/image" Target="../media/image21.wmf"/><Relationship Id="rId23" Type="http://schemas.openxmlformats.org/officeDocument/2006/relationships/image" Target="../media/image24.wmf"/><Relationship Id="rId28" Type="http://schemas.openxmlformats.org/officeDocument/2006/relationships/oleObject" Target="../embeddings/oleObject33.bin"/><Relationship Id="rId10" Type="http://schemas.openxmlformats.org/officeDocument/2006/relationships/oleObject" Target="../embeddings/oleObject22.bin"/><Relationship Id="rId19" Type="http://schemas.openxmlformats.org/officeDocument/2006/relationships/oleObject" Target="../embeddings/oleObject27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24.bin"/><Relationship Id="rId22" Type="http://schemas.openxmlformats.org/officeDocument/2006/relationships/oleObject" Target="../embeddings/oleObject29.bin"/><Relationship Id="rId27" Type="http://schemas.openxmlformats.org/officeDocument/2006/relationships/oleObject" Target="../embeddings/oleObject32.bin"/><Relationship Id="rId30" Type="http://schemas.openxmlformats.org/officeDocument/2006/relationships/image" Target="../media/image8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9C1568B-E78F-4828-A04B-76140F6FC83F}"/>
              </a:ext>
            </a:extLst>
          </p:cNvPr>
          <p:cNvSpPr/>
          <p:nvPr/>
        </p:nvSpPr>
        <p:spPr>
          <a:xfrm>
            <a:off x="1264803" y="2212739"/>
            <a:ext cx="66322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13C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006600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Papyrus" panose="03070502060502030205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595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Integration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9744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find the equation of a function from its gradient function, if you are given a point which it passes through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You have seen previously that integrating allows us to find the formula for the original equation, from the gradient function.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issue is, there will be in infinite number of curves for this gradient function…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For example…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13C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18605" y="3901439"/>
                <a:ext cx="2285113" cy="726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605" y="3901439"/>
                <a:ext cx="2285113" cy="7265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699759" y="1323702"/>
                <a:ext cx="11444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9759" y="1323702"/>
                <a:ext cx="1144480" cy="276999"/>
              </a:xfrm>
              <a:prstGeom prst="rect">
                <a:avLst/>
              </a:prstGeom>
              <a:blipFill>
                <a:blip r:embed="rId3"/>
                <a:stretch>
                  <a:fillRect l="-6915" t="-2174" r="-3191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773782" y="1867987"/>
                <a:ext cx="14418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3782" y="1867987"/>
                <a:ext cx="1441870" cy="276999"/>
              </a:xfrm>
              <a:prstGeom prst="rect">
                <a:avLst/>
              </a:prstGeom>
              <a:blipFill>
                <a:blip r:embed="rId4"/>
                <a:stretch>
                  <a:fillRect l="-5485" t="-4348" r="-1266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297784" y="2738843"/>
                <a:ext cx="14570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7784" y="2738843"/>
                <a:ext cx="1457002" cy="276999"/>
              </a:xfrm>
              <a:prstGeom prst="rect">
                <a:avLst/>
              </a:prstGeom>
              <a:blipFill>
                <a:blip r:embed="rId5"/>
                <a:stretch>
                  <a:fillRect l="-5439" t="-4348" r="-3766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201887" y="2760616"/>
                <a:ext cx="14570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1887" y="2760616"/>
                <a:ext cx="1457002" cy="276999"/>
              </a:xfrm>
              <a:prstGeom prst="rect">
                <a:avLst/>
              </a:prstGeom>
              <a:blipFill>
                <a:blip r:embed="rId6"/>
                <a:stretch>
                  <a:fillRect l="-5439" t="-4444" r="-3766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 flipV="1">
            <a:off x="6444343" y="3239588"/>
            <a:ext cx="0" cy="2508069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V="1">
            <a:off x="6431281" y="3331029"/>
            <a:ext cx="0" cy="2508069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 rot="5400000">
            <a:off x="5194663" y="2712722"/>
            <a:ext cx="2490650" cy="914400"/>
          </a:xfrm>
          <a:prstGeom prst="arc">
            <a:avLst>
              <a:gd name="adj1" fmla="val 16200000"/>
              <a:gd name="adj2" fmla="val 5383955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c 15"/>
          <p:cNvSpPr/>
          <p:nvPr/>
        </p:nvSpPr>
        <p:spPr>
          <a:xfrm rot="5400000">
            <a:off x="5207726" y="3831774"/>
            <a:ext cx="2490650" cy="914400"/>
          </a:xfrm>
          <a:prstGeom prst="arc">
            <a:avLst>
              <a:gd name="adj1" fmla="val 16200000"/>
              <a:gd name="adj2" fmla="val 5383955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6640286" y="3243943"/>
            <a:ext cx="0" cy="2508069"/>
          </a:xfrm>
          <a:prstGeom prst="straightConnector1">
            <a:avLst/>
          </a:prstGeom>
          <a:ln w="127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6453051" y="4023360"/>
            <a:ext cx="418012" cy="505101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6466114" y="5151120"/>
            <a:ext cx="418012" cy="505101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383383" y="5730239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x = 1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22283" y="6007562"/>
            <a:ext cx="4444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Although these curves are different, their gradients are same for every value of x, which is why they have the same gradient function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Arc 29"/>
          <p:cNvSpPr>
            <a:spLocks/>
          </p:cNvSpPr>
          <p:nvPr/>
        </p:nvSpPr>
        <p:spPr bwMode="auto">
          <a:xfrm>
            <a:off x="7325980" y="1438182"/>
            <a:ext cx="122386" cy="610445"/>
          </a:xfrm>
          <a:custGeom>
            <a:avLst/>
            <a:gdLst>
              <a:gd name="T0" fmla="*/ 0 w 21600"/>
              <a:gd name="T1" fmla="*/ 0 h 43190"/>
              <a:gd name="T2" fmla="*/ 11836 w 21600"/>
              <a:gd name="T3" fmla="*/ 990600 h 43190"/>
              <a:gd name="T4" fmla="*/ 0 w 21600"/>
              <a:gd name="T5" fmla="*/ 495415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7433950" y="1591597"/>
            <a:ext cx="105690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Integrate</a:t>
            </a:r>
          </a:p>
        </p:txBody>
      </p:sp>
      <p:sp>
        <p:nvSpPr>
          <p:cNvPr id="32" name="Text Box 30"/>
          <p:cNvSpPr txBox="1">
            <a:spLocks noChangeArrowheads="1"/>
          </p:cNvSpPr>
          <p:nvPr/>
        </p:nvSpPr>
        <p:spPr bwMode="auto">
          <a:xfrm>
            <a:off x="3692434" y="2310054"/>
            <a:ext cx="531222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At this stage, c could be any value. Imagine it was 1, or -5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624356" y="4302032"/>
                <a:ext cx="1833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4356" y="4302032"/>
                <a:ext cx="183319" cy="276999"/>
              </a:xfrm>
              <a:prstGeom prst="rect">
                <a:avLst/>
              </a:prstGeom>
              <a:blipFill>
                <a:blip r:embed="rId7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383385" y="2930432"/>
                <a:ext cx="186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3385" y="2930432"/>
                <a:ext cx="186718" cy="276999"/>
              </a:xfrm>
              <a:prstGeom prst="rect">
                <a:avLst/>
              </a:prstGeom>
              <a:blipFill>
                <a:blip r:embed="rId8"/>
                <a:stretch>
                  <a:fillRect l="-32258" r="-25806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029201" y="4807128"/>
                <a:ext cx="975716" cy="1888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1" y="4807128"/>
                <a:ext cx="975716" cy="188834"/>
              </a:xfrm>
              <a:prstGeom prst="rect">
                <a:avLst/>
              </a:prstGeom>
              <a:blipFill>
                <a:blip r:embed="rId9"/>
                <a:stretch>
                  <a:fillRect l="-5000" t="-3226" r="-3125" b="-322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007429" y="3705494"/>
                <a:ext cx="975716" cy="1888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429" y="3705494"/>
                <a:ext cx="975716" cy="188834"/>
              </a:xfrm>
              <a:prstGeom prst="rect">
                <a:avLst/>
              </a:prstGeom>
              <a:blipFill>
                <a:blip r:embed="rId10"/>
                <a:stretch>
                  <a:fillRect l="-5000" t="-3226" r="-3125" b="-322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0852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5" grpId="0" animBg="1"/>
      <p:bldP spid="16" grpId="0" animBg="1"/>
      <p:bldP spid="28" grpId="0"/>
      <p:bldP spid="29" grpId="0"/>
      <p:bldP spid="30" grpId="0" animBg="1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Integration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9744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find the equation of a function from its gradient function, if you are given a point which it passes through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If we know a coordinate on the original line though, we can find the value of c and hence, the equation of the original line 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13C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48045" y="148045"/>
                <a:ext cx="2285113" cy="726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045" y="148045"/>
                <a:ext cx="2285113" cy="7265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 flipV="1">
            <a:off x="6461760" y="1419496"/>
            <a:ext cx="0" cy="2508069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 flipV="1">
            <a:off x="6448698" y="1510937"/>
            <a:ext cx="0" cy="2508069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Arc 50"/>
          <p:cNvSpPr/>
          <p:nvPr/>
        </p:nvSpPr>
        <p:spPr>
          <a:xfrm rot="5400000">
            <a:off x="5212080" y="892630"/>
            <a:ext cx="2490650" cy="914400"/>
          </a:xfrm>
          <a:prstGeom prst="arc">
            <a:avLst>
              <a:gd name="adj1" fmla="val 16200000"/>
              <a:gd name="adj2" fmla="val 5383955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641773" y="2481940"/>
                <a:ext cx="1833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1773" y="2481940"/>
                <a:ext cx="183319" cy="276999"/>
              </a:xfrm>
              <a:prstGeom prst="rect">
                <a:avLst/>
              </a:prstGeom>
              <a:blipFill>
                <a:blip r:embed="rId3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400802" y="1110340"/>
                <a:ext cx="186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2" y="1110340"/>
                <a:ext cx="186718" cy="276999"/>
              </a:xfrm>
              <a:prstGeom prst="rect">
                <a:avLst/>
              </a:prstGeom>
              <a:blipFill>
                <a:blip r:embed="rId4"/>
                <a:stretch>
                  <a:fillRect l="-32258" r="-25806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/>
          <p:nvPr/>
        </p:nvGrpSpPr>
        <p:grpSpPr>
          <a:xfrm>
            <a:off x="6823165" y="2229394"/>
            <a:ext cx="108858" cy="126273"/>
            <a:chOff x="4776651" y="4763589"/>
            <a:chExt cx="108858" cy="126273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4781006" y="4763589"/>
              <a:ext cx="104503" cy="12192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4776651" y="4767942"/>
              <a:ext cx="104503" cy="12192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021585" y="4105627"/>
                <a:ext cx="4731798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 the previous example, we knew that the equation of the curve is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we then know a coordinate, we can identify the </a:t>
                </a:r>
                <a:r>
                  <a:rPr lang="en-US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exact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curve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1585" y="4105627"/>
                <a:ext cx="4731798" cy="1169551"/>
              </a:xfrm>
              <a:prstGeom prst="rect">
                <a:avLst/>
              </a:prstGeom>
              <a:blipFill>
                <a:blip r:embed="rId5"/>
                <a:stretch>
                  <a:fillRect t="-521" r="-1031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Arc 61"/>
          <p:cNvSpPr/>
          <p:nvPr/>
        </p:nvSpPr>
        <p:spPr>
          <a:xfrm rot="5400000">
            <a:off x="5204682" y="1355749"/>
            <a:ext cx="2490650" cy="914400"/>
          </a:xfrm>
          <a:prstGeom prst="arc">
            <a:avLst>
              <a:gd name="adj1" fmla="val 16200000"/>
              <a:gd name="adj2" fmla="val 5383955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06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1" grpId="1" animBg="1"/>
      <p:bldP spid="57" grpId="0"/>
      <p:bldP spid="58" grpId="0"/>
      <p:bldP spid="6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Integration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9744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find the equation of a function from its gradient function, if you are given a point which it passes through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If we know a coordinate on the original line though, we can find the value of c and hence, the equation of the original line 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13C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48045" y="148045"/>
                <a:ext cx="2285113" cy="726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045" y="148045"/>
                <a:ext cx="2285113" cy="7265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3749040" y="1177835"/>
            <a:ext cx="2209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 u="sng" dirty="0">
                <a:latin typeface="Comic Sans MS" pitchFamily="66" charset="0"/>
              </a:rPr>
              <a:t>Example Question</a:t>
            </a: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40480" y="1473926"/>
            <a:ext cx="506838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dirty="0">
                <a:latin typeface="Comic Sans MS" pitchFamily="66" charset="0"/>
              </a:rPr>
              <a:t>The curve X with equation y = f(x) passes through the point (2,15). Given that:</a:t>
            </a:r>
          </a:p>
          <a:p>
            <a:pPr eaLnBrk="1" hangingPunct="1">
              <a:spcBef>
                <a:spcPct val="50000"/>
              </a:spcBef>
            </a:pPr>
            <a:r>
              <a:rPr lang="en-GB" sz="1600" dirty="0">
                <a:latin typeface="Comic Sans MS" pitchFamily="66" charset="0"/>
              </a:rPr>
              <a:t>Find the equation of X.</a:t>
            </a:r>
          </a:p>
        </p:txBody>
      </p:sp>
      <p:graphicFrame>
        <p:nvGraphicFramePr>
          <p:cNvPr id="1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4773319"/>
              </p:ext>
            </p:extLst>
          </p:nvPr>
        </p:nvGraphicFramePr>
        <p:xfrm>
          <a:off x="6579326" y="1702527"/>
          <a:ext cx="1563688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82" name="Equation" r:id="rId4" imgW="1028700" imgH="228600" progId="Equation.DSMT4">
                  <p:embed/>
                </p:oleObj>
              </mc:Choice>
              <mc:Fallback>
                <p:oleObj name="Equation" r:id="rId4" imgW="1028700" imgH="228600" progId="Equation.DSMT4">
                  <p:embed/>
                  <p:pic>
                    <p:nvPicPr>
                      <p:cNvPr id="2458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9326" y="1702527"/>
                        <a:ext cx="1563688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Line 8"/>
          <p:cNvSpPr>
            <a:spLocks noChangeShapeType="1"/>
          </p:cNvSpPr>
          <p:nvPr/>
        </p:nvSpPr>
        <p:spPr bwMode="auto">
          <a:xfrm flipV="1">
            <a:off x="3964577" y="2499360"/>
            <a:ext cx="4831080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5170422"/>
              </p:ext>
            </p:extLst>
          </p:nvPr>
        </p:nvGraphicFramePr>
        <p:xfrm>
          <a:off x="3918857" y="2584269"/>
          <a:ext cx="1565275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83" name="Equation" r:id="rId6" imgW="1028700" imgH="228600" progId="Equation.DSMT4">
                  <p:embed/>
                </p:oleObj>
              </mc:Choice>
              <mc:Fallback>
                <p:oleObj name="Equation" r:id="rId6" imgW="1028700" imgH="228600" progId="Equation.DSMT4">
                  <p:embed/>
                  <p:pic>
                    <p:nvPicPr>
                      <p:cNvPr id="2458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8857" y="2584269"/>
                        <a:ext cx="1565275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Arc 19"/>
          <p:cNvSpPr>
            <a:spLocks/>
          </p:cNvSpPr>
          <p:nvPr/>
        </p:nvSpPr>
        <p:spPr bwMode="auto">
          <a:xfrm>
            <a:off x="6128657" y="2736669"/>
            <a:ext cx="381000" cy="609600"/>
          </a:xfrm>
          <a:custGeom>
            <a:avLst/>
            <a:gdLst>
              <a:gd name="T0" fmla="*/ 0 w 21600"/>
              <a:gd name="T1" fmla="*/ 0 h 43190"/>
              <a:gd name="T2" fmla="*/ 11836 w 21600"/>
              <a:gd name="T3" fmla="*/ 609600 h 43190"/>
              <a:gd name="T4" fmla="*/ 0 w 21600"/>
              <a:gd name="T5" fmla="*/ 304871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6433457" y="2889069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Integrate</a:t>
            </a:r>
          </a:p>
        </p:txBody>
      </p:sp>
      <p:graphicFrame>
        <p:nvGraphicFramePr>
          <p:cNvPr id="24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1405451"/>
              </p:ext>
            </p:extLst>
          </p:nvPr>
        </p:nvGraphicFramePr>
        <p:xfrm>
          <a:off x="3918857" y="3041469"/>
          <a:ext cx="1990725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84" name="Equation" r:id="rId8" imgW="1308100" imgH="419100" progId="Equation.DSMT4">
                  <p:embed/>
                </p:oleObj>
              </mc:Choice>
              <mc:Fallback>
                <p:oleObj name="Equation" r:id="rId8" imgW="1308100" imgH="419100" progId="Equation.DSMT4">
                  <p:embed/>
                  <p:pic>
                    <p:nvPicPr>
                      <p:cNvPr id="24604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8857" y="3041469"/>
                        <a:ext cx="1990725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Arc 31"/>
          <p:cNvSpPr>
            <a:spLocks/>
          </p:cNvSpPr>
          <p:nvPr/>
        </p:nvSpPr>
        <p:spPr bwMode="auto">
          <a:xfrm>
            <a:off x="6128657" y="3346269"/>
            <a:ext cx="381000" cy="838200"/>
          </a:xfrm>
          <a:custGeom>
            <a:avLst/>
            <a:gdLst>
              <a:gd name="T0" fmla="*/ 0 w 21600"/>
              <a:gd name="T1" fmla="*/ 0 h 43190"/>
              <a:gd name="T2" fmla="*/ 11836 w 21600"/>
              <a:gd name="T3" fmla="*/ 838200 h 43190"/>
              <a:gd name="T4" fmla="*/ 0 w 21600"/>
              <a:gd name="T5" fmla="*/ 419197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6433457" y="3574869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Sub in (2,15)</a:t>
            </a:r>
          </a:p>
        </p:txBody>
      </p:sp>
      <p:graphicFrame>
        <p:nvGraphicFramePr>
          <p:cNvPr id="28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7982896"/>
              </p:ext>
            </p:extLst>
          </p:nvPr>
        </p:nvGraphicFramePr>
        <p:xfrm>
          <a:off x="3995057" y="3803469"/>
          <a:ext cx="204628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85" name="Equation" r:id="rId10" imgW="1346200" imgH="419100" progId="Equation.DSMT4">
                  <p:embed/>
                </p:oleObj>
              </mc:Choice>
              <mc:Fallback>
                <p:oleObj name="Equation" r:id="rId10" imgW="1346200" imgH="419100" progId="Equation.DSMT4">
                  <p:embed/>
                  <p:pic>
                    <p:nvPicPr>
                      <p:cNvPr id="24609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057" y="3803469"/>
                        <a:ext cx="2046288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0325273"/>
              </p:ext>
            </p:extLst>
          </p:nvPr>
        </p:nvGraphicFramePr>
        <p:xfrm>
          <a:off x="3995057" y="4489269"/>
          <a:ext cx="152717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86" name="Equation" r:id="rId12" imgW="1002865" imgH="393529" progId="Equation.DSMT4">
                  <p:embed/>
                </p:oleObj>
              </mc:Choice>
              <mc:Fallback>
                <p:oleObj name="Equation" r:id="rId12" imgW="1002865" imgH="393529" progId="Equation.DSMT4">
                  <p:embed/>
                  <p:pic>
                    <p:nvPicPr>
                      <p:cNvPr id="2461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057" y="4489269"/>
                        <a:ext cx="1527175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4266059"/>
              </p:ext>
            </p:extLst>
          </p:nvPr>
        </p:nvGraphicFramePr>
        <p:xfrm>
          <a:off x="3995057" y="5098869"/>
          <a:ext cx="1198563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87" name="Equation" r:id="rId14" imgW="787058" imgH="393529" progId="Equation.DSMT4">
                  <p:embed/>
                </p:oleObj>
              </mc:Choice>
              <mc:Fallback>
                <p:oleObj name="Equation" r:id="rId14" imgW="787058" imgH="393529" progId="Equation.DSMT4">
                  <p:embed/>
                  <p:pic>
                    <p:nvPicPr>
                      <p:cNvPr id="24611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057" y="5098869"/>
                        <a:ext cx="1198563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9925643"/>
              </p:ext>
            </p:extLst>
          </p:nvPr>
        </p:nvGraphicFramePr>
        <p:xfrm>
          <a:off x="3995057" y="5717994"/>
          <a:ext cx="90805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88" name="Equation" r:id="rId16" imgW="596641" imgH="393529" progId="Equation.DSMT4">
                  <p:embed/>
                </p:oleObj>
              </mc:Choice>
              <mc:Fallback>
                <p:oleObj name="Equation" r:id="rId16" imgW="596641" imgH="393529" progId="Equation.DSMT4">
                  <p:embed/>
                  <p:pic>
                    <p:nvPicPr>
                      <p:cNvPr id="24612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057" y="5717994"/>
                        <a:ext cx="908050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8386613"/>
              </p:ext>
            </p:extLst>
          </p:nvPr>
        </p:nvGraphicFramePr>
        <p:xfrm>
          <a:off x="825137" y="4691743"/>
          <a:ext cx="216535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89" name="Equation" r:id="rId18" imgW="1422400" imgH="419100" progId="Equation.DSMT4">
                  <p:embed/>
                </p:oleObj>
              </mc:Choice>
              <mc:Fallback>
                <p:oleObj name="Equation" r:id="rId18" imgW="1422400" imgH="419100" progId="Equation.DSMT4">
                  <p:embed/>
                  <p:pic>
                    <p:nvPicPr>
                      <p:cNvPr id="24613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137" y="4691743"/>
                        <a:ext cx="2165350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Arc 39"/>
          <p:cNvSpPr>
            <a:spLocks/>
          </p:cNvSpPr>
          <p:nvPr/>
        </p:nvSpPr>
        <p:spPr bwMode="auto">
          <a:xfrm>
            <a:off x="6052457" y="4184469"/>
            <a:ext cx="381000" cy="609600"/>
          </a:xfrm>
          <a:custGeom>
            <a:avLst/>
            <a:gdLst>
              <a:gd name="T0" fmla="*/ 0 w 21600"/>
              <a:gd name="T1" fmla="*/ 0 h 43190"/>
              <a:gd name="T2" fmla="*/ 11836 w 21600"/>
              <a:gd name="T3" fmla="*/ 609600 h 43190"/>
              <a:gd name="T4" fmla="*/ 0 w 21600"/>
              <a:gd name="T5" fmla="*/ 304871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" name="Arc 40"/>
          <p:cNvSpPr>
            <a:spLocks/>
          </p:cNvSpPr>
          <p:nvPr/>
        </p:nvSpPr>
        <p:spPr bwMode="auto">
          <a:xfrm>
            <a:off x="5595257" y="4794069"/>
            <a:ext cx="381000" cy="609600"/>
          </a:xfrm>
          <a:custGeom>
            <a:avLst/>
            <a:gdLst>
              <a:gd name="T0" fmla="*/ 0 w 21600"/>
              <a:gd name="T1" fmla="*/ 0 h 43190"/>
              <a:gd name="T2" fmla="*/ 11836 w 21600"/>
              <a:gd name="T3" fmla="*/ 609600 h 43190"/>
              <a:gd name="T4" fmla="*/ 0 w 21600"/>
              <a:gd name="T5" fmla="*/ 304871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" name="Arc 41"/>
          <p:cNvSpPr>
            <a:spLocks/>
          </p:cNvSpPr>
          <p:nvPr/>
        </p:nvSpPr>
        <p:spPr bwMode="auto">
          <a:xfrm>
            <a:off x="5366657" y="5403669"/>
            <a:ext cx="381000" cy="609600"/>
          </a:xfrm>
          <a:custGeom>
            <a:avLst/>
            <a:gdLst>
              <a:gd name="T0" fmla="*/ 0 w 21600"/>
              <a:gd name="T1" fmla="*/ 0 h 43190"/>
              <a:gd name="T2" fmla="*/ 11836 w 21600"/>
              <a:gd name="T3" fmla="*/ 609600 h 43190"/>
              <a:gd name="T4" fmla="*/ 0 w 21600"/>
              <a:gd name="T5" fmla="*/ 304871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" name="Text Box 42"/>
          <p:cNvSpPr txBox="1">
            <a:spLocks noChangeArrowheads="1"/>
          </p:cNvSpPr>
          <p:nvPr/>
        </p:nvSpPr>
        <p:spPr bwMode="auto">
          <a:xfrm>
            <a:off x="6357257" y="4260669"/>
            <a:ext cx="1600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Work out each fraction</a:t>
            </a:r>
          </a:p>
        </p:txBody>
      </p:sp>
      <p:sp>
        <p:nvSpPr>
          <p:cNvPr id="38" name="Text Box 43"/>
          <p:cNvSpPr txBox="1">
            <a:spLocks noChangeArrowheads="1"/>
          </p:cNvSpPr>
          <p:nvPr/>
        </p:nvSpPr>
        <p:spPr bwMode="auto">
          <a:xfrm>
            <a:off x="5976257" y="4794069"/>
            <a:ext cx="1752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Add the fractions together</a:t>
            </a:r>
          </a:p>
        </p:txBody>
      </p:sp>
      <p:sp>
        <p:nvSpPr>
          <p:cNvPr id="39" name="Text Box 44"/>
          <p:cNvSpPr txBox="1">
            <a:spLocks noChangeArrowheads="1"/>
          </p:cNvSpPr>
          <p:nvPr/>
        </p:nvSpPr>
        <p:spPr bwMode="auto">
          <a:xfrm>
            <a:off x="5366657" y="5556069"/>
            <a:ext cx="1752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Work out c</a:t>
            </a:r>
          </a:p>
        </p:txBody>
      </p:sp>
      <p:sp>
        <p:nvSpPr>
          <p:cNvPr id="6" name="Rectangle 5"/>
          <p:cNvSpPr/>
          <p:nvPr/>
        </p:nvSpPr>
        <p:spPr>
          <a:xfrm>
            <a:off x="3927566" y="3056710"/>
            <a:ext cx="1994263" cy="65314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788126" y="4715692"/>
            <a:ext cx="2242457" cy="65314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436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20" grpId="0" animBg="1"/>
      <p:bldP spid="22" grpId="0" animBg="1"/>
      <p:bldP spid="23" grpId="0"/>
      <p:bldP spid="26" grpId="0" animBg="1"/>
      <p:bldP spid="27" grpId="0"/>
      <p:bldP spid="34" grpId="0" animBg="1"/>
      <p:bldP spid="35" grpId="0" animBg="1"/>
      <p:bldP spid="36" grpId="0" animBg="1"/>
      <p:bldP spid="37" grpId="0"/>
      <p:bldP spid="38" grpId="0"/>
      <p:bldP spid="39" grpId="0"/>
      <p:bldP spid="6" grpId="0" animBg="1"/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Integration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9744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find the equation of a function from its gradient function, if you are given a point which it passes through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If we know a coordinate on the original line though, we can find the value of c and hence, the equation of the original line 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13C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48045" y="148045"/>
                <a:ext cx="2285113" cy="726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045" y="148045"/>
                <a:ext cx="2285113" cy="7265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3897086" y="1040674"/>
            <a:ext cx="2209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 u="sng" dirty="0">
                <a:latin typeface="Comic Sans MS" pitchFamily="66" charset="0"/>
              </a:rPr>
              <a:t>Example Question</a:t>
            </a:r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4008120" y="1345474"/>
            <a:ext cx="501396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dirty="0">
                <a:latin typeface="Comic Sans MS" pitchFamily="66" charset="0"/>
              </a:rPr>
              <a:t>The curve X with equation y = f(x) passes through the point (4,5). Given that:</a:t>
            </a:r>
          </a:p>
          <a:p>
            <a:pPr eaLnBrk="1" hangingPunct="1">
              <a:spcBef>
                <a:spcPct val="50000"/>
              </a:spcBef>
            </a:pPr>
            <a:endParaRPr lang="en-GB" sz="1600" dirty="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endParaRPr lang="en-GB" sz="1600" dirty="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sz="1600" dirty="0">
                <a:latin typeface="Comic Sans MS" pitchFamily="66" charset="0"/>
              </a:rPr>
              <a:t>Find the equation of X.</a:t>
            </a:r>
          </a:p>
        </p:txBody>
      </p:sp>
      <p:graphicFrame>
        <p:nvGraphicFramePr>
          <p:cNvPr id="4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5256000"/>
              </p:ext>
            </p:extLst>
          </p:nvPr>
        </p:nvGraphicFramePr>
        <p:xfrm>
          <a:off x="5780315" y="1835332"/>
          <a:ext cx="137160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8" name="Equation" r:id="rId4" imgW="901309" imgH="444307" progId="Equation.DSMT4">
                  <p:embed/>
                </p:oleObj>
              </mc:Choice>
              <mc:Fallback>
                <p:oleObj name="Equation" r:id="rId4" imgW="901309" imgH="444307" progId="Equation.DSMT4">
                  <p:embed/>
                  <p:pic>
                    <p:nvPicPr>
                      <p:cNvPr id="2048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0315" y="1835332"/>
                        <a:ext cx="1371600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Line 8"/>
          <p:cNvSpPr>
            <a:spLocks noChangeShapeType="1"/>
          </p:cNvSpPr>
          <p:nvPr/>
        </p:nvSpPr>
        <p:spPr bwMode="auto">
          <a:xfrm flipV="1">
            <a:off x="3997235" y="3013165"/>
            <a:ext cx="48855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4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1965555"/>
              </p:ext>
            </p:extLst>
          </p:nvPr>
        </p:nvGraphicFramePr>
        <p:xfrm>
          <a:off x="3999411" y="3021875"/>
          <a:ext cx="137160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9" name="Equation" r:id="rId6" imgW="901309" imgH="444307" progId="Equation.DSMT4">
                  <p:embed/>
                </p:oleObj>
              </mc:Choice>
              <mc:Fallback>
                <p:oleObj name="Equation" r:id="rId6" imgW="901309" imgH="444307" progId="Equation.DSMT4">
                  <p:embed/>
                  <p:pic>
                    <p:nvPicPr>
                      <p:cNvPr id="2253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9411" y="3021875"/>
                        <a:ext cx="1371600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1830383"/>
              </p:ext>
            </p:extLst>
          </p:nvPr>
        </p:nvGraphicFramePr>
        <p:xfrm>
          <a:off x="3999411" y="3860075"/>
          <a:ext cx="113982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0" name="Equation" r:id="rId8" imgW="748975" imgH="444307" progId="Equation.DSMT4">
                  <p:embed/>
                </p:oleObj>
              </mc:Choice>
              <mc:Fallback>
                <p:oleObj name="Equation" r:id="rId8" imgW="748975" imgH="444307" progId="Equation.DSMT4">
                  <p:embed/>
                  <p:pic>
                    <p:nvPicPr>
                      <p:cNvPr id="2253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9411" y="3860075"/>
                        <a:ext cx="1139825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850487"/>
              </p:ext>
            </p:extLst>
          </p:nvPr>
        </p:nvGraphicFramePr>
        <p:xfrm>
          <a:off x="5142411" y="3909288"/>
          <a:ext cx="56038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1" name="Equation" r:id="rId10" imgW="368300" imgH="419100" progId="Equation.DSMT4">
                  <p:embed/>
                </p:oleObj>
              </mc:Choice>
              <mc:Fallback>
                <p:oleObj name="Equation" r:id="rId10" imgW="368300" imgH="419100" progId="Equation.DSMT4">
                  <p:embed/>
                  <p:pic>
                    <p:nvPicPr>
                      <p:cNvPr id="2254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2411" y="3909288"/>
                        <a:ext cx="560388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2939106"/>
              </p:ext>
            </p:extLst>
          </p:nvPr>
        </p:nvGraphicFramePr>
        <p:xfrm>
          <a:off x="3999411" y="4622075"/>
          <a:ext cx="1023938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2" name="Equation" r:id="rId12" imgW="672808" imgH="330057" progId="Equation.DSMT4">
                  <p:embed/>
                </p:oleObj>
              </mc:Choice>
              <mc:Fallback>
                <p:oleObj name="Equation" r:id="rId12" imgW="672808" imgH="330057" progId="Equation.DSMT4">
                  <p:embed/>
                  <p:pic>
                    <p:nvPicPr>
                      <p:cNvPr id="2254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9411" y="4622075"/>
                        <a:ext cx="1023938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5112284"/>
              </p:ext>
            </p:extLst>
          </p:nvPr>
        </p:nvGraphicFramePr>
        <p:xfrm>
          <a:off x="5066211" y="4622075"/>
          <a:ext cx="696913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3" name="Equation" r:id="rId14" imgW="457002" imgH="304668" progId="Equation.DSMT4">
                  <p:embed/>
                </p:oleObj>
              </mc:Choice>
              <mc:Fallback>
                <p:oleObj name="Equation" r:id="rId14" imgW="457002" imgH="304668" progId="Equation.DSMT4">
                  <p:embed/>
                  <p:pic>
                    <p:nvPicPr>
                      <p:cNvPr id="2254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6211" y="4622075"/>
                        <a:ext cx="696913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8133681"/>
              </p:ext>
            </p:extLst>
          </p:nvPr>
        </p:nvGraphicFramePr>
        <p:xfrm>
          <a:off x="3999411" y="5155475"/>
          <a:ext cx="1062038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4" name="Equation" r:id="rId16" imgW="698197" imgH="622030" progId="Equation.DSMT4">
                  <p:embed/>
                </p:oleObj>
              </mc:Choice>
              <mc:Fallback>
                <p:oleObj name="Equation" r:id="rId16" imgW="698197" imgH="622030" progId="Equation.DSMT4">
                  <p:embed/>
                  <p:pic>
                    <p:nvPicPr>
                      <p:cNvPr id="2254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9411" y="5155475"/>
                        <a:ext cx="1062038" cy="94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6487561"/>
              </p:ext>
            </p:extLst>
          </p:nvPr>
        </p:nvGraphicFramePr>
        <p:xfrm>
          <a:off x="5142411" y="5155475"/>
          <a:ext cx="696913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5" name="Equation" r:id="rId18" imgW="457200" imgH="609600" progId="Equation.DSMT4">
                  <p:embed/>
                </p:oleObj>
              </mc:Choice>
              <mc:Fallback>
                <p:oleObj name="Equation" r:id="rId18" imgW="457200" imgH="609600" progId="Equation.DSMT4">
                  <p:embed/>
                  <p:pic>
                    <p:nvPicPr>
                      <p:cNvPr id="2254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2411" y="5155475"/>
                        <a:ext cx="696913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5636655"/>
              </p:ext>
            </p:extLst>
          </p:nvPr>
        </p:nvGraphicFramePr>
        <p:xfrm>
          <a:off x="3993424" y="6118497"/>
          <a:ext cx="1141413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6" name="Equation" r:id="rId20" imgW="749300" imgH="419100" progId="Equation.DSMT4">
                  <p:embed/>
                </p:oleObj>
              </mc:Choice>
              <mc:Fallback>
                <p:oleObj name="Equation" r:id="rId20" imgW="749300" imgH="419100" progId="Equation.DSMT4">
                  <p:embed/>
                  <p:pic>
                    <p:nvPicPr>
                      <p:cNvPr id="2254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3424" y="6118497"/>
                        <a:ext cx="1141413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9605156"/>
              </p:ext>
            </p:extLst>
          </p:nvPr>
        </p:nvGraphicFramePr>
        <p:xfrm>
          <a:off x="5184049" y="6118497"/>
          <a:ext cx="619125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7" name="Equation" r:id="rId22" imgW="406048" imgH="304536" progId="Equation.DSMT4">
                  <p:embed/>
                </p:oleObj>
              </mc:Choice>
              <mc:Fallback>
                <p:oleObj name="Equation" r:id="rId22" imgW="406048" imgH="304536" progId="Equation.DSMT4">
                  <p:embed/>
                  <p:pic>
                    <p:nvPicPr>
                      <p:cNvPr id="2254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4049" y="6118497"/>
                        <a:ext cx="619125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7830627"/>
              </p:ext>
            </p:extLst>
          </p:nvPr>
        </p:nvGraphicFramePr>
        <p:xfrm>
          <a:off x="5765074" y="6347097"/>
          <a:ext cx="3683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8" name="Equation" r:id="rId24" imgW="241091" imgH="164957" progId="Equation.DSMT4">
                  <p:embed/>
                </p:oleObj>
              </mc:Choice>
              <mc:Fallback>
                <p:oleObj name="Equation" r:id="rId24" imgW="241091" imgH="164957" progId="Equation.DSMT4">
                  <p:embed/>
                  <p:pic>
                    <p:nvPicPr>
                      <p:cNvPr id="2254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5074" y="6347097"/>
                        <a:ext cx="368300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Arc 20"/>
          <p:cNvSpPr>
            <a:spLocks/>
          </p:cNvSpPr>
          <p:nvPr/>
        </p:nvSpPr>
        <p:spPr bwMode="auto">
          <a:xfrm>
            <a:off x="5904411" y="3326675"/>
            <a:ext cx="381000" cy="838200"/>
          </a:xfrm>
          <a:custGeom>
            <a:avLst/>
            <a:gdLst>
              <a:gd name="T0" fmla="*/ 0 w 21600"/>
              <a:gd name="T1" fmla="*/ 0 h 43190"/>
              <a:gd name="T2" fmla="*/ 11836 w 21600"/>
              <a:gd name="T3" fmla="*/ 838200 h 43190"/>
              <a:gd name="T4" fmla="*/ 0 w 21600"/>
              <a:gd name="T5" fmla="*/ 419197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" name="Arc 21"/>
          <p:cNvSpPr>
            <a:spLocks/>
          </p:cNvSpPr>
          <p:nvPr/>
        </p:nvSpPr>
        <p:spPr bwMode="auto">
          <a:xfrm>
            <a:off x="5904411" y="4164875"/>
            <a:ext cx="381000" cy="762000"/>
          </a:xfrm>
          <a:custGeom>
            <a:avLst/>
            <a:gdLst>
              <a:gd name="T0" fmla="*/ 0 w 21600"/>
              <a:gd name="T1" fmla="*/ 0 h 43190"/>
              <a:gd name="T2" fmla="*/ 11836 w 21600"/>
              <a:gd name="T3" fmla="*/ 762000 h 43190"/>
              <a:gd name="T4" fmla="*/ 0 w 21600"/>
              <a:gd name="T5" fmla="*/ 381088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6" name="Arc 22"/>
          <p:cNvSpPr>
            <a:spLocks/>
          </p:cNvSpPr>
          <p:nvPr/>
        </p:nvSpPr>
        <p:spPr bwMode="auto">
          <a:xfrm>
            <a:off x="6313714" y="4926875"/>
            <a:ext cx="381000" cy="762000"/>
          </a:xfrm>
          <a:custGeom>
            <a:avLst/>
            <a:gdLst>
              <a:gd name="T0" fmla="*/ 0 w 21600"/>
              <a:gd name="T1" fmla="*/ 0 h 43190"/>
              <a:gd name="T2" fmla="*/ 11836 w 21600"/>
              <a:gd name="T3" fmla="*/ 762000 h 43190"/>
              <a:gd name="T4" fmla="*/ 0 w 21600"/>
              <a:gd name="T5" fmla="*/ 381088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" name="Text Box 23"/>
          <p:cNvSpPr txBox="1">
            <a:spLocks noChangeArrowheads="1"/>
          </p:cNvSpPr>
          <p:nvPr/>
        </p:nvSpPr>
        <p:spPr bwMode="auto">
          <a:xfrm>
            <a:off x="6209211" y="3402875"/>
            <a:ext cx="1295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Split into 2 parts</a:t>
            </a:r>
          </a:p>
        </p:txBody>
      </p:sp>
      <p:sp>
        <p:nvSpPr>
          <p:cNvPr id="58" name="Text Box 24"/>
          <p:cNvSpPr txBox="1">
            <a:spLocks noChangeArrowheads="1"/>
          </p:cNvSpPr>
          <p:nvPr/>
        </p:nvSpPr>
        <p:spPr bwMode="auto">
          <a:xfrm>
            <a:off x="6285411" y="4241075"/>
            <a:ext cx="1295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Write in the form ax</a:t>
            </a:r>
            <a:r>
              <a:rPr lang="en-GB" sz="1400" baseline="30000">
                <a:solidFill>
                  <a:srgbClr val="FF0000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59" name="Text Box 25"/>
          <p:cNvSpPr txBox="1">
            <a:spLocks noChangeArrowheads="1"/>
          </p:cNvSpPr>
          <p:nvPr/>
        </p:nvSpPr>
        <p:spPr bwMode="auto">
          <a:xfrm>
            <a:off x="6694714" y="5155475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Integrate</a:t>
            </a:r>
            <a:endParaRPr lang="en-GB" sz="1400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Arc 22"/>
          <p:cNvSpPr>
            <a:spLocks/>
          </p:cNvSpPr>
          <p:nvPr/>
        </p:nvSpPr>
        <p:spPr bwMode="auto">
          <a:xfrm>
            <a:off x="6326777" y="5715001"/>
            <a:ext cx="381000" cy="762000"/>
          </a:xfrm>
          <a:custGeom>
            <a:avLst/>
            <a:gdLst>
              <a:gd name="T0" fmla="*/ 0 w 21600"/>
              <a:gd name="T1" fmla="*/ 0 h 43190"/>
              <a:gd name="T2" fmla="*/ 11836 w 21600"/>
              <a:gd name="T3" fmla="*/ 762000 h 43190"/>
              <a:gd name="T4" fmla="*/ 0 w 21600"/>
              <a:gd name="T5" fmla="*/ 381088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" name="Text Box 25"/>
          <p:cNvSpPr txBox="1">
            <a:spLocks noChangeArrowheads="1"/>
          </p:cNvSpPr>
          <p:nvPr/>
        </p:nvSpPr>
        <p:spPr bwMode="auto">
          <a:xfrm>
            <a:off x="6455227" y="5969727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65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309150"/>
              </p:ext>
            </p:extLst>
          </p:nvPr>
        </p:nvGraphicFramePr>
        <p:xfrm>
          <a:off x="5865223" y="5550263"/>
          <a:ext cx="3683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9" name="Equation" r:id="rId24" imgW="241091" imgH="164957" progId="Equation.DSMT4">
                  <p:embed/>
                </p:oleObj>
              </mc:Choice>
              <mc:Fallback>
                <p:oleObj name="Equation" r:id="rId24" imgW="241091" imgH="164957" progId="Equation.DSMT4">
                  <p:embed/>
                  <p:pic>
                    <p:nvPicPr>
                      <p:cNvPr id="5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5223" y="5550263"/>
                        <a:ext cx="368300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421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54" grpId="0" animBg="1"/>
      <p:bldP spid="55" grpId="0" animBg="1"/>
      <p:bldP spid="56" grpId="0" animBg="1"/>
      <p:bldP spid="57" grpId="0"/>
      <p:bldP spid="58" grpId="0"/>
      <p:bldP spid="59" grpId="0"/>
      <p:bldP spid="63" grpId="0" animBg="1"/>
      <p:bldP spid="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Integration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9744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find the equation of a function from its gradient function, if you are given a point which it passes through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If we know a coordinate on the original line though, we can find the value of c and hence, the equation of the original line 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13C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48045" y="148045"/>
                <a:ext cx="2285113" cy="726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045" y="148045"/>
                <a:ext cx="2285113" cy="7265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3897086" y="1040674"/>
            <a:ext cx="2209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 u="sng" dirty="0">
                <a:latin typeface="Comic Sans MS" pitchFamily="66" charset="0"/>
              </a:rPr>
              <a:t>Example Question</a:t>
            </a:r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4008120" y="1345474"/>
            <a:ext cx="501396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dirty="0">
                <a:latin typeface="Comic Sans MS" pitchFamily="66" charset="0"/>
              </a:rPr>
              <a:t>The curve X with equation y = f(x) passes through the point (4,5). Given that:</a:t>
            </a:r>
          </a:p>
          <a:p>
            <a:pPr eaLnBrk="1" hangingPunct="1">
              <a:spcBef>
                <a:spcPct val="50000"/>
              </a:spcBef>
            </a:pPr>
            <a:endParaRPr lang="en-GB" sz="1600" dirty="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endParaRPr lang="en-GB" sz="1600" dirty="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sz="1600" dirty="0">
                <a:latin typeface="Comic Sans MS" pitchFamily="66" charset="0"/>
              </a:rPr>
              <a:t>Find the equation of X.</a:t>
            </a:r>
          </a:p>
        </p:txBody>
      </p:sp>
      <p:graphicFrame>
        <p:nvGraphicFramePr>
          <p:cNvPr id="4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5256000"/>
              </p:ext>
            </p:extLst>
          </p:nvPr>
        </p:nvGraphicFramePr>
        <p:xfrm>
          <a:off x="5780315" y="1835332"/>
          <a:ext cx="137160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3" name="Equation" r:id="rId4" imgW="901309" imgH="444307" progId="Equation.DSMT4">
                  <p:embed/>
                </p:oleObj>
              </mc:Choice>
              <mc:Fallback>
                <p:oleObj name="Equation" r:id="rId4" imgW="901309" imgH="444307" progId="Equation.DSMT4">
                  <p:embed/>
                  <p:pic>
                    <p:nvPicPr>
                      <p:cNvPr id="4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0315" y="1835332"/>
                        <a:ext cx="1371600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Line 8"/>
          <p:cNvSpPr>
            <a:spLocks noChangeShapeType="1"/>
          </p:cNvSpPr>
          <p:nvPr/>
        </p:nvSpPr>
        <p:spPr bwMode="auto">
          <a:xfrm flipV="1">
            <a:off x="3997235" y="3013165"/>
            <a:ext cx="48855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9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2714025"/>
              </p:ext>
            </p:extLst>
          </p:nvPr>
        </p:nvGraphicFramePr>
        <p:xfrm>
          <a:off x="3979817" y="3030583"/>
          <a:ext cx="1141413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4" name="Equation" r:id="rId6" imgW="749300" imgH="419100" progId="Equation.DSMT4">
                  <p:embed/>
                </p:oleObj>
              </mc:Choice>
              <mc:Fallback>
                <p:oleObj name="Equation" r:id="rId6" imgW="749300" imgH="419100" progId="Equation.DSMT4">
                  <p:embed/>
                  <p:pic>
                    <p:nvPicPr>
                      <p:cNvPr id="2356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9817" y="3030583"/>
                        <a:ext cx="1141413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9294176"/>
              </p:ext>
            </p:extLst>
          </p:nvPr>
        </p:nvGraphicFramePr>
        <p:xfrm>
          <a:off x="5122817" y="3030583"/>
          <a:ext cx="619125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5" name="Equation" r:id="rId8" imgW="406048" imgH="304536" progId="Equation.DSMT4">
                  <p:embed/>
                </p:oleObj>
              </mc:Choice>
              <mc:Fallback>
                <p:oleObj name="Equation" r:id="rId8" imgW="406048" imgH="304536" progId="Equation.DSMT4">
                  <p:embed/>
                  <p:pic>
                    <p:nvPicPr>
                      <p:cNvPr id="2356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2817" y="3030583"/>
                        <a:ext cx="619125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7533191"/>
              </p:ext>
            </p:extLst>
          </p:nvPr>
        </p:nvGraphicFramePr>
        <p:xfrm>
          <a:off x="5732417" y="3259183"/>
          <a:ext cx="3683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6" name="Equation" r:id="rId10" imgW="241091" imgH="164957" progId="Equation.DSMT4">
                  <p:embed/>
                </p:oleObj>
              </mc:Choice>
              <mc:Fallback>
                <p:oleObj name="Equation" r:id="rId10" imgW="241091" imgH="164957" progId="Equation.DSMT4">
                  <p:embed/>
                  <p:pic>
                    <p:nvPicPr>
                      <p:cNvPr id="2357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2417" y="3259183"/>
                        <a:ext cx="368300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Arc 29"/>
          <p:cNvSpPr>
            <a:spLocks/>
          </p:cNvSpPr>
          <p:nvPr/>
        </p:nvSpPr>
        <p:spPr bwMode="auto">
          <a:xfrm>
            <a:off x="6570617" y="3335383"/>
            <a:ext cx="381000" cy="609600"/>
          </a:xfrm>
          <a:custGeom>
            <a:avLst/>
            <a:gdLst>
              <a:gd name="T0" fmla="*/ 0 w 21600"/>
              <a:gd name="T1" fmla="*/ 0 h 43190"/>
              <a:gd name="T2" fmla="*/ 11836 w 21600"/>
              <a:gd name="T3" fmla="*/ 609600 h 43190"/>
              <a:gd name="T4" fmla="*/ 0 w 21600"/>
              <a:gd name="T5" fmla="*/ 304871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34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5956203"/>
              </p:ext>
            </p:extLst>
          </p:nvPr>
        </p:nvGraphicFramePr>
        <p:xfrm>
          <a:off x="3979817" y="3640183"/>
          <a:ext cx="147002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7" name="Equation" r:id="rId12" imgW="965200" imgH="393700" progId="Equation.DSMT4">
                  <p:embed/>
                </p:oleObj>
              </mc:Choice>
              <mc:Fallback>
                <p:oleObj name="Equation" r:id="rId12" imgW="965200" imgH="393700" progId="Equation.DSMT4">
                  <p:embed/>
                  <p:pic>
                    <p:nvPicPr>
                      <p:cNvPr id="23582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9817" y="3640183"/>
                        <a:ext cx="1470025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472624"/>
              </p:ext>
            </p:extLst>
          </p:nvPr>
        </p:nvGraphicFramePr>
        <p:xfrm>
          <a:off x="5427617" y="3716383"/>
          <a:ext cx="696913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8" name="Equation" r:id="rId14" imgW="457200" imgH="228600" progId="Equation.DSMT4">
                  <p:embed/>
                </p:oleObj>
              </mc:Choice>
              <mc:Fallback>
                <p:oleObj name="Equation" r:id="rId14" imgW="457200" imgH="228600" progId="Equation.DSMT4">
                  <p:embed/>
                  <p:pic>
                    <p:nvPicPr>
                      <p:cNvPr id="23583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7617" y="3716383"/>
                        <a:ext cx="696913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6778255"/>
              </p:ext>
            </p:extLst>
          </p:nvPr>
        </p:nvGraphicFramePr>
        <p:xfrm>
          <a:off x="6113417" y="3792583"/>
          <a:ext cx="3683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9" name="Equation" r:id="rId16" imgW="241091" imgH="164957" progId="Equation.DSMT4">
                  <p:embed/>
                </p:oleObj>
              </mc:Choice>
              <mc:Fallback>
                <p:oleObj name="Equation" r:id="rId16" imgW="241091" imgH="164957" progId="Equation.DSMT4">
                  <p:embed/>
                  <p:pic>
                    <p:nvPicPr>
                      <p:cNvPr id="23584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3417" y="3792583"/>
                        <a:ext cx="368300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157657"/>
              </p:ext>
            </p:extLst>
          </p:nvPr>
        </p:nvGraphicFramePr>
        <p:xfrm>
          <a:off x="3979817" y="4240258"/>
          <a:ext cx="1122363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0" name="Equation" r:id="rId17" imgW="736280" imgH="393529" progId="Equation.DSMT4">
                  <p:embed/>
                </p:oleObj>
              </mc:Choice>
              <mc:Fallback>
                <p:oleObj name="Equation" r:id="rId17" imgW="736280" imgH="393529" progId="Equation.DSMT4">
                  <p:embed/>
                  <p:pic>
                    <p:nvPicPr>
                      <p:cNvPr id="23585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9817" y="4240258"/>
                        <a:ext cx="1122363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1063407"/>
              </p:ext>
            </p:extLst>
          </p:nvPr>
        </p:nvGraphicFramePr>
        <p:xfrm>
          <a:off x="5122817" y="4325983"/>
          <a:ext cx="696913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1" name="Equation" r:id="rId19" imgW="457002" imgH="215806" progId="Equation.DSMT4">
                  <p:embed/>
                </p:oleObj>
              </mc:Choice>
              <mc:Fallback>
                <p:oleObj name="Equation" r:id="rId19" imgW="457002" imgH="215806" progId="Equation.DSMT4">
                  <p:embed/>
                  <p:pic>
                    <p:nvPicPr>
                      <p:cNvPr id="23586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2817" y="4325983"/>
                        <a:ext cx="696913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4473090"/>
              </p:ext>
            </p:extLst>
          </p:nvPr>
        </p:nvGraphicFramePr>
        <p:xfrm>
          <a:off x="5884817" y="4402183"/>
          <a:ext cx="3683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2" name="Equation" r:id="rId21" imgW="241091" imgH="164957" progId="Equation.DSMT4">
                  <p:embed/>
                </p:oleObj>
              </mc:Choice>
              <mc:Fallback>
                <p:oleObj name="Equation" r:id="rId21" imgW="241091" imgH="164957" progId="Equation.DSMT4">
                  <p:embed/>
                  <p:pic>
                    <p:nvPicPr>
                      <p:cNvPr id="23587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4817" y="4402183"/>
                        <a:ext cx="368300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0948440"/>
              </p:ext>
            </p:extLst>
          </p:nvPr>
        </p:nvGraphicFramePr>
        <p:xfrm>
          <a:off x="3979817" y="5011783"/>
          <a:ext cx="792163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3" name="Equation" r:id="rId22" imgW="520248" imgH="177646" progId="Equation.DSMT4">
                  <p:embed/>
                </p:oleObj>
              </mc:Choice>
              <mc:Fallback>
                <p:oleObj name="Equation" r:id="rId22" imgW="520248" imgH="177646" progId="Equation.DSMT4">
                  <p:embed/>
                  <p:pic>
                    <p:nvPicPr>
                      <p:cNvPr id="23588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9817" y="5011783"/>
                        <a:ext cx="792163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962781"/>
              </p:ext>
            </p:extLst>
          </p:nvPr>
        </p:nvGraphicFramePr>
        <p:xfrm>
          <a:off x="4741817" y="5011783"/>
          <a:ext cx="387350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4" name="Equation" r:id="rId24" imgW="253670" imgH="177569" progId="Equation.DSMT4">
                  <p:embed/>
                </p:oleObj>
              </mc:Choice>
              <mc:Fallback>
                <p:oleObj name="Equation" r:id="rId24" imgW="253670" imgH="177569" progId="Equation.DSMT4">
                  <p:embed/>
                  <p:pic>
                    <p:nvPicPr>
                      <p:cNvPr id="23589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1817" y="5011783"/>
                        <a:ext cx="387350" cy="268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4732422"/>
              </p:ext>
            </p:extLst>
          </p:nvPr>
        </p:nvGraphicFramePr>
        <p:xfrm>
          <a:off x="5122817" y="5011783"/>
          <a:ext cx="3683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5" name="Equation" r:id="rId26" imgW="241091" imgH="164957" progId="Equation.DSMT4">
                  <p:embed/>
                </p:oleObj>
              </mc:Choice>
              <mc:Fallback>
                <p:oleObj name="Equation" r:id="rId26" imgW="241091" imgH="164957" progId="Equation.DSMT4">
                  <p:embed/>
                  <p:pic>
                    <p:nvPicPr>
                      <p:cNvPr id="2359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2817" y="5011783"/>
                        <a:ext cx="368300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" name="Arc 40"/>
          <p:cNvSpPr>
            <a:spLocks/>
          </p:cNvSpPr>
          <p:nvPr/>
        </p:nvSpPr>
        <p:spPr bwMode="auto">
          <a:xfrm>
            <a:off x="6570617" y="3944983"/>
            <a:ext cx="381000" cy="609600"/>
          </a:xfrm>
          <a:custGeom>
            <a:avLst/>
            <a:gdLst>
              <a:gd name="T0" fmla="*/ 0 w 21600"/>
              <a:gd name="T1" fmla="*/ 0 h 43190"/>
              <a:gd name="T2" fmla="*/ 11836 w 21600"/>
              <a:gd name="T3" fmla="*/ 609600 h 43190"/>
              <a:gd name="T4" fmla="*/ 0 w 21600"/>
              <a:gd name="T5" fmla="*/ 304871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" name="Arc 41"/>
          <p:cNvSpPr>
            <a:spLocks/>
          </p:cNvSpPr>
          <p:nvPr/>
        </p:nvSpPr>
        <p:spPr bwMode="auto">
          <a:xfrm>
            <a:off x="6418217" y="4554583"/>
            <a:ext cx="381000" cy="609600"/>
          </a:xfrm>
          <a:custGeom>
            <a:avLst/>
            <a:gdLst>
              <a:gd name="T0" fmla="*/ 0 w 21600"/>
              <a:gd name="T1" fmla="*/ 0 h 43190"/>
              <a:gd name="T2" fmla="*/ 11836 w 21600"/>
              <a:gd name="T3" fmla="*/ 609600 h 43190"/>
              <a:gd name="T4" fmla="*/ 0 w 21600"/>
              <a:gd name="T5" fmla="*/ 304871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" name="Arc 42"/>
          <p:cNvSpPr>
            <a:spLocks/>
          </p:cNvSpPr>
          <p:nvPr/>
        </p:nvSpPr>
        <p:spPr bwMode="auto">
          <a:xfrm>
            <a:off x="5580017" y="5164182"/>
            <a:ext cx="158932" cy="444137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" name="Text Box 43"/>
          <p:cNvSpPr txBox="1">
            <a:spLocks noChangeArrowheads="1"/>
          </p:cNvSpPr>
          <p:nvPr/>
        </p:nvSpPr>
        <p:spPr bwMode="auto">
          <a:xfrm>
            <a:off x="6875417" y="3335383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Rewrite for substitution</a:t>
            </a:r>
          </a:p>
        </p:txBody>
      </p:sp>
      <p:sp>
        <p:nvSpPr>
          <p:cNvPr id="70" name="Text Box 44"/>
          <p:cNvSpPr txBox="1">
            <a:spLocks noChangeArrowheads="1"/>
          </p:cNvSpPr>
          <p:nvPr/>
        </p:nvSpPr>
        <p:spPr bwMode="auto">
          <a:xfrm>
            <a:off x="6951617" y="4097383"/>
            <a:ext cx="137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5, x = 4</a:t>
            </a:r>
          </a:p>
        </p:txBody>
      </p:sp>
      <p:sp>
        <p:nvSpPr>
          <p:cNvPr id="71" name="Text Box 45"/>
          <p:cNvSpPr txBox="1">
            <a:spLocks noChangeArrowheads="1"/>
          </p:cNvSpPr>
          <p:nvPr/>
        </p:nvSpPr>
        <p:spPr bwMode="auto">
          <a:xfrm>
            <a:off x="6799217" y="4554583"/>
            <a:ext cx="1600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Work out each part </a:t>
            </a:r>
            <a:r>
              <a:rPr lang="en-GB" sz="1400" u="sng">
                <a:solidFill>
                  <a:srgbClr val="FF0000"/>
                </a:solidFill>
                <a:latin typeface="Comic Sans MS" pitchFamily="66" charset="0"/>
              </a:rPr>
              <a:t>carefully</a:t>
            </a:r>
          </a:p>
        </p:txBody>
      </p:sp>
      <p:graphicFrame>
        <p:nvGraphicFramePr>
          <p:cNvPr id="72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9270384"/>
              </p:ext>
            </p:extLst>
          </p:nvPr>
        </p:nvGraphicFramePr>
        <p:xfrm>
          <a:off x="498566" y="4654731"/>
          <a:ext cx="1141413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6" name="Equation" r:id="rId27" imgW="749300" imgH="419100" progId="Equation.DSMT4">
                  <p:embed/>
                </p:oleObj>
              </mc:Choice>
              <mc:Fallback>
                <p:oleObj name="Equation" r:id="rId27" imgW="749300" imgH="419100" progId="Equation.DSMT4">
                  <p:embed/>
                  <p:pic>
                    <p:nvPicPr>
                      <p:cNvPr id="23598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566" y="4654731"/>
                        <a:ext cx="1141413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8596027"/>
              </p:ext>
            </p:extLst>
          </p:nvPr>
        </p:nvGraphicFramePr>
        <p:xfrm>
          <a:off x="1641566" y="4654731"/>
          <a:ext cx="619125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7" name="Equation" r:id="rId28" imgW="406048" imgH="304536" progId="Equation.DSMT4">
                  <p:embed/>
                </p:oleObj>
              </mc:Choice>
              <mc:Fallback>
                <p:oleObj name="Equation" r:id="rId28" imgW="406048" imgH="304536" progId="Equation.DSMT4">
                  <p:embed/>
                  <p:pic>
                    <p:nvPicPr>
                      <p:cNvPr id="23599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566" y="4654731"/>
                        <a:ext cx="619125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62400" y="5403668"/>
                <a:ext cx="529312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403668"/>
                <a:ext cx="529312" cy="462627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 Box 45"/>
          <p:cNvSpPr txBox="1">
            <a:spLocks noChangeArrowheads="1"/>
          </p:cNvSpPr>
          <p:nvPr/>
        </p:nvSpPr>
        <p:spPr bwMode="auto">
          <a:xfrm>
            <a:off x="5497287" y="5238206"/>
            <a:ext cx="1600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c</a:t>
            </a:r>
            <a:endParaRPr lang="en-GB" sz="14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2259874" y="4737462"/>
                <a:ext cx="393248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9874" y="4737462"/>
                <a:ext cx="393248" cy="462627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478971" y="4641669"/>
            <a:ext cx="2229395" cy="68797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/>
          <p:cNvSpPr/>
          <p:nvPr/>
        </p:nvSpPr>
        <p:spPr>
          <a:xfrm>
            <a:off x="3966754" y="3030583"/>
            <a:ext cx="2229395" cy="62701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71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66" grpId="0" animBg="1"/>
      <p:bldP spid="67" grpId="0" animBg="1"/>
      <p:bldP spid="68" grpId="0" animBg="1"/>
      <p:bldP spid="69" grpId="0"/>
      <p:bldP spid="70" grpId="0"/>
      <p:bldP spid="71" grpId="0"/>
      <p:bldP spid="6" grpId="0"/>
      <p:bldP spid="78" grpId="0"/>
      <p:bldP spid="79" grpId="0"/>
      <p:bldP spid="7" grpId="0" animBg="1"/>
      <p:bldP spid="80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13ACCFE-68B9-48CB-9D9C-748C46713B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62B4F8-3CF3-4EA8-B7B7-63BC03578F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E78F4C-C9B6-435E-91F7-6B39D5D8473A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650</TotalTime>
  <Words>664</Words>
  <Application>Microsoft Office PowerPoint</Application>
  <PresentationFormat>On-screen Show (4:3)</PresentationFormat>
  <Paragraphs>83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Papyrus</vt:lpstr>
      <vt:lpstr>Segoe UI Black</vt:lpstr>
      <vt:lpstr>Office テーマ</vt:lpstr>
      <vt:lpstr>Equation</vt:lpstr>
      <vt:lpstr>PowerPoint Presentation</vt:lpstr>
      <vt:lpstr>Integration</vt:lpstr>
      <vt:lpstr>Integration</vt:lpstr>
      <vt:lpstr>Integration</vt:lpstr>
      <vt:lpstr>Integration</vt:lpstr>
      <vt:lpstr>Integration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147</cp:revision>
  <dcterms:created xsi:type="dcterms:W3CDTF">2017-08-14T15:35:38Z</dcterms:created>
  <dcterms:modified xsi:type="dcterms:W3CDTF">2020-12-16T15:48:03Z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