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  <p:sldId id="258" r:id="rId7"/>
    <p:sldId id="262" r:id="rId8"/>
    <p:sldId id="285" r:id="rId9"/>
    <p:sldId id="292" r:id="rId10"/>
    <p:sldId id="287" r:id="rId11"/>
    <p:sldId id="286" r:id="rId12"/>
    <p:sldId id="288" r:id="rId13"/>
    <p:sldId id="289" r:id="rId14"/>
    <p:sldId id="290" r:id="rId15"/>
    <p:sldId id="29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wmf"/><Relationship Id="rId11" Type="http://schemas.openxmlformats.org/officeDocument/2006/relationships/image" Target="../media/image49.png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8.bin"/><Relationship Id="rId18" Type="http://schemas.openxmlformats.org/officeDocument/2006/relationships/image" Target="../media/image49.png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5.wmf"/><Relationship Id="rId1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0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3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70.png"/><Relationship Id="rId18" Type="http://schemas.openxmlformats.org/officeDocument/2006/relationships/image" Target="../media/image75.png"/><Relationship Id="rId3" Type="http://schemas.openxmlformats.org/officeDocument/2006/relationships/image" Target="../media/image49.png"/><Relationship Id="rId7" Type="http://schemas.openxmlformats.org/officeDocument/2006/relationships/image" Target="../media/image64.png"/><Relationship Id="rId12" Type="http://schemas.openxmlformats.org/officeDocument/2006/relationships/image" Target="../media/image69.png"/><Relationship Id="rId17" Type="http://schemas.openxmlformats.org/officeDocument/2006/relationships/image" Target="../media/image74.png"/><Relationship Id="rId2" Type="http://schemas.openxmlformats.org/officeDocument/2006/relationships/image" Target="../media/image38.png"/><Relationship Id="rId16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68.png"/><Relationship Id="rId5" Type="http://schemas.openxmlformats.org/officeDocument/2006/relationships/image" Target="../media/image40.png"/><Relationship Id="rId15" Type="http://schemas.openxmlformats.org/officeDocument/2006/relationships/image" Target="../media/image72.png"/><Relationship Id="rId10" Type="http://schemas.openxmlformats.org/officeDocument/2006/relationships/image" Target="../media/image67.png"/><Relationship Id="rId4" Type="http://schemas.openxmlformats.org/officeDocument/2006/relationships/image" Target="../media/image39.png"/><Relationship Id="rId9" Type="http://schemas.openxmlformats.org/officeDocument/2006/relationships/image" Target="../media/image66.png"/><Relationship Id="rId14" Type="http://schemas.openxmlformats.org/officeDocument/2006/relationships/image" Target="../media/image7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14.bin"/><Relationship Id="rId3" Type="http://schemas.openxmlformats.org/officeDocument/2006/relationships/image" Target="../media/image32.png"/><Relationship Id="rId7" Type="http://schemas.openxmlformats.org/officeDocument/2006/relationships/image" Target="../media/image7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22.bin"/><Relationship Id="rId3" Type="http://schemas.openxmlformats.org/officeDocument/2006/relationships/image" Target="../media/image32.png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20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image" Target="../media/image49.png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1050609" y="2496825"/>
            <a:ext cx="7007368" cy="183896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15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Integration</a:t>
            </a:r>
            <a:endParaRPr lang="ja-JP" altLang="en-US" sz="115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0066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Papyrus" panose="03070502060502030205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34EE6802-411D-4732-B86A-00E62DEC8AD7}"/>
              </a:ext>
            </a:extLst>
          </p:cNvPr>
          <p:cNvSpPr txBox="1"/>
          <p:nvPr/>
        </p:nvSpPr>
        <p:spPr>
          <a:xfrm>
            <a:off x="2238307" y="4361130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Integration is the reverse process of differentiation.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281263" y="6488668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13A/B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4365171" y="1476104"/>
            <a:ext cx="220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 u="sng">
                <a:latin typeface="Comic Sans MS" pitchFamily="66" charset="0"/>
              </a:rPr>
              <a:t>Example Question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4511040" y="1807029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Find:</a:t>
            </a:r>
          </a:p>
        </p:txBody>
      </p:sp>
      <p:graphicFrame>
        <p:nvGraphicFramePr>
          <p:cNvPr id="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61767"/>
              </p:ext>
            </p:extLst>
          </p:nvPr>
        </p:nvGraphicFramePr>
        <p:xfrm>
          <a:off x="4587240" y="2264229"/>
          <a:ext cx="14160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02" name="Equation" r:id="rId3" imgW="812447" imgH="279279" progId="Equation.DSMT4">
                  <p:embed/>
                </p:oleObj>
              </mc:Choice>
              <mc:Fallback>
                <p:oleObj name="Equation" r:id="rId3" imgW="812447" imgH="279279" progId="Equation.DSMT4">
                  <p:embed/>
                  <p:pic>
                    <p:nvPicPr>
                      <p:cNvPr id="1947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240" y="2264229"/>
                        <a:ext cx="141605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288996"/>
              </p:ext>
            </p:extLst>
          </p:nvPr>
        </p:nvGraphicFramePr>
        <p:xfrm>
          <a:off x="4533265" y="3156404"/>
          <a:ext cx="773113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03" name="Equation" r:id="rId5" imgW="444307" imgH="418918" progId="Equation.DSMT4">
                  <p:embed/>
                </p:oleObj>
              </mc:Choice>
              <mc:Fallback>
                <p:oleObj name="Equation" r:id="rId5" imgW="444307" imgH="418918" progId="Equation.DSMT4">
                  <p:embed/>
                  <p:pic>
                    <p:nvPicPr>
                      <p:cNvPr id="1947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3265" y="3156404"/>
                        <a:ext cx="773113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285834"/>
              </p:ext>
            </p:extLst>
          </p:nvPr>
        </p:nvGraphicFramePr>
        <p:xfrm>
          <a:off x="5392103" y="3331029"/>
          <a:ext cx="554037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04" name="Equation" r:id="rId7" imgW="317087" imgH="177569" progId="Equation.DSMT4">
                  <p:embed/>
                </p:oleObj>
              </mc:Choice>
              <mc:Fallback>
                <p:oleObj name="Equation" r:id="rId7" imgW="317087" imgH="177569" progId="Equation.DSMT4">
                  <p:embed/>
                  <p:pic>
                    <p:nvPicPr>
                      <p:cNvPr id="1947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2103" y="3331029"/>
                        <a:ext cx="554037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rc 17"/>
          <p:cNvSpPr>
            <a:spLocks/>
          </p:cNvSpPr>
          <p:nvPr/>
        </p:nvSpPr>
        <p:spPr bwMode="auto">
          <a:xfrm>
            <a:off x="7101840" y="2569029"/>
            <a:ext cx="381000" cy="990600"/>
          </a:xfrm>
          <a:custGeom>
            <a:avLst/>
            <a:gdLst>
              <a:gd name="T0" fmla="*/ 0 w 21600"/>
              <a:gd name="T1" fmla="*/ 0 h 43190"/>
              <a:gd name="T2" fmla="*/ 11836 w 21600"/>
              <a:gd name="T3" fmla="*/ 990600 h 43190"/>
              <a:gd name="T4" fmla="*/ 0 w 21600"/>
              <a:gd name="T5" fmla="*/ 495415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7406640" y="2546804"/>
            <a:ext cx="13716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Integrate each part separately</a:t>
            </a:r>
          </a:p>
        </p:txBody>
      </p:sp>
      <p:graphicFrame>
        <p:nvGraphicFramePr>
          <p:cNvPr id="12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965830"/>
              </p:ext>
            </p:extLst>
          </p:nvPr>
        </p:nvGraphicFramePr>
        <p:xfrm>
          <a:off x="6035040" y="3372304"/>
          <a:ext cx="442913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05" name="Equation" r:id="rId9" imgW="253780" imgH="152268" progId="Equation.DSMT4">
                  <p:embed/>
                </p:oleObj>
              </mc:Choice>
              <mc:Fallback>
                <p:oleObj name="Equation" r:id="rId9" imgW="253780" imgH="152268" progId="Equation.DSMT4">
                  <p:embed/>
                  <p:pic>
                    <p:nvPicPr>
                      <p:cNvPr id="1947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5040" y="3372304"/>
                        <a:ext cx="442913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36022" y="2133599"/>
                <a:ext cx="2285113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022" y="2133599"/>
                <a:ext cx="2285113" cy="72654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137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Integration is the reverse process of differentiation.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281263" y="6488668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13A/B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4330337" y="1502228"/>
            <a:ext cx="220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 u="sng" dirty="0">
                <a:latin typeface="Comic Sans MS" pitchFamily="66" charset="0"/>
              </a:rPr>
              <a:t>Example Question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4484914" y="1815737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Find:</a:t>
            </a:r>
          </a:p>
        </p:txBody>
      </p:sp>
      <p:graphicFrame>
        <p:nvGraphicFramePr>
          <p:cNvPr id="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295109"/>
              </p:ext>
            </p:extLst>
          </p:nvPr>
        </p:nvGraphicFramePr>
        <p:xfrm>
          <a:off x="4484914" y="2272937"/>
          <a:ext cx="23463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18" name="Equation" r:id="rId3" imgW="1346200" imgH="279400" progId="Equation.DSMT4">
                  <p:embed/>
                </p:oleObj>
              </mc:Choice>
              <mc:Fallback>
                <p:oleObj name="Equation" r:id="rId3" imgW="1346200" imgH="279400" progId="Equation.DSMT4">
                  <p:embed/>
                  <p:pic>
                    <p:nvPicPr>
                      <p:cNvPr id="1844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4914" y="2272937"/>
                        <a:ext cx="234632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504375"/>
              </p:ext>
            </p:extLst>
          </p:nvPr>
        </p:nvGraphicFramePr>
        <p:xfrm>
          <a:off x="4484914" y="3187337"/>
          <a:ext cx="817563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19" name="Equation" r:id="rId5" imgW="469900" imgH="419100" progId="Equation.DSMT4">
                  <p:embed/>
                </p:oleObj>
              </mc:Choice>
              <mc:Fallback>
                <p:oleObj name="Equation" r:id="rId5" imgW="469900" imgH="419100" progId="Equation.DSMT4">
                  <p:embed/>
                  <p:pic>
                    <p:nvPicPr>
                      <p:cNvPr id="1844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4914" y="3187337"/>
                        <a:ext cx="817563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418268"/>
              </p:ext>
            </p:extLst>
          </p:nvPr>
        </p:nvGraphicFramePr>
        <p:xfrm>
          <a:off x="5323114" y="3187337"/>
          <a:ext cx="8636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20" name="Equation" r:id="rId7" imgW="495085" imgH="418918" progId="Equation.DSMT4">
                  <p:embed/>
                </p:oleObj>
              </mc:Choice>
              <mc:Fallback>
                <p:oleObj name="Equation" r:id="rId7" imgW="495085" imgH="418918" progId="Equation.DSMT4">
                  <p:embed/>
                  <p:pic>
                    <p:nvPicPr>
                      <p:cNvPr id="1844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3114" y="3187337"/>
                        <a:ext cx="8636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rc 20"/>
          <p:cNvSpPr>
            <a:spLocks/>
          </p:cNvSpPr>
          <p:nvPr/>
        </p:nvSpPr>
        <p:spPr bwMode="auto">
          <a:xfrm>
            <a:off x="7075714" y="2577737"/>
            <a:ext cx="381000" cy="990600"/>
          </a:xfrm>
          <a:custGeom>
            <a:avLst/>
            <a:gdLst>
              <a:gd name="T0" fmla="*/ 0 w 21600"/>
              <a:gd name="T1" fmla="*/ 0 h 43190"/>
              <a:gd name="T2" fmla="*/ 11836 w 21600"/>
              <a:gd name="T3" fmla="*/ 990600 h 43190"/>
              <a:gd name="T4" fmla="*/ 0 w 21600"/>
              <a:gd name="T5" fmla="*/ 495415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Text Box 22"/>
          <p:cNvSpPr txBox="1">
            <a:spLocks noChangeArrowheads="1"/>
          </p:cNvSpPr>
          <p:nvPr/>
        </p:nvSpPr>
        <p:spPr bwMode="auto">
          <a:xfrm>
            <a:off x="7380514" y="2577737"/>
            <a:ext cx="13716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Integrate each part separately</a:t>
            </a:r>
          </a:p>
        </p:txBody>
      </p:sp>
      <p:graphicFrame>
        <p:nvGraphicFramePr>
          <p:cNvPr id="1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17921"/>
              </p:ext>
            </p:extLst>
          </p:nvPr>
        </p:nvGraphicFramePr>
        <p:xfrm>
          <a:off x="6237514" y="3339737"/>
          <a:ext cx="68580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21" name="Equation" r:id="rId9" imgW="393529" imgH="228501" progId="Equation.DSMT4">
                  <p:embed/>
                </p:oleObj>
              </mc:Choice>
              <mc:Fallback>
                <p:oleObj name="Equation" r:id="rId9" imgW="393529" imgH="228501" progId="Equation.DSMT4">
                  <p:embed/>
                  <p:pic>
                    <p:nvPicPr>
                      <p:cNvPr id="18456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7514" y="3339737"/>
                        <a:ext cx="68580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324012"/>
              </p:ext>
            </p:extLst>
          </p:nvPr>
        </p:nvGraphicFramePr>
        <p:xfrm>
          <a:off x="4484914" y="4406537"/>
          <a:ext cx="5524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22" name="Equation" r:id="rId11" imgW="317225" imgH="203024" progId="Equation.DSMT4">
                  <p:embed/>
                </p:oleObj>
              </mc:Choice>
              <mc:Fallback>
                <p:oleObj name="Equation" r:id="rId11" imgW="317225" imgH="203024" progId="Equation.DSMT4">
                  <p:embed/>
                  <p:pic>
                    <p:nvPicPr>
                      <p:cNvPr id="18457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4914" y="4406537"/>
                        <a:ext cx="552450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522608"/>
              </p:ext>
            </p:extLst>
          </p:nvPr>
        </p:nvGraphicFramePr>
        <p:xfrm>
          <a:off x="5094514" y="4406537"/>
          <a:ext cx="73025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23" name="Equation" r:id="rId13" imgW="419100" imgH="228600" progId="Equation.DSMT4">
                  <p:embed/>
                </p:oleObj>
              </mc:Choice>
              <mc:Fallback>
                <p:oleObj name="Equation" r:id="rId13" imgW="419100" imgH="228600" progId="Equation.DSMT4">
                  <p:embed/>
                  <p:pic>
                    <p:nvPicPr>
                      <p:cNvPr id="18458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4514" y="4406537"/>
                        <a:ext cx="73025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235448"/>
              </p:ext>
            </p:extLst>
          </p:nvPr>
        </p:nvGraphicFramePr>
        <p:xfrm>
          <a:off x="5856514" y="4406537"/>
          <a:ext cx="68580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24" name="Equation" r:id="rId15" imgW="393529" imgH="228501" progId="Equation.DSMT4">
                  <p:embed/>
                </p:oleObj>
              </mc:Choice>
              <mc:Fallback>
                <p:oleObj name="Equation" r:id="rId15" imgW="393529" imgH="228501" progId="Equation.DSMT4">
                  <p:embed/>
                  <p:pic>
                    <p:nvPicPr>
                      <p:cNvPr id="18459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6514" y="4406537"/>
                        <a:ext cx="68580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158204"/>
              </p:ext>
            </p:extLst>
          </p:nvPr>
        </p:nvGraphicFramePr>
        <p:xfrm>
          <a:off x="6618514" y="4482737"/>
          <a:ext cx="442913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25" name="Equation" r:id="rId16" imgW="253780" imgH="152268" progId="Equation.DSMT4">
                  <p:embed/>
                </p:oleObj>
              </mc:Choice>
              <mc:Fallback>
                <p:oleObj name="Equation" r:id="rId16" imgW="253780" imgH="152268" progId="Equation.DSMT4">
                  <p:embed/>
                  <p:pic>
                    <p:nvPicPr>
                      <p:cNvPr id="1846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8514" y="4482737"/>
                        <a:ext cx="442913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Arc 29"/>
          <p:cNvSpPr>
            <a:spLocks/>
          </p:cNvSpPr>
          <p:nvPr/>
        </p:nvSpPr>
        <p:spPr bwMode="auto">
          <a:xfrm>
            <a:off x="7075714" y="3568337"/>
            <a:ext cx="381000" cy="990600"/>
          </a:xfrm>
          <a:custGeom>
            <a:avLst/>
            <a:gdLst>
              <a:gd name="T0" fmla="*/ 0 w 21600"/>
              <a:gd name="T1" fmla="*/ 0 h 43190"/>
              <a:gd name="T2" fmla="*/ 11836 w 21600"/>
              <a:gd name="T3" fmla="*/ 990600 h 43190"/>
              <a:gd name="T4" fmla="*/ 0 w 21600"/>
              <a:gd name="T5" fmla="*/ 495415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7380514" y="3644537"/>
            <a:ext cx="137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Simplify the fractions</a:t>
            </a:r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4408714" y="5397137"/>
            <a:ext cx="39624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p and q</a:t>
            </a:r>
            <a:r>
              <a:rPr lang="en-GB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 should be treated as if they were just numbers!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36022" y="2133599"/>
                <a:ext cx="2285113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022" y="2133599"/>
                <a:ext cx="2285113" cy="72654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815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7" grpId="0" animBg="1"/>
      <p:bldP spid="18" grpId="0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Integration is the reverse process of differentiation.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you have to rewrite any terms, you should do that </a:t>
                </a:r>
                <a:r>
                  <a:rPr lang="en-US" sz="1600" u="sng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before</a:t>
                </a: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integrating anything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What you have done in this section is known as </a:t>
                </a:r>
                <a:r>
                  <a:rPr lang="en-US" sz="1600" b="1" u="sng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indefinite integration</a:t>
                </a: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(since we do not yet know the full answer due to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)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336" t="-766" r="-3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281263" y="6488668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13A/B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4330337" y="1519646"/>
            <a:ext cx="220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 u="sng" dirty="0">
                <a:latin typeface="Comic Sans MS" pitchFamily="66" charset="0"/>
              </a:rPr>
              <a:t>Example Question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4484914" y="1815737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Find: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36022" y="2133599"/>
                <a:ext cx="2285113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022" y="2133599"/>
                <a:ext cx="2285113" cy="7265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450080" y="2333897"/>
                <a:ext cx="1977593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+5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0080" y="2333897"/>
                <a:ext cx="1977593" cy="6458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236719" y="3017519"/>
                <a:ext cx="2289986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ad>
                                    <m:radPr>
                                      <m:degHide m:val="on"/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rad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6719" y="3017519"/>
                <a:ext cx="2289986" cy="6458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32365" y="3744685"/>
                <a:ext cx="2546787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365" y="3744685"/>
                <a:ext cx="2546787" cy="6458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228010" y="4515394"/>
                <a:ext cx="586507" cy="494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8010" y="4515394"/>
                <a:ext cx="586507" cy="494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850672" y="4397828"/>
                <a:ext cx="603755" cy="8020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672" y="4397828"/>
                <a:ext cx="603755" cy="80201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490751" y="4506684"/>
                <a:ext cx="717569" cy="4919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0751" y="4506684"/>
                <a:ext cx="717569" cy="49199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9"/>
          <p:cNvSpPr>
            <a:spLocks/>
          </p:cNvSpPr>
          <p:nvPr/>
        </p:nvSpPr>
        <p:spPr bwMode="auto">
          <a:xfrm>
            <a:off x="6561908" y="2697481"/>
            <a:ext cx="126275" cy="664028"/>
          </a:xfrm>
          <a:custGeom>
            <a:avLst/>
            <a:gdLst>
              <a:gd name="T0" fmla="*/ 0 w 21600"/>
              <a:gd name="T1" fmla="*/ 0 h 43190"/>
              <a:gd name="T2" fmla="*/ 11836 w 21600"/>
              <a:gd name="T3" fmla="*/ 990600 h 43190"/>
              <a:gd name="T4" fmla="*/ 0 w 21600"/>
              <a:gd name="T5" fmla="*/ 495415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6570617" y="2704011"/>
            <a:ext cx="1371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Split up the fraction</a:t>
            </a:r>
          </a:p>
        </p:txBody>
      </p:sp>
      <p:sp>
        <p:nvSpPr>
          <p:cNvPr id="29" name="Arc 29"/>
          <p:cNvSpPr>
            <a:spLocks/>
          </p:cNvSpPr>
          <p:nvPr/>
        </p:nvSpPr>
        <p:spPr bwMode="auto">
          <a:xfrm>
            <a:off x="6871062" y="3415938"/>
            <a:ext cx="126275" cy="664028"/>
          </a:xfrm>
          <a:custGeom>
            <a:avLst/>
            <a:gdLst>
              <a:gd name="T0" fmla="*/ 0 w 21600"/>
              <a:gd name="T1" fmla="*/ 0 h 43190"/>
              <a:gd name="T2" fmla="*/ 11836 w 21600"/>
              <a:gd name="T3" fmla="*/ 990600 h 43190"/>
              <a:gd name="T4" fmla="*/ 0 w 21600"/>
              <a:gd name="T5" fmla="*/ 495415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Arc 29"/>
          <p:cNvSpPr>
            <a:spLocks/>
          </p:cNvSpPr>
          <p:nvPr/>
        </p:nvSpPr>
        <p:spPr bwMode="auto">
          <a:xfrm>
            <a:off x="7119257" y="4134395"/>
            <a:ext cx="126275" cy="664028"/>
          </a:xfrm>
          <a:custGeom>
            <a:avLst/>
            <a:gdLst>
              <a:gd name="T0" fmla="*/ 0 w 21600"/>
              <a:gd name="T1" fmla="*/ 0 h 43190"/>
              <a:gd name="T2" fmla="*/ 11836 w 21600"/>
              <a:gd name="T3" fmla="*/ 990600 h 43190"/>
              <a:gd name="T4" fmla="*/ 0 w 21600"/>
              <a:gd name="T5" fmla="*/ 495415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6958148" y="3466011"/>
            <a:ext cx="16459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Rewrite terms as powers</a:t>
            </a: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7188926" y="4184466"/>
            <a:ext cx="21118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Now integrate all terms. Don’t forget c</a:t>
            </a:r>
          </a:p>
        </p:txBody>
      </p:sp>
      <p:sp>
        <p:nvSpPr>
          <p:cNvPr id="33" name="Arc 29"/>
          <p:cNvSpPr>
            <a:spLocks/>
          </p:cNvSpPr>
          <p:nvPr/>
        </p:nvSpPr>
        <p:spPr bwMode="auto">
          <a:xfrm>
            <a:off x="7097486" y="4861561"/>
            <a:ext cx="126275" cy="664028"/>
          </a:xfrm>
          <a:custGeom>
            <a:avLst/>
            <a:gdLst>
              <a:gd name="T0" fmla="*/ 0 w 21600"/>
              <a:gd name="T1" fmla="*/ 0 h 43190"/>
              <a:gd name="T2" fmla="*/ 11836 w 21600"/>
              <a:gd name="T3" fmla="*/ 990600 h 43190"/>
              <a:gd name="T4" fmla="*/ 0 w 21600"/>
              <a:gd name="T5" fmla="*/ 495415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214947" y="5338354"/>
                <a:ext cx="620683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947" y="5338354"/>
                <a:ext cx="620683" cy="46172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846318" y="5360125"/>
                <a:ext cx="683392" cy="356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− 2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318" y="5360125"/>
                <a:ext cx="683392" cy="356444"/>
              </a:xfrm>
              <a:prstGeom prst="rect">
                <a:avLst/>
              </a:prstGeom>
              <a:blipFill>
                <a:blip r:embed="rId11"/>
                <a:stretch>
                  <a:fillRect l="-893" r="-1786" b="-3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538649" y="5468982"/>
                <a:ext cx="68339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− 5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8649" y="5468982"/>
                <a:ext cx="683392" cy="246221"/>
              </a:xfrm>
              <a:prstGeom prst="rect">
                <a:avLst/>
              </a:prstGeom>
              <a:blipFill>
                <a:blip r:embed="rId12"/>
                <a:stretch>
                  <a:fillRect l="-1786" r="-1786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 Box 30"/>
          <p:cNvSpPr txBox="1">
            <a:spLocks noChangeArrowheads="1"/>
          </p:cNvSpPr>
          <p:nvPr/>
        </p:nvSpPr>
        <p:spPr bwMode="auto">
          <a:xfrm>
            <a:off x="7210697" y="5024844"/>
            <a:ext cx="9666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213563" y="4672147"/>
                <a:ext cx="34637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3563" y="4672147"/>
                <a:ext cx="346377" cy="246221"/>
              </a:xfrm>
              <a:prstGeom prst="rect">
                <a:avLst/>
              </a:prstGeom>
              <a:blipFill>
                <a:blip r:embed="rId13"/>
                <a:stretch>
                  <a:fillRect l="-10526" r="-5263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226627" y="5460273"/>
                <a:ext cx="34637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6627" y="5460273"/>
                <a:ext cx="346377" cy="246221"/>
              </a:xfrm>
              <a:prstGeom prst="rect">
                <a:avLst/>
              </a:prstGeom>
              <a:blipFill>
                <a:blip r:embed="rId14"/>
                <a:stretch>
                  <a:fillRect l="-10526" r="-5263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29"/>
          <p:cNvSpPr>
            <a:spLocks/>
          </p:cNvSpPr>
          <p:nvPr/>
        </p:nvSpPr>
        <p:spPr bwMode="auto">
          <a:xfrm>
            <a:off x="7127966" y="5675813"/>
            <a:ext cx="126275" cy="664028"/>
          </a:xfrm>
          <a:custGeom>
            <a:avLst/>
            <a:gdLst>
              <a:gd name="T0" fmla="*/ 0 w 21600"/>
              <a:gd name="T1" fmla="*/ 0 h 43190"/>
              <a:gd name="T2" fmla="*/ 11836 w 21600"/>
              <a:gd name="T3" fmla="*/ 990600 h 43190"/>
              <a:gd name="T4" fmla="*/ 0 w 21600"/>
              <a:gd name="T5" fmla="*/ 495415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" name="Text Box 30"/>
          <p:cNvSpPr txBox="1">
            <a:spLocks noChangeArrowheads="1"/>
          </p:cNvSpPr>
          <p:nvPr/>
        </p:nvSpPr>
        <p:spPr bwMode="auto">
          <a:xfrm>
            <a:off x="7180215" y="5717176"/>
            <a:ext cx="10668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Rewrite again!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219301" y="6039394"/>
                <a:ext cx="620683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9301" y="6039394"/>
                <a:ext cx="620683" cy="46172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833255" y="6035039"/>
                <a:ext cx="529440" cy="5086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255" y="6035039"/>
                <a:ext cx="529440" cy="508665"/>
              </a:xfrm>
              <a:prstGeom prst="rect">
                <a:avLst/>
              </a:prstGeom>
              <a:blipFill>
                <a:blip r:embed="rId16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403666" y="6039394"/>
                <a:ext cx="394660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3666" y="6039394"/>
                <a:ext cx="394660" cy="46762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839095" y="6178730"/>
                <a:ext cx="34637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9095" y="6178730"/>
                <a:ext cx="346377" cy="246221"/>
              </a:xfrm>
              <a:prstGeom prst="rect">
                <a:avLst/>
              </a:prstGeom>
              <a:blipFill>
                <a:blip r:embed="rId18"/>
                <a:stretch>
                  <a:fillRect l="-12281" r="-3509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481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 animBg="1"/>
      <p:bldP spid="28" grpId="0"/>
      <p:bldP spid="29" grpId="0" animBg="1"/>
      <p:bldP spid="30" grpId="0" animBg="1"/>
      <p:bldP spid="31" grpId="0"/>
      <p:bldP spid="32" grpId="0"/>
      <p:bldP spid="33" grpId="0" animBg="1"/>
      <p:bldP spid="34" grpId="0"/>
      <p:bldP spid="35" grpId="0"/>
      <p:bldP spid="36" grpId="0"/>
      <p:bldP spid="37" grpId="0"/>
      <p:bldP spid="38" grpId="0"/>
      <p:bldP spid="39" grpId="0"/>
      <p:bldP spid="40" grpId="0" animBg="1"/>
      <p:bldP spid="41" grpId="0"/>
      <p:bldP spid="42" grpId="0"/>
      <p:bldP spid="43" grpId="0"/>
      <p:bldP spid="44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6424" y="1523999"/>
                <a:ext cx="4432662" cy="489421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1) Simplify these expressions: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ad>
                          <m:radPr>
                            <m:degHide m:val="on"/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		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  <m: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GB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		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2)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equals:</a:t>
                </a: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	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	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6424" y="1523999"/>
                <a:ext cx="4432662" cy="4894217"/>
              </a:xfrm>
              <a:blipFill>
                <a:blip r:embed="rId2"/>
                <a:stretch>
                  <a:fillRect l="-1376" t="-12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11338" y="1502227"/>
                <a:ext cx="4432662" cy="489421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3) Sketch the curves with the following equations: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+1)(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−3)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+5)</m:t>
                    </m:r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1338" y="1502227"/>
                <a:ext cx="4432662" cy="4894217"/>
              </a:xfrm>
              <a:prstGeom prst="rect">
                <a:avLst/>
              </a:prstGeom>
              <a:blipFill>
                <a:blip r:embed="rId3"/>
                <a:stretch>
                  <a:fillRect l="-1513" t="-12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53737" y="1985554"/>
                <a:ext cx="481157" cy="5050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f>
                            <m:f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737" y="1985554"/>
                <a:ext cx="481157" cy="5050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62252" y="2103120"/>
                <a:ext cx="619016" cy="5050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f>
                            <m:f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2252" y="2103120"/>
                <a:ext cx="619016" cy="5050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49235" y="3196045"/>
                <a:ext cx="1041504" cy="5050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f>
                            <m:f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235" y="3196045"/>
                <a:ext cx="1041504" cy="5050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74870" y="3235234"/>
                <a:ext cx="1149610" cy="500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870" y="3235234"/>
                <a:ext cx="1149610" cy="50090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44733" y="5199018"/>
                <a:ext cx="1032590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733" y="5199018"/>
                <a:ext cx="1032590" cy="37555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557453" y="5159830"/>
                <a:ext cx="7841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7453" y="5159830"/>
                <a:ext cx="784189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96836" y="6178732"/>
                <a:ext cx="1165640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836" y="6178732"/>
                <a:ext cx="1165640" cy="37555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648893" y="5982789"/>
                <a:ext cx="1349921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893" y="5982789"/>
                <a:ext cx="1349921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グループ化 6">
            <a:extLst>
              <a:ext uri="{FF2B5EF4-FFF2-40B4-BE49-F238E27FC236}">
                <a16:creationId xmlns:a16="http://schemas.microsoft.com/office/drawing/2014/main" id="{500E218A-B30C-4CC0-8DFD-2CAC154E1097}"/>
              </a:ext>
            </a:extLst>
          </p:cNvPr>
          <p:cNvGrpSpPr/>
          <p:nvPr/>
        </p:nvGrpSpPr>
        <p:grpSpPr>
          <a:xfrm>
            <a:off x="7168787" y="2501305"/>
            <a:ext cx="1518082" cy="1606858"/>
            <a:chOff x="3320248" y="2547891"/>
            <a:chExt cx="763480" cy="763480"/>
          </a:xfrm>
        </p:grpSpPr>
        <p:cxnSp>
          <p:nvCxnSpPr>
            <p:cNvPr id="15" name="直線コネクタ 7">
              <a:extLst>
                <a:ext uri="{FF2B5EF4-FFF2-40B4-BE49-F238E27FC236}">
                  <a16:creationId xmlns:a16="http://schemas.microsoft.com/office/drawing/2014/main" id="{F16A3F63-1305-4142-9BEE-AFFC663408A7}"/>
                </a:ext>
              </a:extLst>
            </p:cNvPr>
            <p:cNvCxnSpPr/>
            <p:nvPr/>
          </p:nvCxnSpPr>
          <p:spPr>
            <a:xfrm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8">
              <a:extLst>
                <a:ext uri="{FF2B5EF4-FFF2-40B4-BE49-F238E27FC236}">
                  <a16:creationId xmlns:a16="http://schemas.microsoft.com/office/drawing/2014/main" id="{686B14CB-23D9-4DB6-998E-1FB416FF5FE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フリーフォーム: 図形 9">
            <a:extLst>
              <a:ext uri="{FF2B5EF4-FFF2-40B4-BE49-F238E27FC236}">
                <a16:creationId xmlns:a16="http://schemas.microsoft.com/office/drawing/2014/main" id="{4287FE52-C8A5-4A35-96D2-C54CA3E5C9CC}"/>
              </a:ext>
            </a:extLst>
          </p:cNvPr>
          <p:cNvSpPr/>
          <p:nvPr/>
        </p:nvSpPr>
        <p:spPr>
          <a:xfrm>
            <a:off x="7414866" y="2625591"/>
            <a:ext cx="1180730" cy="1309214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8" name="グループ化 10">
            <a:extLst>
              <a:ext uri="{FF2B5EF4-FFF2-40B4-BE49-F238E27FC236}">
                <a16:creationId xmlns:a16="http://schemas.microsoft.com/office/drawing/2014/main" id="{09D19384-FBB9-4097-AE52-F86DF89675B3}"/>
              </a:ext>
            </a:extLst>
          </p:cNvPr>
          <p:cNvGrpSpPr/>
          <p:nvPr/>
        </p:nvGrpSpPr>
        <p:grpSpPr>
          <a:xfrm>
            <a:off x="6997179" y="4748116"/>
            <a:ext cx="1518082" cy="1606858"/>
            <a:chOff x="3320248" y="2547891"/>
            <a:chExt cx="763480" cy="763480"/>
          </a:xfrm>
        </p:grpSpPr>
        <p:cxnSp>
          <p:nvCxnSpPr>
            <p:cNvPr id="19" name="直線コネクタ 11">
              <a:extLst>
                <a:ext uri="{FF2B5EF4-FFF2-40B4-BE49-F238E27FC236}">
                  <a16:creationId xmlns:a16="http://schemas.microsoft.com/office/drawing/2014/main" id="{331C22B4-2D3F-4A63-B378-BC1C295140F6}"/>
                </a:ext>
              </a:extLst>
            </p:cNvPr>
            <p:cNvCxnSpPr/>
            <p:nvPr/>
          </p:nvCxnSpPr>
          <p:spPr>
            <a:xfrm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2">
              <a:extLst>
                <a:ext uri="{FF2B5EF4-FFF2-40B4-BE49-F238E27FC236}">
                  <a16:creationId xmlns:a16="http://schemas.microsoft.com/office/drawing/2014/main" id="{2D0F031D-1CBA-441B-86B7-8853E483684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14">
                <a:extLst>
                  <a:ext uri="{FF2B5EF4-FFF2-40B4-BE49-F238E27FC236}">
                    <a16:creationId xmlns:a16="http://schemas.microsoft.com/office/drawing/2014/main" id="{FDC59B76-555F-44F7-BA95-01A46D37D699}"/>
                  </a:ext>
                </a:extLst>
              </p:cNvPr>
              <p:cNvSpPr txBox="1"/>
              <p:nvPr/>
            </p:nvSpPr>
            <p:spPr>
              <a:xfrm>
                <a:off x="7213280" y="3273662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テキスト ボックス 14">
                <a:extLst>
                  <a:ext uri="{FF2B5EF4-FFF2-40B4-BE49-F238E27FC236}">
                    <a16:creationId xmlns:a16="http://schemas.microsoft.com/office/drawing/2014/main" id="{FDC59B76-555F-44F7-BA95-01A46D37D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3280" y="3273662"/>
                <a:ext cx="540061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15">
                <a:extLst>
                  <a:ext uri="{FF2B5EF4-FFF2-40B4-BE49-F238E27FC236}">
                    <a16:creationId xmlns:a16="http://schemas.microsoft.com/office/drawing/2014/main" id="{9A086F75-7F4D-4A1E-8BF5-1293C7AD6665}"/>
                  </a:ext>
                </a:extLst>
              </p:cNvPr>
              <p:cNvSpPr txBox="1"/>
              <p:nvPr/>
            </p:nvSpPr>
            <p:spPr>
              <a:xfrm>
                <a:off x="8207516" y="3273661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テキスト ボックス 15">
                <a:extLst>
                  <a:ext uri="{FF2B5EF4-FFF2-40B4-BE49-F238E27FC236}">
                    <a16:creationId xmlns:a16="http://schemas.microsoft.com/office/drawing/2014/main" id="{9A086F75-7F4D-4A1E-8BF5-1293C7AD66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7516" y="3273661"/>
                <a:ext cx="540061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16">
                <a:extLst>
                  <a:ext uri="{FF2B5EF4-FFF2-40B4-BE49-F238E27FC236}">
                    <a16:creationId xmlns:a16="http://schemas.microsoft.com/office/drawing/2014/main" id="{9A1C9D9C-149D-411A-8B74-8DDDCE2E75E7}"/>
                  </a:ext>
                </a:extLst>
              </p:cNvPr>
              <p:cNvSpPr txBox="1"/>
              <p:nvPr/>
            </p:nvSpPr>
            <p:spPr>
              <a:xfrm>
                <a:off x="7483310" y="3791607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テキスト ボックス 16">
                <a:extLst>
                  <a:ext uri="{FF2B5EF4-FFF2-40B4-BE49-F238E27FC236}">
                    <a16:creationId xmlns:a16="http://schemas.microsoft.com/office/drawing/2014/main" id="{9A1C9D9C-149D-411A-8B74-8DDDCE2E75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3310" y="3791607"/>
                <a:ext cx="540061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17">
                <a:extLst>
                  <a:ext uri="{FF2B5EF4-FFF2-40B4-BE49-F238E27FC236}">
                    <a16:creationId xmlns:a16="http://schemas.microsoft.com/office/drawing/2014/main" id="{CE244DE8-FAA3-4054-AECF-CBEDCAFE7F6A}"/>
                  </a:ext>
                </a:extLst>
              </p:cNvPr>
              <p:cNvSpPr txBox="1"/>
              <p:nvPr/>
            </p:nvSpPr>
            <p:spPr>
              <a:xfrm>
                <a:off x="7221342" y="5520471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テキスト ボックス 17">
                <a:extLst>
                  <a:ext uri="{FF2B5EF4-FFF2-40B4-BE49-F238E27FC236}">
                    <a16:creationId xmlns:a16="http://schemas.microsoft.com/office/drawing/2014/main" id="{CE244DE8-FAA3-4054-AECF-CBEDCAFE7F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1342" y="5520471"/>
                <a:ext cx="540061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18">
                <a:extLst>
                  <a:ext uri="{FF2B5EF4-FFF2-40B4-BE49-F238E27FC236}">
                    <a16:creationId xmlns:a16="http://schemas.microsoft.com/office/drawing/2014/main" id="{193C4B60-D0B2-4FFD-882D-870151F28E9F}"/>
                  </a:ext>
                </a:extLst>
              </p:cNvPr>
              <p:cNvSpPr txBox="1"/>
              <p:nvPr/>
            </p:nvSpPr>
            <p:spPr>
              <a:xfrm>
                <a:off x="6546804" y="5519798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テキスト ボックス 18">
                <a:extLst>
                  <a:ext uri="{FF2B5EF4-FFF2-40B4-BE49-F238E27FC236}">
                    <a16:creationId xmlns:a16="http://schemas.microsoft.com/office/drawing/2014/main" id="{193C4B60-D0B2-4FFD-882D-870151F28E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6804" y="5519798"/>
                <a:ext cx="540061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19">
                <a:extLst>
                  <a:ext uri="{FF2B5EF4-FFF2-40B4-BE49-F238E27FC236}">
                    <a16:creationId xmlns:a16="http://schemas.microsoft.com/office/drawing/2014/main" id="{045C087C-7EE2-4977-80D2-18871F12E67B}"/>
                  </a:ext>
                </a:extLst>
              </p:cNvPr>
              <p:cNvSpPr txBox="1"/>
              <p:nvPr/>
            </p:nvSpPr>
            <p:spPr>
              <a:xfrm>
                <a:off x="7615209" y="4792081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テキスト ボックス 19">
                <a:extLst>
                  <a:ext uri="{FF2B5EF4-FFF2-40B4-BE49-F238E27FC236}">
                    <a16:creationId xmlns:a16="http://schemas.microsoft.com/office/drawing/2014/main" id="{045C087C-7EE2-4977-80D2-18871F12E6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5209" y="4792081"/>
                <a:ext cx="540061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Freeform 29"/>
          <p:cNvSpPr/>
          <p:nvPr/>
        </p:nvSpPr>
        <p:spPr>
          <a:xfrm>
            <a:off x="6853646" y="4589417"/>
            <a:ext cx="1018903" cy="1593669"/>
          </a:xfrm>
          <a:custGeom>
            <a:avLst/>
            <a:gdLst>
              <a:gd name="connsiteX0" fmla="*/ 0 w 1018903"/>
              <a:gd name="connsiteY0" fmla="*/ 1593669 h 1593669"/>
              <a:gd name="connsiteX1" fmla="*/ 287383 w 1018903"/>
              <a:gd name="connsiteY1" fmla="*/ 618309 h 1593669"/>
              <a:gd name="connsiteX2" fmla="*/ 696685 w 1018903"/>
              <a:gd name="connsiteY2" fmla="*/ 940526 h 1593669"/>
              <a:gd name="connsiteX3" fmla="*/ 1018903 w 1018903"/>
              <a:gd name="connsiteY3" fmla="*/ 0 h 159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8903" h="1593669">
                <a:moveTo>
                  <a:pt x="0" y="1593669"/>
                </a:moveTo>
                <a:cubicBezTo>
                  <a:pt x="85634" y="1160417"/>
                  <a:pt x="171269" y="727166"/>
                  <a:pt x="287383" y="618309"/>
                </a:cubicBezTo>
                <a:cubicBezTo>
                  <a:pt x="403497" y="509452"/>
                  <a:pt x="574765" y="1043577"/>
                  <a:pt x="696685" y="940526"/>
                </a:cubicBezTo>
                <a:cubicBezTo>
                  <a:pt x="818605" y="837475"/>
                  <a:pt x="918754" y="418737"/>
                  <a:pt x="1018903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7" grpId="0" animBg="1"/>
      <p:bldP spid="22" grpId="0"/>
      <p:bldP spid="23" grpId="0"/>
      <p:bldP spid="24" grpId="0"/>
      <p:bldP spid="25" grpId="0"/>
      <p:bldP spid="26" grpId="0"/>
      <p:bldP spid="27" grpId="0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9C1568B-E78F-4828-A04B-76140F6FC83F}"/>
              </a:ext>
            </a:extLst>
          </p:cNvPr>
          <p:cNvSpPr/>
          <p:nvPr/>
        </p:nvSpPr>
        <p:spPr>
          <a:xfrm>
            <a:off x="502576" y="2212739"/>
            <a:ext cx="815672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13A/B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0066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Papyrus" panose="03070502060502030205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Integration is the reverse process of differentiation.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Lets think about the process forwards and backwards…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281263" y="6488668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13A/B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477153"/>
              </p:ext>
            </p:extLst>
          </p:nvPr>
        </p:nvGraphicFramePr>
        <p:xfrm>
          <a:off x="735874" y="3058885"/>
          <a:ext cx="6096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" name="Equation" r:id="rId3" imgW="419100" imgH="228600" progId="Equation.DSMT4">
                  <p:embed/>
                </p:oleObj>
              </mc:Choice>
              <mc:Fallback>
                <p:oleObj name="Equation" r:id="rId3" imgW="419100" imgH="228600" progId="Equation.DSMT4">
                  <p:embed/>
                  <p:pic>
                    <p:nvPicPr>
                      <p:cNvPr id="71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874" y="3058885"/>
                        <a:ext cx="60960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645774"/>
              </p:ext>
            </p:extLst>
          </p:nvPr>
        </p:nvGraphicFramePr>
        <p:xfrm>
          <a:off x="735874" y="3439885"/>
          <a:ext cx="7778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" name="Equation" r:id="rId5" imgW="533169" imgH="393529" progId="Equation.DSMT4">
                  <p:embed/>
                </p:oleObj>
              </mc:Choice>
              <mc:Fallback>
                <p:oleObj name="Equation" r:id="rId5" imgW="533169" imgH="393529" progId="Equation.DSMT4">
                  <p:embed/>
                  <p:pic>
                    <p:nvPicPr>
                      <p:cNvPr id="717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874" y="3439885"/>
                        <a:ext cx="77787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377767"/>
              </p:ext>
            </p:extLst>
          </p:nvPr>
        </p:nvGraphicFramePr>
        <p:xfrm>
          <a:off x="709749" y="4241074"/>
          <a:ext cx="99853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6" name="Equation" r:id="rId7" imgW="685800" imgH="228600" progId="Equation.DSMT4">
                  <p:embed/>
                </p:oleObj>
              </mc:Choice>
              <mc:Fallback>
                <p:oleObj name="Equation" r:id="rId7" imgW="685800" imgH="228600" progId="Equation.DSMT4">
                  <p:embed/>
                  <p:pic>
                    <p:nvPicPr>
                      <p:cNvPr id="71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749" y="4241074"/>
                        <a:ext cx="998538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223324"/>
              </p:ext>
            </p:extLst>
          </p:nvPr>
        </p:nvGraphicFramePr>
        <p:xfrm>
          <a:off x="709749" y="4622074"/>
          <a:ext cx="7778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" name="Equation" r:id="rId9" imgW="533169" imgH="393529" progId="Equation.DSMT4">
                  <p:embed/>
                </p:oleObj>
              </mc:Choice>
              <mc:Fallback>
                <p:oleObj name="Equation" r:id="rId9" imgW="533169" imgH="393529" progId="Equation.DSMT4">
                  <p:embed/>
                  <p:pic>
                    <p:nvPicPr>
                      <p:cNvPr id="717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749" y="4622074"/>
                        <a:ext cx="77787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918545"/>
              </p:ext>
            </p:extLst>
          </p:nvPr>
        </p:nvGraphicFramePr>
        <p:xfrm>
          <a:off x="701040" y="5499372"/>
          <a:ext cx="97948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" name="Equation" r:id="rId11" imgW="672808" imgH="228501" progId="Equation.DSMT4">
                  <p:embed/>
                </p:oleObj>
              </mc:Choice>
              <mc:Fallback>
                <p:oleObj name="Equation" r:id="rId11" imgW="672808" imgH="228501" progId="Equation.DSMT4">
                  <p:embed/>
                  <p:pic>
                    <p:nvPicPr>
                      <p:cNvPr id="717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" y="5499372"/>
                        <a:ext cx="979488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810608"/>
              </p:ext>
            </p:extLst>
          </p:nvPr>
        </p:nvGraphicFramePr>
        <p:xfrm>
          <a:off x="701040" y="5839097"/>
          <a:ext cx="7778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" name="Equation" r:id="rId13" imgW="533169" imgH="393529" progId="Equation.DSMT4">
                  <p:embed/>
                </p:oleObj>
              </mc:Choice>
              <mc:Fallback>
                <p:oleObj name="Equation" r:id="rId13" imgW="533169" imgH="393529" progId="Equation.DSMT4">
                  <p:embed/>
                  <p:pic>
                    <p:nvPicPr>
                      <p:cNvPr id="717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" y="5839097"/>
                        <a:ext cx="77787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utoShape 11"/>
          <p:cNvSpPr>
            <a:spLocks/>
          </p:cNvSpPr>
          <p:nvPr/>
        </p:nvSpPr>
        <p:spPr bwMode="auto">
          <a:xfrm>
            <a:off x="1807029" y="3108960"/>
            <a:ext cx="143691" cy="3341914"/>
          </a:xfrm>
          <a:prstGeom prst="rightBrace">
            <a:avLst>
              <a:gd name="adj1" fmla="val 150000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959428" y="4073434"/>
            <a:ext cx="2133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So integrating 2x should give us x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, but we will be unsure as to whether there is a constant, and what it might be…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4572000" y="1752600"/>
            <a:ext cx="175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u="sng">
                <a:latin typeface="Comic Sans MS" pitchFamily="66" charset="0"/>
              </a:rPr>
              <a:t>Differentiating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4800600" y="2362200"/>
            <a:ext cx="1295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Function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4724400" y="3200400"/>
            <a:ext cx="1447800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Multiply by the power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4724400" y="4267200"/>
            <a:ext cx="1447800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Reduce the power by 1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4800600" y="5334000"/>
            <a:ext cx="1295400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Gradient Function</a:t>
            </a: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54102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5410200" y="3733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5410200" y="4800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6858000" y="1752600"/>
            <a:ext cx="175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u="sng">
                <a:latin typeface="Comic Sans MS" pitchFamily="66" charset="0"/>
              </a:rPr>
              <a:t>Integrating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7086600" y="2362200"/>
            <a:ext cx="12954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Function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7010400" y="3200400"/>
            <a:ext cx="1447800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the new power </a:t>
            </a: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7010400" y="4267200"/>
            <a:ext cx="1447800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Increase the power by 1</a:t>
            </a: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7086600" y="5334000"/>
            <a:ext cx="1295400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Gradient Function</a:t>
            </a:r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>
            <a:off x="76962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7696200" y="3733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>
            <a:off x="7696200" y="4800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781006" y="6096001"/>
            <a:ext cx="3688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What if we had to integrate 2x?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74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Integration is the reverse process of differentiation.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281263" y="6488668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13A/B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1195251" y="2323011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u="sng">
                <a:latin typeface="Comic Sans MS" pitchFamily="66" charset="0"/>
              </a:rPr>
              <a:t>Integrating</a:t>
            </a: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1403214" y="2762749"/>
            <a:ext cx="1184275" cy="284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Function</a:t>
            </a: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1336539" y="3365999"/>
            <a:ext cx="13176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Divide by the power </a:t>
            </a:r>
          </a:p>
        </p:txBody>
      </p:sp>
      <p:sp>
        <p:nvSpPr>
          <p:cNvPr id="8" name="Text Box 24"/>
          <p:cNvSpPr txBox="1">
            <a:spLocks noChangeArrowheads="1"/>
          </p:cNvSpPr>
          <p:nvPr/>
        </p:nvSpPr>
        <p:spPr bwMode="auto">
          <a:xfrm>
            <a:off x="1336539" y="4151811"/>
            <a:ext cx="13176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Increase the power by 1</a:t>
            </a:r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1403214" y="4939211"/>
            <a:ext cx="11842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  <a:latin typeface="Comic Sans MS" pitchFamily="66" charset="0"/>
              </a:rPr>
              <a:t>Gradient Function</a:t>
            </a:r>
          </a:p>
        </p:txBody>
      </p:sp>
      <p:sp>
        <p:nvSpPr>
          <p:cNvPr id="10" name="Line 26"/>
          <p:cNvSpPr>
            <a:spLocks noChangeShapeType="1"/>
          </p:cNvSpPr>
          <p:nvPr/>
        </p:nvSpPr>
        <p:spPr bwMode="auto">
          <a:xfrm>
            <a:off x="1957251" y="3045324"/>
            <a:ext cx="0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Line 27"/>
          <p:cNvSpPr>
            <a:spLocks noChangeShapeType="1"/>
          </p:cNvSpPr>
          <p:nvPr/>
        </p:nvSpPr>
        <p:spPr bwMode="auto">
          <a:xfrm>
            <a:off x="1947726" y="3834311"/>
            <a:ext cx="0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Line 28"/>
          <p:cNvSpPr>
            <a:spLocks noChangeShapeType="1"/>
          </p:cNvSpPr>
          <p:nvPr/>
        </p:nvSpPr>
        <p:spPr bwMode="auto">
          <a:xfrm>
            <a:off x="1957251" y="4632824"/>
            <a:ext cx="0" cy="307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Text Box 31"/>
          <p:cNvSpPr txBox="1">
            <a:spLocks noChangeArrowheads="1"/>
          </p:cNvSpPr>
          <p:nvPr/>
        </p:nvSpPr>
        <p:spPr bwMode="auto">
          <a:xfrm>
            <a:off x="4722157" y="1371600"/>
            <a:ext cx="274320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u="sng" dirty="0">
                <a:latin typeface="Comic Sans MS" pitchFamily="66" charset="0"/>
              </a:rPr>
              <a:t>Mathematically speaking…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042890" y="1924595"/>
                <a:ext cx="3997120" cy="5752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2890" y="1924595"/>
                <a:ext cx="3997120" cy="575222"/>
              </a:xfrm>
              <a:prstGeom prst="rect">
                <a:avLst/>
              </a:prstGeom>
              <a:blipFill>
                <a:blip r:embed="rId2"/>
                <a:stretch>
                  <a:fillRect l="-4573" b="-18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flipV="1">
            <a:off x="6106822" y="2569028"/>
            <a:ext cx="557349" cy="74893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7922560" y="2538549"/>
            <a:ext cx="343988" cy="84037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798291" y="3333100"/>
            <a:ext cx="2868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power has been increased by 1, then we divide by it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729402" y="3449989"/>
                <a:ext cx="2068369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represents the fact there could be a constant. You </a:t>
                </a:r>
                <a:r>
                  <a:rPr lang="en-US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must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include it.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9402" y="3449989"/>
                <a:ext cx="2068369" cy="954107"/>
              </a:xfrm>
              <a:prstGeom prst="rect">
                <a:avLst/>
              </a:prstGeom>
              <a:blipFill>
                <a:blip r:embed="rId3"/>
                <a:stretch>
                  <a:fillRect t="-1282" r="-295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760284" y="4642641"/>
                <a:ext cx="4815549" cy="5752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400" dirty="0"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0284" y="4642641"/>
                <a:ext cx="4815549" cy="575222"/>
              </a:xfrm>
              <a:prstGeom prst="rect">
                <a:avLst/>
              </a:prstGeom>
              <a:blipFill>
                <a:blip r:embed="rId4"/>
                <a:stretch>
                  <a:fillRect l="-3924" b="-18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4714171" y="5509608"/>
            <a:ext cx="2868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exactly the same, just with Lagrange’s notation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62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Integration is the reverse process of differentiation.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Remember to use the correct notation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you are given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𝑑𝑦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then use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once you have integrated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</a:rPr>
                  <a:t>If you are given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then use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once you have integrated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l="-336" t="-766" r="-3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281263" y="6488668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13A/B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4360817" y="1510937"/>
            <a:ext cx="220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 u="sng">
                <a:latin typeface="Comic Sans MS" pitchFamily="66" charset="0"/>
              </a:rPr>
              <a:t>Example Questions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4437017" y="1815737"/>
            <a:ext cx="2743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Integrate the following: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4437017" y="2349137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a)</a:t>
            </a:r>
          </a:p>
        </p:txBody>
      </p:sp>
      <p:graphicFrame>
        <p:nvGraphicFramePr>
          <p:cNvPr id="20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265337"/>
              </p:ext>
            </p:extLst>
          </p:nvPr>
        </p:nvGraphicFramePr>
        <p:xfrm>
          <a:off x="4818017" y="2196737"/>
          <a:ext cx="81280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83" name="Equation" r:id="rId4" imgW="507780" imgH="393529" progId="Equation.DSMT4">
                  <p:embed/>
                </p:oleObj>
              </mc:Choice>
              <mc:Fallback>
                <p:oleObj name="Equation" r:id="rId4" imgW="507780" imgH="393529" progId="Equation.DSMT4">
                  <p:embed/>
                  <p:pic>
                    <p:nvPicPr>
                      <p:cNvPr id="1026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8017" y="2196737"/>
                        <a:ext cx="812800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916605"/>
              </p:ext>
            </p:extLst>
          </p:nvPr>
        </p:nvGraphicFramePr>
        <p:xfrm>
          <a:off x="4818017" y="2958737"/>
          <a:ext cx="731838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84" name="Equation" r:id="rId6" imgW="457200" imgH="419100" progId="Equation.DSMT4">
                  <p:embed/>
                </p:oleObj>
              </mc:Choice>
              <mc:Fallback>
                <p:oleObj name="Equation" r:id="rId6" imgW="457200" imgH="419100" progId="Equation.DSMT4">
                  <p:embed/>
                  <p:pic>
                    <p:nvPicPr>
                      <p:cNvPr id="1026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8017" y="2958737"/>
                        <a:ext cx="731838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2491497"/>
              </p:ext>
            </p:extLst>
          </p:nvPr>
        </p:nvGraphicFramePr>
        <p:xfrm>
          <a:off x="5580017" y="3187337"/>
          <a:ext cx="40640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85" name="Equation" r:id="rId8" imgW="253780" imgH="152268" progId="Equation.DSMT4">
                  <p:embed/>
                </p:oleObj>
              </mc:Choice>
              <mc:Fallback>
                <p:oleObj name="Equation" r:id="rId8" imgW="253780" imgH="152268" progId="Equation.DSMT4">
                  <p:embed/>
                  <p:pic>
                    <p:nvPicPr>
                      <p:cNvPr id="10263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17" y="3187337"/>
                        <a:ext cx="406400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Arc 24"/>
          <p:cNvSpPr>
            <a:spLocks/>
          </p:cNvSpPr>
          <p:nvPr/>
        </p:nvSpPr>
        <p:spPr bwMode="auto">
          <a:xfrm>
            <a:off x="6113417" y="2501537"/>
            <a:ext cx="381000" cy="838200"/>
          </a:xfrm>
          <a:custGeom>
            <a:avLst/>
            <a:gdLst>
              <a:gd name="T0" fmla="*/ 0 w 21600"/>
              <a:gd name="T1" fmla="*/ 0 h 43173"/>
              <a:gd name="T2" fmla="*/ 19138 w 21600"/>
              <a:gd name="T3" fmla="*/ 838200 h 43173"/>
              <a:gd name="T4" fmla="*/ 0 w 21600"/>
              <a:gd name="T5" fmla="*/ 419362 h 4317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3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07"/>
                  <a:pt x="12578" y="42594"/>
                  <a:pt x="1084" y="43172"/>
                </a:cubicBezTo>
              </a:path>
              <a:path w="21600" h="43173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07"/>
                  <a:pt x="12578" y="42594"/>
                  <a:pt x="1084" y="4317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6494417" y="2349137"/>
            <a:ext cx="2057400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Increase the power by one, and divide by the new power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DO NOT FORGET TO ADD C!</a:t>
            </a: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4467180" y="4406537"/>
            <a:ext cx="533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b)</a:t>
            </a:r>
          </a:p>
        </p:txBody>
      </p:sp>
      <p:graphicFrame>
        <p:nvGraphicFramePr>
          <p:cNvPr id="26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501807"/>
              </p:ext>
            </p:extLst>
          </p:nvPr>
        </p:nvGraphicFramePr>
        <p:xfrm>
          <a:off x="4818017" y="4254137"/>
          <a:ext cx="87312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86" name="Equation" r:id="rId10" imgW="545863" imgH="393529" progId="Equation.DSMT4">
                  <p:embed/>
                </p:oleObj>
              </mc:Choice>
              <mc:Fallback>
                <p:oleObj name="Equation" r:id="rId10" imgW="545863" imgH="393529" progId="Equation.DSMT4">
                  <p:embed/>
                  <p:pic>
                    <p:nvPicPr>
                      <p:cNvPr id="10267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8017" y="4254137"/>
                        <a:ext cx="873125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886765"/>
              </p:ext>
            </p:extLst>
          </p:nvPr>
        </p:nvGraphicFramePr>
        <p:xfrm>
          <a:off x="4741817" y="5016137"/>
          <a:ext cx="81280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87" name="Equation" r:id="rId12" imgW="508000" imgH="419100" progId="Equation.DSMT4">
                  <p:embed/>
                </p:oleObj>
              </mc:Choice>
              <mc:Fallback>
                <p:oleObj name="Equation" r:id="rId12" imgW="508000" imgH="419100" progId="Equation.DSMT4">
                  <p:embed/>
                  <p:pic>
                    <p:nvPicPr>
                      <p:cNvPr id="10268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17" y="5016137"/>
                        <a:ext cx="812800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303847"/>
              </p:ext>
            </p:extLst>
          </p:nvPr>
        </p:nvGraphicFramePr>
        <p:xfrm>
          <a:off x="5580017" y="5244737"/>
          <a:ext cx="40640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88" name="Equation" r:id="rId14" imgW="253780" imgH="152268" progId="Equation.DSMT4">
                  <p:embed/>
                </p:oleObj>
              </mc:Choice>
              <mc:Fallback>
                <p:oleObj name="Equation" r:id="rId14" imgW="253780" imgH="152268" progId="Equation.DSMT4">
                  <p:embed/>
                  <p:pic>
                    <p:nvPicPr>
                      <p:cNvPr id="10269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17" y="5244737"/>
                        <a:ext cx="406400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Arc 30"/>
          <p:cNvSpPr>
            <a:spLocks/>
          </p:cNvSpPr>
          <p:nvPr/>
        </p:nvSpPr>
        <p:spPr bwMode="auto">
          <a:xfrm>
            <a:off x="6113417" y="4558937"/>
            <a:ext cx="381000" cy="838200"/>
          </a:xfrm>
          <a:custGeom>
            <a:avLst/>
            <a:gdLst>
              <a:gd name="T0" fmla="*/ 0 w 21600"/>
              <a:gd name="T1" fmla="*/ 0 h 43173"/>
              <a:gd name="T2" fmla="*/ 19138 w 21600"/>
              <a:gd name="T3" fmla="*/ 838200 h 43173"/>
              <a:gd name="T4" fmla="*/ 0 w 21600"/>
              <a:gd name="T5" fmla="*/ 419362 h 4317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73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07"/>
                  <a:pt x="12578" y="42594"/>
                  <a:pt x="1084" y="43172"/>
                </a:cubicBezTo>
              </a:path>
              <a:path w="21600" h="43173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07"/>
                  <a:pt x="12578" y="42594"/>
                  <a:pt x="1084" y="43172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6494417" y="4406537"/>
            <a:ext cx="2057400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Increase the power by one, and divide by the new power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DO NOT FORGET TO ADD C!</a:t>
            </a:r>
          </a:p>
        </p:txBody>
      </p:sp>
      <p:graphicFrame>
        <p:nvGraphicFramePr>
          <p:cNvPr id="31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128106"/>
              </p:ext>
            </p:extLst>
          </p:nvPr>
        </p:nvGraphicFramePr>
        <p:xfrm>
          <a:off x="4741817" y="5854337"/>
          <a:ext cx="1096963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89" name="Equation" r:id="rId16" imgW="685800" imgH="393700" progId="Equation.DSMT4">
                  <p:embed/>
                </p:oleObj>
              </mc:Choice>
              <mc:Fallback>
                <p:oleObj name="Equation" r:id="rId16" imgW="685800" imgH="393700" progId="Equation.DSMT4">
                  <p:embed/>
                  <p:pic>
                    <p:nvPicPr>
                      <p:cNvPr id="10272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17" y="5854337"/>
                        <a:ext cx="1096963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923425"/>
              </p:ext>
            </p:extLst>
          </p:nvPr>
        </p:nvGraphicFramePr>
        <p:xfrm>
          <a:off x="5808617" y="6082937"/>
          <a:ext cx="40640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90" name="Equation" r:id="rId18" imgW="253780" imgH="152268" progId="Equation.DSMT4">
                  <p:embed/>
                </p:oleObj>
              </mc:Choice>
              <mc:Fallback>
                <p:oleObj name="Equation" r:id="rId18" imgW="253780" imgH="152268" progId="Equation.DSMT4">
                  <p:embed/>
                  <p:pic>
                    <p:nvPicPr>
                      <p:cNvPr id="10273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8617" y="6082937"/>
                        <a:ext cx="406400" cy="24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804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23" grpId="0" animBg="1"/>
      <p:bldP spid="25" grpId="0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Integration is the reverse process of differentiation.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Remember to use the correct notation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you are given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𝑑𝑦</m:t>
                        </m:r>
                      </m:num>
                      <m:den>
                        <m: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then use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once you have integrated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</a:rPr>
                  <a:t>If you are given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then use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once you have integrated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l="-336" t="-766" r="-30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281263" y="6488668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13A/B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251959" y="1476103"/>
            <a:ext cx="220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 u="sng" dirty="0">
                <a:latin typeface="Comic Sans MS" pitchFamily="66" charset="0"/>
              </a:rPr>
              <a:t>Example Question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397828" y="1780903"/>
            <a:ext cx="2743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Integrate the following:</a:t>
            </a:r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15630"/>
              </p:ext>
            </p:extLst>
          </p:nvPr>
        </p:nvGraphicFramePr>
        <p:xfrm>
          <a:off x="4474028" y="2238103"/>
          <a:ext cx="20320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54" name="Equation" r:id="rId4" imgW="1270000" imgH="419100" progId="Equation.DSMT4">
                  <p:embed/>
                </p:oleObj>
              </mc:Choice>
              <mc:Fallback>
                <p:oleObj name="Equation" r:id="rId4" imgW="1270000" imgH="419100" progId="Equation.DSMT4">
                  <p:embed/>
                  <p:pic>
                    <p:nvPicPr>
                      <p:cNvPr id="1331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4028" y="2238103"/>
                        <a:ext cx="20320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578949"/>
              </p:ext>
            </p:extLst>
          </p:nvPr>
        </p:nvGraphicFramePr>
        <p:xfrm>
          <a:off x="4437516" y="3152503"/>
          <a:ext cx="852487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55" name="Equation" r:id="rId6" imgW="533169" imgH="418918" progId="Equation.DSMT4">
                  <p:embed/>
                </p:oleObj>
              </mc:Choice>
              <mc:Fallback>
                <p:oleObj name="Equation" r:id="rId6" imgW="533169" imgH="418918" progId="Equation.DSMT4">
                  <p:embed/>
                  <p:pic>
                    <p:nvPicPr>
                      <p:cNvPr id="1332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7516" y="3152503"/>
                        <a:ext cx="852487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434364"/>
              </p:ext>
            </p:extLst>
          </p:nvPr>
        </p:nvGraphicFramePr>
        <p:xfrm>
          <a:off x="5351916" y="3152503"/>
          <a:ext cx="79057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56" name="Equation" r:id="rId8" imgW="495085" imgH="418918" progId="Equation.DSMT4">
                  <p:embed/>
                </p:oleObj>
              </mc:Choice>
              <mc:Fallback>
                <p:oleObj name="Equation" r:id="rId8" imgW="495085" imgH="418918" progId="Equation.DSMT4">
                  <p:embed/>
                  <p:pic>
                    <p:nvPicPr>
                      <p:cNvPr id="1332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1916" y="3152503"/>
                        <a:ext cx="790575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603681"/>
              </p:ext>
            </p:extLst>
          </p:nvPr>
        </p:nvGraphicFramePr>
        <p:xfrm>
          <a:off x="6150428" y="3000103"/>
          <a:ext cx="73025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57" name="Equation" r:id="rId10" imgW="457200" imgH="622300" progId="Equation.DSMT4">
                  <p:embed/>
                </p:oleObj>
              </mc:Choice>
              <mc:Fallback>
                <p:oleObj name="Equation" r:id="rId10" imgW="457200" imgH="622300" progId="Equation.DSMT4">
                  <p:embed/>
                  <p:pic>
                    <p:nvPicPr>
                      <p:cNvPr id="1332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0428" y="3000103"/>
                        <a:ext cx="730250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532871"/>
              </p:ext>
            </p:extLst>
          </p:nvPr>
        </p:nvGraphicFramePr>
        <p:xfrm>
          <a:off x="4437516" y="4371703"/>
          <a:ext cx="77152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58" name="Equation" r:id="rId12" imgW="482391" imgH="228501" progId="Equation.DSMT4">
                  <p:embed/>
                </p:oleObj>
              </mc:Choice>
              <mc:Fallback>
                <p:oleObj name="Equation" r:id="rId12" imgW="482391" imgH="228501" progId="Equation.DSMT4">
                  <p:embed/>
                  <p:pic>
                    <p:nvPicPr>
                      <p:cNvPr id="1332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7516" y="4371703"/>
                        <a:ext cx="77152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262437"/>
              </p:ext>
            </p:extLst>
          </p:nvPr>
        </p:nvGraphicFramePr>
        <p:xfrm>
          <a:off x="5236028" y="4371703"/>
          <a:ext cx="547688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59" name="Equation" r:id="rId14" imgW="342751" imgH="203112" progId="Equation.DSMT4">
                  <p:embed/>
                </p:oleObj>
              </mc:Choice>
              <mc:Fallback>
                <p:oleObj name="Equation" r:id="rId14" imgW="342751" imgH="203112" progId="Equation.DSMT4">
                  <p:embed/>
                  <p:pic>
                    <p:nvPicPr>
                      <p:cNvPr id="1332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6028" y="4371703"/>
                        <a:ext cx="547688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066865"/>
              </p:ext>
            </p:extLst>
          </p:nvPr>
        </p:nvGraphicFramePr>
        <p:xfrm>
          <a:off x="5845628" y="4219303"/>
          <a:ext cx="6286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60" name="Equation" r:id="rId16" imgW="393529" imgH="291973" progId="Equation.DSMT4">
                  <p:embed/>
                </p:oleObj>
              </mc:Choice>
              <mc:Fallback>
                <p:oleObj name="Equation" r:id="rId16" imgW="393529" imgH="291973" progId="Equation.DSMT4">
                  <p:embed/>
                  <p:pic>
                    <p:nvPicPr>
                      <p:cNvPr id="1332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5628" y="4219303"/>
                        <a:ext cx="62865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941590"/>
              </p:ext>
            </p:extLst>
          </p:nvPr>
        </p:nvGraphicFramePr>
        <p:xfrm>
          <a:off x="6531428" y="4447903"/>
          <a:ext cx="404813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61" name="Equation" r:id="rId18" imgW="253780" imgH="152268" progId="Equation.DSMT4">
                  <p:embed/>
                </p:oleObj>
              </mc:Choice>
              <mc:Fallback>
                <p:oleObj name="Equation" r:id="rId18" imgW="253780" imgH="152268" progId="Equation.DSMT4">
                  <p:embed/>
                  <p:pic>
                    <p:nvPicPr>
                      <p:cNvPr id="1332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1428" y="4447903"/>
                        <a:ext cx="404813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Arc 15"/>
          <p:cNvSpPr>
            <a:spLocks/>
          </p:cNvSpPr>
          <p:nvPr/>
        </p:nvSpPr>
        <p:spPr bwMode="auto">
          <a:xfrm>
            <a:off x="7141028" y="2542903"/>
            <a:ext cx="304800" cy="990600"/>
          </a:xfrm>
          <a:custGeom>
            <a:avLst/>
            <a:gdLst>
              <a:gd name="T0" fmla="*/ 2713 w 21794"/>
              <a:gd name="T1" fmla="*/ 0 h 43200"/>
              <a:gd name="T2" fmla="*/ 0 w 21794"/>
              <a:gd name="T3" fmla="*/ 990577 h 43200"/>
              <a:gd name="T4" fmla="*/ 2713 w 21794"/>
              <a:gd name="T5" fmla="*/ 4953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94" h="43200" fill="none" extrusionOk="0">
                <a:moveTo>
                  <a:pt x="193" y="0"/>
                </a:moveTo>
                <a:cubicBezTo>
                  <a:pt x="12123" y="0"/>
                  <a:pt x="21794" y="9670"/>
                  <a:pt x="21794" y="21600"/>
                </a:cubicBezTo>
                <a:cubicBezTo>
                  <a:pt x="21794" y="33529"/>
                  <a:pt x="12123" y="43200"/>
                  <a:pt x="194" y="43200"/>
                </a:cubicBezTo>
                <a:cubicBezTo>
                  <a:pt x="129" y="43200"/>
                  <a:pt x="64" y="43199"/>
                  <a:pt x="-1" y="43199"/>
                </a:cubicBezTo>
              </a:path>
              <a:path w="21794" h="43200" stroke="0" extrusionOk="0">
                <a:moveTo>
                  <a:pt x="193" y="0"/>
                </a:moveTo>
                <a:cubicBezTo>
                  <a:pt x="12123" y="0"/>
                  <a:pt x="21794" y="9670"/>
                  <a:pt x="21794" y="21600"/>
                </a:cubicBezTo>
                <a:cubicBezTo>
                  <a:pt x="21794" y="33529"/>
                  <a:pt x="12123" y="43200"/>
                  <a:pt x="194" y="43200"/>
                </a:cubicBezTo>
                <a:cubicBezTo>
                  <a:pt x="129" y="43200"/>
                  <a:pt x="64" y="43199"/>
                  <a:pt x="-1" y="43199"/>
                </a:cubicBezTo>
                <a:lnTo>
                  <a:pt x="194" y="21600"/>
                </a:lnTo>
                <a:lnTo>
                  <a:pt x="193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" name="Arc 16"/>
          <p:cNvSpPr>
            <a:spLocks/>
          </p:cNvSpPr>
          <p:nvPr/>
        </p:nvSpPr>
        <p:spPr bwMode="auto">
          <a:xfrm>
            <a:off x="7141028" y="3533503"/>
            <a:ext cx="304800" cy="990600"/>
          </a:xfrm>
          <a:custGeom>
            <a:avLst/>
            <a:gdLst>
              <a:gd name="T0" fmla="*/ 2713 w 21794"/>
              <a:gd name="T1" fmla="*/ 0 h 43200"/>
              <a:gd name="T2" fmla="*/ 0 w 21794"/>
              <a:gd name="T3" fmla="*/ 990577 h 43200"/>
              <a:gd name="T4" fmla="*/ 2713 w 21794"/>
              <a:gd name="T5" fmla="*/ 49530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94" h="43200" fill="none" extrusionOk="0">
                <a:moveTo>
                  <a:pt x="193" y="0"/>
                </a:moveTo>
                <a:cubicBezTo>
                  <a:pt x="12123" y="0"/>
                  <a:pt x="21794" y="9670"/>
                  <a:pt x="21794" y="21600"/>
                </a:cubicBezTo>
                <a:cubicBezTo>
                  <a:pt x="21794" y="33529"/>
                  <a:pt x="12123" y="43200"/>
                  <a:pt x="194" y="43200"/>
                </a:cubicBezTo>
                <a:cubicBezTo>
                  <a:pt x="129" y="43200"/>
                  <a:pt x="64" y="43199"/>
                  <a:pt x="-1" y="43199"/>
                </a:cubicBezTo>
              </a:path>
              <a:path w="21794" h="43200" stroke="0" extrusionOk="0">
                <a:moveTo>
                  <a:pt x="193" y="0"/>
                </a:moveTo>
                <a:cubicBezTo>
                  <a:pt x="12123" y="0"/>
                  <a:pt x="21794" y="9670"/>
                  <a:pt x="21794" y="21600"/>
                </a:cubicBezTo>
                <a:cubicBezTo>
                  <a:pt x="21794" y="33529"/>
                  <a:pt x="12123" y="43200"/>
                  <a:pt x="194" y="43200"/>
                </a:cubicBezTo>
                <a:cubicBezTo>
                  <a:pt x="129" y="43200"/>
                  <a:pt x="64" y="43199"/>
                  <a:pt x="-1" y="43199"/>
                </a:cubicBezTo>
                <a:lnTo>
                  <a:pt x="194" y="21600"/>
                </a:lnTo>
                <a:lnTo>
                  <a:pt x="193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7369628" y="2619103"/>
            <a:ext cx="1295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Integrate each part separately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7369628" y="3609703"/>
            <a:ext cx="1295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Simplify terms if possible</a:t>
            </a:r>
          </a:p>
        </p:txBody>
      </p:sp>
    </p:spTree>
    <p:extLst>
      <p:ext uri="{BB962C8B-B14F-4D97-AF65-F5344CB8AC3E}">
        <p14:creationId xmlns:p14="http://schemas.microsoft.com/office/powerpoint/2010/main" val="75581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5" grpId="0" animBg="1"/>
      <p:bldP spid="16" grpId="0" animBg="1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Integration is the reverse process of differentiation.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You also need to </a:t>
            </a:r>
            <a:r>
              <a:rPr lang="en-US" sz="1600" dirty="0" err="1">
                <a:latin typeface="Comic Sans MS" panose="030F0702030302020204" pitchFamily="66" charset="0"/>
              </a:rPr>
              <a:t>recognise</a:t>
            </a:r>
            <a:r>
              <a:rPr lang="en-US" sz="1600" dirty="0">
                <a:latin typeface="Comic Sans MS" panose="030F0702030302020204" pitchFamily="66" charset="0"/>
              </a:rPr>
              <a:t> and use the proper notation for integration.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symbol ∫ is used for this.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If you have several terms to integrate, you can do them all separately (like with differentiation)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281263" y="6488668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13A/B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15840" y="1314994"/>
                <a:ext cx="3041474" cy="9687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5840" y="1314994"/>
                <a:ext cx="3041474" cy="9687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V="1">
            <a:off x="4511040" y="2238103"/>
            <a:ext cx="315622" cy="77506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19914" y="3080551"/>
            <a:ext cx="1627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integral of…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5126" y="3851260"/>
            <a:ext cx="16271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gradient function (in this case)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5370948" y="2207624"/>
            <a:ext cx="2240" cy="163285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244046" y="2177143"/>
            <a:ext cx="853441" cy="164592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419572" y="3899156"/>
                <a:ext cx="174036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With respect to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(basically you will integrate the x terms)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9572" y="3899156"/>
                <a:ext cx="1740360" cy="954107"/>
              </a:xfrm>
              <a:prstGeom prst="rect">
                <a:avLst/>
              </a:prstGeom>
              <a:blipFill>
                <a:blip r:embed="rId3"/>
                <a:stretch>
                  <a:fillRect t="-1282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 flipH="1" flipV="1">
            <a:off x="7138788" y="2172793"/>
            <a:ext cx="498629" cy="49203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120611" y="2710437"/>
            <a:ext cx="18143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Equals the original function, plus a constant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82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4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Integration is the reverse process of differentiation.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281263" y="6488668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13A/B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4391298" y="1563188"/>
            <a:ext cx="220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b="1" u="sng" dirty="0">
                <a:latin typeface="Comic Sans MS" pitchFamily="66" charset="0"/>
              </a:rPr>
              <a:t>Example Question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4528458" y="1876697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Find:</a:t>
            </a:r>
          </a:p>
        </p:txBody>
      </p:sp>
      <p:graphicFrame>
        <p:nvGraphicFramePr>
          <p:cNvPr id="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313034"/>
              </p:ext>
            </p:extLst>
          </p:nvPr>
        </p:nvGraphicFramePr>
        <p:xfrm>
          <a:off x="4604658" y="2257697"/>
          <a:ext cx="163830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79" name="Equation" r:id="rId3" imgW="939800" imgH="368300" progId="Equation.DSMT4">
                  <p:embed/>
                </p:oleObj>
              </mc:Choice>
              <mc:Fallback>
                <p:oleObj name="Equation" r:id="rId3" imgW="939800" imgH="368300" progId="Equation.DSMT4">
                  <p:embed/>
                  <p:pic>
                    <p:nvPicPr>
                      <p:cNvPr id="1639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4658" y="2257697"/>
                        <a:ext cx="1638300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953163"/>
              </p:ext>
            </p:extLst>
          </p:nvPr>
        </p:nvGraphicFramePr>
        <p:xfrm>
          <a:off x="4528458" y="3072085"/>
          <a:ext cx="773113" cy="108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80" name="Equation" r:id="rId5" imgW="444307" imgH="622030" progId="Equation.DSMT4">
                  <p:embed/>
                </p:oleObj>
              </mc:Choice>
              <mc:Fallback>
                <p:oleObj name="Equation" r:id="rId5" imgW="444307" imgH="622030" progId="Equation.DSMT4">
                  <p:embed/>
                  <p:pic>
                    <p:nvPicPr>
                      <p:cNvPr id="1639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8458" y="3072085"/>
                        <a:ext cx="773113" cy="1084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715129"/>
              </p:ext>
            </p:extLst>
          </p:nvPr>
        </p:nvGraphicFramePr>
        <p:xfrm>
          <a:off x="5442858" y="3224485"/>
          <a:ext cx="7747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81" name="Equation" r:id="rId7" imgW="444307" imgH="418918" progId="Equation.DSMT4">
                  <p:embed/>
                </p:oleObj>
              </mc:Choice>
              <mc:Fallback>
                <p:oleObj name="Equation" r:id="rId7" imgW="444307" imgH="418918" progId="Equation.DSMT4">
                  <p:embed/>
                  <p:pic>
                    <p:nvPicPr>
                      <p:cNvPr id="1640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2858" y="3224485"/>
                        <a:ext cx="7747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455895"/>
              </p:ext>
            </p:extLst>
          </p:nvPr>
        </p:nvGraphicFramePr>
        <p:xfrm>
          <a:off x="4452258" y="4467497"/>
          <a:ext cx="862013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82" name="Equation" r:id="rId9" imgW="495085" imgH="418918" progId="Equation.DSMT4">
                  <p:embed/>
                </p:oleObj>
              </mc:Choice>
              <mc:Fallback>
                <p:oleObj name="Equation" r:id="rId9" imgW="495085" imgH="418918" progId="Equation.DSMT4">
                  <p:embed/>
                  <p:pic>
                    <p:nvPicPr>
                      <p:cNvPr id="1640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2258" y="4467497"/>
                        <a:ext cx="862013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393123"/>
              </p:ext>
            </p:extLst>
          </p:nvPr>
        </p:nvGraphicFramePr>
        <p:xfrm>
          <a:off x="5366658" y="4543697"/>
          <a:ext cx="796925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83" name="Equation" r:id="rId11" imgW="457002" imgH="393529" progId="Equation.DSMT4">
                  <p:embed/>
                </p:oleObj>
              </mc:Choice>
              <mc:Fallback>
                <p:oleObj name="Equation" r:id="rId11" imgW="457002" imgH="393529" progId="Equation.DSMT4">
                  <p:embed/>
                  <p:pic>
                    <p:nvPicPr>
                      <p:cNvPr id="1640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6658" y="4543697"/>
                        <a:ext cx="796925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655845"/>
              </p:ext>
            </p:extLst>
          </p:nvPr>
        </p:nvGraphicFramePr>
        <p:xfrm>
          <a:off x="6281058" y="4772297"/>
          <a:ext cx="442913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84" name="Equation" r:id="rId13" imgW="253780" imgH="152268" progId="Equation.DSMT4">
                  <p:embed/>
                </p:oleObj>
              </mc:Choice>
              <mc:Fallback>
                <p:oleObj name="Equation" r:id="rId13" imgW="253780" imgH="152268" progId="Equation.DSMT4">
                  <p:embed/>
                  <p:pic>
                    <p:nvPicPr>
                      <p:cNvPr id="1640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1058" y="4772297"/>
                        <a:ext cx="442913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Arc 20"/>
          <p:cNvSpPr>
            <a:spLocks/>
          </p:cNvSpPr>
          <p:nvPr/>
        </p:nvSpPr>
        <p:spPr bwMode="auto">
          <a:xfrm>
            <a:off x="7119258" y="2614885"/>
            <a:ext cx="381000" cy="990600"/>
          </a:xfrm>
          <a:custGeom>
            <a:avLst/>
            <a:gdLst>
              <a:gd name="T0" fmla="*/ 0 w 21600"/>
              <a:gd name="T1" fmla="*/ 0 h 43190"/>
              <a:gd name="T2" fmla="*/ 11836 w 21600"/>
              <a:gd name="T3" fmla="*/ 990600 h 43190"/>
              <a:gd name="T4" fmla="*/ 0 w 21600"/>
              <a:gd name="T5" fmla="*/ 495415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Arc 21"/>
          <p:cNvSpPr>
            <a:spLocks/>
          </p:cNvSpPr>
          <p:nvPr/>
        </p:nvSpPr>
        <p:spPr bwMode="auto">
          <a:xfrm>
            <a:off x="7119258" y="3834085"/>
            <a:ext cx="381000" cy="990600"/>
          </a:xfrm>
          <a:custGeom>
            <a:avLst/>
            <a:gdLst>
              <a:gd name="T0" fmla="*/ 0 w 21600"/>
              <a:gd name="T1" fmla="*/ 0 h 43190"/>
              <a:gd name="T2" fmla="*/ 11836 w 21600"/>
              <a:gd name="T3" fmla="*/ 990600 h 43190"/>
              <a:gd name="T4" fmla="*/ 0 w 21600"/>
              <a:gd name="T5" fmla="*/ 495415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7424058" y="2614885"/>
            <a:ext cx="13716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Integrate each part separately</a:t>
            </a:r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7424058" y="4032205"/>
            <a:ext cx="137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Simplify the 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36022" y="2133599"/>
                <a:ext cx="2285113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022" y="2133599"/>
                <a:ext cx="2285113" cy="72654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745587"/>
              </p:ext>
            </p:extLst>
          </p:nvPr>
        </p:nvGraphicFramePr>
        <p:xfrm>
          <a:off x="6328955" y="3487782"/>
          <a:ext cx="442913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85" name="Equation" r:id="rId13" imgW="253780" imgH="152268" progId="Equation.DSMT4">
                  <p:embed/>
                </p:oleObj>
              </mc:Choice>
              <mc:Fallback>
                <p:oleObj name="Equation" r:id="rId13" imgW="253780" imgH="152268" progId="Equation.DSMT4">
                  <p:embed/>
                  <p:pic>
                    <p:nvPicPr>
                      <p:cNvPr id="12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8955" y="3487782"/>
                        <a:ext cx="442913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798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13ACCFE-68B9-48CB-9D9C-748C46713B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62B4F8-3CF3-4EA8-B7B7-63BC03578F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E78F4C-C9B6-435E-91F7-6B39D5D8473A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649</TotalTime>
  <Words>1196</Words>
  <Application>Microsoft Office PowerPoint</Application>
  <PresentationFormat>On-screen Show (4:3)</PresentationFormat>
  <Paragraphs>170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HGGyoshotai</vt:lpstr>
      <vt:lpstr>Papyrus</vt:lpstr>
      <vt:lpstr>Segoe UI Black</vt:lpstr>
      <vt:lpstr>Wingdings</vt:lpstr>
      <vt:lpstr>Office テーマ</vt:lpstr>
      <vt:lpstr>Equation</vt:lpstr>
      <vt:lpstr>PowerPoint Presentation</vt:lpstr>
      <vt:lpstr>Prior Knowledge Check</vt:lpstr>
      <vt:lpstr>PowerPoint Presentation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146</cp:revision>
  <dcterms:created xsi:type="dcterms:W3CDTF">2017-08-14T15:35:38Z</dcterms:created>
  <dcterms:modified xsi:type="dcterms:W3CDTF">2020-12-16T15:47:15Z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