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2" r:id="rId5"/>
    <p:sldId id="285" r:id="rId6"/>
    <p:sldId id="292" r:id="rId7"/>
    <p:sldId id="287" r:id="rId8"/>
    <p:sldId id="286" r:id="rId9"/>
    <p:sldId id="288" r:id="rId10"/>
    <p:sldId id="289" r:id="rId11"/>
    <p:sldId id="290" r:id="rId12"/>
    <p:sldId id="294" r:id="rId13"/>
    <p:sldId id="265" r:id="rId14"/>
    <p:sldId id="266" r:id="rId15"/>
    <p:sldId id="295" r:id="rId16"/>
    <p:sldId id="296" r:id="rId17"/>
    <p:sldId id="300" r:id="rId18"/>
    <p:sldId id="301" r:id="rId19"/>
    <p:sldId id="267" r:id="rId20"/>
    <p:sldId id="268" r:id="rId21"/>
    <p:sldId id="302" r:id="rId22"/>
    <p:sldId id="303" r:id="rId23"/>
    <p:sldId id="269" r:id="rId24"/>
    <p:sldId id="270" r:id="rId25"/>
    <p:sldId id="305" r:id="rId26"/>
    <p:sldId id="306" r:id="rId27"/>
    <p:sldId id="307" r:id="rId28"/>
    <p:sldId id="308" r:id="rId29"/>
    <p:sldId id="309" r:id="rId30"/>
    <p:sldId id="304" r:id="rId31"/>
    <p:sldId id="271" r:id="rId32"/>
    <p:sldId id="272" r:id="rId33"/>
    <p:sldId id="310" r:id="rId34"/>
    <p:sldId id="311" r:id="rId35"/>
    <p:sldId id="312" r:id="rId36"/>
    <p:sldId id="313" r:id="rId37"/>
    <p:sldId id="314" r:id="rId38"/>
    <p:sldId id="273" r:id="rId39"/>
    <p:sldId id="274" r:id="rId40"/>
    <p:sldId id="326" r:id="rId41"/>
    <p:sldId id="327" r:id="rId42"/>
    <p:sldId id="328" r:id="rId43"/>
    <p:sldId id="333" r:id="rId44"/>
    <p:sldId id="334" r:id="rId45"/>
    <p:sldId id="329" r:id="rId46"/>
    <p:sldId id="330" r:id="rId47"/>
    <p:sldId id="331" r:id="rId48"/>
    <p:sldId id="335" r:id="rId49"/>
    <p:sldId id="336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CC99"/>
    <a:srgbClr val="FF3300"/>
    <a:srgbClr val="CCCCFF"/>
    <a:srgbClr val="A50021"/>
    <a:srgbClr val="FFFFCC"/>
    <a:srgbClr val="CC00CC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46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000">
              <a:schemeClr val="accent6">
                <a:lumMod val="20000"/>
                <a:lumOff val="80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image" Target="../media/image49.png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9.png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5.wmf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49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38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68.png"/><Relationship Id="rId5" Type="http://schemas.openxmlformats.org/officeDocument/2006/relationships/image" Target="../media/image40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39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00.png"/><Relationship Id="rId7" Type="http://schemas.openxmlformats.org/officeDocument/2006/relationships/image" Target="../media/image46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50.png"/><Relationship Id="rId4" Type="http://schemas.openxmlformats.org/officeDocument/2006/relationships/image" Target="../media/image430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48.bin"/><Relationship Id="rId3" Type="http://schemas.openxmlformats.org/officeDocument/2006/relationships/image" Target="../media/image51.png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4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56.bin"/><Relationship Id="rId3" Type="http://schemas.openxmlformats.org/officeDocument/2006/relationships/image" Target="../media/image51.png"/><Relationship Id="rId21" Type="http://schemas.openxmlformats.org/officeDocument/2006/relationships/image" Target="../media/image54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2.wmf"/><Relationship Id="rId25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59.bin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23" Type="http://schemas.openxmlformats.org/officeDocument/2006/relationships/image" Target="../media/image55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53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57.wmf"/><Relationship Id="rId18" Type="http://schemas.openxmlformats.org/officeDocument/2006/relationships/image" Target="../media/image59.wmf"/><Relationship Id="rId26" Type="http://schemas.openxmlformats.org/officeDocument/2006/relationships/oleObject" Target="../embeddings/oleObject71.bin"/><Relationship Id="rId3" Type="http://schemas.openxmlformats.org/officeDocument/2006/relationships/image" Target="../media/image51.png"/><Relationship Id="rId21" Type="http://schemas.openxmlformats.org/officeDocument/2006/relationships/oleObject" Target="../embeddings/oleObject68.bin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63.bin"/><Relationship Id="rId17" Type="http://schemas.openxmlformats.org/officeDocument/2006/relationships/oleObject" Target="../embeddings/oleObject66.bin"/><Relationship Id="rId25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5.bin"/><Relationship Id="rId20" Type="http://schemas.openxmlformats.org/officeDocument/2006/relationships/image" Target="../media/image60.wmf"/><Relationship Id="rId29" Type="http://schemas.openxmlformats.org/officeDocument/2006/relationships/image" Target="../media/image80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56.wmf"/><Relationship Id="rId24" Type="http://schemas.openxmlformats.org/officeDocument/2006/relationships/oleObject" Target="../embeddings/oleObject70.bin"/><Relationship Id="rId5" Type="http://schemas.openxmlformats.org/officeDocument/2006/relationships/image" Target="../media/image46.wmf"/><Relationship Id="rId15" Type="http://schemas.openxmlformats.org/officeDocument/2006/relationships/image" Target="../media/image58.wmf"/><Relationship Id="rId23" Type="http://schemas.openxmlformats.org/officeDocument/2006/relationships/image" Target="../media/image61.wmf"/><Relationship Id="rId28" Type="http://schemas.openxmlformats.org/officeDocument/2006/relationships/oleObject" Target="../embeddings/oleObject73.bin"/><Relationship Id="rId10" Type="http://schemas.openxmlformats.org/officeDocument/2006/relationships/oleObject" Target="../embeddings/oleObject62.bin"/><Relationship Id="rId19" Type="http://schemas.openxmlformats.org/officeDocument/2006/relationships/oleObject" Target="../embeddings/oleObject67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64.bin"/><Relationship Id="rId22" Type="http://schemas.openxmlformats.org/officeDocument/2006/relationships/oleObject" Target="../embeddings/oleObject69.bin"/><Relationship Id="rId27" Type="http://schemas.openxmlformats.org/officeDocument/2006/relationships/oleObject" Target="../embeddings/oleObject72.bin"/><Relationship Id="rId30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18.png"/><Relationship Id="rId21" Type="http://schemas.openxmlformats.org/officeDocument/2006/relationships/image" Target="../media/image136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5" Type="http://schemas.openxmlformats.org/officeDocument/2006/relationships/image" Target="../media/image140.png"/><Relationship Id="rId2" Type="http://schemas.openxmlformats.org/officeDocument/2006/relationships/image" Target="../media/image117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24" Type="http://schemas.openxmlformats.org/officeDocument/2006/relationships/image" Target="../media/image139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23" Type="http://schemas.openxmlformats.org/officeDocument/2006/relationships/image" Target="../media/image138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Relationship Id="rId22" Type="http://schemas.openxmlformats.org/officeDocument/2006/relationships/image" Target="../media/image1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18.png"/><Relationship Id="rId7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18.png"/><Relationship Id="rId7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2.png"/><Relationship Id="rId10" Type="http://schemas.openxmlformats.org/officeDocument/2006/relationships/image" Target="../media/image149.png"/><Relationship Id="rId4" Type="http://schemas.openxmlformats.org/officeDocument/2006/relationships/image" Target="../media/image145.png"/><Relationship Id="rId9" Type="http://schemas.openxmlformats.org/officeDocument/2006/relationships/image" Target="../media/image1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18.png"/><Relationship Id="rId7" Type="http://schemas.openxmlformats.org/officeDocument/2006/relationships/image" Target="../media/image14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51.png"/><Relationship Id="rId4" Type="http://schemas.openxmlformats.org/officeDocument/2006/relationships/image" Target="../media/image1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0.png"/><Relationship Id="rId7" Type="http://schemas.openxmlformats.org/officeDocument/2006/relationships/image" Target="../media/image157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7.png"/><Relationship Id="rId7" Type="http://schemas.openxmlformats.org/officeDocument/2006/relationships/image" Target="../media/image172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10" Type="http://schemas.openxmlformats.org/officeDocument/2006/relationships/image" Target="../media/image175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67.png"/><Relationship Id="rId7" Type="http://schemas.openxmlformats.org/officeDocument/2006/relationships/image" Target="../media/image17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Relationship Id="rId9" Type="http://schemas.openxmlformats.org/officeDocument/2006/relationships/image" Target="../media/image1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7" Type="http://schemas.openxmlformats.org/officeDocument/2006/relationships/image" Target="../media/image182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5.png"/><Relationship Id="rId4" Type="http://schemas.openxmlformats.org/officeDocument/2006/relationships/image" Target="../media/image18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67.png"/><Relationship Id="rId7" Type="http://schemas.openxmlformats.org/officeDocument/2006/relationships/image" Target="../media/image187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199.png"/><Relationship Id="rId7" Type="http://schemas.openxmlformats.org/officeDocument/2006/relationships/image" Target="../media/image208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10" Type="http://schemas.openxmlformats.org/officeDocument/2006/relationships/image" Target="../media/image211.png"/><Relationship Id="rId4" Type="http://schemas.openxmlformats.org/officeDocument/2006/relationships/image" Target="../media/image200.png"/><Relationship Id="rId9" Type="http://schemas.openxmlformats.org/officeDocument/2006/relationships/image" Target="../media/image2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199.png"/><Relationship Id="rId7" Type="http://schemas.openxmlformats.org/officeDocument/2006/relationships/image" Target="../media/image214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10" Type="http://schemas.openxmlformats.org/officeDocument/2006/relationships/image" Target="../media/image217.png"/><Relationship Id="rId4" Type="http://schemas.openxmlformats.org/officeDocument/2006/relationships/image" Target="../media/image200.png"/><Relationship Id="rId9" Type="http://schemas.openxmlformats.org/officeDocument/2006/relationships/image" Target="../media/image2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199.png"/><Relationship Id="rId7" Type="http://schemas.openxmlformats.org/officeDocument/2006/relationships/image" Target="../media/image221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25.png"/><Relationship Id="rId5" Type="http://schemas.openxmlformats.org/officeDocument/2006/relationships/image" Target="../media/image219.png"/><Relationship Id="rId10" Type="http://schemas.openxmlformats.org/officeDocument/2006/relationships/image" Target="../media/image224.png"/><Relationship Id="rId4" Type="http://schemas.openxmlformats.org/officeDocument/2006/relationships/image" Target="../media/image200.png"/><Relationship Id="rId9" Type="http://schemas.openxmlformats.org/officeDocument/2006/relationships/image" Target="../media/image22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227.png"/><Relationship Id="rId7" Type="http://schemas.openxmlformats.org/officeDocument/2006/relationships/image" Target="../media/image231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4" Type="http://schemas.openxmlformats.org/officeDocument/2006/relationships/image" Target="../media/image228.png"/><Relationship Id="rId9" Type="http://schemas.openxmlformats.org/officeDocument/2006/relationships/image" Target="../media/image23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32.png"/><Relationship Id="rId7" Type="http://schemas.openxmlformats.org/officeDocument/2006/relationships/image" Target="../media/image237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5" Type="http://schemas.openxmlformats.org/officeDocument/2006/relationships/image" Target="../media/image235.png"/><Relationship Id="rId4" Type="http://schemas.openxmlformats.org/officeDocument/2006/relationships/image" Target="../media/image23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32.png"/><Relationship Id="rId7" Type="http://schemas.openxmlformats.org/officeDocument/2006/relationships/image" Target="../media/image240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5" Type="http://schemas.openxmlformats.org/officeDocument/2006/relationships/image" Target="../media/image238.png"/><Relationship Id="rId10" Type="http://schemas.openxmlformats.org/officeDocument/2006/relationships/image" Target="../media/image243.png"/><Relationship Id="rId4" Type="http://schemas.openxmlformats.org/officeDocument/2006/relationships/image" Target="../media/image233.png"/><Relationship Id="rId9" Type="http://schemas.openxmlformats.org/officeDocument/2006/relationships/image" Target="../media/image24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3" Type="http://schemas.openxmlformats.org/officeDocument/2006/relationships/image" Target="../media/image232.png"/><Relationship Id="rId7" Type="http://schemas.openxmlformats.org/officeDocument/2006/relationships/image" Target="../media/image24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png"/><Relationship Id="rId5" Type="http://schemas.openxmlformats.org/officeDocument/2006/relationships/image" Target="../media/image238.png"/><Relationship Id="rId4" Type="http://schemas.openxmlformats.org/officeDocument/2006/relationships/image" Target="../media/image2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32.pn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22.bin"/><Relationship Id="rId3" Type="http://schemas.openxmlformats.org/officeDocument/2006/relationships/image" Target="../media/image32.pn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49.png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1050609" y="2496825"/>
            <a:ext cx="7007368" cy="18389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15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Integration</a:t>
            </a:r>
            <a:endParaRPr lang="ja-JP" altLang="en-US" sz="115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Papyrus" panose="03070502060502030205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1">
            <a:extLst>
              <a:ext uri="{FF2B5EF4-FFF2-40B4-BE49-F238E27FC236}">
                <a16:creationId xmlns:a16="http://schemas.microsoft.com/office/drawing/2014/main" id="{34EE6802-411D-4732-B86A-00E62DEC8AD7}"/>
              </a:ext>
            </a:extLst>
          </p:cNvPr>
          <p:cNvSpPr txBox="1"/>
          <p:nvPr/>
        </p:nvSpPr>
        <p:spPr>
          <a:xfrm>
            <a:off x="2238307" y="4361130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Integration is the reverse process of differentiation.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1263" y="648866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13A/B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365171" y="1476104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u="sng">
                <a:latin typeface="Comic Sans MS" pitchFamily="66" charset="0"/>
              </a:rPr>
              <a:t>Example Question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511040" y="1807029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Find:</a:t>
            </a:r>
          </a:p>
        </p:txBody>
      </p:sp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61767"/>
              </p:ext>
            </p:extLst>
          </p:nvPr>
        </p:nvGraphicFramePr>
        <p:xfrm>
          <a:off x="4587240" y="2264229"/>
          <a:ext cx="14160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4" name="Equation" r:id="rId3" imgW="812447" imgH="279279" progId="Equation.DSMT4">
                  <p:embed/>
                </p:oleObj>
              </mc:Choice>
              <mc:Fallback>
                <p:oleObj name="Equation" r:id="rId3" imgW="812447" imgH="279279" progId="Equation.DSMT4">
                  <p:embed/>
                  <p:pic>
                    <p:nvPicPr>
                      <p:cNvPr id="194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240" y="2264229"/>
                        <a:ext cx="14160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288996"/>
              </p:ext>
            </p:extLst>
          </p:nvPr>
        </p:nvGraphicFramePr>
        <p:xfrm>
          <a:off x="4533265" y="3156404"/>
          <a:ext cx="77311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5" name="Equation" r:id="rId5" imgW="444307" imgH="418918" progId="Equation.DSMT4">
                  <p:embed/>
                </p:oleObj>
              </mc:Choice>
              <mc:Fallback>
                <p:oleObj name="Equation" r:id="rId5" imgW="444307" imgH="418918" progId="Equation.DSMT4">
                  <p:embed/>
                  <p:pic>
                    <p:nvPicPr>
                      <p:cNvPr id="194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265" y="3156404"/>
                        <a:ext cx="77311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285834"/>
              </p:ext>
            </p:extLst>
          </p:nvPr>
        </p:nvGraphicFramePr>
        <p:xfrm>
          <a:off x="5392103" y="3331029"/>
          <a:ext cx="554037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6" name="Equation" r:id="rId7" imgW="317087" imgH="177569" progId="Equation.DSMT4">
                  <p:embed/>
                </p:oleObj>
              </mc:Choice>
              <mc:Fallback>
                <p:oleObj name="Equation" r:id="rId7" imgW="317087" imgH="177569" progId="Equation.DSMT4">
                  <p:embed/>
                  <p:pic>
                    <p:nvPicPr>
                      <p:cNvPr id="194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103" y="3331029"/>
                        <a:ext cx="554037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c 17"/>
          <p:cNvSpPr>
            <a:spLocks/>
          </p:cNvSpPr>
          <p:nvPr/>
        </p:nvSpPr>
        <p:spPr bwMode="auto">
          <a:xfrm>
            <a:off x="7101840" y="2569029"/>
            <a:ext cx="381000" cy="990600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990600 h 43190"/>
              <a:gd name="T4" fmla="*/ 0 w 21600"/>
              <a:gd name="T5" fmla="*/ 495415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406640" y="2546804"/>
            <a:ext cx="1371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Integrate each part separately</a:t>
            </a:r>
          </a:p>
        </p:txBody>
      </p:sp>
      <p:graphicFrame>
        <p:nvGraphicFramePr>
          <p:cNvPr id="1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965830"/>
              </p:ext>
            </p:extLst>
          </p:nvPr>
        </p:nvGraphicFramePr>
        <p:xfrm>
          <a:off x="6035040" y="3372304"/>
          <a:ext cx="442913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7" name="Equation" r:id="rId9" imgW="253780" imgH="152268" progId="Equation.DSMT4">
                  <p:embed/>
                </p:oleObj>
              </mc:Choice>
              <mc:Fallback>
                <p:oleObj name="Equation" r:id="rId9" imgW="253780" imgH="152268" progId="Equation.DSMT4">
                  <p:embed/>
                  <p:pic>
                    <p:nvPicPr>
                      <p:cNvPr id="194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0" y="3372304"/>
                        <a:ext cx="442913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6022" y="2133599"/>
                <a:ext cx="228511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22" y="2133599"/>
                <a:ext cx="2285113" cy="7265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37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Integration is the reverse process of differentiation.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1263" y="648866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13A/B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330337" y="1502228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u="sng" dirty="0">
                <a:latin typeface="Comic Sans MS" pitchFamily="66" charset="0"/>
              </a:rPr>
              <a:t>Example Question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484914" y="1815737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Find:</a:t>
            </a:r>
          </a:p>
        </p:txBody>
      </p:sp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295109"/>
              </p:ext>
            </p:extLst>
          </p:nvPr>
        </p:nvGraphicFramePr>
        <p:xfrm>
          <a:off x="4484914" y="2272937"/>
          <a:ext cx="23463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2" name="Equation" r:id="rId3" imgW="1346200" imgH="279400" progId="Equation.DSMT4">
                  <p:embed/>
                </p:oleObj>
              </mc:Choice>
              <mc:Fallback>
                <p:oleObj name="Equation" r:id="rId3" imgW="1346200" imgH="279400" progId="Equation.DSMT4">
                  <p:embed/>
                  <p:pic>
                    <p:nvPicPr>
                      <p:cNvPr id="184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914" y="2272937"/>
                        <a:ext cx="23463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504375"/>
              </p:ext>
            </p:extLst>
          </p:nvPr>
        </p:nvGraphicFramePr>
        <p:xfrm>
          <a:off x="4484914" y="3187337"/>
          <a:ext cx="8175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3" name="Equation" r:id="rId5" imgW="469900" imgH="419100" progId="Equation.DSMT4">
                  <p:embed/>
                </p:oleObj>
              </mc:Choice>
              <mc:Fallback>
                <p:oleObj name="Equation" r:id="rId5" imgW="469900" imgH="419100" progId="Equation.DSMT4">
                  <p:embed/>
                  <p:pic>
                    <p:nvPicPr>
                      <p:cNvPr id="184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914" y="3187337"/>
                        <a:ext cx="8175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418268"/>
              </p:ext>
            </p:extLst>
          </p:nvPr>
        </p:nvGraphicFramePr>
        <p:xfrm>
          <a:off x="5323114" y="3187337"/>
          <a:ext cx="8636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4" name="Equation" r:id="rId7" imgW="495085" imgH="418918" progId="Equation.DSMT4">
                  <p:embed/>
                </p:oleObj>
              </mc:Choice>
              <mc:Fallback>
                <p:oleObj name="Equation" r:id="rId7" imgW="495085" imgH="418918" progId="Equation.DSMT4">
                  <p:embed/>
                  <p:pic>
                    <p:nvPicPr>
                      <p:cNvPr id="184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114" y="3187337"/>
                        <a:ext cx="8636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c 20"/>
          <p:cNvSpPr>
            <a:spLocks/>
          </p:cNvSpPr>
          <p:nvPr/>
        </p:nvSpPr>
        <p:spPr bwMode="auto">
          <a:xfrm>
            <a:off x="7075714" y="2577737"/>
            <a:ext cx="381000" cy="990600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990600 h 43190"/>
              <a:gd name="T4" fmla="*/ 0 w 21600"/>
              <a:gd name="T5" fmla="*/ 495415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7380514" y="2577737"/>
            <a:ext cx="1371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Integrate each part separately</a:t>
            </a:r>
          </a:p>
        </p:txBody>
      </p:sp>
      <p:graphicFrame>
        <p:nvGraphicFramePr>
          <p:cNvPr id="1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17921"/>
              </p:ext>
            </p:extLst>
          </p:nvPr>
        </p:nvGraphicFramePr>
        <p:xfrm>
          <a:off x="6237514" y="3339737"/>
          <a:ext cx="685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5" name="Equation" r:id="rId9" imgW="393529" imgH="228501" progId="Equation.DSMT4">
                  <p:embed/>
                </p:oleObj>
              </mc:Choice>
              <mc:Fallback>
                <p:oleObj name="Equation" r:id="rId9" imgW="393529" imgH="228501" progId="Equation.DSMT4">
                  <p:embed/>
                  <p:pic>
                    <p:nvPicPr>
                      <p:cNvPr id="1845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514" y="3339737"/>
                        <a:ext cx="685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324012"/>
              </p:ext>
            </p:extLst>
          </p:nvPr>
        </p:nvGraphicFramePr>
        <p:xfrm>
          <a:off x="4484914" y="4406537"/>
          <a:ext cx="5524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6" name="Equation" r:id="rId11" imgW="317225" imgH="203024" progId="Equation.DSMT4">
                  <p:embed/>
                </p:oleObj>
              </mc:Choice>
              <mc:Fallback>
                <p:oleObj name="Equation" r:id="rId11" imgW="317225" imgH="203024" progId="Equation.DSMT4">
                  <p:embed/>
                  <p:pic>
                    <p:nvPicPr>
                      <p:cNvPr id="1845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914" y="4406537"/>
                        <a:ext cx="55245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522608"/>
              </p:ext>
            </p:extLst>
          </p:nvPr>
        </p:nvGraphicFramePr>
        <p:xfrm>
          <a:off x="5094514" y="4406537"/>
          <a:ext cx="7302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7" name="Equation" r:id="rId13" imgW="419100" imgH="228600" progId="Equation.DSMT4">
                  <p:embed/>
                </p:oleObj>
              </mc:Choice>
              <mc:Fallback>
                <p:oleObj name="Equation" r:id="rId13" imgW="419100" imgH="228600" progId="Equation.DSMT4">
                  <p:embed/>
                  <p:pic>
                    <p:nvPicPr>
                      <p:cNvPr id="1845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514" y="4406537"/>
                        <a:ext cx="7302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235448"/>
              </p:ext>
            </p:extLst>
          </p:nvPr>
        </p:nvGraphicFramePr>
        <p:xfrm>
          <a:off x="5856514" y="4406537"/>
          <a:ext cx="685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8" name="Equation" r:id="rId15" imgW="393529" imgH="228501" progId="Equation.DSMT4">
                  <p:embed/>
                </p:oleObj>
              </mc:Choice>
              <mc:Fallback>
                <p:oleObj name="Equation" r:id="rId15" imgW="393529" imgH="228501" progId="Equation.DSMT4">
                  <p:embed/>
                  <p:pic>
                    <p:nvPicPr>
                      <p:cNvPr id="1845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514" y="4406537"/>
                        <a:ext cx="685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158204"/>
              </p:ext>
            </p:extLst>
          </p:nvPr>
        </p:nvGraphicFramePr>
        <p:xfrm>
          <a:off x="6618514" y="4482737"/>
          <a:ext cx="442913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9" name="Equation" r:id="rId16" imgW="253780" imgH="152268" progId="Equation.DSMT4">
                  <p:embed/>
                </p:oleObj>
              </mc:Choice>
              <mc:Fallback>
                <p:oleObj name="Equation" r:id="rId16" imgW="253780" imgH="152268" progId="Equation.DSMT4">
                  <p:embed/>
                  <p:pic>
                    <p:nvPicPr>
                      <p:cNvPr id="1846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8514" y="4482737"/>
                        <a:ext cx="442913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rc 29"/>
          <p:cNvSpPr>
            <a:spLocks/>
          </p:cNvSpPr>
          <p:nvPr/>
        </p:nvSpPr>
        <p:spPr bwMode="auto">
          <a:xfrm>
            <a:off x="7075714" y="3568337"/>
            <a:ext cx="381000" cy="990600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990600 h 43190"/>
              <a:gd name="T4" fmla="*/ 0 w 21600"/>
              <a:gd name="T5" fmla="*/ 495415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7380514" y="3644537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Simplify the fractions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408714" y="5397137"/>
            <a:ext cx="3962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p and q</a:t>
            </a:r>
            <a:r>
              <a:rPr lang="en-GB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 should be treated as if they were just numbers!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6022" y="2133599"/>
                <a:ext cx="228511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22" y="2133599"/>
                <a:ext cx="2285113" cy="72654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15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 animBg="1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Integration is the reverse process of differentiation.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you have to rewrite any terms, you should do that </a:t>
                </a:r>
                <a:r>
                  <a:rPr lang="en-US" sz="1600" u="sng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before</a:t>
                </a: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integrating anything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What you have done in this section is known as </a:t>
                </a:r>
                <a:r>
                  <a:rPr lang="en-US" sz="1600" b="1" u="sng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indefinite integration</a:t>
                </a: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(since we do not yet know the full answer due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1263" y="648866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13A/B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330337" y="1519646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u="sng" dirty="0">
                <a:latin typeface="Comic Sans MS" pitchFamily="66" charset="0"/>
              </a:rPr>
              <a:t>Example Question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484914" y="1815737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Find: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6022" y="2133599"/>
                <a:ext cx="228511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22" y="2133599"/>
                <a:ext cx="2285113" cy="7265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50080" y="2333897"/>
                <a:ext cx="1977593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80" y="2333897"/>
                <a:ext cx="1977593" cy="645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36719" y="3017519"/>
                <a:ext cx="2289986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719" y="3017519"/>
                <a:ext cx="2289986" cy="6458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32365" y="3744685"/>
                <a:ext cx="2546787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65" y="3744685"/>
                <a:ext cx="2546787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28010" y="4515394"/>
                <a:ext cx="586507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010" y="4515394"/>
                <a:ext cx="586507" cy="494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50672" y="4397828"/>
                <a:ext cx="603755" cy="802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72" y="4397828"/>
                <a:ext cx="603755" cy="8020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90751" y="4506684"/>
                <a:ext cx="717569" cy="491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751" y="4506684"/>
                <a:ext cx="717569" cy="4919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9"/>
          <p:cNvSpPr>
            <a:spLocks/>
          </p:cNvSpPr>
          <p:nvPr/>
        </p:nvSpPr>
        <p:spPr bwMode="auto">
          <a:xfrm>
            <a:off x="6561908" y="2697481"/>
            <a:ext cx="126275" cy="664028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990600 h 43190"/>
              <a:gd name="T4" fmla="*/ 0 w 21600"/>
              <a:gd name="T5" fmla="*/ 495415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6570617" y="2704011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Split up the fraction</a:t>
            </a:r>
          </a:p>
        </p:txBody>
      </p:sp>
      <p:sp>
        <p:nvSpPr>
          <p:cNvPr id="29" name="Arc 29"/>
          <p:cNvSpPr>
            <a:spLocks/>
          </p:cNvSpPr>
          <p:nvPr/>
        </p:nvSpPr>
        <p:spPr bwMode="auto">
          <a:xfrm>
            <a:off x="6871062" y="3415938"/>
            <a:ext cx="126275" cy="664028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990600 h 43190"/>
              <a:gd name="T4" fmla="*/ 0 w 21600"/>
              <a:gd name="T5" fmla="*/ 495415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Arc 29"/>
          <p:cNvSpPr>
            <a:spLocks/>
          </p:cNvSpPr>
          <p:nvPr/>
        </p:nvSpPr>
        <p:spPr bwMode="auto">
          <a:xfrm>
            <a:off x="7119257" y="4134395"/>
            <a:ext cx="126275" cy="664028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990600 h 43190"/>
              <a:gd name="T4" fmla="*/ 0 w 21600"/>
              <a:gd name="T5" fmla="*/ 495415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958148" y="3466011"/>
            <a:ext cx="1645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Rewrite terms as powers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188926" y="4184466"/>
            <a:ext cx="21118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Now integrate all terms. Don’t forget c</a:t>
            </a:r>
          </a:p>
        </p:txBody>
      </p:sp>
      <p:sp>
        <p:nvSpPr>
          <p:cNvPr id="33" name="Arc 29"/>
          <p:cNvSpPr>
            <a:spLocks/>
          </p:cNvSpPr>
          <p:nvPr/>
        </p:nvSpPr>
        <p:spPr bwMode="auto">
          <a:xfrm>
            <a:off x="7097486" y="4861561"/>
            <a:ext cx="126275" cy="664028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990600 h 43190"/>
              <a:gd name="T4" fmla="*/ 0 w 21600"/>
              <a:gd name="T5" fmla="*/ 495415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14947" y="5338354"/>
                <a:ext cx="620683" cy="461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947" y="5338354"/>
                <a:ext cx="620683" cy="4617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46318" y="5360125"/>
                <a:ext cx="683392" cy="356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18" y="5360125"/>
                <a:ext cx="683392" cy="356444"/>
              </a:xfrm>
              <a:prstGeom prst="rect">
                <a:avLst/>
              </a:prstGeom>
              <a:blipFill>
                <a:blip r:embed="rId11"/>
                <a:stretch>
                  <a:fillRect l="-893" r="-1786" b="-3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538649" y="5468982"/>
                <a:ext cx="6833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− 5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649" y="5468982"/>
                <a:ext cx="683392" cy="246221"/>
              </a:xfrm>
              <a:prstGeom prst="rect">
                <a:avLst/>
              </a:prstGeom>
              <a:blipFill>
                <a:blip r:embed="rId12"/>
                <a:stretch>
                  <a:fillRect l="-1786" r="-178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7210697" y="5024844"/>
            <a:ext cx="9666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13563" y="4672147"/>
                <a:ext cx="3463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563" y="4672147"/>
                <a:ext cx="346377" cy="246221"/>
              </a:xfrm>
              <a:prstGeom prst="rect">
                <a:avLst/>
              </a:prstGeom>
              <a:blipFill>
                <a:blip r:embed="rId13"/>
                <a:stretch>
                  <a:fillRect l="-10526" r="-526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26627" y="5460273"/>
                <a:ext cx="3463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27" y="5460273"/>
                <a:ext cx="346377" cy="246221"/>
              </a:xfrm>
              <a:prstGeom prst="rect">
                <a:avLst/>
              </a:prstGeom>
              <a:blipFill>
                <a:blip r:embed="rId14"/>
                <a:stretch>
                  <a:fillRect l="-10526" r="-526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29"/>
          <p:cNvSpPr>
            <a:spLocks/>
          </p:cNvSpPr>
          <p:nvPr/>
        </p:nvSpPr>
        <p:spPr bwMode="auto">
          <a:xfrm>
            <a:off x="7127966" y="5675813"/>
            <a:ext cx="126275" cy="664028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990600 h 43190"/>
              <a:gd name="T4" fmla="*/ 0 w 21600"/>
              <a:gd name="T5" fmla="*/ 495415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7180215" y="5717176"/>
            <a:ext cx="10668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Rewrite again!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219301" y="6039394"/>
                <a:ext cx="620683" cy="461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01" y="6039394"/>
                <a:ext cx="620683" cy="4617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33255" y="6035039"/>
                <a:ext cx="529440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5" y="6035039"/>
                <a:ext cx="529440" cy="508665"/>
              </a:xfrm>
              <a:prstGeom prst="rect">
                <a:avLst/>
              </a:prstGeom>
              <a:blipFill>
                <a:blip r:embed="rId1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03666" y="6039394"/>
                <a:ext cx="394660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666" y="6039394"/>
                <a:ext cx="394660" cy="4676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839095" y="6178730"/>
                <a:ext cx="3463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095" y="6178730"/>
                <a:ext cx="346377" cy="246221"/>
              </a:xfrm>
              <a:prstGeom prst="rect">
                <a:avLst/>
              </a:prstGeom>
              <a:blipFill>
                <a:blip r:embed="rId18"/>
                <a:stretch>
                  <a:fillRect l="-12281" r="-350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81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9C1568B-E78F-4828-A04B-76140F6FC83F}"/>
              </a:ext>
            </a:extLst>
          </p:cNvPr>
          <p:cNvSpPr/>
          <p:nvPr/>
        </p:nvSpPr>
        <p:spPr>
          <a:xfrm>
            <a:off x="1264803" y="2212739"/>
            <a:ext cx="6632265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13C</a:t>
            </a:r>
            <a:endParaRPr lang="ja-JP" altLang="en-US" sz="8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Papyrus" panose="03070502060502030205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95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974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find the equation of a function from its gradient function, if you are given a point which it passes through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have seen previously that integrating allows us to find the formula for the original equation, from the gradient function.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The issue is, there will be in infinite number of curves for this gradient function…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For example…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8605" y="3901439"/>
                <a:ext cx="228511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05" y="3901439"/>
                <a:ext cx="2285113" cy="7265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99759" y="1323702"/>
                <a:ext cx="11444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759" y="1323702"/>
                <a:ext cx="1144480" cy="276999"/>
              </a:xfrm>
              <a:prstGeom prst="rect">
                <a:avLst/>
              </a:prstGeom>
              <a:blipFill>
                <a:blip r:embed="rId3"/>
                <a:stretch>
                  <a:fillRect l="-6915" t="-2174" r="-3191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3782" y="1867987"/>
                <a:ext cx="14418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782" y="1867987"/>
                <a:ext cx="1441870" cy="276999"/>
              </a:xfrm>
              <a:prstGeom prst="rect">
                <a:avLst/>
              </a:prstGeom>
              <a:blipFill>
                <a:blip r:embed="rId4"/>
                <a:stretch>
                  <a:fillRect l="-5485" t="-4348" r="-1266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97784" y="2738843"/>
                <a:ext cx="1457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784" y="2738843"/>
                <a:ext cx="1457002" cy="276999"/>
              </a:xfrm>
              <a:prstGeom prst="rect">
                <a:avLst/>
              </a:prstGeom>
              <a:blipFill>
                <a:blip r:embed="rId5"/>
                <a:stretch>
                  <a:fillRect l="-5439" t="-4348" r="-3766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01887" y="2760616"/>
                <a:ext cx="1457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887" y="2760616"/>
                <a:ext cx="1457002" cy="276999"/>
              </a:xfrm>
              <a:prstGeom prst="rect">
                <a:avLst/>
              </a:prstGeom>
              <a:blipFill>
                <a:blip r:embed="rId6"/>
                <a:stretch>
                  <a:fillRect l="-5439" t="-4444" r="-3766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6444343" y="3239588"/>
            <a:ext cx="0" cy="25080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V="1">
            <a:off x="6431281" y="3331029"/>
            <a:ext cx="0" cy="25080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5400000">
            <a:off x="5194663" y="2712722"/>
            <a:ext cx="2490650" cy="914400"/>
          </a:xfrm>
          <a:prstGeom prst="arc">
            <a:avLst>
              <a:gd name="adj1" fmla="val 16200000"/>
              <a:gd name="adj2" fmla="val 538395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 rot="5400000">
            <a:off x="5207726" y="3831774"/>
            <a:ext cx="2490650" cy="914400"/>
          </a:xfrm>
          <a:prstGeom prst="arc">
            <a:avLst>
              <a:gd name="adj1" fmla="val 16200000"/>
              <a:gd name="adj2" fmla="val 538395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640286" y="3243943"/>
            <a:ext cx="0" cy="2508069"/>
          </a:xfrm>
          <a:prstGeom prst="straightConnector1">
            <a:avLst/>
          </a:prstGeom>
          <a:ln w="127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453051" y="4023360"/>
            <a:ext cx="418012" cy="505101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466114" y="5151120"/>
            <a:ext cx="418012" cy="505101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83383" y="5730239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x = 1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2283" y="6007562"/>
            <a:ext cx="444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Although these curves are different, their gradients are same for every value of x, which is why they have the same gradient function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c 29"/>
          <p:cNvSpPr>
            <a:spLocks/>
          </p:cNvSpPr>
          <p:nvPr/>
        </p:nvSpPr>
        <p:spPr bwMode="auto">
          <a:xfrm>
            <a:off x="7325980" y="1438182"/>
            <a:ext cx="122386" cy="610445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990600 h 43190"/>
              <a:gd name="T4" fmla="*/ 0 w 21600"/>
              <a:gd name="T5" fmla="*/ 495415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433950" y="1591597"/>
            <a:ext cx="10569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3692434" y="2310054"/>
            <a:ext cx="53122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At this stage, c could be any value. Imagine it was 1, or -5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24356" y="4302032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356" y="4302032"/>
                <a:ext cx="183319" cy="276999"/>
              </a:xfrm>
              <a:prstGeom prst="rect">
                <a:avLst/>
              </a:prstGeom>
              <a:blipFill>
                <a:blip r:embed="rId7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83385" y="2930432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385" y="2930432"/>
                <a:ext cx="186718" cy="276999"/>
              </a:xfrm>
              <a:prstGeom prst="rect">
                <a:avLst/>
              </a:prstGeom>
              <a:blipFill>
                <a:blip r:embed="rId8"/>
                <a:stretch>
                  <a:fillRect l="-32258" r="-25806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29201" y="4807128"/>
                <a:ext cx="975716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1" y="4807128"/>
                <a:ext cx="975716" cy="188834"/>
              </a:xfrm>
              <a:prstGeom prst="rect">
                <a:avLst/>
              </a:prstGeom>
              <a:blipFill>
                <a:blip r:embed="rId9"/>
                <a:stretch>
                  <a:fillRect l="-5000" t="-3226" r="-3125" b="-32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007429" y="3705494"/>
                <a:ext cx="975716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29" y="3705494"/>
                <a:ext cx="975716" cy="188834"/>
              </a:xfrm>
              <a:prstGeom prst="rect">
                <a:avLst/>
              </a:prstGeom>
              <a:blipFill>
                <a:blip r:embed="rId10"/>
                <a:stretch>
                  <a:fillRect l="-5000" t="-3226" r="-3125" b="-32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85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5" grpId="0" animBg="1"/>
      <p:bldP spid="16" grpId="0" animBg="1"/>
      <p:bldP spid="28" grpId="0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974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find the equation of a function from its gradient function, if you are given a point which it passes through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If we know a coordinate on the original line though, we can find the value of c and hence, the equation of the original line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8045" y="148045"/>
                <a:ext cx="228511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5" y="148045"/>
                <a:ext cx="2285113" cy="7265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 flipV="1">
            <a:off x="6461760" y="1419496"/>
            <a:ext cx="0" cy="25080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 flipV="1">
            <a:off x="6448698" y="1510937"/>
            <a:ext cx="0" cy="25080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c 50"/>
          <p:cNvSpPr/>
          <p:nvPr/>
        </p:nvSpPr>
        <p:spPr>
          <a:xfrm rot="5400000">
            <a:off x="5212080" y="892630"/>
            <a:ext cx="2490650" cy="914400"/>
          </a:xfrm>
          <a:prstGeom prst="arc">
            <a:avLst>
              <a:gd name="adj1" fmla="val 16200000"/>
              <a:gd name="adj2" fmla="val 538395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641773" y="2481940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773" y="2481940"/>
                <a:ext cx="183319" cy="276999"/>
              </a:xfrm>
              <a:prstGeom prst="rect">
                <a:avLst/>
              </a:prstGeom>
              <a:blipFill>
                <a:blip r:embed="rId3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400802" y="111034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2" y="1110340"/>
                <a:ext cx="186718" cy="276999"/>
              </a:xfrm>
              <a:prstGeom prst="rect">
                <a:avLst/>
              </a:prstGeom>
              <a:blipFill>
                <a:blip r:embed="rId4"/>
                <a:stretch>
                  <a:fillRect l="-32258" r="-25806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6823165" y="2229394"/>
            <a:ext cx="108858" cy="126273"/>
            <a:chOff x="4776651" y="4763589"/>
            <a:chExt cx="108858" cy="12627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781006" y="4763589"/>
              <a:ext cx="104503" cy="12192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76651" y="4767942"/>
              <a:ext cx="104503" cy="12192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21585" y="4105627"/>
                <a:ext cx="473179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 the previous example, we knew that the equation of the curve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we then know a coordinate, we can identify the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exact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curve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585" y="4105627"/>
                <a:ext cx="4731798" cy="1169551"/>
              </a:xfrm>
              <a:prstGeom prst="rect">
                <a:avLst/>
              </a:prstGeom>
              <a:blipFill>
                <a:blip r:embed="rId5"/>
                <a:stretch>
                  <a:fillRect t="-521" r="-103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61"/>
          <p:cNvSpPr/>
          <p:nvPr/>
        </p:nvSpPr>
        <p:spPr>
          <a:xfrm rot="5400000">
            <a:off x="5204682" y="1355749"/>
            <a:ext cx="2490650" cy="914400"/>
          </a:xfrm>
          <a:prstGeom prst="arc">
            <a:avLst>
              <a:gd name="adj1" fmla="val 16200000"/>
              <a:gd name="adj2" fmla="val 538395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6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7" grpId="0"/>
      <p:bldP spid="58" grpId="0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974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find the equation of a function from its gradient function, if you are given a point which it passes through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If we know a coordinate on the original line though, we can find the value of c and hence, the equation of the original line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8045" y="148045"/>
                <a:ext cx="228511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5" y="148045"/>
                <a:ext cx="2285113" cy="7265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749040" y="1177835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u="sng" dirty="0">
                <a:latin typeface="Comic Sans MS" pitchFamily="66" charset="0"/>
              </a:rPr>
              <a:t>Example Question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840480" y="1473926"/>
            <a:ext cx="50683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dirty="0">
                <a:latin typeface="Comic Sans MS" pitchFamily="66" charset="0"/>
              </a:rPr>
              <a:t>The curve X with equation y = f(x) passes through the point (2,15). Given that: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dirty="0">
                <a:latin typeface="Comic Sans MS" pitchFamily="66" charset="0"/>
              </a:rPr>
              <a:t>Find the equation of X.</a:t>
            </a:r>
          </a:p>
        </p:txBody>
      </p:sp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773319"/>
              </p:ext>
            </p:extLst>
          </p:nvPr>
        </p:nvGraphicFramePr>
        <p:xfrm>
          <a:off x="6579326" y="1702527"/>
          <a:ext cx="15636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6" name="Equation" r:id="rId4" imgW="1028700" imgH="228600" progId="Equation.DSMT4">
                  <p:embed/>
                </p:oleObj>
              </mc:Choice>
              <mc:Fallback>
                <p:oleObj name="Equation" r:id="rId4" imgW="1028700" imgH="228600" progId="Equation.DSMT4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326" y="1702527"/>
                        <a:ext cx="156368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3964577" y="2499360"/>
            <a:ext cx="483108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170422"/>
              </p:ext>
            </p:extLst>
          </p:nvPr>
        </p:nvGraphicFramePr>
        <p:xfrm>
          <a:off x="3918857" y="2584269"/>
          <a:ext cx="15652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7" name="Equation" r:id="rId6" imgW="1028700" imgH="228600" progId="Equation.DSMT4">
                  <p:embed/>
                </p:oleObj>
              </mc:Choice>
              <mc:Fallback>
                <p:oleObj name="Equation" r:id="rId6" imgW="1028700" imgH="228600" progId="Equation.DSMT4">
                  <p:embed/>
                  <p:pic>
                    <p:nvPicPr>
                      <p:cNvPr id="245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857" y="2584269"/>
                        <a:ext cx="15652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rc 19"/>
          <p:cNvSpPr>
            <a:spLocks/>
          </p:cNvSpPr>
          <p:nvPr/>
        </p:nvSpPr>
        <p:spPr bwMode="auto">
          <a:xfrm>
            <a:off x="6128657" y="2736669"/>
            <a:ext cx="381000" cy="609600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609600 h 43190"/>
              <a:gd name="T4" fmla="*/ 0 w 21600"/>
              <a:gd name="T5" fmla="*/ 30487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6433457" y="2889069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Integrate</a:t>
            </a:r>
          </a:p>
        </p:txBody>
      </p:sp>
      <p:graphicFrame>
        <p:nvGraphicFramePr>
          <p:cNvPr id="2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405451"/>
              </p:ext>
            </p:extLst>
          </p:nvPr>
        </p:nvGraphicFramePr>
        <p:xfrm>
          <a:off x="3918857" y="3041469"/>
          <a:ext cx="19907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8" name="Equation" r:id="rId8" imgW="1308100" imgH="419100" progId="Equation.DSMT4">
                  <p:embed/>
                </p:oleObj>
              </mc:Choice>
              <mc:Fallback>
                <p:oleObj name="Equation" r:id="rId8" imgW="1308100" imgH="419100" progId="Equation.DSMT4">
                  <p:embed/>
                  <p:pic>
                    <p:nvPicPr>
                      <p:cNvPr id="2460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857" y="3041469"/>
                        <a:ext cx="199072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rc 31"/>
          <p:cNvSpPr>
            <a:spLocks/>
          </p:cNvSpPr>
          <p:nvPr/>
        </p:nvSpPr>
        <p:spPr bwMode="auto">
          <a:xfrm>
            <a:off x="6128657" y="3346269"/>
            <a:ext cx="381000" cy="838200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838200 h 43190"/>
              <a:gd name="T4" fmla="*/ 0 w 21600"/>
              <a:gd name="T5" fmla="*/ 419197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6433457" y="3574869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Sub in (2,15)</a:t>
            </a:r>
          </a:p>
        </p:txBody>
      </p:sp>
      <p:graphicFrame>
        <p:nvGraphicFramePr>
          <p:cNvPr id="2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982896"/>
              </p:ext>
            </p:extLst>
          </p:nvPr>
        </p:nvGraphicFramePr>
        <p:xfrm>
          <a:off x="3995057" y="3803469"/>
          <a:ext cx="20462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9" name="Equation" r:id="rId10" imgW="1346200" imgH="419100" progId="Equation.DSMT4">
                  <p:embed/>
                </p:oleObj>
              </mc:Choice>
              <mc:Fallback>
                <p:oleObj name="Equation" r:id="rId10" imgW="1346200" imgH="419100" progId="Equation.DSMT4">
                  <p:embed/>
                  <p:pic>
                    <p:nvPicPr>
                      <p:cNvPr id="2460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057" y="3803469"/>
                        <a:ext cx="204628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325273"/>
              </p:ext>
            </p:extLst>
          </p:nvPr>
        </p:nvGraphicFramePr>
        <p:xfrm>
          <a:off x="3995057" y="4489269"/>
          <a:ext cx="15271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0" name="Equation" r:id="rId12" imgW="1002865" imgH="393529" progId="Equation.DSMT4">
                  <p:embed/>
                </p:oleObj>
              </mc:Choice>
              <mc:Fallback>
                <p:oleObj name="Equation" r:id="rId12" imgW="1002865" imgH="393529" progId="Equation.DSMT4">
                  <p:embed/>
                  <p:pic>
                    <p:nvPicPr>
                      <p:cNvPr id="2461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057" y="4489269"/>
                        <a:ext cx="152717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266059"/>
              </p:ext>
            </p:extLst>
          </p:nvPr>
        </p:nvGraphicFramePr>
        <p:xfrm>
          <a:off x="3995057" y="5098869"/>
          <a:ext cx="11985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" name="Equation" r:id="rId14" imgW="787058" imgH="393529" progId="Equation.DSMT4">
                  <p:embed/>
                </p:oleObj>
              </mc:Choice>
              <mc:Fallback>
                <p:oleObj name="Equation" r:id="rId14" imgW="787058" imgH="393529" progId="Equation.DSMT4">
                  <p:embed/>
                  <p:pic>
                    <p:nvPicPr>
                      <p:cNvPr id="2461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057" y="5098869"/>
                        <a:ext cx="119856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925643"/>
              </p:ext>
            </p:extLst>
          </p:nvPr>
        </p:nvGraphicFramePr>
        <p:xfrm>
          <a:off x="3995057" y="5717994"/>
          <a:ext cx="9080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" name="Equation" r:id="rId16" imgW="596641" imgH="393529" progId="Equation.DSMT4">
                  <p:embed/>
                </p:oleObj>
              </mc:Choice>
              <mc:Fallback>
                <p:oleObj name="Equation" r:id="rId16" imgW="596641" imgH="393529" progId="Equation.DSMT4">
                  <p:embed/>
                  <p:pic>
                    <p:nvPicPr>
                      <p:cNvPr id="24612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057" y="5717994"/>
                        <a:ext cx="9080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386613"/>
              </p:ext>
            </p:extLst>
          </p:nvPr>
        </p:nvGraphicFramePr>
        <p:xfrm>
          <a:off x="825137" y="4691743"/>
          <a:ext cx="21653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3" name="Equation" r:id="rId18" imgW="1422400" imgH="419100" progId="Equation.DSMT4">
                  <p:embed/>
                </p:oleObj>
              </mc:Choice>
              <mc:Fallback>
                <p:oleObj name="Equation" r:id="rId18" imgW="1422400" imgH="419100" progId="Equation.DSMT4">
                  <p:embed/>
                  <p:pic>
                    <p:nvPicPr>
                      <p:cNvPr id="2461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137" y="4691743"/>
                        <a:ext cx="21653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Arc 39"/>
          <p:cNvSpPr>
            <a:spLocks/>
          </p:cNvSpPr>
          <p:nvPr/>
        </p:nvSpPr>
        <p:spPr bwMode="auto">
          <a:xfrm>
            <a:off x="6052457" y="4184469"/>
            <a:ext cx="381000" cy="609600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609600 h 43190"/>
              <a:gd name="T4" fmla="*/ 0 w 21600"/>
              <a:gd name="T5" fmla="*/ 30487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Arc 40"/>
          <p:cNvSpPr>
            <a:spLocks/>
          </p:cNvSpPr>
          <p:nvPr/>
        </p:nvSpPr>
        <p:spPr bwMode="auto">
          <a:xfrm>
            <a:off x="5595257" y="4794069"/>
            <a:ext cx="381000" cy="609600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609600 h 43190"/>
              <a:gd name="T4" fmla="*/ 0 w 21600"/>
              <a:gd name="T5" fmla="*/ 30487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41"/>
          <p:cNvSpPr>
            <a:spLocks/>
          </p:cNvSpPr>
          <p:nvPr/>
        </p:nvSpPr>
        <p:spPr bwMode="auto">
          <a:xfrm>
            <a:off x="5366657" y="5403669"/>
            <a:ext cx="381000" cy="609600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609600 h 43190"/>
              <a:gd name="T4" fmla="*/ 0 w 21600"/>
              <a:gd name="T5" fmla="*/ 30487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6357257" y="4260669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Work out each fraction</a:t>
            </a: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5976257" y="4794069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Add the fractions together</a:t>
            </a:r>
          </a:p>
        </p:txBody>
      </p:sp>
      <p:sp>
        <p:nvSpPr>
          <p:cNvPr id="39" name="Text Box 44"/>
          <p:cNvSpPr txBox="1">
            <a:spLocks noChangeArrowheads="1"/>
          </p:cNvSpPr>
          <p:nvPr/>
        </p:nvSpPr>
        <p:spPr bwMode="auto">
          <a:xfrm>
            <a:off x="5366657" y="5556069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Work out c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7566" y="3056710"/>
            <a:ext cx="1994263" cy="65314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788126" y="4715692"/>
            <a:ext cx="2242457" cy="65314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3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 animBg="1"/>
      <p:bldP spid="22" grpId="0" animBg="1"/>
      <p:bldP spid="23" grpId="0"/>
      <p:bldP spid="26" grpId="0" animBg="1"/>
      <p:bldP spid="27" grpId="0"/>
      <p:bldP spid="34" grpId="0" animBg="1"/>
      <p:bldP spid="35" grpId="0" animBg="1"/>
      <p:bldP spid="36" grpId="0" animBg="1"/>
      <p:bldP spid="37" grpId="0"/>
      <p:bldP spid="38" grpId="0"/>
      <p:bldP spid="39" grpId="0"/>
      <p:bldP spid="6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974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find the equation of a function from its gradient function, if you are given a point which it passes through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If we know a coordinate on the original line though, we can find the value of c and hence, the equation of the original line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8045" y="148045"/>
                <a:ext cx="228511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5" y="148045"/>
                <a:ext cx="2285113" cy="7265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897086" y="1040674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u="sng" dirty="0">
                <a:latin typeface="Comic Sans MS" pitchFamily="66" charset="0"/>
              </a:rPr>
              <a:t>Example Question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008120" y="1345474"/>
            <a:ext cx="501396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dirty="0">
                <a:latin typeface="Comic Sans MS" pitchFamily="66" charset="0"/>
              </a:rPr>
              <a:t>The curve X with equation y = f(x) passes through the point (4,5). Given that:</a:t>
            </a: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dirty="0">
                <a:latin typeface="Comic Sans MS" pitchFamily="66" charset="0"/>
              </a:rPr>
              <a:t>Find the equation of X.</a:t>
            </a:r>
          </a:p>
        </p:txBody>
      </p:sp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256000"/>
              </p:ext>
            </p:extLst>
          </p:nvPr>
        </p:nvGraphicFramePr>
        <p:xfrm>
          <a:off x="5780315" y="1835332"/>
          <a:ext cx="13716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54" name="Equation" r:id="rId4" imgW="901309" imgH="444307" progId="Equation.DSMT4">
                  <p:embed/>
                </p:oleObj>
              </mc:Choice>
              <mc:Fallback>
                <p:oleObj name="Equation" r:id="rId4" imgW="901309" imgH="444307" progId="Equation.DSMT4">
                  <p:embed/>
                  <p:pic>
                    <p:nvPicPr>
                      <p:cNvPr id="20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315" y="1835332"/>
                        <a:ext cx="13716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Line 8"/>
          <p:cNvSpPr>
            <a:spLocks noChangeShapeType="1"/>
          </p:cNvSpPr>
          <p:nvPr/>
        </p:nvSpPr>
        <p:spPr bwMode="auto">
          <a:xfrm flipV="1">
            <a:off x="3997235" y="3013165"/>
            <a:ext cx="48855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4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965555"/>
              </p:ext>
            </p:extLst>
          </p:nvPr>
        </p:nvGraphicFramePr>
        <p:xfrm>
          <a:off x="3999411" y="3021875"/>
          <a:ext cx="13716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55" name="Equation" r:id="rId6" imgW="901309" imgH="444307" progId="Equation.DSMT4">
                  <p:embed/>
                </p:oleObj>
              </mc:Choice>
              <mc:Fallback>
                <p:oleObj name="Equation" r:id="rId6" imgW="901309" imgH="444307" progId="Equation.DSMT4">
                  <p:embed/>
                  <p:pic>
                    <p:nvPicPr>
                      <p:cNvPr id="225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9411" y="3021875"/>
                        <a:ext cx="13716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830383"/>
              </p:ext>
            </p:extLst>
          </p:nvPr>
        </p:nvGraphicFramePr>
        <p:xfrm>
          <a:off x="3999411" y="3860075"/>
          <a:ext cx="11398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56" name="Equation" r:id="rId8" imgW="748975" imgH="444307" progId="Equation.DSMT4">
                  <p:embed/>
                </p:oleObj>
              </mc:Choice>
              <mc:Fallback>
                <p:oleObj name="Equation" r:id="rId8" imgW="748975" imgH="444307" progId="Equation.DSMT4">
                  <p:embed/>
                  <p:pic>
                    <p:nvPicPr>
                      <p:cNvPr id="225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9411" y="3860075"/>
                        <a:ext cx="11398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50487"/>
              </p:ext>
            </p:extLst>
          </p:nvPr>
        </p:nvGraphicFramePr>
        <p:xfrm>
          <a:off x="5142411" y="3909288"/>
          <a:ext cx="5603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57" name="Equation" r:id="rId10" imgW="368300" imgH="419100" progId="Equation.DSMT4">
                  <p:embed/>
                </p:oleObj>
              </mc:Choice>
              <mc:Fallback>
                <p:oleObj name="Equation" r:id="rId10" imgW="368300" imgH="419100" progId="Equation.DSMT4">
                  <p:embed/>
                  <p:pic>
                    <p:nvPicPr>
                      <p:cNvPr id="225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411" y="3909288"/>
                        <a:ext cx="56038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939106"/>
              </p:ext>
            </p:extLst>
          </p:nvPr>
        </p:nvGraphicFramePr>
        <p:xfrm>
          <a:off x="3999411" y="4622075"/>
          <a:ext cx="10239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58" name="Equation" r:id="rId12" imgW="672808" imgH="330057" progId="Equation.DSMT4">
                  <p:embed/>
                </p:oleObj>
              </mc:Choice>
              <mc:Fallback>
                <p:oleObj name="Equation" r:id="rId12" imgW="672808" imgH="330057" progId="Equation.DSMT4">
                  <p:embed/>
                  <p:pic>
                    <p:nvPicPr>
                      <p:cNvPr id="225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9411" y="4622075"/>
                        <a:ext cx="10239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112284"/>
              </p:ext>
            </p:extLst>
          </p:nvPr>
        </p:nvGraphicFramePr>
        <p:xfrm>
          <a:off x="5066211" y="4622075"/>
          <a:ext cx="6969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59" name="Equation" r:id="rId14" imgW="457002" imgH="304668" progId="Equation.DSMT4">
                  <p:embed/>
                </p:oleObj>
              </mc:Choice>
              <mc:Fallback>
                <p:oleObj name="Equation" r:id="rId14" imgW="457002" imgH="304668" progId="Equation.DSMT4">
                  <p:embed/>
                  <p:pic>
                    <p:nvPicPr>
                      <p:cNvPr id="225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6211" y="4622075"/>
                        <a:ext cx="6969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133681"/>
              </p:ext>
            </p:extLst>
          </p:nvPr>
        </p:nvGraphicFramePr>
        <p:xfrm>
          <a:off x="3999411" y="5155475"/>
          <a:ext cx="106203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0" name="Equation" r:id="rId16" imgW="698197" imgH="622030" progId="Equation.DSMT4">
                  <p:embed/>
                </p:oleObj>
              </mc:Choice>
              <mc:Fallback>
                <p:oleObj name="Equation" r:id="rId16" imgW="698197" imgH="622030" progId="Equation.DSMT4">
                  <p:embed/>
                  <p:pic>
                    <p:nvPicPr>
                      <p:cNvPr id="225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9411" y="5155475"/>
                        <a:ext cx="1062038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487561"/>
              </p:ext>
            </p:extLst>
          </p:nvPr>
        </p:nvGraphicFramePr>
        <p:xfrm>
          <a:off x="5142411" y="5155475"/>
          <a:ext cx="6969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1" name="Equation" r:id="rId18" imgW="457200" imgH="609600" progId="Equation.DSMT4">
                  <p:embed/>
                </p:oleObj>
              </mc:Choice>
              <mc:Fallback>
                <p:oleObj name="Equation" r:id="rId18" imgW="457200" imgH="609600" progId="Equation.DSMT4">
                  <p:embed/>
                  <p:pic>
                    <p:nvPicPr>
                      <p:cNvPr id="2254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411" y="5155475"/>
                        <a:ext cx="69691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636655"/>
              </p:ext>
            </p:extLst>
          </p:nvPr>
        </p:nvGraphicFramePr>
        <p:xfrm>
          <a:off x="3993424" y="6118497"/>
          <a:ext cx="11414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2" name="Equation" r:id="rId20" imgW="749300" imgH="419100" progId="Equation.DSMT4">
                  <p:embed/>
                </p:oleObj>
              </mc:Choice>
              <mc:Fallback>
                <p:oleObj name="Equation" r:id="rId20" imgW="749300" imgH="419100" progId="Equation.DSMT4">
                  <p:embed/>
                  <p:pic>
                    <p:nvPicPr>
                      <p:cNvPr id="2254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3424" y="6118497"/>
                        <a:ext cx="114141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605156"/>
              </p:ext>
            </p:extLst>
          </p:nvPr>
        </p:nvGraphicFramePr>
        <p:xfrm>
          <a:off x="5184049" y="6118497"/>
          <a:ext cx="6191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3" name="Equation" r:id="rId22" imgW="406048" imgH="304536" progId="Equation.DSMT4">
                  <p:embed/>
                </p:oleObj>
              </mc:Choice>
              <mc:Fallback>
                <p:oleObj name="Equation" r:id="rId22" imgW="406048" imgH="304536" progId="Equation.DSMT4">
                  <p:embed/>
                  <p:pic>
                    <p:nvPicPr>
                      <p:cNvPr id="2254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049" y="6118497"/>
                        <a:ext cx="6191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830627"/>
              </p:ext>
            </p:extLst>
          </p:nvPr>
        </p:nvGraphicFramePr>
        <p:xfrm>
          <a:off x="5765074" y="6347097"/>
          <a:ext cx="3683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4" name="Equation" r:id="rId24" imgW="241091" imgH="164957" progId="Equation.DSMT4">
                  <p:embed/>
                </p:oleObj>
              </mc:Choice>
              <mc:Fallback>
                <p:oleObj name="Equation" r:id="rId24" imgW="241091" imgH="164957" progId="Equation.DSMT4">
                  <p:embed/>
                  <p:pic>
                    <p:nvPicPr>
                      <p:cNvPr id="2254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074" y="6347097"/>
                        <a:ext cx="36830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Arc 20"/>
          <p:cNvSpPr>
            <a:spLocks/>
          </p:cNvSpPr>
          <p:nvPr/>
        </p:nvSpPr>
        <p:spPr bwMode="auto">
          <a:xfrm>
            <a:off x="5904411" y="3326675"/>
            <a:ext cx="381000" cy="838200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838200 h 43190"/>
              <a:gd name="T4" fmla="*/ 0 w 21600"/>
              <a:gd name="T5" fmla="*/ 419197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" name="Arc 21"/>
          <p:cNvSpPr>
            <a:spLocks/>
          </p:cNvSpPr>
          <p:nvPr/>
        </p:nvSpPr>
        <p:spPr bwMode="auto">
          <a:xfrm>
            <a:off x="5904411" y="4164875"/>
            <a:ext cx="381000" cy="762000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762000 h 43190"/>
              <a:gd name="T4" fmla="*/ 0 w 21600"/>
              <a:gd name="T5" fmla="*/ 381088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" name="Arc 22"/>
          <p:cNvSpPr>
            <a:spLocks/>
          </p:cNvSpPr>
          <p:nvPr/>
        </p:nvSpPr>
        <p:spPr bwMode="auto">
          <a:xfrm>
            <a:off x="6313714" y="4926875"/>
            <a:ext cx="381000" cy="762000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762000 h 43190"/>
              <a:gd name="T4" fmla="*/ 0 w 21600"/>
              <a:gd name="T5" fmla="*/ 381088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Text Box 23"/>
          <p:cNvSpPr txBox="1">
            <a:spLocks noChangeArrowheads="1"/>
          </p:cNvSpPr>
          <p:nvPr/>
        </p:nvSpPr>
        <p:spPr bwMode="auto">
          <a:xfrm>
            <a:off x="6209211" y="3402875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Split into 2 parts</a:t>
            </a: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6285411" y="4241075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Write in the form ax</a:t>
            </a:r>
            <a:r>
              <a:rPr lang="en-GB" sz="1400" baseline="30000">
                <a:solidFill>
                  <a:srgbClr val="FF0000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59" name="Text Box 25"/>
          <p:cNvSpPr txBox="1">
            <a:spLocks noChangeArrowheads="1"/>
          </p:cNvSpPr>
          <p:nvPr/>
        </p:nvSpPr>
        <p:spPr bwMode="auto">
          <a:xfrm>
            <a:off x="6694714" y="5155475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" name="Arc 22"/>
          <p:cNvSpPr>
            <a:spLocks/>
          </p:cNvSpPr>
          <p:nvPr/>
        </p:nvSpPr>
        <p:spPr bwMode="auto">
          <a:xfrm>
            <a:off x="6326777" y="5715001"/>
            <a:ext cx="381000" cy="762000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762000 h 43190"/>
              <a:gd name="T4" fmla="*/ 0 w 21600"/>
              <a:gd name="T5" fmla="*/ 381088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4" name="Text Box 25"/>
          <p:cNvSpPr txBox="1">
            <a:spLocks noChangeArrowheads="1"/>
          </p:cNvSpPr>
          <p:nvPr/>
        </p:nvSpPr>
        <p:spPr bwMode="auto">
          <a:xfrm>
            <a:off x="6455227" y="5969727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6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09150"/>
              </p:ext>
            </p:extLst>
          </p:nvPr>
        </p:nvGraphicFramePr>
        <p:xfrm>
          <a:off x="5865223" y="5550263"/>
          <a:ext cx="3683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5" name="Equation" r:id="rId24" imgW="241091" imgH="164957" progId="Equation.DSMT4">
                  <p:embed/>
                </p:oleObj>
              </mc:Choice>
              <mc:Fallback>
                <p:oleObj name="Equation" r:id="rId24" imgW="241091" imgH="164957" progId="Equation.DSMT4">
                  <p:embed/>
                  <p:pic>
                    <p:nvPicPr>
                      <p:cNvPr id="5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223" y="5550263"/>
                        <a:ext cx="36830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42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3" grpId="0" animBg="1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974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find the equation of a function from its gradient function, if you are given a point which it passes through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If we know a coordinate on the original line though, we can find the value of c and hence, the equation of the original line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8045" y="148045"/>
                <a:ext cx="228511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5" y="148045"/>
                <a:ext cx="2285113" cy="7265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897086" y="1040674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u="sng" dirty="0">
                <a:latin typeface="Comic Sans MS" pitchFamily="66" charset="0"/>
              </a:rPr>
              <a:t>Example Question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008120" y="1345474"/>
            <a:ext cx="501396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dirty="0">
                <a:latin typeface="Comic Sans MS" pitchFamily="66" charset="0"/>
              </a:rPr>
              <a:t>The curve X with equation y = f(x) passes through the point (4,5). Given that:</a:t>
            </a: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dirty="0">
                <a:latin typeface="Comic Sans MS" pitchFamily="66" charset="0"/>
              </a:rPr>
              <a:t>Find the equation of X.</a:t>
            </a:r>
          </a:p>
        </p:txBody>
      </p:sp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256000"/>
              </p:ext>
            </p:extLst>
          </p:nvPr>
        </p:nvGraphicFramePr>
        <p:xfrm>
          <a:off x="5780315" y="1835332"/>
          <a:ext cx="13716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3" name="Equation" r:id="rId4" imgW="901309" imgH="444307" progId="Equation.DSMT4">
                  <p:embed/>
                </p:oleObj>
              </mc:Choice>
              <mc:Fallback>
                <p:oleObj name="Equation" r:id="rId4" imgW="901309" imgH="444307" progId="Equation.DSMT4">
                  <p:embed/>
                  <p:pic>
                    <p:nvPicPr>
                      <p:cNvPr id="4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315" y="1835332"/>
                        <a:ext cx="13716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Line 8"/>
          <p:cNvSpPr>
            <a:spLocks noChangeShapeType="1"/>
          </p:cNvSpPr>
          <p:nvPr/>
        </p:nvSpPr>
        <p:spPr bwMode="auto">
          <a:xfrm flipV="1">
            <a:off x="3997235" y="3013165"/>
            <a:ext cx="48855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714025"/>
              </p:ext>
            </p:extLst>
          </p:nvPr>
        </p:nvGraphicFramePr>
        <p:xfrm>
          <a:off x="3979817" y="3030583"/>
          <a:ext cx="11414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4" name="Equation" r:id="rId6" imgW="749300" imgH="419100" progId="Equation.DSMT4">
                  <p:embed/>
                </p:oleObj>
              </mc:Choice>
              <mc:Fallback>
                <p:oleObj name="Equation" r:id="rId6" imgW="749300" imgH="419100" progId="Equation.DSMT4">
                  <p:embed/>
                  <p:pic>
                    <p:nvPicPr>
                      <p:cNvPr id="235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17" y="3030583"/>
                        <a:ext cx="114141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94176"/>
              </p:ext>
            </p:extLst>
          </p:nvPr>
        </p:nvGraphicFramePr>
        <p:xfrm>
          <a:off x="5122817" y="3030583"/>
          <a:ext cx="6191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5" name="Equation" r:id="rId8" imgW="406048" imgH="304536" progId="Equation.DSMT4">
                  <p:embed/>
                </p:oleObj>
              </mc:Choice>
              <mc:Fallback>
                <p:oleObj name="Equation" r:id="rId8" imgW="406048" imgH="304536" progId="Equation.DSMT4">
                  <p:embed/>
                  <p:pic>
                    <p:nvPicPr>
                      <p:cNvPr id="235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17" y="3030583"/>
                        <a:ext cx="6191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533191"/>
              </p:ext>
            </p:extLst>
          </p:nvPr>
        </p:nvGraphicFramePr>
        <p:xfrm>
          <a:off x="5732417" y="3259183"/>
          <a:ext cx="3683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6" name="Equation" r:id="rId10" imgW="241091" imgH="164957" progId="Equation.DSMT4">
                  <p:embed/>
                </p:oleObj>
              </mc:Choice>
              <mc:Fallback>
                <p:oleObj name="Equation" r:id="rId10" imgW="241091" imgH="164957" progId="Equation.DSMT4">
                  <p:embed/>
                  <p:pic>
                    <p:nvPicPr>
                      <p:cNvPr id="2357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17" y="3259183"/>
                        <a:ext cx="36830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Arc 29"/>
          <p:cNvSpPr>
            <a:spLocks/>
          </p:cNvSpPr>
          <p:nvPr/>
        </p:nvSpPr>
        <p:spPr bwMode="auto">
          <a:xfrm>
            <a:off x="6570617" y="3335383"/>
            <a:ext cx="381000" cy="609600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609600 h 43190"/>
              <a:gd name="T4" fmla="*/ 0 w 21600"/>
              <a:gd name="T5" fmla="*/ 30487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956203"/>
              </p:ext>
            </p:extLst>
          </p:nvPr>
        </p:nvGraphicFramePr>
        <p:xfrm>
          <a:off x="3979817" y="3640183"/>
          <a:ext cx="14700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7" name="Equation" r:id="rId12" imgW="965200" imgH="393700" progId="Equation.DSMT4">
                  <p:embed/>
                </p:oleObj>
              </mc:Choice>
              <mc:Fallback>
                <p:oleObj name="Equation" r:id="rId12" imgW="965200" imgH="393700" progId="Equation.DSMT4">
                  <p:embed/>
                  <p:pic>
                    <p:nvPicPr>
                      <p:cNvPr id="2358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17" y="3640183"/>
                        <a:ext cx="14700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472624"/>
              </p:ext>
            </p:extLst>
          </p:nvPr>
        </p:nvGraphicFramePr>
        <p:xfrm>
          <a:off x="5427617" y="3716383"/>
          <a:ext cx="6969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8" name="Equation" r:id="rId14" imgW="457200" imgH="228600" progId="Equation.DSMT4">
                  <p:embed/>
                </p:oleObj>
              </mc:Choice>
              <mc:Fallback>
                <p:oleObj name="Equation" r:id="rId14" imgW="457200" imgH="228600" progId="Equation.DSMT4">
                  <p:embed/>
                  <p:pic>
                    <p:nvPicPr>
                      <p:cNvPr id="2358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617" y="3716383"/>
                        <a:ext cx="6969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778255"/>
              </p:ext>
            </p:extLst>
          </p:nvPr>
        </p:nvGraphicFramePr>
        <p:xfrm>
          <a:off x="6113417" y="3792583"/>
          <a:ext cx="3683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9" name="Equation" r:id="rId16" imgW="241091" imgH="164957" progId="Equation.DSMT4">
                  <p:embed/>
                </p:oleObj>
              </mc:Choice>
              <mc:Fallback>
                <p:oleObj name="Equation" r:id="rId16" imgW="241091" imgH="164957" progId="Equation.DSMT4">
                  <p:embed/>
                  <p:pic>
                    <p:nvPicPr>
                      <p:cNvPr id="2358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17" y="3792583"/>
                        <a:ext cx="36830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157657"/>
              </p:ext>
            </p:extLst>
          </p:nvPr>
        </p:nvGraphicFramePr>
        <p:xfrm>
          <a:off x="3979817" y="4240258"/>
          <a:ext cx="11223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0" name="Equation" r:id="rId17" imgW="736280" imgH="393529" progId="Equation.DSMT4">
                  <p:embed/>
                </p:oleObj>
              </mc:Choice>
              <mc:Fallback>
                <p:oleObj name="Equation" r:id="rId17" imgW="736280" imgH="393529" progId="Equation.DSMT4">
                  <p:embed/>
                  <p:pic>
                    <p:nvPicPr>
                      <p:cNvPr id="2358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17" y="4240258"/>
                        <a:ext cx="112236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063407"/>
              </p:ext>
            </p:extLst>
          </p:nvPr>
        </p:nvGraphicFramePr>
        <p:xfrm>
          <a:off x="5122817" y="4325983"/>
          <a:ext cx="6969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1" name="Equation" r:id="rId19" imgW="457002" imgH="215806" progId="Equation.DSMT4">
                  <p:embed/>
                </p:oleObj>
              </mc:Choice>
              <mc:Fallback>
                <p:oleObj name="Equation" r:id="rId19" imgW="457002" imgH="215806" progId="Equation.DSMT4">
                  <p:embed/>
                  <p:pic>
                    <p:nvPicPr>
                      <p:cNvPr id="2358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17" y="4325983"/>
                        <a:ext cx="69691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473090"/>
              </p:ext>
            </p:extLst>
          </p:nvPr>
        </p:nvGraphicFramePr>
        <p:xfrm>
          <a:off x="5884817" y="4402183"/>
          <a:ext cx="3683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2" name="Equation" r:id="rId21" imgW="241091" imgH="164957" progId="Equation.DSMT4">
                  <p:embed/>
                </p:oleObj>
              </mc:Choice>
              <mc:Fallback>
                <p:oleObj name="Equation" r:id="rId21" imgW="241091" imgH="164957" progId="Equation.DSMT4">
                  <p:embed/>
                  <p:pic>
                    <p:nvPicPr>
                      <p:cNvPr id="2358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817" y="4402183"/>
                        <a:ext cx="36830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948440"/>
              </p:ext>
            </p:extLst>
          </p:nvPr>
        </p:nvGraphicFramePr>
        <p:xfrm>
          <a:off x="3979817" y="5011783"/>
          <a:ext cx="792163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3" name="Equation" r:id="rId22" imgW="520248" imgH="177646" progId="Equation.DSMT4">
                  <p:embed/>
                </p:oleObj>
              </mc:Choice>
              <mc:Fallback>
                <p:oleObj name="Equation" r:id="rId22" imgW="520248" imgH="177646" progId="Equation.DSMT4">
                  <p:embed/>
                  <p:pic>
                    <p:nvPicPr>
                      <p:cNvPr id="2358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17" y="5011783"/>
                        <a:ext cx="792163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62781"/>
              </p:ext>
            </p:extLst>
          </p:nvPr>
        </p:nvGraphicFramePr>
        <p:xfrm>
          <a:off x="4741817" y="5011783"/>
          <a:ext cx="38735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4" name="Equation" r:id="rId24" imgW="253670" imgH="177569" progId="Equation.DSMT4">
                  <p:embed/>
                </p:oleObj>
              </mc:Choice>
              <mc:Fallback>
                <p:oleObj name="Equation" r:id="rId24" imgW="253670" imgH="177569" progId="Equation.DSMT4">
                  <p:embed/>
                  <p:pic>
                    <p:nvPicPr>
                      <p:cNvPr id="2358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17" y="5011783"/>
                        <a:ext cx="38735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732422"/>
              </p:ext>
            </p:extLst>
          </p:nvPr>
        </p:nvGraphicFramePr>
        <p:xfrm>
          <a:off x="5122817" y="5011783"/>
          <a:ext cx="3683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5" name="Equation" r:id="rId26" imgW="241091" imgH="164957" progId="Equation.DSMT4">
                  <p:embed/>
                </p:oleObj>
              </mc:Choice>
              <mc:Fallback>
                <p:oleObj name="Equation" r:id="rId26" imgW="241091" imgH="164957" progId="Equation.DSMT4">
                  <p:embed/>
                  <p:pic>
                    <p:nvPicPr>
                      <p:cNvPr id="2359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17" y="5011783"/>
                        <a:ext cx="36830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Arc 40"/>
          <p:cNvSpPr>
            <a:spLocks/>
          </p:cNvSpPr>
          <p:nvPr/>
        </p:nvSpPr>
        <p:spPr bwMode="auto">
          <a:xfrm>
            <a:off x="6570617" y="3944983"/>
            <a:ext cx="381000" cy="609600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609600 h 43190"/>
              <a:gd name="T4" fmla="*/ 0 w 21600"/>
              <a:gd name="T5" fmla="*/ 30487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" name="Arc 41"/>
          <p:cNvSpPr>
            <a:spLocks/>
          </p:cNvSpPr>
          <p:nvPr/>
        </p:nvSpPr>
        <p:spPr bwMode="auto">
          <a:xfrm>
            <a:off x="6418217" y="4554583"/>
            <a:ext cx="381000" cy="609600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609600 h 43190"/>
              <a:gd name="T4" fmla="*/ 0 w 21600"/>
              <a:gd name="T5" fmla="*/ 304871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" name="Arc 42"/>
          <p:cNvSpPr>
            <a:spLocks/>
          </p:cNvSpPr>
          <p:nvPr/>
        </p:nvSpPr>
        <p:spPr bwMode="auto">
          <a:xfrm>
            <a:off x="5580017" y="5164182"/>
            <a:ext cx="158932" cy="444137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" name="Text Box 43"/>
          <p:cNvSpPr txBox="1">
            <a:spLocks noChangeArrowheads="1"/>
          </p:cNvSpPr>
          <p:nvPr/>
        </p:nvSpPr>
        <p:spPr bwMode="auto">
          <a:xfrm>
            <a:off x="6875417" y="3335383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Rewrite for substitution</a:t>
            </a:r>
          </a:p>
        </p:txBody>
      </p:sp>
      <p:sp>
        <p:nvSpPr>
          <p:cNvPr id="70" name="Text Box 44"/>
          <p:cNvSpPr txBox="1">
            <a:spLocks noChangeArrowheads="1"/>
          </p:cNvSpPr>
          <p:nvPr/>
        </p:nvSpPr>
        <p:spPr bwMode="auto">
          <a:xfrm>
            <a:off x="6951617" y="4097383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y = 5, x = 4</a:t>
            </a:r>
          </a:p>
        </p:txBody>
      </p:sp>
      <p:sp>
        <p:nvSpPr>
          <p:cNvPr id="71" name="Text Box 45"/>
          <p:cNvSpPr txBox="1">
            <a:spLocks noChangeArrowheads="1"/>
          </p:cNvSpPr>
          <p:nvPr/>
        </p:nvSpPr>
        <p:spPr bwMode="auto">
          <a:xfrm>
            <a:off x="6799217" y="4554583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Work out each part </a:t>
            </a:r>
            <a:r>
              <a:rPr lang="en-GB" sz="1400" u="sng">
                <a:solidFill>
                  <a:srgbClr val="FF0000"/>
                </a:solidFill>
                <a:latin typeface="Comic Sans MS" pitchFamily="66" charset="0"/>
              </a:rPr>
              <a:t>carefully</a:t>
            </a:r>
          </a:p>
        </p:txBody>
      </p:sp>
      <p:graphicFrame>
        <p:nvGraphicFramePr>
          <p:cNvPr id="7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270384"/>
              </p:ext>
            </p:extLst>
          </p:nvPr>
        </p:nvGraphicFramePr>
        <p:xfrm>
          <a:off x="498566" y="4654731"/>
          <a:ext cx="11414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6" name="Equation" r:id="rId27" imgW="749300" imgH="419100" progId="Equation.DSMT4">
                  <p:embed/>
                </p:oleObj>
              </mc:Choice>
              <mc:Fallback>
                <p:oleObj name="Equation" r:id="rId27" imgW="749300" imgH="419100" progId="Equation.DSMT4">
                  <p:embed/>
                  <p:pic>
                    <p:nvPicPr>
                      <p:cNvPr id="23598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566" y="4654731"/>
                        <a:ext cx="114141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596027"/>
              </p:ext>
            </p:extLst>
          </p:nvPr>
        </p:nvGraphicFramePr>
        <p:xfrm>
          <a:off x="1641566" y="4654731"/>
          <a:ext cx="6191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7" name="Equation" r:id="rId28" imgW="406048" imgH="304536" progId="Equation.DSMT4">
                  <p:embed/>
                </p:oleObj>
              </mc:Choice>
              <mc:Fallback>
                <p:oleObj name="Equation" r:id="rId28" imgW="406048" imgH="304536" progId="Equation.DSMT4">
                  <p:embed/>
                  <p:pic>
                    <p:nvPicPr>
                      <p:cNvPr id="23599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566" y="4654731"/>
                        <a:ext cx="6191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62400" y="5403668"/>
                <a:ext cx="52931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403668"/>
                <a:ext cx="529312" cy="46262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5497287" y="5238206"/>
            <a:ext cx="1600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c</a:t>
            </a:r>
            <a:endParaRPr lang="en-GB" sz="1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259874" y="4737462"/>
                <a:ext cx="393248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874" y="4737462"/>
                <a:ext cx="393248" cy="46262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78971" y="4641669"/>
            <a:ext cx="2229395" cy="68797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3966754" y="3030583"/>
            <a:ext cx="2229395" cy="62701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1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6" grpId="0"/>
      <p:bldP spid="78" grpId="0"/>
      <p:bldP spid="79" grpId="0"/>
      <p:bldP spid="7" grpId="0" animBg="1"/>
      <p:bldP spid="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9C1568B-E78F-4828-A04B-76140F6FC83F}"/>
              </a:ext>
            </a:extLst>
          </p:cNvPr>
          <p:cNvSpPr/>
          <p:nvPr/>
        </p:nvSpPr>
        <p:spPr>
          <a:xfrm>
            <a:off x="1264803" y="2212739"/>
            <a:ext cx="6632265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13D</a:t>
            </a:r>
            <a:endParaRPr lang="ja-JP" altLang="en-US" sz="8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Papyrus" panose="03070502060502030205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0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6424" y="1523999"/>
                <a:ext cx="4432662" cy="48942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1) Simplify these expressions: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		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2)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equals:</a:t>
                </a: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	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424" y="1523999"/>
                <a:ext cx="4432662" cy="4894217"/>
              </a:xfrm>
              <a:blipFill>
                <a:blip r:embed="rId2"/>
                <a:stretch>
                  <a:fillRect l="-1376" t="-12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1338" y="1502227"/>
                <a:ext cx="4432662" cy="48942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3) Sketch the curves with the following equations: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+1)(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+5)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338" y="1502227"/>
                <a:ext cx="4432662" cy="4894217"/>
              </a:xfrm>
              <a:prstGeom prst="rect">
                <a:avLst/>
              </a:prstGeom>
              <a:blipFill>
                <a:blip r:embed="rId3"/>
                <a:stretch>
                  <a:fillRect l="-1513" t="-12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3737" y="1985554"/>
                <a:ext cx="481157" cy="50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37" y="1985554"/>
                <a:ext cx="481157" cy="5050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2252" y="2103120"/>
                <a:ext cx="619016" cy="50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252" y="2103120"/>
                <a:ext cx="619016" cy="5050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9235" y="3196045"/>
                <a:ext cx="1041504" cy="50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35" y="3196045"/>
                <a:ext cx="1041504" cy="5050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74870" y="3235234"/>
                <a:ext cx="1149610" cy="500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870" y="3235234"/>
                <a:ext cx="1149610" cy="5009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4733" y="5199018"/>
                <a:ext cx="1032590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33" y="5199018"/>
                <a:ext cx="1032590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57453" y="5159830"/>
                <a:ext cx="784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453" y="5159830"/>
                <a:ext cx="7841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6836" y="6178732"/>
                <a:ext cx="1165640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36" y="6178732"/>
                <a:ext cx="1165640" cy="375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48893" y="5982789"/>
                <a:ext cx="1349921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893" y="5982789"/>
                <a:ext cx="1349921" cy="612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6">
            <a:extLst>
              <a:ext uri="{FF2B5EF4-FFF2-40B4-BE49-F238E27FC236}">
                <a16:creationId xmlns:a16="http://schemas.microsoft.com/office/drawing/2014/main" id="{500E218A-B30C-4CC0-8DFD-2CAC154E1097}"/>
              </a:ext>
            </a:extLst>
          </p:cNvPr>
          <p:cNvGrpSpPr/>
          <p:nvPr/>
        </p:nvGrpSpPr>
        <p:grpSpPr>
          <a:xfrm>
            <a:off x="7168787" y="2501305"/>
            <a:ext cx="1518082" cy="1606858"/>
            <a:chOff x="3320248" y="2547891"/>
            <a:chExt cx="763480" cy="763480"/>
          </a:xfrm>
        </p:grpSpPr>
        <p:cxnSp>
          <p:nvCxnSpPr>
            <p:cNvPr id="15" name="直線コネクタ 7">
              <a:extLst>
                <a:ext uri="{FF2B5EF4-FFF2-40B4-BE49-F238E27FC236}">
                  <a16:creationId xmlns:a16="http://schemas.microsoft.com/office/drawing/2014/main" id="{F16A3F63-1305-4142-9BEE-AFFC663408A7}"/>
                </a:ext>
              </a:extLst>
            </p:cNvPr>
            <p:cNvCxnSpPr/>
            <p:nvPr/>
          </p:nvCxnSpPr>
          <p:spPr>
            <a:xfrm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8">
              <a:extLst>
                <a:ext uri="{FF2B5EF4-FFF2-40B4-BE49-F238E27FC236}">
                  <a16:creationId xmlns:a16="http://schemas.microsoft.com/office/drawing/2014/main" id="{686B14CB-23D9-4DB6-998E-1FB416FF5FE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フリーフォーム: 図形 9">
            <a:extLst>
              <a:ext uri="{FF2B5EF4-FFF2-40B4-BE49-F238E27FC236}">
                <a16:creationId xmlns:a16="http://schemas.microsoft.com/office/drawing/2014/main" id="{4287FE52-C8A5-4A35-96D2-C54CA3E5C9CC}"/>
              </a:ext>
            </a:extLst>
          </p:cNvPr>
          <p:cNvSpPr/>
          <p:nvPr/>
        </p:nvSpPr>
        <p:spPr>
          <a:xfrm>
            <a:off x="7414866" y="2625591"/>
            <a:ext cx="1180730" cy="1309214"/>
          </a:xfrm>
          <a:custGeom>
            <a:avLst/>
            <a:gdLst>
              <a:gd name="connsiteX0" fmla="*/ 0 w 1837678"/>
              <a:gd name="connsiteY0" fmla="*/ 0 h 1766657"/>
              <a:gd name="connsiteX1" fmla="*/ 932156 w 1837678"/>
              <a:gd name="connsiteY1" fmla="*/ 1766656 h 1766657"/>
              <a:gd name="connsiteX2" fmla="*/ 1837678 w 1837678"/>
              <a:gd name="connsiteY2" fmla="*/ 8878 h 176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7678" h="1766657">
                <a:moveTo>
                  <a:pt x="0" y="0"/>
                </a:moveTo>
                <a:cubicBezTo>
                  <a:pt x="312938" y="882588"/>
                  <a:pt x="625876" y="1765176"/>
                  <a:pt x="932156" y="1766656"/>
                </a:cubicBezTo>
                <a:cubicBezTo>
                  <a:pt x="1238436" y="1768136"/>
                  <a:pt x="1538057" y="888507"/>
                  <a:pt x="1837678" y="887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グループ化 10">
            <a:extLst>
              <a:ext uri="{FF2B5EF4-FFF2-40B4-BE49-F238E27FC236}">
                <a16:creationId xmlns:a16="http://schemas.microsoft.com/office/drawing/2014/main" id="{09D19384-FBB9-4097-AE52-F86DF89675B3}"/>
              </a:ext>
            </a:extLst>
          </p:cNvPr>
          <p:cNvGrpSpPr/>
          <p:nvPr/>
        </p:nvGrpSpPr>
        <p:grpSpPr>
          <a:xfrm>
            <a:off x="6997179" y="4748116"/>
            <a:ext cx="1518082" cy="1606858"/>
            <a:chOff x="3320248" y="2547891"/>
            <a:chExt cx="763480" cy="763480"/>
          </a:xfrm>
        </p:grpSpPr>
        <p:cxnSp>
          <p:nvCxnSpPr>
            <p:cNvPr id="19" name="直線コネクタ 11">
              <a:extLst>
                <a:ext uri="{FF2B5EF4-FFF2-40B4-BE49-F238E27FC236}">
                  <a16:creationId xmlns:a16="http://schemas.microsoft.com/office/drawing/2014/main" id="{331C22B4-2D3F-4A63-B378-BC1C295140F6}"/>
                </a:ext>
              </a:extLst>
            </p:cNvPr>
            <p:cNvCxnSpPr/>
            <p:nvPr/>
          </p:nvCxnSpPr>
          <p:spPr>
            <a:xfrm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2">
              <a:extLst>
                <a:ext uri="{FF2B5EF4-FFF2-40B4-BE49-F238E27FC236}">
                  <a16:creationId xmlns:a16="http://schemas.microsoft.com/office/drawing/2014/main" id="{2D0F031D-1CBA-441B-86B7-8853E483684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14">
                <a:extLst>
                  <a:ext uri="{FF2B5EF4-FFF2-40B4-BE49-F238E27FC236}">
                    <a16:creationId xmlns:a16="http://schemas.microsoft.com/office/drawing/2014/main" id="{FDC59B76-555F-44F7-BA95-01A46D37D699}"/>
                  </a:ext>
                </a:extLst>
              </p:cNvPr>
              <p:cNvSpPr txBox="1"/>
              <p:nvPr/>
            </p:nvSpPr>
            <p:spPr>
              <a:xfrm>
                <a:off x="7213280" y="3273662"/>
                <a:ext cx="5400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14">
                <a:extLst>
                  <a:ext uri="{FF2B5EF4-FFF2-40B4-BE49-F238E27FC236}">
                    <a16:creationId xmlns:a16="http://schemas.microsoft.com/office/drawing/2014/main" id="{FDC59B76-555F-44F7-BA95-01A46D37D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280" y="3273662"/>
                <a:ext cx="540061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15">
                <a:extLst>
                  <a:ext uri="{FF2B5EF4-FFF2-40B4-BE49-F238E27FC236}">
                    <a16:creationId xmlns:a16="http://schemas.microsoft.com/office/drawing/2014/main" id="{9A086F75-7F4D-4A1E-8BF5-1293C7AD6665}"/>
                  </a:ext>
                </a:extLst>
              </p:cNvPr>
              <p:cNvSpPr txBox="1"/>
              <p:nvPr/>
            </p:nvSpPr>
            <p:spPr>
              <a:xfrm>
                <a:off x="8207516" y="3273661"/>
                <a:ext cx="5400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テキスト ボックス 15">
                <a:extLst>
                  <a:ext uri="{FF2B5EF4-FFF2-40B4-BE49-F238E27FC236}">
                    <a16:creationId xmlns:a16="http://schemas.microsoft.com/office/drawing/2014/main" id="{9A086F75-7F4D-4A1E-8BF5-1293C7AD6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516" y="3273661"/>
                <a:ext cx="540061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16">
                <a:extLst>
                  <a:ext uri="{FF2B5EF4-FFF2-40B4-BE49-F238E27FC236}">
                    <a16:creationId xmlns:a16="http://schemas.microsoft.com/office/drawing/2014/main" id="{9A1C9D9C-149D-411A-8B74-8DDDCE2E75E7}"/>
                  </a:ext>
                </a:extLst>
              </p:cNvPr>
              <p:cNvSpPr txBox="1"/>
              <p:nvPr/>
            </p:nvSpPr>
            <p:spPr>
              <a:xfrm>
                <a:off x="7483310" y="3791607"/>
                <a:ext cx="5400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16">
                <a:extLst>
                  <a:ext uri="{FF2B5EF4-FFF2-40B4-BE49-F238E27FC236}">
                    <a16:creationId xmlns:a16="http://schemas.microsoft.com/office/drawing/2014/main" id="{9A1C9D9C-149D-411A-8B74-8DDDCE2E7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310" y="3791607"/>
                <a:ext cx="540061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17">
                <a:extLst>
                  <a:ext uri="{FF2B5EF4-FFF2-40B4-BE49-F238E27FC236}">
                    <a16:creationId xmlns:a16="http://schemas.microsoft.com/office/drawing/2014/main" id="{CE244DE8-FAA3-4054-AECF-CBEDCAFE7F6A}"/>
                  </a:ext>
                </a:extLst>
              </p:cNvPr>
              <p:cNvSpPr txBox="1"/>
              <p:nvPr/>
            </p:nvSpPr>
            <p:spPr>
              <a:xfrm>
                <a:off x="7221342" y="5520471"/>
                <a:ext cx="5400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17">
                <a:extLst>
                  <a:ext uri="{FF2B5EF4-FFF2-40B4-BE49-F238E27FC236}">
                    <a16:creationId xmlns:a16="http://schemas.microsoft.com/office/drawing/2014/main" id="{CE244DE8-FAA3-4054-AECF-CBEDCAFE7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342" y="5520471"/>
                <a:ext cx="540061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18">
                <a:extLst>
                  <a:ext uri="{FF2B5EF4-FFF2-40B4-BE49-F238E27FC236}">
                    <a16:creationId xmlns:a16="http://schemas.microsoft.com/office/drawing/2014/main" id="{193C4B60-D0B2-4FFD-882D-870151F28E9F}"/>
                  </a:ext>
                </a:extLst>
              </p:cNvPr>
              <p:cNvSpPr txBox="1"/>
              <p:nvPr/>
            </p:nvSpPr>
            <p:spPr>
              <a:xfrm>
                <a:off x="6546804" y="5519798"/>
                <a:ext cx="5400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18">
                <a:extLst>
                  <a:ext uri="{FF2B5EF4-FFF2-40B4-BE49-F238E27FC236}">
                    <a16:creationId xmlns:a16="http://schemas.microsoft.com/office/drawing/2014/main" id="{193C4B60-D0B2-4FFD-882D-870151F28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804" y="5519798"/>
                <a:ext cx="54006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19">
                <a:extLst>
                  <a:ext uri="{FF2B5EF4-FFF2-40B4-BE49-F238E27FC236}">
                    <a16:creationId xmlns:a16="http://schemas.microsoft.com/office/drawing/2014/main" id="{045C087C-7EE2-4977-80D2-18871F12E67B}"/>
                  </a:ext>
                </a:extLst>
              </p:cNvPr>
              <p:cNvSpPr txBox="1"/>
              <p:nvPr/>
            </p:nvSpPr>
            <p:spPr>
              <a:xfrm>
                <a:off x="7615209" y="4792081"/>
                <a:ext cx="5400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19">
                <a:extLst>
                  <a:ext uri="{FF2B5EF4-FFF2-40B4-BE49-F238E27FC236}">
                    <a16:creationId xmlns:a16="http://schemas.microsoft.com/office/drawing/2014/main" id="{045C087C-7EE2-4977-80D2-18871F12E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09" y="4792081"/>
                <a:ext cx="540061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 29"/>
          <p:cNvSpPr/>
          <p:nvPr/>
        </p:nvSpPr>
        <p:spPr>
          <a:xfrm>
            <a:off x="6853646" y="4589417"/>
            <a:ext cx="1018903" cy="1593669"/>
          </a:xfrm>
          <a:custGeom>
            <a:avLst/>
            <a:gdLst>
              <a:gd name="connsiteX0" fmla="*/ 0 w 1018903"/>
              <a:gd name="connsiteY0" fmla="*/ 1593669 h 1593669"/>
              <a:gd name="connsiteX1" fmla="*/ 287383 w 1018903"/>
              <a:gd name="connsiteY1" fmla="*/ 618309 h 1593669"/>
              <a:gd name="connsiteX2" fmla="*/ 696685 w 1018903"/>
              <a:gd name="connsiteY2" fmla="*/ 940526 h 1593669"/>
              <a:gd name="connsiteX3" fmla="*/ 1018903 w 1018903"/>
              <a:gd name="connsiteY3" fmla="*/ 0 h 15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903" h="1593669">
                <a:moveTo>
                  <a:pt x="0" y="1593669"/>
                </a:moveTo>
                <a:cubicBezTo>
                  <a:pt x="85634" y="1160417"/>
                  <a:pt x="171269" y="727166"/>
                  <a:pt x="287383" y="618309"/>
                </a:cubicBezTo>
                <a:cubicBezTo>
                  <a:pt x="403497" y="509452"/>
                  <a:pt x="574765" y="1043577"/>
                  <a:pt x="696685" y="940526"/>
                </a:cubicBezTo>
                <a:cubicBezTo>
                  <a:pt x="818605" y="837475"/>
                  <a:pt x="918754" y="418737"/>
                  <a:pt x="1018903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7" grpId="0" animBg="1"/>
      <p:bldP spid="22" grpId="0"/>
      <p:bldP spid="23" grpId="0"/>
      <p:bldP spid="24" grpId="0"/>
      <p:bldP spid="25" grpId="0"/>
      <p:bldP spid="26" grpId="0"/>
      <p:bldP spid="27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calculate the value of an integral between two limits. This is called a definite integral.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An indefinite integral gives you a function, whereas a definite integral gives you a final value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In this section you will see how to calculate a definite integral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Next lesson you will see what this is for!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06FE1C1-BFDA-459F-9990-D79D2CA2AA80}"/>
                  </a:ext>
                </a:extLst>
              </p:cNvPr>
              <p:cNvSpPr txBox="1"/>
              <p:nvPr/>
            </p:nvSpPr>
            <p:spPr>
              <a:xfrm>
                <a:off x="4873841" y="1273947"/>
                <a:ext cx="1751954" cy="621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𝐹𝑖𝑛𝑑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06FE1C1-BFDA-459F-9990-D79D2CA2A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841" y="1273947"/>
                <a:ext cx="1751954" cy="621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AB2E0A2-7F7C-45AB-B8A5-0CEF2F1FE6D4}"/>
                  </a:ext>
                </a:extLst>
              </p:cNvPr>
              <p:cNvSpPr txBox="1"/>
              <p:nvPr/>
            </p:nvSpPr>
            <p:spPr>
              <a:xfrm>
                <a:off x="5558901" y="2154316"/>
                <a:ext cx="802464" cy="280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AB2E0A2-7F7C-45AB-B8A5-0CEF2F1FE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01" y="2154316"/>
                <a:ext cx="802464" cy="280205"/>
              </a:xfrm>
              <a:prstGeom prst="rect">
                <a:avLst/>
              </a:prstGeom>
              <a:blipFill>
                <a:blip r:embed="rId3"/>
                <a:stretch>
                  <a:fillRect l="-3030" t="-2174" r="-2273" b="-1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107E7BC-7D3B-4B40-890F-48435FD4DF7F}"/>
                  </a:ext>
                </a:extLst>
              </p:cNvPr>
              <p:cNvSpPr txBox="1"/>
              <p:nvPr/>
            </p:nvSpPr>
            <p:spPr>
              <a:xfrm>
                <a:off x="5560381" y="2750599"/>
                <a:ext cx="14714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107E7BC-7D3B-4B40-890F-48435FD4D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381" y="2750599"/>
                <a:ext cx="1471492" cy="276999"/>
              </a:xfrm>
              <a:prstGeom prst="rect">
                <a:avLst/>
              </a:prstGeom>
              <a:blipFill>
                <a:blip r:embed="rId4"/>
                <a:stretch>
                  <a:fillRect l="-1240" t="-4348" r="-124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F69C3B8-B981-475A-A071-475E61A70198}"/>
                  </a:ext>
                </a:extLst>
              </p:cNvPr>
              <p:cNvSpPr txBox="1"/>
              <p:nvPr/>
            </p:nvSpPr>
            <p:spPr>
              <a:xfrm>
                <a:off x="5579616" y="3409027"/>
                <a:ext cx="4183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F69C3B8-B981-475A-A071-475E61A70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616" y="3409027"/>
                <a:ext cx="418383" cy="276999"/>
              </a:xfrm>
              <a:prstGeom prst="rect">
                <a:avLst/>
              </a:prstGeom>
              <a:blipFill>
                <a:blip r:embed="rId5"/>
                <a:stretch>
                  <a:fillRect l="-4348" r="-1304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42">
            <a:extLst>
              <a:ext uri="{FF2B5EF4-FFF2-40B4-BE49-F238E27FC236}">
                <a16:creationId xmlns:a16="http://schemas.microsoft.com/office/drawing/2014/main" id="{282C6EBD-5994-4B4E-8AD7-55E8199A39B9}"/>
              </a:ext>
            </a:extLst>
          </p:cNvPr>
          <p:cNvSpPr>
            <a:spLocks/>
          </p:cNvSpPr>
          <p:nvPr/>
        </p:nvSpPr>
        <p:spPr bwMode="auto">
          <a:xfrm>
            <a:off x="6680847" y="1630869"/>
            <a:ext cx="181591" cy="641814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25504E64-A801-4448-986B-7CC7D4BE8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60" y="1616117"/>
            <a:ext cx="22529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Integrate the function and write using a squared bracket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Arc 42">
            <a:extLst>
              <a:ext uri="{FF2B5EF4-FFF2-40B4-BE49-F238E27FC236}">
                <a16:creationId xmlns:a16="http://schemas.microsoft.com/office/drawing/2014/main" id="{5CA7BEBD-1E9D-41FB-9C14-1F4D82F3D5FF}"/>
              </a:ext>
            </a:extLst>
          </p:cNvPr>
          <p:cNvSpPr>
            <a:spLocks/>
          </p:cNvSpPr>
          <p:nvPr/>
        </p:nvSpPr>
        <p:spPr bwMode="auto">
          <a:xfrm>
            <a:off x="7081822" y="2253786"/>
            <a:ext cx="181591" cy="641814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Arc 42">
            <a:extLst>
              <a:ext uri="{FF2B5EF4-FFF2-40B4-BE49-F238E27FC236}">
                <a16:creationId xmlns:a16="http://schemas.microsoft.com/office/drawing/2014/main" id="{60D1B02B-A1E1-4864-862A-740A16CEA278}"/>
              </a:ext>
            </a:extLst>
          </p:cNvPr>
          <p:cNvSpPr>
            <a:spLocks/>
          </p:cNvSpPr>
          <p:nvPr/>
        </p:nvSpPr>
        <p:spPr bwMode="auto">
          <a:xfrm>
            <a:off x="7083301" y="2938846"/>
            <a:ext cx="181591" cy="641814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45">
            <a:extLst>
              <a:ext uri="{FF2B5EF4-FFF2-40B4-BE49-F238E27FC236}">
                <a16:creationId xmlns:a16="http://schemas.microsoft.com/office/drawing/2014/main" id="{D6047F8F-E181-485E-8F72-0378E1DDA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645" y="2283421"/>
            <a:ext cx="20561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Substitute 2 and 1 into the function separately, and subtract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 Box 45">
            <a:extLst>
              <a:ext uri="{FF2B5EF4-FFF2-40B4-BE49-F238E27FC236}">
                <a16:creationId xmlns:a16="http://schemas.microsoft.com/office/drawing/2014/main" id="{B7D0C408-E5F4-4970-9712-F2F5E601B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126" y="3119402"/>
            <a:ext cx="9538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C92AC85-E97C-4EE5-8F36-F81760E17283}"/>
              </a:ext>
            </a:extLst>
          </p:cNvPr>
          <p:cNvSpPr txBox="1"/>
          <p:nvPr/>
        </p:nvSpPr>
        <p:spPr>
          <a:xfrm>
            <a:off x="4335203" y="4200545"/>
            <a:ext cx="4455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Note that when calculating a definite integral, you </a:t>
            </a:r>
            <a:r>
              <a:rPr lang="en-US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do not need to include c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  <a:p>
            <a:pPr algn="ctr"/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If you did, you would only end up with c – c in the 3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rd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stage above…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EEE70F2-9FAE-4914-893A-D9FE03929996}"/>
              </a:ext>
            </a:extLst>
          </p:cNvPr>
          <p:cNvSpPr/>
          <p:nvPr/>
        </p:nvSpPr>
        <p:spPr>
          <a:xfrm>
            <a:off x="5486400" y="2643612"/>
            <a:ext cx="1539089" cy="47078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67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calculate the value of an integral between two limits. This is called a definite integral.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So the three steps are: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92FEBC5-4356-4564-810D-66D83E23ADED}"/>
              </a:ext>
            </a:extLst>
          </p:cNvPr>
          <p:cNvSpPr txBox="1"/>
          <p:nvPr/>
        </p:nvSpPr>
        <p:spPr>
          <a:xfrm>
            <a:off x="159797" y="3346881"/>
            <a:ext cx="200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1) Write the integral with its limits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66FDDBE-B5FA-44D1-B789-48B52E80C809}"/>
              </a:ext>
            </a:extLst>
          </p:cNvPr>
          <p:cNvSpPr txBox="1"/>
          <p:nvPr/>
        </p:nvSpPr>
        <p:spPr>
          <a:xfrm>
            <a:off x="143522" y="4218372"/>
            <a:ext cx="2006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2) Integrate the function and write using square brackets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1B425F7-CC6B-4AE2-9F1C-EE3D60403C96}"/>
                  </a:ext>
                </a:extLst>
              </p:cNvPr>
              <p:cNvSpPr txBox="1"/>
              <p:nvPr/>
            </p:nvSpPr>
            <p:spPr>
              <a:xfrm>
                <a:off x="153878" y="5356193"/>
                <a:ext cx="208329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3) Evaluate the definite integral by calculating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1B425F7-CC6B-4AE2-9F1C-EE3D60403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78" y="5356193"/>
                <a:ext cx="2083294" cy="738664"/>
              </a:xfrm>
              <a:prstGeom prst="rect">
                <a:avLst/>
              </a:prstGeom>
              <a:blipFill>
                <a:blip r:embed="rId2"/>
                <a:stretch>
                  <a:fillRect l="-877"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8BFE232-FCAE-4125-81ED-20251CFDDD39}"/>
                  </a:ext>
                </a:extLst>
              </p:cNvPr>
              <p:cNvSpPr txBox="1"/>
              <p:nvPr/>
            </p:nvSpPr>
            <p:spPr>
              <a:xfrm>
                <a:off x="2379216" y="3262544"/>
                <a:ext cx="1031244" cy="628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8BFE232-FCAE-4125-81ED-20251CFDD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216" y="3262544"/>
                <a:ext cx="1031244" cy="628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6ADFCF0-83A6-4913-A7B9-D8C6D0DE8A74}"/>
                  </a:ext>
                </a:extLst>
              </p:cNvPr>
              <p:cNvSpPr txBox="1"/>
              <p:nvPr/>
            </p:nvSpPr>
            <p:spPr>
              <a:xfrm>
                <a:off x="2584882" y="4426999"/>
                <a:ext cx="75713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……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6ADFCF0-83A6-4913-A7B9-D8C6D0DE8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882" y="4426999"/>
                <a:ext cx="757130" cy="281937"/>
              </a:xfrm>
              <a:prstGeom prst="rect">
                <a:avLst/>
              </a:prstGeom>
              <a:blipFill>
                <a:blip r:embed="rId4"/>
                <a:stretch>
                  <a:fillRect t="-4348" r="-241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399E814-4D1E-4E7D-804C-F8B6DD9E68EF}"/>
                  </a:ext>
                </a:extLst>
              </p:cNvPr>
              <p:cNvSpPr txBox="1"/>
              <p:nvPr/>
            </p:nvSpPr>
            <p:spPr>
              <a:xfrm>
                <a:off x="2453198" y="5564821"/>
                <a:ext cx="11357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−(…)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399E814-4D1E-4E7D-804C-F8B6DD9E6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198" y="5564821"/>
                <a:ext cx="1135760" cy="276999"/>
              </a:xfrm>
              <a:prstGeom prst="rect">
                <a:avLst/>
              </a:prstGeom>
              <a:blipFill>
                <a:blip r:embed="rId5"/>
                <a:stretch>
                  <a:fillRect t="-2222" r="-6417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8ACA5A0-13F5-4458-9A9C-858CAE9BC4E9}"/>
                  </a:ext>
                </a:extLst>
              </p:cNvPr>
              <p:cNvSpPr txBox="1"/>
              <p:nvPr/>
            </p:nvSpPr>
            <p:spPr>
              <a:xfrm>
                <a:off x="3897297" y="1362724"/>
                <a:ext cx="2705612" cy="625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𝐸𝑣𝑎𝑙𝑢𝑎𝑡𝑒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8ACA5A0-13F5-4458-9A9C-858CAE9B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297" y="1362724"/>
                <a:ext cx="2705612" cy="6259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45">
            <a:extLst>
              <a:ext uri="{FF2B5EF4-FFF2-40B4-BE49-F238E27FC236}">
                <a16:creationId xmlns:a16="http://schemas.microsoft.com/office/drawing/2014/main" id="{F4EC8E3F-FA30-4BAB-A9D8-6CB1279E2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321" y="1802548"/>
            <a:ext cx="17045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Square the bracket (keep the integral notation)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Arc 42">
            <a:extLst>
              <a:ext uri="{FF2B5EF4-FFF2-40B4-BE49-F238E27FC236}">
                <a16:creationId xmlns:a16="http://schemas.microsoft.com/office/drawing/2014/main" id="{163D55CF-52C4-43D6-A3D6-5409E9C3D06B}"/>
              </a:ext>
            </a:extLst>
          </p:cNvPr>
          <p:cNvSpPr>
            <a:spLocks/>
          </p:cNvSpPr>
          <p:nvPr/>
        </p:nvSpPr>
        <p:spPr bwMode="auto">
          <a:xfrm>
            <a:off x="7214987" y="1783267"/>
            <a:ext cx="153479" cy="773502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6149F4F-F4C6-4D57-8A62-FC6A9B484472}"/>
                  </a:ext>
                </a:extLst>
              </p:cNvPr>
              <p:cNvSpPr txBox="1"/>
              <p:nvPr/>
            </p:nvSpPr>
            <p:spPr>
              <a:xfrm>
                <a:off x="4749553" y="2312633"/>
                <a:ext cx="2390976" cy="622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6149F4F-F4C6-4D57-8A62-FC6A9B484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553" y="2312633"/>
                <a:ext cx="2390976" cy="6222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8CE86052-F646-4B0F-8E10-028296646FE8}"/>
                  </a:ext>
                </a:extLst>
              </p:cNvPr>
              <p:cNvSpPr txBox="1"/>
              <p:nvPr/>
            </p:nvSpPr>
            <p:spPr>
              <a:xfrm>
                <a:off x="4733278" y="3068715"/>
                <a:ext cx="1940596" cy="1030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8CE86052-F646-4B0F-8E10-028296646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278" y="3068715"/>
                <a:ext cx="1940596" cy="10308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523479-2CB3-40B6-8CCF-D1729D2C32C8}"/>
                  </a:ext>
                </a:extLst>
              </p:cNvPr>
              <p:cNvSpPr txBox="1"/>
              <p:nvPr/>
            </p:nvSpPr>
            <p:spPr>
              <a:xfrm>
                <a:off x="4770269" y="4224292"/>
                <a:ext cx="2074478" cy="619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523479-2CB3-40B6-8CCF-D1729D2C3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269" y="4224292"/>
                <a:ext cx="2074478" cy="6198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1D789BF-479A-4171-9DD8-99CD97F99C94}"/>
                  </a:ext>
                </a:extLst>
              </p:cNvPr>
              <p:cNvSpPr txBox="1"/>
              <p:nvPr/>
            </p:nvSpPr>
            <p:spPr>
              <a:xfrm>
                <a:off x="5011445" y="5166803"/>
                <a:ext cx="3856761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1D789BF-479A-4171-9DD8-99CD97F99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445" y="5166803"/>
                <a:ext cx="3856761" cy="4840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B28F9DEE-B4AE-46A3-943F-9E6C4E7832D6}"/>
                  </a:ext>
                </a:extLst>
              </p:cNvPr>
              <p:cNvSpPr txBox="1"/>
              <p:nvPr/>
            </p:nvSpPr>
            <p:spPr>
              <a:xfrm>
                <a:off x="4773228" y="5265937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B28F9DEE-B4AE-46A3-943F-9E6C4E783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228" y="5265937"/>
                <a:ext cx="226023" cy="276999"/>
              </a:xfrm>
              <a:prstGeom prst="rect">
                <a:avLst/>
              </a:prstGeom>
              <a:blipFill>
                <a:blip r:embed="rId11"/>
                <a:stretch>
                  <a:fillRect l="-10811" r="-10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6195C003-45C7-4ACD-BCBF-83D1E2591A0E}"/>
                  </a:ext>
                </a:extLst>
              </p:cNvPr>
              <p:cNvSpPr txBox="1"/>
              <p:nvPr/>
            </p:nvSpPr>
            <p:spPr>
              <a:xfrm>
                <a:off x="4771748" y="5965795"/>
                <a:ext cx="54662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6195C003-45C7-4ACD-BCBF-83D1E2591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748" y="5965795"/>
                <a:ext cx="546625" cy="5203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42">
            <a:extLst>
              <a:ext uri="{FF2B5EF4-FFF2-40B4-BE49-F238E27FC236}">
                <a16:creationId xmlns:a16="http://schemas.microsoft.com/office/drawing/2014/main" id="{AD885F25-A0C9-400D-AF0D-B78696E3327B}"/>
              </a:ext>
            </a:extLst>
          </p:cNvPr>
          <p:cNvSpPr>
            <a:spLocks/>
          </p:cNvSpPr>
          <p:nvPr/>
        </p:nvSpPr>
        <p:spPr bwMode="auto">
          <a:xfrm>
            <a:off x="7145446" y="2699145"/>
            <a:ext cx="143122" cy="825289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rc 42">
            <a:extLst>
              <a:ext uri="{FF2B5EF4-FFF2-40B4-BE49-F238E27FC236}">
                <a16:creationId xmlns:a16="http://schemas.microsoft.com/office/drawing/2014/main" id="{C13D7019-BC06-4271-85F6-89E0091C4CC2}"/>
              </a:ext>
            </a:extLst>
          </p:cNvPr>
          <p:cNvSpPr>
            <a:spLocks/>
          </p:cNvSpPr>
          <p:nvPr/>
        </p:nvSpPr>
        <p:spPr bwMode="auto">
          <a:xfrm>
            <a:off x="6916106" y="3615024"/>
            <a:ext cx="143122" cy="825289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42">
            <a:extLst>
              <a:ext uri="{FF2B5EF4-FFF2-40B4-BE49-F238E27FC236}">
                <a16:creationId xmlns:a16="http://schemas.microsoft.com/office/drawing/2014/main" id="{454F5139-DE84-409F-A84F-FE0216FBA7C1}"/>
              </a:ext>
            </a:extLst>
          </p:cNvPr>
          <p:cNvSpPr>
            <a:spLocks/>
          </p:cNvSpPr>
          <p:nvPr/>
        </p:nvSpPr>
        <p:spPr bwMode="auto">
          <a:xfrm>
            <a:off x="8870673" y="4601925"/>
            <a:ext cx="143122" cy="825289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Arc 42">
            <a:extLst>
              <a:ext uri="{FF2B5EF4-FFF2-40B4-BE49-F238E27FC236}">
                <a16:creationId xmlns:a16="http://schemas.microsoft.com/office/drawing/2014/main" id="{F44E5935-946B-4CD4-9BAA-36AF778126F3}"/>
              </a:ext>
            </a:extLst>
          </p:cNvPr>
          <p:cNvSpPr>
            <a:spLocks/>
          </p:cNvSpPr>
          <p:nvPr/>
        </p:nvSpPr>
        <p:spPr bwMode="auto">
          <a:xfrm>
            <a:off x="8872153" y="5553316"/>
            <a:ext cx="143122" cy="825289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Text Box 45">
            <a:extLst>
              <a:ext uri="{FF2B5EF4-FFF2-40B4-BE49-F238E27FC236}">
                <a16:creationId xmlns:a16="http://schemas.microsoft.com/office/drawing/2014/main" id="{C8843B19-DCDC-4D4F-BDCF-F36BFF32B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025" y="2789449"/>
            <a:ext cx="17045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Integrate and write using squared brackets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 Box 45">
            <a:extLst>
              <a:ext uri="{FF2B5EF4-FFF2-40B4-BE49-F238E27FC236}">
                <a16:creationId xmlns:a16="http://schemas.microsoft.com/office/drawing/2014/main" id="{F96DDA72-0A08-42EA-A88A-1030DE4A1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5195" y="3811861"/>
            <a:ext cx="8049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 Box 45">
            <a:extLst>
              <a:ext uri="{FF2B5EF4-FFF2-40B4-BE49-F238E27FC236}">
                <a16:creationId xmlns:a16="http://schemas.microsoft.com/office/drawing/2014/main" id="{10205DDD-1B9F-4BA1-B216-6009621F0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853" y="4452533"/>
            <a:ext cx="9809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1 and 0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 Box 45">
            <a:extLst>
              <a:ext uri="{FF2B5EF4-FFF2-40B4-BE49-F238E27FC236}">
                <a16:creationId xmlns:a16="http://schemas.microsoft.com/office/drawing/2014/main" id="{3AF769B4-8F5A-4246-9E0E-03DD2D948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6842" y="5821174"/>
            <a:ext cx="9809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2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6" grpId="0"/>
      <p:bldP spid="27" grpId="0" animBg="1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calculate the value of an integral between two limits. This is called a definite integral.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a constant and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𝑃𝑥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show that there are two possible values for P, and find what they are.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691" t="-766" r="-1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AEB7510-149E-413A-8238-663D5E41A49D}"/>
                  </a:ext>
                </a:extLst>
              </p:cNvPr>
              <p:cNvSpPr txBox="1"/>
              <p:nvPr/>
            </p:nvSpPr>
            <p:spPr>
              <a:xfrm>
                <a:off x="4092606" y="1096393"/>
                <a:ext cx="1597232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AEB7510-149E-413A-8238-663D5E41A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606" y="1096393"/>
                <a:ext cx="1597232" cy="6249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C92A4C0-CBC3-4F2D-8A3D-AA2DE1F0D3E6}"/>
                  </a:ext>
                </a:extLst>
              </p:cNvPr>
              <p:cNvSpPr txBox="1"/>
              <p:nvPr/>
            </p:nvSpPr>
            <p:spPr>
              <a:xfrm>
                <a:off x="4067453" y="1870230"/>
                <a:ext cx="1686744" cy="740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C92A4C0-CBC3-4F2D-8A3D-AA2DE1F0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453" y="1870230"/>
                <a:ext cx="1686744" cy="7402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0AAD314-1476-43E6-8228-418C4618DE05}"/>
                  </a:ext>
                </a:extLst>
              </p:cNvPr>
              <p:cNvSpPr txBox="1"/>
              <p:nvPr/>
            </p:nvSpPr>
            <p:spPr>
              <a:xfrm>
                <a:off x="4104443" y="2848253"/>
                <a:ext cx="1485150" cy="2857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0AAD314-1476-43E6-8228-418C4618D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443" y="2848253"/>
                <a:ext cx="1485150" cy="285784"/>
              </a:xfrm>
              <a:prstGeom prst="rect">
                <a:avLst/>
              </a:prstGeom>
              <a:blipFill>
                <a:blip r:embed="rId5"/>
                <a:stretch>
                  <a:fillRect l="-1230" t="-2128" r="-1230" b="-19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1969DFF-A968-4924-8BC5-DC62433EFA5F}"/>
                  </a:ext>
                </a:extLst>
              </p:cNvPr>
              <p:cNvSpPr txBox="1"/>
              <p:nvPr/>
            </p:nvSpPr>
            <p:spPr>
              <a:xfrm>
                <a:off x="4061535" y="3444536"/>
                <a:ext cx="3662477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+7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1969DFF-A968-4924-8BC5-DC62433EF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535" y="3444536"/>
                <a:ext cx="3662477" cy="312650"/>
              </a:xfrm>
              <a:prstGeom prst="rect">
                <a:avLst/>
              </a:prstGeom>
              <a:blipFill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91C7914F-61A5-471D-B5E8-4D2DB5A4E09A}"/>
                  </a:ext>
                </a:extLst>
              </p:cNvPr>
              <p:cNvSpPr txBox="1"/>
              <p:nvPr/>
            </p:nvSpPr>
            <p:spPr>
              <a:xfrm>
                <a:off x="4125158" y="4014186"/>
                <a:ext cx="12271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91C7914F-61A5-471D-B5E8-4D2DB5A4E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158" y="4014186"/>
                <a:ext cx="1227131" cy="276999"/>
              </a:xfrm>
              <a:prstGeom prst="rect">
                <a:avLst/>
              </a:prstGeom>
              <a:blipFill>
                <a:blip r:embed="rId7"/>
                <a:stretch>
                  <a:fillRect l="-1990" r="-398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E110B15-9360-4911-92F5-0C7483DE548E}"/>
              </a:ext>
            </a:extLst>
          </p:cNvPr>
          <p:cNvCxnSpPr/>
          <p:nvPr/>
        </p:nvCxnSpPr>
        <p:spPr>
          <a:xfrm>
            <a:off x="3915053" y="4350058"/>
            <a:ext cx="49626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C4F6129-A37E-4A02-9C3A-962CC067A7BB}"/>
                  </a:ext>
                </a:extLst>
              </p:cNvPr>
              <p:cNvSpPr txBox="1"/>
              <p:nvPr/>
            </p:nvSpPr>
            <p:spPr>
              <a:xfrm>
                <a:off x="3682755" y="4592715"/>
                <a:ext cx="1675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C4F6129-A37E-4A02-9C3A-962CC067A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755" y="4592715"/>
                <a:ext cx="1675138" cy="276999"/>
              </a:xfrm>
              <a:prstGeom prst="rect">
                <a:avLst/>
              </a:prstGeom>
              <a:blipFill>
                <a:blip r:embed="rId8"/>
                <a:stretch>
                  <a:fillRect l="-2545" t="-4348" r="-290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F04AADE-90A4-424A-AB95-00AB6BD12AC4}"/>
                  </a:ext>
                </a:extLst>
              </p:cNvPr>
              <p:cNvSpPr txBox="1"/>
              <p:nvPr/>
            </p:nvSpPr>
            <p:spPr>
              <a:xfrm>
                <a:off x="2485749" y="5038078"/>
                <a:ext cx="20790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−28=0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F04AADE-90A4-424A-AB95-00AB6BD12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749" y="5038078"/>
                <a:ext cx="2079095" cy="276999"/>
              </a:xfrm>
              <a:prstGeom prst="rect">
                <a:avLst/>
              </a:prstGeom>
              <a:blipFill>
                <a:blip r:embed="rId9"/>
                <a:stretch>
                  <a:fillRect l="-2346" t="-4348" r="-205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D2B93E79-A9E3-46A9-8D37-C3F7B1BA1FC5}"/>
                  </a:ext>
                </a:extLst>
              </p:cNvPr>
              <p:cNvSpPr txBox="1"/>
              <p:nvPr/>
            </p:nvSpPr>
            <p:spPr>
              <a:xfrm>
                <a:off x="2877847" y="5456808"/>
                <a:ext cx="1694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−7=0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D2B93E79-A9E3-46A9-8D37-C3F7B1BA1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847" y="5456808"/>
                <a:ext cx="1694375" cy="276999"/>
              </a:xfrm>
              <a:prstGeom prst="rect">
                <a:avLst/>
              </a:prstGeom>
              <a:blipFill>
                <a:blip r:embed="rId10"/>
                <a:stretch>
                  <a:fillRect l="-2518" t="-4348" r="-287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EC8678C3-E69F-4FB8-8A29-035174342890}"/>
                  </a:ext>
                </a:extLst>
              </p:cNvPr>
              <p:cNvSpPr txBox="1"/>
              <p:nvPr/>
            </p:nvSpPr>
            <p:spPr>
              <a:xfrm>
                <a:off x="2612996" y="5857783"/>
                <a:ext cx="19702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EC8678C3-E69F-4FB8-8A29-035174342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96" y="5857783"/>
                <a:ext cx="1970219" cy="276999"/>
              </a:xfrm>
              <a:prstGeom prst="rect">
                <a:avLst/>
              </a:prstGeom>
              <a:blipFill>
                <a:blip r:embed="rId11"/>
                <a:stretch>
                  <a:fillRect r="-216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43922C9C-B8DC-4DC9-B4F5-ABC32D14535E}"/>
                  </a:ext>
                </a:extLst>
              </p:cNvPr>
              <p:cNvSpPr txBox="1"/>
              <p:nvPr/>
            </p:nvSpPr>
            <p:spPr>
              <a:xfrm>
                <a:off x="3955004" y="6294268"/>
                <a:ext cx="12722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43922C9C-B8DC-4DC9-B4F5-ABC32D145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04" y="6294268"/>
                <a:ext cx="1272271" cy="276999"/>
              </a:xfrm>
              <a:prstGeom prst="rect">
                <a:avLst/>
              </a:prstGeom>
              <a:blipFill>
                <a:blip r:embed="rId12"/>
                <a:stretch>
                  <a:fillRect l="-4327" r="-432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42">
            <a:extLst>
              <a:ext uri="{FF2B5EF4-FFF2-40B4-BE49-F238E27FC236}">
                <a16:creationId xmlns:a16="http://schemas.microsoft.com/office/drawing/2014/main" id="{1835CC1C-CB16-4D28-B740-3501F8AFD068}"/>
              </a:ext>
            </a:extLst>
          </p:cNvPr>
          <p:cNvSpPr>
            <a:spLocks/>
          </p:cNvSpPr>
          <p:nvPr/>
        </p:nvSpPr>
        <p:spPr bwMode="auto">
          <a:xfrm>
            <a:off x="5853745" y="1451833"/>
            <a:ext cx="143122" cy="825289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Text Box 45">
            <a:extLst>
              <a:ext uri="{FF2B5EF4-FFF2-40B4-BE49-F238E27FC236}">
                <a16:creationId xmlns:a16="http://schemas.microsoft.com/office/drawing/2014/main" id="{AE5D0B22-951A-4454-88D9-DD62170EC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079" y="1515505"/>
            <a:ext cx="13701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Integrate and use a squared bracket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Arc 42">
            <a:extLst>
              <a:ext uri="{FF2B5EF4-FFF2-40B4-BE49-F238E27FC236}">
                <a16:creationId xmlns:a16="http://schemas.microsoft.com/office/drawing/2014/main" id="{5351C3F1-32BD-4F00-A807-F43FF66F5D29}"/>
              </a:ext>
            </a:extLst>
          </p:cNvPr>
          <p:cNvSpPr>
            <a:spLocks/>
          </p:cNvSpPr>
          <p:nvPr/>
        </p:nvSpPr>
        <p:spPr bwMode="auto">
          <a:xfrm>
            <a:off x="5775325" y="2325950"/>
            <a:ext cx="163836" cy="671743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" name="Arc 42">
            <a:extLst>
              <a:ext uri="{FF2B5EF4-FFF2-40B4-BE49-F238E27FC236}">
                <a16:creationId xmlns:a16="http://schemas.microsoft.com/office/drawing/2014/main" id="{81C1FC3B-E74E-4E5A-B0EE-E51B87D3CEB2}"/>
              </a:ext>
            </a:extLst>
          </p:cNvPr>
          <p:cNvSpPr>
            <a:spLocks/>
          </p:cNvSpPr>
          <p:nvPr/>
        </p:nvSpPr>
        <p:spPr bwMode="auto">
          <a:xfrm>
            <a:off x="7712137" y="3009530"/>
            <a:ext cx="153479" cy="611079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" name="Arc 42">
            <a:extLst>
              <a:ext uri="{FF2B5EF4-FFF2-40B4-BE49-F238E27FC236}">
                <a16:creationId xmlns:a16="http://schemas.microsoft.com/office/drawing/2014/main" id="{F3D3BEB0-9850-41AE-87E4-F2BDB527782E}"/>
              </a:ext>
            </a:extLst>
          </p:cNvPr>
          <p:cNvSpPr>
            <a:spLocks/>
          </p:cNvSpPr>
          <p:nvPr/>
        </p:nvSpPr>
        <p:spPr bwMode="auto">
          <a:xfrm>
            <a:off x="7686984" y="3632446"/>
            <a:ext cx="134243" cy="531181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Arc 42">
            <a:extLst>
              <a:ext uri="{FF2B5EF4-FFF2-40B4-BE49-F238E27FC236}">
                <a16:creationId xmlns:a16="http://schemas.microsoft.com/office/drawing/2014/main" id="{070007A8-866B-4464-B754-E3700F559725}"/>
              </a:ext>
            </a:extLst>
          </p:cNvPr>
          <p:cNvSpPr>
            <a:spLocks/>
          </p:cNvSpPr>
          <p:nvPr/>
        </p:nvSpPr>
        <p:spPr bwMode="auto">
          <a:xfrm>
            <a:off x="5380269" y="4725879"/>
            <a:ext cx="150519" cy="432047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Arc 42">
            <a:extLst>
              <a:ext uri="{FF2B5EF4-FFF2-40B4-BE49-F238E27FC236}">
                <a16:creationId xmlns:a16="http://schemas.microsoft.com/office/drawing/2014/main" id="{496902D2-BBE0-4068-BFCF-63636704A9CC}"/>
              </a:ext>
            </a:extLst>
          </p:cNvPr>
          <p:cNvSpPr>
            <a:spLocks/>
          </p:cNvSpPr>
          <p:nvPr/>
        </p:nvSpPr>
        <p:spPr bwMode="auto">
          <a:xfrm>
            <a:off x="4653779" y="5180120"/>
            <a:ext cx="150519" cy="432047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" name="Arc 42">
            <a:extLst>
              <a:ext uri="{FF2B5EF4-FFF2-40B4-BE49-F238E27FC236}">
                <a16:creationId xmlns:a16="http://schemas.microsoft.com/office/drawing/2014/main" id="{DC735E3B-54AF-4CFD-A244-AF1B19DF1AF2}"/>
              </a:ext>
            </a:extLst>
          </p:cNvPr>
          <p:cNvSpPr>
            <a:spLocks/>
          </p:cNvSpPr>
          <p:nvPr/>
        </p:nvSpPr>
        <p:spPr bwMode="auto">
          <a:xfrm>
            <a:off x="4673014" y="5598850"/>
            <a:ext cx="150519" cy="432047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Arc 42">
            <a:extLst>
              <a:ext uri="{FF2B5EF4-FFF2-40B4-BE49-F238E27FC236}">
                <a16:creationId xmlns:a16="http://schemas.microsoft.com/office/drawing/2014/main" id="{0AABB619-096B-4F5C-BBF2-B10CF4D9DB49}"/>
              </a:ext>
            </a:extLst>
          </p:cNvPr>
          <p:cNvSpPr>
            <a:spLocks/>
          </p:cNvSpPr>
          <p:nvPr/>
        </p:nvSpPr>
        <p:spPr bwMode="auto">
          <a:xfrm>
            <a:off x="5260420" y="6008703"/>
            <a:ext cx="150519" cy="432047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Text Box 45">
            <a:extLst>
              <a:ext uri="{FF2B5EF4-FFF2-40B4-BE49-F238E27FC236}">
                <a16:creationId xmlns:a16="http://schemas.microsoft.com/office/drawing/2014/main" id="{3AB18D31-B401-45E6-945F-19C7E1E6E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416" y="2511284"/>
            <a:ext cx="9336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2" name="Text Box 45">
            <a:extLst>
              <a:ext uri="{FF2B5EF4-FFF2-40B4-BE49-F238E27FC236}">
                <a16:creationId xmlns:a16="http://schemas.microsoft.com/office/drawing/2014/main" id="{B32D0C28-5A31-4116-A4A2-1F547E578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838" y="3089813"/>
            <a:ext cx="1455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the values and subtract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" name="Text Box 45">
            <a:extLst>
              <a:ext uri="{FF2B5EF4-FFF2-40B4-BE49-F238E27FC236}">
                <a16:creationId xmlns:a16="http://schemas.microsoft.com/office/drawing/2014/main" id="{7CED8F21-9411-4167-B0F2-F15A4F7EC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807" y="3757117"/>
            <a:ext cx="8685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Text Box 45">
            <a:extLst>
              <a:ext uri="{FF2B5EF4-FFF2-40B4-BE49-F238E27FC236}">
                <a16:creationId xmlns:a16="http://schemas.microsoft.com/office/drawing/2014/main" id="{50BC8F29-F1F3-4CD3-B6BB-D93B6D13C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5991" y="4770651"/>
            <a:ext cx="91144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 Box 45">
            <a:extLst>
              <a:ext uri="{FF2B5EF4-FFF2-40B4-BE49-F238E27FC236}">
                <a16:creationId xmlns:a16="http://schemas.microsoft.com/office/drawing/2014/main" id="{344FC465-812F-4FCD-BF26-E54DF381E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867" y="5198259"/>
            <a:ext cx="10164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ivide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by 4</a:t>
            </a:r>
          </a:p>
        </p:txBody>
      </p:sp>
      <p:sp>
        <p:nvSpPr>
          <p:cNvPr id="66" name="Text Box 45">
            <a:extLst>
              <a:ext uri="{FF2B5EF4-FFF2-40B4-BE49-F238E27FC236}">
                <a16:creationId xmlns:a16="http://schemas.microsoft.com/office/drawing/2014/main" id="{28309656-B179-446B-9A31-7CD86BA4A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958" y="5634743"/>
            <a:ext cx="10164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Text Box 45">
            <a:extLst>
              <a:ext uri="{FF2B5EF4-FFF2-40B4-BE49-F238E27FC236}">
                <a16:creationId xmlns:a16="http://schemas.microsoft.com/office/drawing/2014/main" id="{91BF9CDA-B78F-499F-B210-06A22BD1F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609" y="6097861"/>
            <a:ext cx="16260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 answers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3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9C1568B-E78F-4828-A04B-76140F6FC83F}"/>
              </a:ext>
            </a:extLst>
          </p:cNvPr>
          <p:cNvSpPr/>
          <p:nvPr/>
        </p:nvSpPr>
        <p:spPr>
          <a:xfrm>
            <a:off x="1264803" y="2212739"/>
            <a:ext cx="6632265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13E</a:t>
            </a:r>
            <a:endParaRPr lang="ja-JP" altLang="en-US" sz="8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Papyrus" panose="03070502060502030205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3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/>
          <p:nvPr/>
        </p:nvSpPr>
        <p:spPr>
          <a:xfrm>
            <a:off x="7404355" y="1207247"/>
            <a:ext cx="777923" cy="2013045"/>
          </a:xfrm>
          <a:custGeom>
            <a:avLst/>
            <a:gdLst>
              <a:gd name="connsiteX0" fmla="*/ 0 w 777923"/>
              <a:gd name="connsiteY0" fmla="*/ 2013045 h 2013045"/>
              <a:gd name="connsiteX1" fmla="*/ 777923 w 777923"/>
              <a:gd name="connsiteY1" fmla="*/ 2013045 h 2013045"/>
              <a:gd name="connsiteX2" fmla="*/ 777923 w 777923"/>
              <a:gd name="connsiteY2" fmla="*/ 0 h 2013045"/>
              <a:gd name="connsiteX3" fmla="*/ 464024 w 777923"/>
              <a:gd name="connsiteY3" fmla="*/ 88710 h 2013045"/>
              <a:gd name="connsiteX4" fmla="*/ 266132 w 777923"/>
              <a:gd name="connsiteY4" fmla="*/ 184245 h 2013045"/>
              <a:gd name="connsiteX5" fmla="*/ 6824 w 777923"/>
              <a:gd name="connsiteY5" fmla="*/ 313898 h 2013045"/>
              <a:gd name="connsiteX6" fmla="*/ 0 w 777923"/>
              <a:gd name="connsiteY6" fmla="*/ 2013045 h 201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923" h="2013045">
                <a:moveTo>
                  <a:pt x="0" y="2013045"/>
                </a:moveTo>
                <a:lnTo>
                  <a:pt x="777923" y="2013045"/>
                </a:lnTo>
                <a:lnTo>
                  <a:pt x="777923" y="0"/>
                </a:lnTo>
                <a:lnTo>
                  <a:pt x="464024" y="88710"/>
                </a:lnTo>
                <a:lnTo>
                  <a:pt x="266132" y="184245"/>
                </a:lnTo>
                <a:lnTo>
                  <a:pt x="6824" y="313898"/>
                </a:lnTo>
                <a:cubicBezTo>
                  <a:pt x="9099" y="880280"/>
                  <a:pt x="11373" y="1446663"/>
                  <a:pt x="0" y="2013045"/>
                </a:cubicBezTo>
                <a:close/>
              </a:path>
            </a:pathLst>
          </a:cu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403057" y="1202757"/>
            <a:ext cx="771525" cy="2028825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7397803" y="1516939"/>
            <a:ext cx="771525" cy="1709737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4441175" y="1541417"/>
            <a:ext cx="2961111" cy="1680754"/>
          </a:xfrm>
          <a:custGeom>
            <a:avLst/>
            <a:gdLst>
              <a:gd name="connsiteX0" fmla="*/ 0 w 2960915"/>
              <a:gd name="connsiteY0" fmla="*/ 1672046 h 1680754"/>
              <a:gd name="connsiteX1" fmla="*/ 2952206 w 2960915"/>
              <a:gd name="connsiteY1" fmla="*/ 1680754 h 1680754"/>
              <a:gd name="connsiteX2" fmla="*/ 2960915 w 2960915"/>
              <a:gd name="connsiteY2" fmla="*/ 0 h 1680754"/>
              <a:gd name="connsiteX3" fmla="*/ 2647406 w 2960915"/>
              <a:gd name="connsiteY3" fmla="*/ 200297 h 1680754"/>
              <a:gd name="connsiteX4" fmla="*/ 2333898 w 2960915"/>
              <a:gd name="connsiteY4" fmla="*/ 435429 h 1680754"/>
              <a:gd name="connsiteX5" fmla="*/ 1994263 w 2960915"/>
              <a:gd name="connsiteY5" fmla="*/ 618309 h 1680754"/>
              <a:gd name="connsiteX6" fmla="*/ 1637212 w 2960915"/>
              <a:gd name="connsiteY6" fmla="*/ 740229 h 1680754"/>
              <a:gd name="connsiteX7" fmla="*/ 1201783 w 2960915"/>
              <a:gd name="connsiteY7" fmla="*/ 818606 h 1680754"/>
              <a:gd name="connsiteX8" fmla="*/ 505098 w 2960915"/>
              <a:gd name="connsiteY8" fmla="*/ 888274 h 1680754"/>
              <a:gd name="connsiteX9" fmla="*/ 8709 w 2960915"/>
              <a:gd name="connsiteY9" fmla="*/ 914400 h 1680754"/>
              <a:gd name="connsiteX10" fmla="*/ 0 w 2960915"/>
              <a:gd name="connsiteY10" fmla="*/ 1672046 h 1680754"/>
              <a:gd name="connsiteX0" fmla="*/ 3197 w 2964112"/>
              <a:gd name="connsiteY0" fmla="*/ 1672046 h 1680754"/>
              <a:gd name="connsiteX1" fmla="*/ 2955403 w 2964112"/>
              <a:gd name="connsiteY1" fmla="*/ 1680754 h 1680754"/>
              <a:gd name="connsiteX2" fmla="*/ 2964112 w 2964112"/>
              <a:gd name="connsiteY2" fmla="*/ 0 h 1680754"/>
              <a:gd name="connsiteX3" fmla="*/ 2650603 w 2964112"/>
              <a:gd name="connsiteY3" fmla="*/ 200297 h 1680754"/>
              <a:gd name="connsiteX4" fmla="*/ 2337095 w 2964112"/>
              <a:gd name="connsiteY4" fmla="*/ 435429 h 1680754"/>
              <a:gd name="connsiteX5" fmla="*/ 1997460 w 2964112"/>
              <a:gd name="connsiteY5" fmla="*/ 618309 h 1680754"/>
              <a:gd name="connsiteX6" fmla="*/ 1640409 w 2964112"/>
              <a:gd name="connsiteY6" fmla="*/ 740229 h 1680754"/>
              <a:gd name="connsiteX7" fmla="*/ 1204980 w 2964112"/>
              <a:gd name="connsiteY7" fmla="*/ 818606 h 1680754"/>
              <a:gd name="connsiteX8" fmla="*/ 508295 w 2964112"/>
              <a:gd name="connsiteY8" fmla="*/ 888274 h 1680754"/>
              <a:gd name="connsiteX9" fmla="*/ 0 w 2964112"/>
              <a:gd name="connsiteY9" fmla="*/ 916782 h 1680754"/>
              <a:gd name="connsiteX10" fmla="*/ 3197 w 2964112"/>
              <a:gd name="connsiteY10" fmla="*/ 1672046 h 1680754"/>
              <a:gd name="connsiteX0" fmla="*/ 196 w 2961111"/>
              <a:gd name="connsiteY0" fmla="*/ 1672046 h 1680754"/>
              <a:gd name="connsiteX1" fmla="*/ 2952402 w 2961111"/>
              <a:gd name="connsiteY1" fmla="*/ 1680754 h 1680754"/>
              <a:gd name="connsiteX2" fmla="*/ 2961111 w 2961111"/>
              <a:gd name="connsiteY2" fmla="*/ 0 h 1680754"/>
              <a:gd name="connsiteX3" fmla="*/ 2647602 w 2961111"/>
              <a:gd name="connsiteY3" fmla="*/ 200297 h 1680754"/>
              <a:gd name="connsiteX4" fmla="*/ 2334094 w 2961111"/>
              <a:gd name="connsiteY4" fmla="*/ 435429 h 1680754"/>
              <a:gd name="connsiteX5" fmla="*/ 1994459 w 2961111"/>
              <a:gd name="connsiteY5" fmla="*/ 618309 h 1680754"/>
              <a:gd name="connsiteX6" fmla="*/ 1637408 w 2961111"/>
              <a:gd name="connsiteY6" fmla="*/ 740229 h 1680754"/>
              <a:gd name="connsiteX7" fmla="*/ 1201979 w 2961111"/>
              <a:gd name="connsiteY7" fmla="*/ 818606 h 1680754"/>
              <a:gd name="connsiteX8" fmla="*/ 505294 w 2961111"/>
              <a:gd name="connsiteY8" fmla="*/ 888274 h 1680754"/>
              <a:gd name="connsiteX9" fmla="*/ 1761 w 2961111"/>
              <a:gd name="connsiteY9" fmla="*/ 916782 h 1680754"/>
              <a:gd name="connsiteX10" fmla="*/ 196 w 2961111"/>
              <a:gd name="connsiteY10" fmla="*/ 1672046 h 16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1111" h="1680754">
                <a:moveTo>
                  <a:pt x="196" y="1672046"/>
                </a:moveTo>
                <a:lnTo>
                  <a:pt x="2952402" y="1680754"/>
                </a:lnTo>
                <a:lnTo>
                  <a:pt x="2961111" y="0"/>
                </a:lnTo>
                <a:lnTo>
                  <a:pt x="2647602" y="200297"/>
                </a:lnTo>
                <a:lnTo>
                  <a:pt x="2334094" y="435429"/>
                </a:lnTo>
                <a:lnTo>
                  <a:pt x="1994459" y="618309"/>
                </a:lnTo>
                <a:lnTo>
                  <a:pt x="1637408" y="740229"/>
                </a:lnTo>
                <a:lnTo>
                  <a:pt x="1201979" y="818606"/>
                </a:lnTo>
                <a:lnTo>
                  <a:pt x="505294" y="888274"/>
                </a:lnTo>
                <a:lnTo>
                  <a:pt x="1761" y="916782"/>
                </a:lnTo>
                <a:cubicBezTo>
                  <a:pt x="2827" y="1168537"/>
                  <a:pt x="-870" y="1420291"/>
                  <a:pt x="196" y="1672046"/>
                </a:cubicBezTo>
                <a:close/>
              </a:path>
            </a:pathLst>
          </a:custGeom>
          <a:solidFill>
            <a:srgbClr val="FFC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823069" cy="51388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Definite integration can be used to find areas under curves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We are trying to find a formula for the area between a curve and the x-axis, up to a value of x which has been decided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On the graph to the right, let A be the area between the curve and the x-axis, up to a value x.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If we add a small increase to x, it will add a small increase to the area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We can write expressions for the coordinates on the line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The increase in area will be somewhere between the areas of two different rectangles, as shown…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453052" y="975361"/>
            <a:ext cx="0" cy="431074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V="1">
            <a:off x="6570618" y="1066802"/>
            <a:ext cx="0" cy="431074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02668" y="2089513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68" y="2089513"/>
                <a:ext cx="916982" cy="307777"/>
              </a:xfrm>
              <a:prstGeom prst="rect">
                <a:avLst/>
              </a:prstGeom>
              <a:blipFill>
                <a:blip r:embed="rId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H="1" flipV="1">
            <a:off x="7402285" y="1524001"/>
            <a:ext cx="1" cy="168946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237639" y="3164477"/>
                <a:ext cx="3263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639" y="3164477"/>
                <a:ext cx="326371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86425" y="2603500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425" y="2603500"/>
                <a:ext cx="201017" cy="276999"/>
              </a:xfrm>
              <a:prstGeom prst="rect">
                <a:avLst/>
              </a:prstGeom>
              <a:blipFill>
                <a:blip r:embed="rId4"/>
                <a:stretch>
                  <a:fillRect l="-30303" r="-2424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80564" y="3164477"/>
                <a:ext cx="7386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564" y="3164477"/>
                <a:ext cx="7386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8172450" y="1209676"/>
            <a:ext cx="1361" cy="200977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4432662" y="1088573"/>
            <a:ext cx="4188822" cy="1375954"/>
          </a:xfrm>
          <a:custGeom>
            <a:avLst/>
            <a:gdLst>
              <a:gd name="connsiteX0" fmla="*/ 0 w 4188822"/>
              <a:gd name="connsiteY0" fmla="*/ 1375954 h 1375954"/>
              <a:gd name="connsiteX1" fmla="*/ 1854925 w 4188822"/>
              <a:gd name="connsiteY1" fmla="*/ 1132114 h 1375954"/>
              <a:gd name="connsiteX2" fmla="*/ 3169920 w 4188822"/>
              <a:gd name="connsiteY2" fmla="*/ 330926 h 1375954"/>
              <a:gd name="connsiteX3" fmla="*/ 4188822 w 4188822"/>
              <a:gd name="connsiteY3" fmla="*/ 0 h 137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8822" h="1375954">
                <a:moveTo>
                  <a:pt x="0" y="1375954"/>
                </a:moveTo>
                <a:cubicBezTo>
                  <a:pt x="663302" y="1341119"/>
                  <a:pt x="1326605" y="1306285"/>
                  <a:pt x="1854925" y="1132114"/>
                </a:cubicBezTo>
                <a:cubicBezTo>
                  <a:pt x="2383245" y="957943"/>
                  <a:pt x="2780937" y="519612"/>
                  <a:pt x="3169920" y="330926"/>
                </a:cubicBezTo>
                <a:cubicBezTo>
                  <a:pt x="3558903" y="142240"/>
                  <a:pt x="3873862" y="71120"/>
                  <a:pt x="418882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620000" y="2193925"/>
                <a:ext cx="3244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193925"/>
                <a:ext cx="324448" cy="276999"/>
              </a:xfrm>
              <a:prstGeom prst="rect">
                <a:avLst/>
              </a:prstGeom>
              <a:blipFill>
                <a:blip r:embed="rId6"/>
                <a:stretch>
                  <a:fillRect l="-16981" r="-1698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>
            <a:off x="7402286" y="1514475"/>
            <a:ext cx="751114" cy="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392761" y="1200150"/>
            <a:ext cx="751114" cy="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400925" y="1200150"/>
            <a:ext cx="1362" cy="33691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761389" y="1269002"/>
                <a:ext cx="6966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389" y="1269002"/>
                <a:ext cx="696686" cy="307777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532913" y="840377"/>
                <a:ext cx="15348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913" y="840377"/>
                <a:ext cx="1534887" cy="30777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8100877" y="1133475"/>
            <a:ext cx="119198" cy="123555"/>
            <a:chOff x="5500552" y="5419725"/>
            <a:chExt cx="119198" cy="123555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5500552" y="5419725"/>
              <a:ext cx="119198" cy="12355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5500552" y="5419725"/>
              <a:ext cx="119198" cy="12355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7338877" y="1457325"/>
            <a:ext cx="119198" cy="123555"/>
            <a:chOff x="5500552" y="5419725"/>
            <a:chExt cx="119198" cy="123555"/>
          </a:xfrm>
        </p:grpSpPr>
        <p:cxnSp>
          <p:nvCxnSpPr>
            <p:cNvPr id="43" name="Straight Arrow Connector 42"/>
            <p:cNvCxnSpPr/>
            <p:nvPr/>
          </p:nvCxnSpPr>
          <p:spPr>
            <a:xfrm flipV="1">
              <a:off x="5500552" y="5419725"/>
              <a:ext cx="119198" cy="12355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5500552" y="5419725"/>
              <a:ext cx="119198" cy="12355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>
          <a:xfrm>
            <a:off x="7389628" y="3487479"/>
            <a:ext cx="797442" cy="0"/>
          </a:xfrm>
          <a:prstGeom prst="straightConnector1">
            <a:avLst/>
          </a:prstGeom>
          <a:ln w="254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325833" y="1562987"/>
            <a:ext cx="0" cy="1711841"/>
          </a:xfrm>
          <a:prstGeom prst="straightConnector1">
            <a:avLst/>
          </a:prstGeom>
          <a:ln w="254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82089" y="3465733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089" y="3465733"/>
                <a:ext cx="43313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820089" y="2193371"/>
                <a:ext cx="577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089" y="2193371"/>
                <a:ext cx="577402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H="1" flipV="1">
            <a:off x="8293396" y="1169582"/>
            <a:ext cx="1" cy="2115881"/>
          </a:xfrm>
          <a:prstGeom prst="straightConnector1">
            <a:avLst/>
          </a:prstGeom>
          <a:ln w="254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173968" y="2111855"/>
                <a:ext cx="10763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sz="1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968" y="2111855"/>
                <a:ext cx="1076358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199860" y="4270819"/>
                <a:ext cx="17776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860" y="4270819"/>
                <a:ext cx="1777602" cy="307777"/>
              </a:xfrm>
              <a:prstGeom prst="rect">
                <a:avLst/>
              </a:prstGeom>
              <a:blipFill>
                <a:blip r:embed="rId12"/>
                <a:stretch>
                  <a:fillRect l="-3082" t="-4000" r="-2740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585097" y="4274361"/>
                <a:ext cx="23658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097" y="4274361"/>
                <a:ext cx="2365840" cy="307777"/>
              </a:xfrm>
              <a:prstGeom prst="rect">
                <a:avLst/>
              </a:prstGeom>
              <a:blipFill>
                <a:blip r:embed="rId13"/>
                <a:stretch>
                  <a:fillRect l="-2062" t="-1961" r="-206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798827" y="5465208"/>
                <a:ext cx="390923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27" y="5465208"/>
                <a:ext cx="3909238" cy="307777"/>
              </a:xfrm>
              <a:prstGeom prst="rect">
                <a:avLst/>
              </a:prstGeom>
              <a:blipFill>
                <a:blip r:embed="rId14"/>
                <a:stretch>
                  <a:fillRect l="-156" t="-4000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791740" y="6021645"/>
                <a:ext cx="390923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740" y="6021645"/>
                <a:ext cx="3909238" cy="307777"/>
              </a:xfrm>
              <a:prstGeom prst="rect">
                <a:avLst/>
              </a:prstGeom>
              <a:blipFill>
                <a:blip r:embed="rId15"/>
                <a:stretch>
                  <a:fillRect t="-2000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34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6" grpId="0" animBg="1"/>
      <p:bldP spid="46" grpId="1" animBg="1"/>
      <p:bldP spid="45" grpId="0" animBg="1"/>
      <p:bldP spid="45" grpId="1" animBg="1"/>
      <p:bldP spid="24" grpId="0" animBg="1"/>
      <p:bldP spid="18" grpId="0"/>
      <p:bldP spid="23" grpId="0"/>
      <p:bldP spid="25" grpId="0"/>
      <p:bldP spid="26" grpId="0"/>
      <p:bldP spid="17" grpId="0" animBg="1"/>
      <p:bldP spid="29" grpId="0"/>
      <p:bldP spid="35" grpId="0"/>
      <p:bldP spid="36" grpId="0"/>
      <p:bldP spid="53" grpId="0"/>
      <p:bldP spid="53" grpId="1"/>
      <p:bldP spid="53" grpId="2"/>
      <p:bldP spid="53" grpId="3"/>
      <p:bldP spid="54" grpId="0"/>
      <p:bldP spid="54" grpId="1"/>
      <p:bldP spid="61" grpId="0"/>
      <p:bldP spid="61" grpId="1"/>
      <p:bldP spid="62" grpId="0"/>
      <p:bldP spid="63" grpId="0"/>
      <p:bldP spid="65" grpId="0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823069" cy="15294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500" b="1" dirty="0">
                <a:latin typeface="Comic Sans MS" panose="030F0702030302020204" pitchFamily="66" charset="0"/>
              </a:rPr>
              <a:t>Definite integration can be used to find areas under curves</a:t>
            </a:r>
          </a:p>
          <a:p>
            <a:pPr marL="0" indent="0" algn="ctr">
              <a:buNone/>
            </a:pPr>
            <a:endParaRPr lang="en-US" sz="15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500" dirty="0">
                <a:latin typeface="Comic Sans MS" panose="030F0702030302020204" pitchFamily="66" charset="0"/>
              </a:rPr>
              <a:t>So now we have established that the area is somewhere in the interval below, which can be manipulated.</a:t>
            </a:r>
            <a:endParaRPr lang="en-GB" sz="15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0" y="3265884"/>
                <a:ext cx="39092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65884"/>
                <a:ext cx="3909238" cy="276999"/>
              </a:xfrm>
              <a:prstGeom prst="rect">
                <a:avLst/>
              </a:prstGeom>
              <a:blipFill>
                <a:blip r:embed="rId2"/>
                <a:stretch>
                  <a:fillRect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/>
          <p:nvPr/>
        </p:nvSpPr>
        <p:spPr>
          <a:xfrm>
            <a:off x="7404355" y="1207247"/>
            <a:ext cx="777923" cy="2013045"/>
          </a:xfrm>
          <a:custGeom>
            <a:avLst/>
            <a:gdLst>
              <a:gd name="connsiteX0" fmla="*/ 0 w 777923"/>
              <a:gd name="connsiteY0" fmla="*/ 2013045 h 2013045"/>
              <a:gd name="connsiteX1" fmla="*/ 777923 w 777923"/>
              <a:gd name="connsiteY1" fmla="*/ 2013045 h 2013045"/>
              <a:gd name="connsiteX2" fmla="*/ 777923 w 777923"/>
              <a:gd name="connsiteY2" fmla="*/ 0 h 2013045"/>
              <a:gd name="connsiteX3" fmla="*/ 464024 w 777923"/>
              <a:gd name="connsiteY3" fmla="*/ 88710 h 2013045"/>
              <a:gd name="connsiteX4" fmla="*/ 266132 w 777923"/>
              <a:gd name="connsiteY4" fmla="*/ 184245 h 2013045"/>
              <a:gd name="connsiteX5" fmla="*/ 6824 w 777923"/>
              <a:gd name="connsiteY5" fmla="*/ 313898 h 2013045"/>
              <a:gd name="connsiteX6" fmla="*/ 0 w 777923"/>
              <a:gd name="connsiteY6" fmla="*/ 2013045 h 201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923" h="2013045">
                <a:moveTo>
                  <a:pt x="0" y="2013045"/>
                </a:moveTo>
                <a:lnTo>
                  <a:pt x="777923" y="2013045"/>
                </a:lnTo>
                <a:lnTo>
                  <a:pt x="777923" y="0"/>
                </a:lnTo>
                <a:lnTo>
                  <a:pt x="464024" y="88710"/>
                </a:lnTo>
                <a:lnTo>
                  <a:pt x="266132" y="184245"/>
                </a:lnTo>
                <a:lnTo>
                  <a:pt x="6824" y="313898"/>
                </a:lnTo>
                <a:cubicBezTo>
                  <a:pt x="9099" y="880280"/>
                  <a:pt x="11373" y="1446663"/>
                  <a:pt x="0" y="2013045"/>
                </a:cubicBezTo>
                <a:close/>
              </a:path>
            </a:pathLst>
          </a:cu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4441175" y="1541417"/>
            <a:ext cx="2961111" cy="1680754"/>
          </a:xfrm>
          <a:custGeom>
            <a:avLst/>
            <a:gdLst>
              <a:gd name="connsiteX0" fmla="*/ 0 w 2960915"/>
              <a:gd name="connsiteY0" fmla="*/ 1672046 h 1680754"/>
              <a:gd name="connsiteX1" fmla="*/ 2952206 w 2960915"/>
              <a:gd name="connsiteY1" fmla="*/ 1680754 h 1680754"/>
              <a:gd name="connsiteX2" fmla="*/ 2960915 w 2960915"/>
              <a:gd name="connsiteY2" fmla="*/ 0 h 1680754"/>
              <a:gd name="connsiteX3" fmla="*/ 2647406 w 2960915"/>
              <a:gd name="connsiteY3" fmla="*/ 200297 h 1680754"/>
              <a:gd name="connsiteX4" fmla="*/ 2333898 w 2960915"/>
              <a:gd name="connsiteY4" fmla="*/ 435429 h 1680754"/>
              <a:gd name="connsiteX5" fmla="*/ 1994263 w 2960915"/>
              <a:gd name="connsiteY5" fmla="*/ 618309 h 1680754"/>
              <a:gd name="connsiteX6" fmla="*/ 1637212 w 2960915"/>
              <a:gd name="connsiteY6" fmla="*/ 740229 h 1680754"/>
              <a:gd name="connsiteX7" fmla="*/ 1201783 w 2960915"/>
              <a:gd name="connsiteY7" fmla="*/ 818606 h 1680754"/>
              <a:gd name="connsiteX8" fmla="*/ 505098 w 2960915"/>
              <a:gd name="connsiteY8" fmla="*/ 888274 h 1680754"/>
              <a:gd name="connsiteX9" fmla="*/ 8709 w 2960915"/>
              <a:gd name="connsiteY9" fmla="*/ 914400 h 1680754"/>
              <a:gd name="connsiteX10" fmla="*/ 0 w 2960915"/>
              <a:gd name="connsiteY10" fmla="*/ 1672046 h 1680754"/>
              <a:gd name="connsiteX0" fmla="*/ 3197 w 2964112"/>
              <a:gd name="connsiteY0" fmla="*/ 1672046 h 1680754"/>
              <a:gd name="connsiteX1" fmla="*/ 2955403 w 2964112"/>
              <a:gd name="connsiteY1" fmla="*/ 1680754 h 1680754"/>
              <a:gd name="connsiteX2" fmla="*/ 2964112 w 2964112"/>
              <a:gd name="connsiteY2" fmla="*/ 0 h 1680754"/>
              <a:gd name="connsiteX3" fmla="*/ 2650603 w 2964112"/>
              <a:gd name="connsiteY3" fmla="*/ 200297 h 1680754"/>
              <a:gd name="connsiteX4" fmla="*/ 2337095 w 2964112"/>
              <a:gd name="connsiteY4" fmla="*/ 435429 h 1680754"/>
              <a:gd name="connsiteX5" fmla="*/ 1997460 w 2964112"/>
              <a:gd name="connsiteY5" fmla="*/ 618309 h 1680754"/>
              <a:gd name="connsiteX6" fmla="*/ 1640409 w 2964112"/>
              <a:gd name="connsiteY6" fmla="*/ 740229 h 1680754"/>
              <a:gd name="connsiteX7" fmla="*/ 1204980 w 2964112"/>
              <a:gd name="connsiteY7" fmla="*/ 818606 h 1680754"/>
              <a:gd name="connsiteX8" fmla="*/ 508295 w 2964112"/>
              <a:gd name="connsiteY8" fmla="*/ 888274 h 1680754"/>
              <a:gd name="connsiteX9" fmla="*/ 0 w 2964112"/>
              <a:gd name="connsiteY9" fmla="*/ 916782 h 1680754"/>
              <a:gd name="connsiteX10" fmla="*/ 3197 w 2964112"/>
              <a:gd name="connsiteY10" fmla="*/ 1672046 h 1680754"/>
              <a:gd name="connsiteX0" fmla="*/ 196 w 2961111"/>
              <a:gd name="connsiteY0" fmla="*/ 1672046 h 1680754"/>
              <a:gd name="connsiteX1" fmla="*/ 2952402 w 2961111"/>
              <a:gd name="connsiteY1" fmla="*/ 1680754 h 1680754"/>
              <a:gd name="connsiteX2" fmla="*/ 2961111 w 2961111"/>
              <a:gd name="connsiteY2" fmla="*/ 0 h 1680754"/>
              <a:gd name="connsiteX3" fmla="*/ 2647602 w 2961111"/>
              <a:gd name="connsiteY3" fmla="*/ 200297 h 1680754"/>
              <a:gd name="connsiteX4" fmla="*/ 2334094 w 2961111"/>
              <a:gd name="connsiteY4" fmla="*/ 435429 h 1680754"/>
              <a:gd name="connsiteX5" fmla="*/ 1994459 w 2961111"/>
              <a:gd name="connsiteY5" fmla="*/ 618309 h 1680754"/>
              <a:gd name="connsiteX6" fmla="*/ 1637408 w 2961111"/>
              <a:gd name="connsiteY6" fmla="*/ 740229 h 1680754"/>
              <a:gd name="connsiteX7" fmla="*/ 1201979 w 2961111"/>
              <a:gd name="connsiteY7" fmla="*/ 818606 h 1680754"/>
              <a:gd name="connsiteX8" fmla="*/ 505294 w 2961111"/>
              <a:gd name="connsiteY8" fmla="*/ 888274 h 1680754"/>
              <a:gd name="connsiteX9" fmla="*/ 1761 w 2961111"/>
              <a:gd name="connsiteY9" fmla="*/ 916782 h 1680754"/>
              <a:gd name="connsiteX10" fmla="*/ 196 w 2961111"/>
              <a:gd name="connsiteY10" fmla="*/ 1672046 h 16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1111" h="1680754">
                <a:moveTo>
                  <a:pt x="196" y="1672046"/>
                </a:moveTo>
                <a:lnTo>
                  <a:pt x="2952402" y="1680754"/>
                </a:lnTo>
                <a:lnTo>
                  <a:pt x="2961111" y="0"/>
                </a:lnTo>
                <a:lnTo>
                  <a:pt x="2647602" y="200297"/>
                </a:lnTo>
                <a:lnTo>
                  <a:pt x="2334094" y="435429"/>
                </a:lnTo>
                <a:lnTo>
                  <a:pt x="1994459" y="618309"/>
                </a:lnTo>
                <a:lnTo>
                  <a:pt x="1637408" y="740229"/>
                </a:lnTo>
                <a:lnTo>
                  <a:pt x="1201979" y="818606"/>
                </a:lnTo>
                <a:lnTo>
                  <a:pt x="505294" y="888274"/>
                </a:lnTo>
                <a:lnTo>
                  <a:pt x="1761" y="916782"/>
                </a:lnTo>
                <a:cubicBezTo>
                  <a:pt x="2827" y="1168537"/>
                  <a:pt x="-870" y="1420291"/>
                  <a:pt x="196" y="1672046"/>
                </a:cubicBezTo>
                <a:close/>
              </a:path>
            </a:pathLst>
          </a:custGeom>
          <a:solidFill>
            <a:srgbClr val="FFC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453052" y="975361"/>
            <a:ext cx="0" cy="431074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V="1">
            <a:off x="6570618" y="1066802"/>
            <a:ext cx="0" cy="431074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02668" y="2089513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68" y="2089513"/>
                <a:ext cx="916982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7402285" y="1524001"/>
            <a:ext cx="1" cy="168946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37639" y="3164477"/>
                <a:ext cx="3263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639" y="3164477"/>
                <a:ext cx="326371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86425" y="2603500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425" y="2603500"/>
                <a:ext cx="201017" cy="276999"/>
              </a:xfrm>
              <a:prstGeom prst="rect">
                <a:avLst/>
              </a:prstGeom>
              <a:blipFill>
                <a:blip r:embed="rId5"/>
                <a:stretch>
                  <a:fillRect l="-30303" r="-2424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80564" y="3164477"/>
                <a:ext cx="7386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564" y="3164477"/>
                <a:ext cx="7386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8172450" y="1209676"/>
            <a:ext cx="1361" cy="200977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4432662" y="1088573"/>
            <a:ext cx="4188822" cy="1375954"/>
          </a:xfrm>
          <a:custGeom>
            <a:avLst/>
            <a:gdLst>
              <a:gd name="connsiteX0" fmla="*/ 0 w 4188822"/>
              <a:gd name="connsiteY0" fmla="*/ 1375954 h 1375954"/>
              <a:gd name="connsiteX1" fmla="*/ 1854925 w 4188822"/>
              <a:gd name="connsiteY1" fmla="*/ 1132114 h 1375954"/>
              <a:gd name="connsiteX2" fmla="*/ 3169920 w 4188822"/>
              <a:gd name="connsiteY2" fmla="*/ 330926 h 1375954"/>
              <a:gd name="connsiteX3" fmla="*/ 4188822 w 4188822"/>
              <a:gd name="connsiteY3" fmla="*/ 0 h 137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8822" h="1375954">
                <a:moveTo>
                  <a:pt x="0" y="1375954"/>
                </a:moveTo>
                <a:cubicBezTo>
                  <a:pt x="663302" y="1341119"/>
                  <a:pt x="1326605" y="1306285"/>
                  <a:pt x="1854925" y="1132114"/>
                </a:cubicBezTo>
                <a:cubicBezTo>
                  <a:pt x="2383245" y="957943"/>
                  <a:pt x="2780937" y="519612"/>
                  <a:pt x="3169920" y="330926"/>
                </a:cubicBezTo>
                <a:cubicBezTo>
                  <a:pt x="3558903" y="142240"/>
                  <a:pt x="3873862" y="71120"/>
                  <a:pt x="418882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620000" y="2193925"/>
                <a:ext cx="3244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193925"/>
                <a:ext cx="324448" cy="276999"/>
              </a:xfrm>
              <a:prstGeom prst="rect">
                <a:avLst/>
              </a:prstGeom>
              <a:blipFill>
                <a:blip r:embed="rId7"/>
                <a:stretch>
                  <a:fillRect l="-16981" r="-1698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761389" y="1269002"/>
                <a:ext cx="6966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389" y="1269002"/>
                <a:ext cx="696686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32913" y="840377"/>
                <a:ext cx="15348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913" y="840377"/>
                <a:ext cx="1534887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8100877" y="1133475"/>
            <a:ext cx="119198" cy="123555"/>
            <a:chOff x="5500552" y="5419725"/>
            <a:chExt cx="119198" cy="123555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5500552" y="5419725"/>
              <a:ext cx="119198" cy="12355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5500552" y="5419725"/>
              <a:ext cx="119198" cy="12355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338877" y="1457325"/>
            <a:ext cx="119198" cy="123555"/>
            <a:chOff x="5500552" y="5419725"/>
            <a:chExt cx="119198" cy="123555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5500552" y="5419725"/>
              <a:ext cx="119198" cy="12355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5500552" y="5419725"/>
              <a:ext cx="119198" cy="12355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3954" y="3879839"/>
                <a:ext cx="71349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54" y="3879839"/>
                <a:ext cx="713493" cy="276999"/>
              </a:xfrm>
              <a:prstGeom prst="rect">
                <a:avLst/>
              </a:prstGeom>
              <a:blipFill>
                <a:blip r:embed="rId10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210490" y="3884192"/>
                <a:ext cx="30854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90" y="3884192"/>
                <a:ext cx="308545" cy="276999"/>
              </a:xfrm>
              <a:prstGeom prst="rect">
                <a:avLst/>
              </a:prstGeom>
              <a:blipFill>
                <a:blip r:embed="rId11"/>
                <a:stretch>
                  <a:fillRect l="-6000" r="-4000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11532" y="3879839"/>
                <a:ext cx="22581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32" y="3879839"/>
                <a:ext cx="225814" cy="276999"/>
              </a:xfrm>
              <a:prstGeom prst="rect">
                <a:avLst/>
              </a:prstGeom>
              <a:blipFill>
                <a:blip r:embed="rId12"/>
                <a:stretch>
                  <a:fillRect l="-27027" r="-21622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332410" y="3736147"/>
                <a:ext cx="713493" cy="5424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410" y="3736147"/>
                <a:ext cx="713493" cy="5424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147847" y="3871129"/>
                <a:ext cx="12360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847" y="3871129"/>
                <a:ext cx="1236008" cy="276999"/>
              </a:xfrm>
              <a:prstGeom prst="rect">
                <a:avLst/>
              </a:prstGeom>
              <a:blipFill>
                <a:blip r:embed="rId14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6449" y="4617911"/>
                <a:ext cx="71349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49" y="4617911"/>
                <a:ext cx="713493" cy="276999"/>
              </a:xfrm>
              <a:prstGeom prst="rect">
                <a:avLst/>
              </a:prstGeom>
              <a:blipFill>
                <a:blip r:embed="rId15"/>
                <a:stretch>
                  <a:fillRect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206136" y="4622264"/>
                <a:ext cx="30854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36" y="4622264"/>
                <a:ext cx="308545" cy="276999"/>
              </a:xfrm>
              <a:prstGeom prst="rect">
                <a:avLst/>
              </a:prstGeom>
              <a:blipFill>
                <a:blip r:embed="rId16"/>
                <a:stretch>
                  <a:fillRect l="-6000" r="-4000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07178" y="4617911"/>
                <a:ext cx="22581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178" y="4617911"/>
                <a:ext cx="225814" cy="276999"/>
              </a:xfrm>
              <a:prstGeom prst="rect">
                <a:avLst/>
              </a:prstGeom>
              <a:blipFill>
                <a:blip r:embed="rId17"/>
                <a:stretch>
                  <a:fillRect l="-27027" r="-2162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328056" y="4474219"/>
                <a:ext cx="713493" cy="5424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56" y="4474219"/>
                <a:ext cx="713493" cy="54245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098766" y="4609201"/>
                <a:ext cx="63076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766" y="4609201"/>
                <a:ext cx="630761" cy="276999"/>
              </a:xfrm>
              <a:prstGeom prst="rect">
                <a:avLst/>
              </a:prstGeom>
              <a:blipFill>
                <a:blip r:embed="rId19"/>
                <a:stretch>
                  <a:fillRect l="-2885" t="-2174" r="-2885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542599" y="5256934"/>
                <a:ext cx="1120701" cy="52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599" y="5256934"/>
                <a:ext cx="1120701" cy="52591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2">
            <a:extLst>
              <a:ext uri="{FF2B5EF4-FFF2-40B4-BE49-F238E27FC236}">
                <a16:creationId xmlns:a16="http://schemas.microsoft.com/office/drawing/2014/main" id="{F3D3BEB0-9850-41AE-87E4-F2BDB527782E}"/>
              </a:ext>
            </a:extLst>
          </p:cNvPr>
          <p:cNvSpPr>
            <a:spLocks/>
          </p:cNvSpPr>
          <p:nvPr/>
        </p:nvSpPr>
        <p:spPr bwMode="auto">
          <a:xfrm>
            <a:off x="3411076" y="3458276"/>
            <a:ext cx="134243" cy="531181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5">
                <a:extLst>
                  <a:ext uri="{FF2B5EF4-FFF2-40B4-BE49-F238E27FC236}">
                    <a16:creationId xmlns:a16="http://schemas.microsoft.com/office/drawing/2014/main" id="{7CED8F21-9411-4167-B0F2-F15A4F7EC3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1734" y="3565529"/>
                <a:ext cx="1096392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u="sng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 Box 45">
                <a:extLst>
                  <a:ext uri="{FF2B5EF4-FFF2-40B4-BE49-F238E27FC236}">
                    <a16:creationId xmlns:a16="http://schemas.microsoft.com/office/drawing/2014/main" id="{7CED8F21-9411-4167-B0F2-F15A4F7EC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1734" y="3565529"/>
                <a:ext cx="1096392" cy="276999"/>
              </a:xfrm>
              <a:prstGeom prst="rect">
                <a:avLst/>
              </a:prstGeom>
              <a:blipFill>
                <a:blip r:embed="rId21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42">
            <a:extLst>
              <a:ext uri="{FF2B5EF4-FFF2-40B4-BE49-F238E27FC236}">
                <a16:creationId xmlns:a16="http://schemas.microsoft.com/office/drawing/2014/main" id="{F3D3BEB0-9850-41AE-87E4-F2BDB527782E}"/>
              </a:ext>
            </a:extLst>
          </p:cNvPr>
          <p:cNvSpPr>
            <a:spLocks/>
          </p:cNvSpPr>
          <p:nvPr/>
        </p:nvSpPr>
        <p:spPr bwMode="auto">
          <a:xfrm>
            <a:off x="3319636" y="4089648"/>
            <a:ext cx="134243" cy="531181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Arc 42">
            <a:extLst>
              <a:ext uri="{FF2B5EF4-FFF2-40B4-BE49-F238E27FC236}">
                <a16:creationId xmlns:a16="http://schemas.microsoft.com/office/drawing/2014/main" id="{F3D3BEB0-9850-41AE-87E4-F2BDB527782E}"/>
              </a:ext>
            </a:extLst>
          </p:cNvPr>
          <p:cNvSpPr>
            <a:spLocks/>
          </p:cNvSpPr>
          <p:nvPr/>
        </p:nvSpPr>
        <p:spPr bwMode="auto">
          <a:xfrm>
            <a:off x="2784059" y="4860357"/>
            <a:ext cx="159438" cy="652169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45">
                <a:extLst>
                  <a:ext uri="{FF2B5EF4-FFF2-40B4-BE49-F238E27FC236}">
                    <a16:creationId xmlns:a16="http://schemas.microsoft.com/office/drawing/2014/main" id="{7CED8F21-9411-4167-B0F2-F15A4F7EC3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9002" y="4014021"/>
                <a:ext cx="2363489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As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, the notation changes to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(to indicate that tending to 0 has happened)</a:t>
                </a:r>
              </a:p>
            </p:txBody>
          </p:sp>
        </mc:Choice>
        <mc:Fallback xmlns="">
          <p:sp>
            <p:nvSpPr>
              <p:cNvPr id="54" name="Text Box 45">
                <a:extLst>
                  <a:ext uri="{FF2B5EF4-FFF2-40B4-BE49-F238E27FC236}">
                    <a16:creationId xmlns:a16="http://schemas.microsoft.com/office/drawing/2014/main" id="{7CED8F21-9411-4167-B0F2-F15A4F7EC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002" y="4014021"/>
                <a:ext cx="2363489" cy="646331"/>
              </a:xfrm>
              <a:prstGeom prst="rect">
                <a:avLst/>
              </a:prstGeom>
              <a:blipFill>
                <a:blip r:embed="rId22"/>
                <a:stretch>
                  <a:fillRect r="-258" b="-66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 Box 45">
            <a:extLst>
              <a:ext uri="{FF2B5EF4-FFF2-40B4-BE49-F238E27FC236}">
                <a16:creationId xmlns:a16="http://schemas.microsoft.com/office/drawing/2014/main" id="{7CED8F21-9411-4167-B0F2-F15A4F7EC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968" y="4924067"/>
            <a:ext cx="18714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There is only one logical conclusion here…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6" name="Arc 42">
            <a:extLst>
              <a:ext uri="{FF2B5EF4-FFF2-40B4-BE49-F238E27FC236}">
                <a16:creationId xmlns:a16="http://schemas.microsoft.com/office/drawing/2014/main" id="{F3D3BEB0-9850-41AE-87E4-F2BDB527782E}"/>
              </a:ext>
            </a:extLst>
          </p:cNvPr>
          <p:cNvSpPr>
            <a:spLocks/>
          </p:cNvSpPr>
          <p:nvPr/>
        </p:nvSpPr>
        <p:spPr bwMode="auto">
          <a:xfrm>
            <a:off x="3371888" y="5535272"/>
            <a:ext cx="111540" cy="673940"/>
          </a:xfrm>
          <a:custGeom>
            <a:avLst/>
            <a:gdLst>
              <a:gd name="T0" fmla="*/ 0 w 21600"/>
              <a:gd name="T1" fmla="*/ 0 h 43190"/>
              <a:gd name="T2" fmla="*/ 7101 w 21600"/>
              <a:gd name="T3" fmla="*/ 381000 h 43190"/>
              <a:gd name="T4" fmla="*/ 0 w 21600"/>
              <a:gd name="T5" fmla="*/ 190544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5">
                <a:extLst>
                  <a:ext uri="{FF2B5EF4-FFF2-40B4-BE49-F238E27FC236}">
                    <a16:creationId xmlns:a16="http://schemas.microsoft.com/office/drawing/2014/main" id="{7CED8F21-9411-4167-B0F2-F15A4F7EC3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5460" y="5659942"/>
                <a:ext cx="18714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Integrate both sides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 Box 45">
                <a:extLst>
                  <a:ext uri="{FF2B5EF4-FFF2-40B4-BE49-F238E27FC236}">
                    <a16:creationId xmlns:a16="http://schemas.microsoft.com/office/drawing/2014/main" id="{7CED8F21-9411-4167-B0F2-F15A4F7EC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5460" y="5659942"/>
                <a:ext cx="1871455" cy="461665"/>
              </a:xfrm>
              <a:prstGeom prst="rect">
                <a:avLst/>
              </a:prstGeom>
              <a:blipFill>
                <a:blip r:embed="rId23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660164" y="5862178"/>
                <a:ext cx="1596841" cy="726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164" y="5862178"/>
                <a:ext cx="1596841" cy="72654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 flipV="1">
            <a:off x="1846217" y="6357258"/>
            <a:ext cx="195332" cy="231466"/>
          </a:xfrm>
          <a:prstGeom prst="straightConnector1">
            <a:avLst/>
          </a:prstGeom>
          <a:ln w="222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2041549" y="6232060"/>
            <a:ext cx="2867802" cy="356664"/>
          </a:xfrm>
          <a:prstGeom prst="straightConnector1">
            <a:avLst/>
          </a:prstGeom>
          <a:ln w="22225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52260" y="5198723"/>
                <a:ext cx="3897085" cy="1574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If we differentiate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with respect to x, we would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. </a:t>
                </a:r>
              </a:p>
              <a:p>
                <a:pPr algn="ctr"/>
                <a:endParaRPr lang="en-US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Therefore, if we integrate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𝑑𝐴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with respect to x, we get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, since differentiating and integrating are opposite actions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260" y="5198723"/>
                <a:ext cx="3897085" cy="1574662"/>
              </a:xfrm>
              <a:prstGeom prst="rect">
                <a:avLst/>
              </a:prstGeom>
              <a:blipFill>
                <a:blip r:embed="rId25"/>
                <a:stretch>
                  <a:fillRect t="-775" r="-1252" b="-27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/>
          <p:nvPr/>
        </p:nvCxnSpPr>
        <p:spPr>
          <a:xfrm flipH="1">
            <a:off x="4909352" y="5572337"/>
            <a:ext cx="682839" cy="659958"/>
          </a:xfrm>
          <a:prstGeom prst="straightConnector1">
            <a:avLst/>
          </a:prstGeom>
          <a:ln w="22225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83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/>
      <p:bldP spid="55" grpId="0"/>
      <p:bldP spid="56" grpId="0" animBg="1"/>
      <p:bldP spid="57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4"/>
            <a:ext cx="3823069" cy="50095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latin typeface="Comic Sans MS" panose="030F0702030302020204" pitchFamily="66" charset="0"/>
              </a:rPr>
              <a:t>Definite integration can be used to find areas under curves</a:t>
            </a:r>
          </a:p>
          <a:p>
            <a:pPr marL="0" indent="0" algn="ctr">
              <a:buNone/>
            </a:pPr>
            <a:endParaRPr lang="en-US" sz="15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500" dirty="0">
                <a:latin typeface="Comic Sans MS" panose="030F0702030302020204" pitchFamily="66" charset="0"/>
              </a:rPr>
              <a:t>So far we have shown that the area between a curve and the x-axis is based on integrating the function:</a:t>
            </a:r>
          </a:p>
          <a:p>
            <a:pPr marL="0" indent="0" algn="ctr">
              <a:buNone/>
            </a:pPr>
            <a:endParaRPr lang="en-US" sz="15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5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500" dirty="0">
                <a:latin typeface="Comic Sans MS" panose="030F0702030302020204" pitchFamily="66" charset="0"/>
              </a:rPr>
              <a:t>However, there is a small issue.</a:t>
            </a:r>
          </a:p>
          <a:p>
            <a:pPr marL="0" indent="0" algn="ctr">
              <a:buNone/>
            </a:pPr>
            <a:endParaRPr lang="en-US" sz="15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500" dirty="0">
                <a:latin typeface="Comic Sans MS" panose="030F0702030302020204" pitchFamily="66" charset="0"/>
                <a:sym typeface="Wingdings" panose="05000000000000000000" pitchFamily="2" charset="2"/>
              </a:rPr>
              <a:t>The area could be infinite, depending on the shape of the curve.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5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500" dirty="0">
                <a:latin typeface="Comic Sans MS" panose="030F0702030302020204" pitchFamily="66" charset="0"/>
                <a:sym typeface="Wingdings" panose="05000000000000000000" pitchFamily="2" charset="2"/>
              </a:rPr>
              <a:t>The only way we can calculate a specific value is to find the difference between the answers for two values of x, as shown…</a:t>
            </a:r>
            <a:endParaRPr lang="en-GB" sz="15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441175" y="1541417"/>
            <a:ext cx="2961111" cy="1680754"/>
          </a:xfrm>
          <a:custGeom>
            <a:avLst/>
            <a:gdLst>
              <a:gd name="connsiteX0" fmla="*/ 0 w 2960915"/>
              <a:gd name="connsiteY0" fmla="*/ 1672046 h 1680754"/>
              <a:gd name="connsiteX1" fmla="*/ 2952206 w 2960915"/>
              <a:gd name="connsiteY1" fmla="*/ 1680754 h 1680754"/>
              <a:gd name="connsiteX2" fmla="*/ 2960915 w 2960915"/>
              <a:gd name="connsiteY2" fmla="*/ 0 h 1680754"/>
              <a:gd name="connsiteX3" fmla="*/ 2647406 w 2960915"/>
              <a:gd name="connsiteY3" fmla="*/ 200297 h 1680754"/>
              <a:gd name="connsiteX4" fmla="*/ 2333898 w 2960915"/>
              <a:gd name="connsiteY4" fmla="*/ 435429 h 1680754"/>
              <a:gd name="connsiteX5" fmla="*/ 1994263 w 2960915"/>
              <a:gd name="connsiteY5" fmla="*/ 618309 h 1680754"/>
              <a:gd name="connsiteX6" fmla="*/ 1637212 w 2960915"/>
              <a:gd name="connsiteY6" fmla="*/ 740229 h 1680754"/>
              <a:gd name="connsiteX7" fmla="*/ 1201783 w 2960915"/>
              <a:gd name="connsiteY7" fmla="*/ 818606 h 1680754"/>
              <a:gd name="connsiteX8" fmla="*/ 505098 w 2960915"/>
              <a:gd name="connsiteY8" fmla="*/ 888274 h 1680754"/>
              <a:gd name="connsiteX9" fmla="*/ 8709 w 2960915"/>
              <a:gd name="connsiteY9" fmla="*/ 914400 h 1680754"/>
              <a:gd name="connsiteX10" fmla="*/ 0 w 2960915"/>
              <a:gd name="connsiteY10" fmla="*/ 1672046 h 1680754"/>
              <a:gd name="connsiteX0" fmla="*/ 3197 w 2964112"/>
              <a:gd name="connsiteY0" fmla="*/ 1672046 h 1680754"/>
              <a:gd name="connsiteX1" fmla="*/ 2955403 w 2964112"/>
              <a:gd name="connsiteY1" fmla="*/ 1680754 h 1680754"/>
              <a:gd name="connsiteX2" fmla="*/ 2964112 w 2964112"/>
              <a:gd name="connsiteY2" fmla="*/ 0 h 1680754"/>
              <a:gd name="connsiteX3" fmla="*/ 2650603 w 2964112"/>
              <a:gd name="connsiteY3" fmla="*/ 200297 h 1680754"/>
              <a:gd name="connsiteX4" fmla="*/ 2337095 w 2964112"/>
              <a:gd name="connsiteY4" fmla="*/ 435429 h 1680754"/>
              <a:gd name="connsiteX5" fmla="*/ 1997460 w 2964112"/>
              <a:gd name="connsiteY5" fmla="*/ 618309 h 1680754"/>
              <a:gd name="connsiteX6" fmla="*/ 1640409 w 2964112"/>
              <a:gd name="connsiteY6" fmla="*/ 740229 h 1680754"/>
              <a:gd name="connsiteX7" fmla="*/ 1204980 w 2964112"/>
              <a:gd name="connsiteY7" fmla="*/ 818606 h 1680754"/>
              <a:gd name="connsiteX8" fmla="*/ 508295 w 2964112"/>
              <a:gd name="connsiteY8" fmla="*/ 888274 h 1680754"/>
              <a:gd name="connsiteX9" fmla="*/ 0 w 2964112"/>
              <a:gd name="connsiteY9" fmla="*/ 916782 h 1680754"/>
              <a:gd name="connsiteX10" fmla="*/ 3197 w 2964112"/>
              <a:gd name="connsiteY10" fmla="*/ 1672046 h 1680754"/>
              <a:gd name="connsiteX0" fmla="*/ 196 w 2961111"/>
              <a:gd name="connsiteY0" fmla="*/ 1672046 h 1680754"/>
              <a:gd name="connsiteX1" fmla="*/ 2952402 w 2961111"/>
              <a:gd name="connsiteY1" fmla="*/ 1680754 h 1680754"/>
              <a:gd name="connsiteX2" fmla="*/ 2961111 w 2961111"/>
              <a:gd name="connsiteY2" fmla="*/ 0 h 1680754"/>
              <a:gd name="connsiteX3" fmla="*/ 2647602 w 2961111"/>
              <a:gd name="connsiteY3" fmla="*/ 200297 h 1680754"/>
              <a:gd name="connsiteX4" fmla="*/ 2334094 w 2961111"/>
              <a:gd name="connsiteY4" fmla="*/ 435429 h 1680754"/>
              <a:gd name="connsiteX5" fmla="*/ 1994459 w 2961111"/>
              <a:gd name="connsiteY5" fmla="*/ 618309 h 1680754"/>
              <a:gd name="connsiteX6" fmla="*/ 1637408 w 2961111"/>
              <a:gd name="connsiteY6" fmla="*/ 740229 h 1680754"/>
              <a:gd name="connsiteX7" fmla="*/ 1201979 w 2961111"/>
              <a:gd name="connsiteY7" fmla="*/ 818606 h 1680754"/>
              <a:gd name="connsiteX8" fmla="*/ 505294 w 2961111"/>
              <a:gd name="connsiteY8" fmla="*/ 888274 h 1680754"/>
              <a:gd name="connsiteX9" fmla="*/ 1761 w 2961111"/>
              <a:gd name="connsiteY9" fmla="*/ 916782 h 1680754"/>
              <a:gd name="connsiteX10" fmla="*/ 196 w 2961111"/>
              <a:gd name="connsiteY10" fmla="*/ 1672046 h 16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1111" h="1680754">
                <a:moveTo>
                  <a:pt x="196" y="1672046"/>
                </a:moveTo>
                <a:lnTo>
                  <a:pt x="2952402" y="1680754"/>
                </a:lnTo>
                <a:lnTo>
                  <a:pt x="2961111" y="0"/>
                </a:lnTo>
                <a:lnTo>
                  <a:pt x="2647602" y="200297"/>
                </a:lnTo>
                <a:lnTo>
                  <a:pt x="2334094" y="435429"/>
                </a:lnTo>
                <a:lnTo>
                  <a:pt x="1994459" y="618309"/>
                </a:lnTo>
                <a:lnTo>
                  <a:pt x="1637408" y="740229"/>
                </a:lnTo>
                <a:lnTo>
                  <a:pt x="1201979" y="818606"/>
                </a:lnTo>
                <a:lnTo>
                  <a:pt x="505294" y="888274"/>
                </a:lnTo>
                <a:lnTo>
                  <a:pt x="1761" y="916782"/>
                </a:lnTo>
                <a:cubicBezTo>
                  <a:pt x="2827" y="1168537"/>
                  <a:pt x="-870" y="1420291"/>
                  <a:pt x="196" y="1672046"/>
                </a:cubicBezTo>
                <a:close/>
              </a:path>
            </a:pathLst>
          </a:custGeom>
          <a:solidFill>
            <a:srgbClr val="FFC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453052" y="975361"/>
            <a:ext cx="0" cy="431074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V="1">
            <a:off x="6570618" y="1066802"/>
            <a:ext cx="0" cy="431074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02668" y="2089513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68" y="2089513"/>
                <a:ext cx="916982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7402285" y="1524001"/>
            <a:ext cx="1" cy="168946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37639" y="3164477"/>
                <a:ext cx="3263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639" y="3164477"/>
                <a:ext cx="326371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86425" y="2603500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425" y="2603500"/>
                <a:ext cx="201017" cy="276999"/>
              </a:xfrm>
              <a:prstGeom prst="rect">
                <a:avLst/>
              </a:prstGeom>
              <a:blipFill>
                <a:blip r:embed="rId5"/>
                <a:stretch>
                  <a:fillRect l="-30303" r="-2424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337333" y="2955091"/>
                <a:ext cx="1596841" cy="726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333" y="2955091"/>
                <a:ext cx="1596841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617699" y="3164476"/>
                <a:ext cx="3365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699" y="3164476"/>
                <a:ext cx="33650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6787267" y="1541417"/>
            <a:ext cx="615723" cy="1693619"/>
          </a:xfrm>
          <a:custGeom>
            <a:avLst/>
            <a:gdLst>
              <a:gd name="connsiteX0" fmla="*/ 43543 w 653143"/>
              <a:gd name="connsiteY0" fmla="*/ 1689462 h 1689462"/>
              <a:gd name="connsiteX1" fmla="*/ 653143 w 653143"/>
              <a:gd name="connsiteY1" fmla="*/ 1689462 h 1689462"/>
              <a:gd name="connsiteX2" fmla="*/ 653143 w 653143"/>
              <a:gd name="connsiteY2" fmla="*/ 0 h 1689462"/>
              <a:gd name="connsiteX3" fmla="*/ 400594 w 653143"/>
              <a:gd name="connsiteY3" fmla="*/ 174171 h 1689462"/>
              <a:gd name="connsiteX4" fmla="*/ 156754 w 653143"/>
              <a:gd name="connsiteY4" fmla="*/ 348342 h 1689462"/>
              <a:gd name="connsiteX5" fmla="*/ 0 w 653143"/>
              <a:gd name="connsiteY5" fmla="*/ 478971 h 1689462"/>
              <a:gd name="connsiteX6" fmla="*/ 43543 w 653143"/>
              <a:gd name="connsiteY6" fmla="*/ 1689462 h 1689462"/>
              <a:gd name="connsiteX0" fmla="*/ 31637 w 653143"/>
              <a:gd name="connsiteY0" fmla="*/ 1682318 h 1689462"/>
              <a:gd name="connsiteX1" fmla="*/ 653143 w 653143"/>
              <a:gd name="connsiteY1" fmla="*/ 1689462 h 1689462"/>
              <a:gd name="connsiteX2" fmla="*/ 653143 w 653143"/>
              <a:gd name="connsiteY2" fmla="*/ 0 h 1689462"/>
              <a:gd name="connsiteX3" fmla="*/ 400594 w 653143"/>
              <a:gd name="connsiteY3" fmla="*/ 174171 h 1689462"/>
              <a:gd name="connsiteX4" fmla="*/ 156754 w 653143"/>
              <a:gd name="connsiteY4" fmla="*/ 348342 h 1689462"/>
              <a:gd name="connsiteX5" fmla="*/ 0 w 653143"/>
              <a:gd name="connsiteY5" fmla="*/ 478971 h 1689462"/>
              <a:gd name="connsiteX6" fmla="*/ 31637 w 653143"/>
              <a:gd name="connsiteY6" fmla="*/ 1682318 h 1689462"/>
              <a:gd name="connsiteX0" fmla="*/ 31637 w 653143"/>
              <a:gd name="connsiteY0" fmla="*/ 1682318 h 1689462"/>
              <a:gd name="connsiteX1" fmla="*/ 653143 w 653143"/>
              <a:gd name="connsiteY1" fmla="*/ 1689462 h 1689462"/>
              <a:gd name="connsiteX2" fmla="*/ 653143 w 653143"/>
              <a:gd name="connsiteY2" fmla="*/ 0 h 1689462"/>
              <a:gd name="connsiteX3" fmla="*/ 400594 w 653143"/>
              <a:gd name="connsiteY3" fmla="*/ 174171 h 1689462"/>
              <a:gd name="connsiteX4" fmla="*/ 156754 w 653143"/>
              <a:gd name="connsiteY4" fmla="*/ 348342 h 1689462"/>
              <a:gd name="connsiteX5" fmla="*/ 0 w 653143"/>
              <a:gd name="connsiteY5" fmla="*/ 478971 h 1689462"/>
              <a:gd name="connsiteX6" fmla="*/ 31637 w 653143"/>
              <a:gd name="connsiteY6" fmla="*/ 1682318 h 1689462"/>
              <a:gd name="connsiteX0" fmla="*/ 7825 w 653143"/>
              <a:gd name="connsiteY0" fmla="*/ 1689462 h 1689462"/>
              <a:gd name="connsiteX1" fmla="*/ 653143 w 653143"/>
              <a:gd name="connsiteY1" fmla="*/ 1689462 h 1689462"/>
              <a:gd name="connsiteX2" fmla="*/ 653143 w 653143"/>
              <a:gd name="connsiteY2" fmla="*/ 0 h 1689462"/>
              <a:gd name="connsiteX3" fmla="*/ 400594 w 653143"/>
              <a:gd name="connsiteY3" fmla="*/ 174171 h 1689462"/>
              <a:gd name="connsiteX4" fmla="*/ 156754 w 653143"/>
              <a:gd name="connsiteY4" fmla="*/ 348342 h 1689462"/>
              <a:gd name="connsiteX5" fmla="*/ 0 w 653143"/>
              <a:gd name="connsiteY5" fmla="*/ 478971 h 1689462"/>
              <a:gd name="connsiteX6" fmla="*/ 7825 w 653143"/>
              <a:gd name="connsiteY6" fmla="*/ 1689462 h 1689462"/>
              <a:gd name="connsiteX0" fmla="*/ 0 w 645318"/>
              <a:gd name="connsiteY0" fmla="*/ 1689462 h 1689462"/>
              <a:gd name="connsiteX1" fmla="*/ 645318 w 645318"/>
              <a:gd name="connsiteY1" fmla="*/ 1689462 h 1689462"/>
              <a:gd name="connsiteX2" fmla="*/ 645318 w 645318"/>
              <a:gd name="connsiteY2" fmla="*/ 0 h 1689462"/>
              <a:gd name="connsiteX3" fmla="*/ 392769 w 645318"/>
              <a:gd name="connsiteY3" fmla="*/ 174171 h 1689462"/>
              <a:gd name="connsiteX4" fmla="*/ 148929 w 645318"/>
              <a:gd name="connsiteY4" fmla="*/ 348342 h 1689462"/>
              <a:gd name="connsiteX5" fmla="*/ 1700 w 645318"/>
              <a:gd name="connsiteY5" fmla="*/ 459921 h 1689462"/>
              <a:gd name="connsiteX6" fmla="*/ 0 w 645318"/>
              <a:gd name="connsiteY6" fmla="*/ 1689462 h 1689462"/>
              <a:gd name="connsiteX0" fmla="*/ 3062 w 648380"/>
              <a:gd name="connsiteY0" fmla="*/ 1689462 h 1689462"/>
              <a:gd name="connsiteX1" fmla="*/ 648380 w 648380"/>
              <a:gd name="connsiteY1" fmla="*/ 1689462 h 1689462"/>
              <a:gd name="connsiteX2" fmla="*/ 648380 w 648380"/>
              <a:gd name="connsiteY2" fmla="*/ 0 h 1689462"/>
              <a:gd name="connsiteX3" fmla="*/ 395831 w 648380"/>
              <a:gd name="connsiteY3" fmla="*/ 174171 h 1689462"/>
              <a:gd name="connsiteX4" fmla="*/ 151991 w 648380"/>
              <a:gd name="connsiteY4" fmla="*/ 348342 h 1689462"/>
              <a:gd name="connsiteX5" fmla="*/ 0 w 648380"/>
              <a:gd name="connsiteY5" fmla="*/ 459921 h 1689462"/>
              <a:gd name="connsiteX6" fmla="*/ 3062 w 648380"/>
              <a:gd name="connsiteY6" fmla="*/ 1689462 h 1689462"/>
              <a:gd name="connsiteX0" fmla="*/ 0 w 645318"/>
              <a:gd name="connsiteY0" fmla="*/ 1689462 h 1689462"/>
              <a:gd name="connsiteX1" fmla="*/ 645318 w 645318"/>
              <a:gd name="connsiteY1" fmla="*/ 1689462 h 1689462"/>
              <a:gd name="connsiteX2" fmla="*/ 645318 w 645318"/>
              <a:gd name="connsiteY2" fmla="*/ 0 h 1689462"/>
              <a:gd name="connsiteX3" fmla="*/ 392769 w 645318"/>
              <a:gd name="connsiteY3" fmla="*/ 174171 h 1689462"/>
              <a:gd name="connsiteX4" fmla="*/ 148929 w 645318"/>
              <a:gd name="connsiteY4" fmla="*/ 348342 h 1689462"/>
              <a:gd name="connsiteX5" fmla="*/ 1700 w 645318"/>
              <a:gd name="connsiteY5" fmla="*/ 457540 h 1689462"/>
              <a:gd name="connsiteX6" fmla="*/ 0 w 645318"/>
              <a:gd name="connsiteY6" fmla="*/ 1689462 h 1689462"/>
              <a:gd name="connsiteX0" fmla="*/ 0 w 645318"/>
              <a:gd name="connsiteY0" fmla="*/ 1689462 h 1689462"/>
              <a:gd name="connsiteX1" fmla="*/ 645318 w 645318"/>
              <a:gd name="connsiteY1" fmla="*/ 1689462 h 1689462"/>
              <a:gd name="connsiteX2" fmla="*/ 645318 w 645318"/>
              <a:gd name="connsiteY2" fmla="*/ 0 h 1689462"/>
              <a:gd name="connsiteX3" fmla="*/ 392769 w 645318"/>
              <a:gd name="connsiteY3" fmla="*/ 174171 h 1689462"/>
              <a:gd name="connsiteX4" fmla="*/ 148929 w 645318"/>
              <a:gd name="connsiteY4" fmla="*/ 348342 h 1689462"/>
              <a:gd name="connsiteX5" fmla="*/ 43263 w 645318"/>
              <a:gd name="connsiteY5" fmla="*/ 445071 h 1689462"/>
              <a:gd name="connsiteX6" fmla="*/ 0 w 645318"/>
              <a:gd name="connsiteY6" fmla="*/ 1689462 h 1689462"/>
              <a:gd name="connsiteX0" fmla="*/ 2457 w 602055"/>
              <a:gd name="connsiteY0" fmla="*/ 1693619 h 1693619"/>
              <a:gd name="connsiteX1" fmla="*/ 602055 w 602055"/>
              <a:gd name="connsiteY1" fmla="*/ 1689462 h 1693619"/>
              <a:gd name="connsiteX2" fmla="*/ 602055 w 602055"/>
              <a:gd name="connsiteY2" fmla="*/ 0 h 1693619"/>
              <a:gd name="connsiteX3" fmla="*/ 349506 w 602055"/>
              <a:gd name="connsiteY3" fmla="*/ 174171 h 1693619"/>
              <a:gd name="connsiteX4" fmla="*/ 105666 w 602055"/>
              <a:gd name="connsiteY4" fmla="*/ 348342 h 1693619"/>
              <a:gd name="connsiteX5" fmla="*/ 0 w 602055"/>
              <a:gd name="connsiteY5" fmla="*/ 445071 h 1693619"/>
              <a:gd name="connsiteX6" fmla="*/ 2457 w 602055"/>
              <a:gd name="connsiteY6" fmla="*/ 1693619 h 1693619"/>
              <a:gd name="connsiteX0" fmla="*/ 2457 w 614524"/>
              <a:gd name="connsiteY0" fmla="*/ 1693619 h 1693619"/>
              <a:gd name="connsiteX1" fmla="*/ 602055 w 614524"/>
              <a:gd name="connsiteY1" fmla="*/ 1689462 h 1693619"/>
              <a:gd name="connsiteX2" fmla="*/ 614524 w 614524"/>
              <a:gd name="connsiteY2" fmla="*/ 0 h 1693619"/>
              <a:gd name="connsiteX3" fmla="*/ 349506 w 614524"/>
              <a:gd name="connsiteY3" fmla="*/ 174171 h 1693619"/>
              <a:gd name="connsiteX4" fmla="*/ 105666 w 614524"/>
              <a:gd name="connsiteY4" fmla="*/ 348342 h 1693619"/>
              <a:gd name="connsiteX5" fmla="*/ 0 w 614524"/>
              <a:gd name="connsiteY5" fmla="*/ 445071 h 1693619"/>
              <a:gd name="connsiteX6" fmla="*/ 2457 w 614524"/>
              <a:gd name="connsiteY6" fmla="*/ 1693619 h 1693619"/>
              <a:gd name="connsiteX0" fmla="*/ 2457 w 615723"/>
              <a:gd name="connsiteY0" fmla="*/ 1693619 h 1693619"/>
              <a:gd name="connsiteX1" fmla="*/ 614524 w 615723"/>
              <a:gd name="connsiteY1" fmla="*/ 1685305 h 1693619"/>
              <a:gd name="connsiteX2" fmla="*/ 614524 w 615723"/>
              <a:gd name="connsiteY2" fmla="*/ 0 h 1693619"/>
              <a:gd name="connsiteX3" fmla="*/ 349506 w 615723"/>
              <a:gd name="connsiteY3" fmla="*/ 174171 h 1693619"/>
              <a:gd name="connsiteX4" fmla="*/ 105666 w 615723"/>
              <a:gd name="connsiteY4" fmla="*/ 348342 h 1693619"/>
              <a:gd name="connsiteX5" fmla="*/ 0 w 615723"/>
              <a:gd name="connsiteY5" fmla="*/ 445071 h 1693619"/>
              <a:gd name="connsiteX6" fmla="*/ 2457 w 615723"/>
              <a:gd name="connsiteY6" fmla="*/ 1693619 h 169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723" h="1693619">
                <a:moveTo>
                  <a:pt x="2457" y="1693619"/>
                </a:moveTo>
                <a:lnTo>
                  <a:pt x="614524" y="1685305"/>
                </a:lnTo>
                <a:cubicBezTo>
                  <a:pt x="618680" y="1122151"/>
                  <a:pt x="610368" y="563154"/>
                  <a:pt x="614524" y="0"/>
                </a:cubicBezTo>
                <a:lnTo>
                  <a:pt x="349506" y="174171"/>
                </a:lnTo>
                <a:lnTo>
                  <a:pt x="105666" y="348342"/>
                </a:lnTo>
                <a:lnTo>
                  <a:pt x="0" y="445071"/>
                </a:lnTo>
                <a:cubicBezTo>
                  <a:pt x="2903" y="845665"/>
                  <a:pt x="5201" y="1296224"/>
                  <a:pt x="2457" y="1693619"/>
                </a:cubicBezTo>
                <a:close/>
              </a:path>
            </a:pathLst>
          </a:custGeom>
          <a:solidFill>
            <a:schemeClr val="accent4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6785950" y="1965001"/>
            <a:ext cx="206" cy="125717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4432662" y="1088573"/>
            <a:ext cx="4188822" cy="1375954"/>
          </a:xfrm>
          <a:custGeom>
            <a:avLst/>
            <a:gdLst>
              <a:gd name="connsiteX0" fmla="*/ 0 w 4188822"/>
              <a:gd name="connsiteY0" fmla="*/ 1375954 h 1375954"/>
              <a:gd name="connsiteX1" fmla="*/ 1854925 w 4188822"/>
              <a:gd name="connsiteY1" fmla="*/ 1132114 h 1375954"/>
              <a:gd name="connsiteX2" fmla="*/ 3169920 w 4188822"/>
              <a:gd name="connsiteY2" fmla="*/ 330926 h 1375954"/>
              <a:gd name="connsiteX3" fmla="*/ 4188822 w 4188822"/>
              <a:gd name="connsiteY3" fmla="*/ 0 h 137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8822" h="1375954">
                <a:moveTo>
                  <a:pt x="0" y="1375954"/>
                </a:moveTo>
                <a:cubicBezTo>
                  <a:pt x="663302" y="1341119"/>
                  <a:pt x="1326605" y="1306285"/>
                  <a:pt x="1854925" y="1132114"/>
                </a:cubicBezTo>
                <a:cubicBezTo>
                  <a:pt x="2383245" y="957943"/>
                  <a:pt x="2780937" y="519612"/>
                  <a:pt x="3169920" y="330926"/>
                </a:cubicBezTo>
                <a:cubicBezTo>
                  <a:pt x="3558903" y="142240"/>
                  <a:pt x="3873862" y="71120"/>
                  <a:pt x="418882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970579" y="2493801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579" y="2493801"/>
                <a:ext cx="201017" cy="276999"/>
              </a:xfrm>
              <a:prstGeom prst="rect">
                <a:avLst/>
              </a:prstGeom>
              <a:blipFill>
                <a:blip r:embed="rId8"/>
                <a:stretch>
                  <a:fillRect l="-27273" r="-2727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08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61" grpId="0"/>
      <p:bldP spid="5" grpId="0" animBg="1"/>
      <p:bldP spid="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>
            <a:off x="2426085" y="4439612"/>
            <a:ext cx="1237673" cy="689649"/>
          </a:xfrm>
          <a:custGeom>
            <a:avLst/>
            <a:gdLst>
              <a:gd name="connsiteX0" fmla="*/ 0 w 1237673"/>
              <a:gd name="connsiteY0" fmla="*/ 689649 h 689649"/>
              <a:gd name="connsiteX1" fmla="*/ 1237673 w 1237673"/>
              <a:gd name="connsiteY1" fmla="*/ 689649 h 689649"/>
              <a:gd name="connsiteX2" fmla="*/ 1237673 w 1237673"/>
              <a:gd name="connsiteY2" fmla="*/ 0 h 689649"/>
              <a:gd name="connsiteX3" fmla="*/ 1111442 w 1237673"/>
              <a:gd name="connsiteY3" fmla="*/ 55418 h 689649"/>
              <a:gd name="connsiteX4" fmla="*/ 1006763 w 1237673"/>
              <a:gd name="connsiteY4" fmla="*/ 135467 h 689649"/>
              <a:gd name="connsiteX5" fmla="*/ 914400 w 1237673"/>
              <a:gd name="connsiteY5" fmla="*/ 206279 h 689649"/>
              <a:gd name="connsiteX6" fmla="*/ 741988 w 1237673"/>
              <a:gd name="connsiteY6" fmla="*/ 298643 h 689649"/>
              <a:gd name="connsiteX7" fmla="*/ 554182 w 1237673"/>
              <a:gd name="connsiteY7" fmla="*/ 357140 h 689649"/>
              <a:gd name="connsiteX8" fmla="*/ 317115 w 1237673"/>
              <a:gd name="connsiteY8" fmla="*/ 391006 h 689649"/>
              <a:gd name="connsiteX9" fmla="*/ 138545 w 1237673"/>
              <a:gd name="connsiteY9" fmla="*/ 406400 h 689649"/>
              <a:gd name="connsiteX10" fmla="*/ 6157 w 1237673"/>
              <a:gd name="connsiteY10" fmla="*/ 412558 h 689649"/>
              <a:gd name="connsiteX11" fmla="*/ 0 w 1237673"/>
              <a:gd name="connsiteY11" fmla="*/ 689649 h 68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7673" h="689649">
                <a:moveTo>
                  <a:pt x="0" y="689649"/>
                </a:moveTo>
                <a:lnTo>
                  <a:pt x="1237673" y="689649"/>
                </a:lnTo>
                <a:lnTo>
                  <a:pt x="1237673" y="0"/>
                </a:lnTo>
                <a:lnTo>
                  <a:pt x="1111442" y="55418"/>
                </a:lnTo>
                <a:lnTo>
                  <a:pt x="1006763" y="135467"/>
                </a:lnTo>
                <a:lnTo>
                  <a:pt x="914400" y="206279"/>
                </a:lnTo>
                <a:lnTo>
                  <a:pt x="741988" y="298643"/>
                </a:lnTo>
                <a:lnTo>
                  <a:pt x="554182" y="357140"/>
                </a:lnTo>
                <a:lnTo>
                  <a:pt x="317115" y="391006"/>
                </a:lnTo>
                <a:lnTo>
                  <a:pt x="138545" y="406400"/>
                </a:lnTo>
                <a:lnTo>
                  <a:pt x="6157" y="412558"/>
                </a:lnTo>
                <a:lnTo>
                  <a:pt x="0" y="68964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4"/>
            <a:ext cx="3823069" cy="50095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latin typeface="Comic Sans MS" panose="030F0702030302020204" pitchFamily="66" charset="0"/>
              </a:rPr>
              <a:t>Definite integration can be used to find areas under curves</a:t>
            </a:r>
          </a:p>
          <a:p>
            <a:pPr marL="0" indent="0" algn="ctr">
              <a:buNone/>
            </a:pPr>
            <a:endParaRPr lang="en-US" sz="15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500" dirty="0">
                <a:latin typeface="Comic Sans MS" panose="030F0702030302020204" pitchFamily="66" charset="0"/>
              </a:rPr>
              <a:t>So far we have shown that the area between a curve and the x-axis is based on integrating the function:</a:t>
            </a:r>
          </a:p>
          <a:p>
            <a:pPr marL="0" indent="0" algn="ctr">
              <a:buNone/>
            </a:pPr>
            <a:endParaRPr lang="en-US" sz="15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5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453052" y="975361"/>
            <a:ext cx="0" cy="431074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V="1">
            <a:off x="6570618" y="1066802"/>
            <a:ext cx="0" cy="431074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02668" y="2089513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68" y="2089513"/>
                <a:ext cx="916982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7402285" y="1524001"/>
            <a:ext cx="1" cy="168946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37639" y="3164477"/>
                <a:ext cx="3263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639" y="3164477"/>
                <a:ext cx="326371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337333" y="2955091"/>
                <a:ext cx="1596841" cy="726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333" y="2955091"/>
                <a:ext cx="1596841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617699" y="3164476"/>
                <a:ext cx="3365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699" y="3164476"/>
                <a:ext cx="33650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6787267" y="1541417"/>
            <a:ext cx="615723" cy="1693619"/>
          </a:xfrm>
          <a:custGeom>
            <a:avLst/>
            <a:gdLst>
              <a:gd name="connsiteX0" fmla="*/ 43543 w 653143"/>
              <a:gd name="connsiteY0" fmla="*/ 1689462 h 1689462"/>
              <a:gd name="connsiteX1" fmla="*/ 653143 w 653143"/>
              <a:gd name="connsiteY1" fmla="*/ 1689462 h 1689462"/>
              <a:gd name="connsiteX2" fmla="*/ 653143 w 653143"/>
              <a:gd name="connsiteY2" fmla="*/ 0 h 1689462"/>
              <a:gd name="connsiteX3" fmla="*/ 400594 w 653143"/>
              <a:gd name="connsiteY3" fmla="*/ 174171 h 1689462"/>
              <a:gd name="connsiteX4" fmla="*/ 156754 w 653143"/>
              <a:gd name="connsiteY4" fmla="*/ 348342 h 1689462"/>
              <a:gd name="connsiteX5" fmla="*/ 0 w 653143"/>
              <a:gd name="connsiteY5" fmla="*/ 478971 h 1689462"/>
              <a:gd name="connsiteX6" fmla="*/ 43543 w 653143"/>
              <a:gd name="connsiteY6" fmla="*/ 1689462 h 1689462"/>
              <a:gd name="connsiteX0" fmla="*/ 31637 w 653143"/>
              <a:gd name="connsiteY0" fmla="*/ 1682318 h 1689462"/>
              <a:gd name="connsiteX1" fmla="*/ 653143 w 653143"/>
              <a:gd name="connsiteY1" fmla="*/ 1689462 h 1689462"/>
              <a:gd name="connsiteX2" fmla="*/ 653143 w 653143"/>
              <a:gd name="connsiteY2" fmla="*/ 0 h 1689462"/>
              <a:gd name="connsiteX3" fmla="*/ 400594 w 653143"/>
              <a:gd name="connsiteY3" fmla="*/ 174171 h 1689462"/>
              <a:gd name="connsiteX4" fmla="*/ 156754 w 653143"/>
              <a:gd name="connsiteY4" fmla="*/ 348342 h 1689462"/>
              <a:gd name="connsiteX5" fmla="*/ 0 w 653143"/>
              <a:gd name="connsiteY5" fmla="*/ 478971 h 1689462"/>
              <a:gd name="connsiteX6" fmla="*/ 31637 w 653143"/>
              <a:gd name="connsiteY6" fmla="*/ 1682318 h 1689462"/>
              <a:gd name="connsiteX0" fmla="*/ 31637 w 653143"/>
              <a:gd name="connsiteY0" fmla="*/ 1682318 h 1689462"/>
              <a:gd name="connsiteX1" fmla="*/ 653143 w 653143"/>
              <a:gd name="connsiteY1" fmla="*/ 1689462 h 1689462"/>
              <a:gd name="connsiteX2" fmla="*/ 653143 w 653143"/>
              <a:gd name="connsiteY2" fmla="*/ 0 h 1689462"/>
              <a:gd name="connsiteX3" fmla="*/ 400594 w 653143"/>
              <a:gd name="connsiteY3" fmla="*/ 174171 h 1689462"/>
              <a:gd name="connsiteX4" fmla="*/ 156754 w 653143"/>
              <a:gd name="connsiteY4" fmla="*/ 348342 h 1689462"/>
              <a:gd name="connsiteX5" fmla="*/ 0 w 653143"/>
              <a:gd name="connsiteY5" fmla="*/ 478971 h 1689462"/>
              <a:gd name="connsiteX6" fmla="*/ 31637 w 653143"/>
              <a:gd name="connsiteY6" fmla="*/ 1682318 h 1689462"/>
              <a:gd name="connsiteX0" fmla="*/ 7825 w 653143"/>
              <a:gd name="connsiteY0" fmla="*/ 1689462 h 1689462"/>
              <a:gd name="connsiteX1" fmla="*/ 653143 w 653143"/>
              <a:gd name="connsiteY1" fmla="*/ 1689462 h 1689462"/>
              <a:gd name="connsiteX2" fmla="*/ 653143 w 653143"/>
              <a:gd name="connsiteY2" fmla="*/ 0 h 1689462"/>
              <a:gd name="connsiteX3" fmla="*/ 400594 w 653143"/>
              <a:gd name="connsiteY3" fmla="*/ 174171 h 1689462"/>
              <a:gd name="connsiteX4" fmla="*/ 156754 w 653143"/>
              <a:gd name="connsiteY4" fmla="*/ 348342 h 1689462"/>
              <a:gd name="connsiteX5" fmla="*/ 0 w 653143"/>
              <a:gd name="connsiteY5" fmla="*/ 478971 h 1689462"/>
              <a:gd name="connsiteX6" fmla="*/ 7825 w 653143"/>
              <a:gd name="connsiteY6" fmla="*/ 1689462 h 1689462"/>
              <a:gd name="connsiteX0" fmla="*/ 0 w 645318"/>
              <a:gd name="connsiteY0" fmla="*/ 1689462 h 1689462"/>
              <a:gd name="connsiteX1" fmla="*/ 645318 w 645318"/>
              <a:gd name="connsiteY1" fmla="*/ 1689462 h 1689462"/>
              <a:gd name="connsiteX2" fmla="*/ 645318 w 645318"/>
              <a:gd name="connsiteY2" fmla="*/ 0 h 1689462"/>
              <a:gd name="connsiteX3" fmla="*/ 392769 w 645318"/>
              <a:gd name="connsiteY3" fmla="*/ 174171 h 1689462"/>
              <a:gd name="connsiteX4" fmla="*/ 148929 w 645318"/>
              <a:gd name="connsiteY4" fmla="*/ 348342 h 1689462"/>
              <a:gd name="connsiteX5" fmla="*/ 1700 w 645318"/>
              <a:gd name="connsiteY5" fmla="*/ 459921 h 1689462"/>
              <a:gd name="connsiteX6" fmla="*/ 0 w 645318"/>
              <a:gd name="connsiteY6" fmla="*/ 1689462 h 1689462"/>
              <a:gd name="connsiteX0" fmla="*/ 3062 w 648380"/>
              <a:gd name="connsiteY0" fmla="*/ 1689462 h 1689462"/>
              <a:gd name="connsiteX1" fmla="*/ 648380 w 648380"/>
              <a:gd name="connsiteY1" fmla="*/ 1689462 h 1689462"/>
              <a:gd name="connsiteX2" fmla="*/ 648380 w 648380"/>
              <a:gd name="connsiteY2" fmla="*/ 0 h 1689462"/>
              <a:gd name="connsiteX3" fmla="*/ 395831 w 648380"/>
              <a:gd name="connsiteY3" fmla="*/ 174171 h 1689462"/>
              <a:gd name="connsiteX4" fmla="*/ 151991 w 648380"/>
              <a:gd name="connsiteY4" fmla="*/ 348342 h 1689462"/>
              <a:gd name="connsiteX5" fmla="*/ 0 w 648380"/>
              <a:gd name="connsiteY5" fmla="*/ 459921 h 1689462"/>
              <a:gd name="connsiteX6" fmla="*/ 3062 w 648380"/>
              <a:gd name="connsiteY6" fmla="*/ 1689462 h 1689462"/>
              <a:gd name="connsiteX0" fmla="*/ 0 w 645318"/>
              <a:gd name="connsiteY0" fmla="*/ 1689462 h 1689462"/>
              <a:gd name="connsiteX1" fmla="*/ 645318 w 645318"/>
              <a:gd name="connsiteY1" fmla="*/ 1689462 h 1689462"/>
              <a:gd name="connsiteX2" fmla="*/ 645318 w 645318"/>
              <a:gd name="connsiteY2" fmla="*/ 0 h 1689462"/>
              <a:gd name="connsiteX3" fmla="*/ 392769 w 645318"/>
              <a:gd name="connsiteY3" fmla="*/ 174171 h 1689462"/>
              <a:gd name="connsiteX4" fmla="*/ 148929 w 645318"/>
              <a:gd name="connsiteY4" fmla="*/ 348342 h 1689462"/>
              <a:gd name="connsiteX5" fmla="*/ 1700 w 645318"/>
              <a:gd name="connsiteY5" fmla="*/ 457540 h 1689462"/>
              <a:gd name="connsiteX6" fmla="*/ 0 w 645318"/>
              <a:gd name="connsiteY6" fmla="*/ 1689462 h 1689462"/>
              <a:gd name="connsiteX0" fmla="*/ 0 w 645318"/>
              <a:gd name="connsiteY0" fmla="*/ 1689462 h 1689462"/>
              <a:gd name="connsiteX1" fmla="*/ 645318 w 645318"/>
              <a:gd name="connsiteY1" fmla="*/ 1689462 h 1689462"/>
              <a:gd name="connsiteX2" fmla="*/ 645318 w 645318"/>
              <a:gd name="connsiteY2" fmla="*/ 0 h 1689462"/>
              <a:gd name="connsiteX3" fmla="*/ 392769 w 645318"/>
              <a:gd name="connsiteY3" fmla="*/ 174171 h 1689462"/>
              <a:gd name="connsiteX4" fmla="*/ 148929 w 645318"/>
              <a:gd name="connsiteY4" fmla="*/ 348342 h 1689462"/>
              <a:gd name="connsiteX5" fmla="*/ 43263 w 645318"/>
              <a:gd name="connsiteY5" fmla="*/ 445071 h 1689462"/>
              <a:gd name="connsiteX6" fmla="*/ 0 w 645318"/>
              <a:gd name="connsiteY6" fmla="*/ 1689462 h 1689462"/>
              <a:gd name="connsiteX0" fmla="*/ 2457 w 602055"/>
              <a:gd name="connsiteY0" fmla="*/ 1693619 h 1693619"/>
              <a:gd name="connsiteX1" fmla="*/ 602055 w 602055"/>
              <a:gd name="connsiteY1" fmla="*/ 1689462 h 1693619"/>
              <a:gd name="connsiteX2" fmla="*/ 602055 w 602055"/>
              <a:gd name="connsiteY2" fmla="*/ 0 h 1693619"/>
              <a:gd name="connsiteX3" fmla="*/ 349506 w 602055"/>
              <a:gd name="connsiteY3" fmla="*/ 174171 h 1693619"/>
              <a:gd name="connsiteX4" fmla="*/ 105666 w 602055"/>
              <a:gd name="connsiteY4" fmla="*/ 348342 h 1693619"/>
              <a:gd name="connsiteX5" fmla="*/ 0 w 602055"/>
              <a:gd name="connsiteY5" fmla="*/ 445071 h 1693619"/>
              <a:gd name="connsiteX6" fmla="*/ 2457 w 602055"/>
              <a:gd name="connsiteY6" fmla="*/ 1693619 h 1693619"/>
              <a:gd name="connsiteX0" fmla="*/ 2457 w 614524"/>
              <a:gd name="connsiteY0" fmla="*/ 1693619 h 1693619"/>
              <a:gd name="connsiteX1" fmla="*/ 602055 w 614524"/>
              <a:gd name="connsiteY1" fmla="*/ 1689462 h 1693619"/>
              <a:gd name="connsiteX2" fmla="*/ 614524 w 614524"/>
              <a:gd name="connsiteY2" fmla="*/ 0 h 1693619"/>
              <a:gd name="connsiteX3" fmla="*/ 349506 w 614524"/>
              <a:gd name="connsiteY3" fmla="*/ 174171 h 1693619"/>
              <a:gd name="connsiteX4" fmla="*/ 105666 w 614524"/>
              <a:gd name="connsiteY4" fmla="*/ 348342 h 1693619"/>
              <a:gd name="connsiteX5" fmla="*/ 0 w 614524"/>
              <a:gd name="connsiteY5" fmla="*/ 445071 h 1693619"/>
              <a:gd name="connsiteX6" fmla="*/ 2457 w 614524"/>
              <a:gd name="connsiteY6" fmla="*/ 1693619 h 1693619"/>
              <a:gd name="connsiteX0" fmla="*/ 2457 w 615723"/>
              <a:gd name="connsiteY0" fmla="*/ 1693619 h 1693619"/>
              <a:gd name="connsiteX1" fmla="*/ 614524 w 615723"/>
              <a:gd name="connsiteY1" fmla="*/ 1685305 h 1693619"/>
              <a:gd name="connsiteX2" fmla="*/ 614524 w 615723"/>
              <a:gd name="connsiteY2" fmla="*/ 0 h 1693619"/>
              <a:gd name="connsiteX3" fmla="*/ 349506 w 615723"/>
              <a:gd name="connsiteY3" fmla="*/ 174171 h 1693619"/>
              <a:gd name="connsiteX4" fmla="*/ 105666 w 615723"/>
              <a:gd name="connsiteY4" fmla="*/ 348342 h 1693619"/>
              <a:gd name="connsiteX5" fmla="*/ 0 w 615723"/>
              <a:gd name="connsiteY5" fmla="*/ 445071 h 1693619"/>
              <a:gd name="connsiteX6" fmla="*/ 2457 w 615723"/>
              <a:gd name="connsiteY6" fmla="*/ 1693619 h 169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723" h="1693619">
                <a:moveTo>
                  <a:pt x="2457" y="1693619"/>
                </a:moveTo>
                <a:lnTo>
                  <a:pt x="614524" y="1685305"/>
                </a:lnTo>
                <a:cubicBezTo>
                  <a:pt x="618680" y="1122151"/>
                  <a:pt x="610368" y="563154"/>
                  <a:pt x="614524" y="0"/>
                </a:cubicBezTo>
                <a:lnTo>
                  <a:pt x="349506" y="174171"/>
                </a:lnTo>
                <a:lnTo>
                  <a:pt x="105666" y="348342"/>
                </a:lnTo>
                <a:lnTo>
                  <a:pt x="0" y="445071"/>
                </a:lnTo>
                <a:cubicBezTo>
                  <a:pt x="2903" y="845665"/>
                  <a:pt x="5201" y="1296224"/>
                  <a:pt x="2457" y="1693619"/>
                </a:cubicBezTo>
                <a:close/>
              </a:path>
            </a:pathLst>
          </a:custGeom>
          <a:solidFill>
            <a:schemeClr val="accent4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6785950" y="1965001"/>
            <a:ext cx="206" cy="125717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4432662" y="1088573"/>
            <a:ext cx="4188822" cy="1375954"/>
          </a:xfrm>
          <a:custGeom>
            <a:avLst/>
            <a:gdLst>
              <a:gd name="connsiteX0" fmla="*/ 0 w 4188822"/>
              <a:gd name="connsiteY0" fmla="*/ 1375954 h 1375954"/>
              <a:gd name="connsiteX1" fmla="*/ 1854925 w 4188822"/>
              <a:gd name="connsiteY1" fmla="*/ 1132114 h 1375954"/>
              <a:gd name="connsiteX2" fmla="*/ 3169920 w 4188822"/>
              <a:gd name="connsiteY2" fmla="*/ 330926 h 1375954"/>
              <a:gd name="connsiteX3" fmla="*/ 4188822 w 4188822"/>
              <a:gd name="connsiteY3" fmla="*/ 0 h 137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8822" h="1375954">
                <a:moveTo>
                  <a:pt x="0" y="1375954"/>
                </a:moveTo>
                <a:cubicBezTo>
                  <a:pt x="663302" y="1341119"/>
                  <a:pt x="1326605" y="1306285"/>
                  <a:pt x="1854925" y="1132114"/>
                </a:cubicBezTo>
                <a:cubicBezTo>
                  <a:pt x="2383245" y="957943"/>
                  <a:pt x="2780937" y="519612"/>
                  <a:pt x="3169920" y="330926"/>
                </a:cubicBezTo>
                <a:cubicBezTo>
                  <a:pt x="3558903" y="142240"/>
                  <a:pt x="3873862" y="71120"/>
                  <a:pt x="418882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970579" y="2493801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579" y="2493801"/>
                <a:ext cx="201017" cy="276999"/>
              </a:xfrm>
              <a:prstGeom prst="rect">
                <a:avLst/>
              </a:prstGeom>
              <a:blipFill>
                <a:blip r:embed="rId7"/>
                <a:stretch>
                  <a:fillRect l="-27273" r="-2727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69668" y="4267201"/>
            <a:ext cx="1837509" cy="1645583"/>
            <a:chOff x="69668" y="4267201"/>
            <a:chExt cx="1837509" cy="16455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668" y="4267201"/>
              <a:ext cx="1837509" cy="1645583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1506583" y="4450081"/>
              <a:ext cx="0" cy="67926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266720" y="4571999"/>
              <a:ext cx="1513" cy="5548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1264257" y="4436828"/>
              <a:ext cx="238540" cy="699715"/>
            </a:xfrm>
            <a:custGeom>
              <a:avLst/>
              <a:gdLst>
                <a:gd name="connsiteX0" fmla="*/ 238540 w 238540"/>
                <a:gd name="connsiteY0" fmla="*/ 0 h 699715"/>
                <a:gd name="connsiteX1" fmla="*/ 238540 w 238540"/>
                <a:gd name="connsiteY1" fmla="*/ 699715 h 699715"/>
                <a:gd name="connsiteX2" fmla="*/ 0 w 238540"/>
                <a:gd name="connsiteY2" fmla="*/ 699715 h 699715"/>
                <a:gd name="connsiteX3" fmla="*/ 7952 w 238540"/>
                <a:gd name="connsiteY3" fmla="*/ 151075 h 699715"/>
                <a:gd name="connsiteX4" fmla="*/ 107343 w 238540"/>
                <a:gd name="connsiteY4" fmla="*/ 71562 h 699715"/>
                <a:gd name="connsiteX5" fmla="*/ 186856 w 238540"/>
                <a:gd name="connsiteY5" fmla="*/ 19878 h 699715"/>
                <a:gd name="connsiteX6" fmla="*/ 238540 w 238540"/>
                <a:gd name="connsiteY6" fmla="*/ 0 h 69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540" h="699715">
                  <a:moveTo>
                    <a:pt x="238540" y="0"/>
                  </a:moveTo>
                  <a:lnTo>
                    <a:pt x="238540" y="699715"/>
                  </a:lnTo>
                  <a:lnTo>
                    <a:pt x="0" y="699715"/>
                  </a:lnTo>
                  <a:lnTo>
                    <a:pt x="7952" y="151075"/>
                  </a:lnTo>
                  <a:lnTo>
                    <a:pt x="107343" y="71562"/>
                  </a:lnTo>
                  <a:lnTo>
                    <a:pt x="186856" y="19878"/>
                  </a:lnTo>
                  <a:lnTo>
                    <a:pt x="23854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31136" y="4260575"/>
            <a:ext cx="1837509" cy="1645583"/>
            <a:chOff x="69668" y="4267201"/>
            <a:chExt cx="1837509" cy="164558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668" y="4267201"/>
              <a:ext cx="1837509" cy="1645583"/>
            </a:xfrm>
            <a:prstGeom prst="rect">
              <a:avLst/>
            </a:prstGeom>
          </p:spPr>
        </p:pic>
        <p:cxnSp>
          <p:nvCxnSpPr>
            <p:cNvPr id="33" name="Straight Connector 32"/>
            <p:cNvCxnSpPr/>
            <p:nvPr/>
          </p:nvCxnSpPr>
          <p:spPr>
            <a:xfrm flipV="1">
              <a:off x="1506583" y="4450081"/>
              <a:ext cx="0" cy="67926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 27"/>
          <p:cNvSpPr/>
          <p:nvPr/>
        </p:nvSpPr>
        <p:spPr>
          <a:xfrm>
            <a:off x="4565842" y="4575079"/>
            <a:ext cx="991370" cy="551103"/>
          </a:xfrm>
          <a:custGeom>
            <a:avLst/>
            <a:gdLst>
              <a:gd name="connsiteX0" fmla="*/ 991370 w 991370"/>
              <a:gd name="connsiteY0" fmla="*/ 0 h 551103"/>
              <a:gd name="connsiteX1" fmla="*/ 991370 w 991370"/>
              <a:gd name="connsiteY1" fmla="*/ 551103 h 551103"/>
              <a:gd name="connsiteX2" fmla="*/ 0 w 991370"/>
              <a:gd name="connsiteY2" fmla="*/ 551103 h 551103"/>
              <a:gd name="connsiteX3" fmla="*/ 3079 w 991370"/>
              <a:gd name="connsiteY3" fmla="*/ 267854 h 551103"/>
              <a:gd name="connsiteX4" fmla="*/ 184728 w 991370"/>
              <a:gd name="connsiteY4" fmla="*/ 261697 h 551103"/>
              <a:gd name="connsiteX5" fmla="*/ 332510 w 991370"/>
              <a:gd name="connsiteY5" fmla="*/ 246303 h 551103"/>
              <a:gd name="connsiteX6" fmla="*/ 474134 w 991370"/>
              <a:gd name="connsiteY6" fmla="*/ 230909 h 551103"/>
              <a:gd name="connsiteX7" fmla="*/ 652703 w 991370"/>
              <a:gd name="connsiteY7" fmla="*/ 190885 h 551103"/>
              <a:gd name="connsiteX8" fmla="*/ 815879 w 991370"/>
              <a:gd name="connsiteY8" fmla="*/ 126230 h 551103"/>
              <a:gd name="connsiteX9" fmla="*/ 892849 w 991370"/>
              <a:gd name="connsiteY9" fmla="*/ 76969 h 551103"/>
              <a:gd name="connsiteX10" fmla="*/ 991370 w 991370"/>
              <a:gd name="connsiteY10" fmla="*/ 0 h 5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1370" h="551103">
                <a:moveTo>
                  <a:pt x="991370" y="0"/>
                </a:moveTo>
                <a:lnTo>
                  <a:pt x="991370" y="551103"/>
                </a:lnTo>
                <a:lnTo>
                  <a:pt x="0" y="551103"/>
                </a:lnTo>
                <a:cubicBezTo>
                  <a:pt x="1026" y="456687"/>
                  <a:pt x="2053" y="362270"/>
                  <a:pt x="3079" y="267854"/>
                </a:cubicBezTo>
                <a:lnTo>
                  <a:pt x="184728" y="261697"/>
                </a:lnTo>
                <a:lnTo>
                  <a:pt x="332510" y="246303"/>
                </a:lnTo>
                <a:lnTo>
                  <a:pt x="474134" y="230909"/>
                </a:lnTo>
                <a:lnTo>
                  <a:pt x="652703" y="190885"/>
                </a:lnTo>
                <a:lnTo>
                  <a:pt x="815879" y="126230"/>
                </a:lnTo>
                <a:lnTo>
                  <a:pt x="892849" y="76969"/>
                </a:lnTo>
                <a:lnTo>
                  <a:pt x="99137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>
            <a:off x="4362461" y="4256026"/>
            <a:ext cx="1837509" cy="1645583"/>
            <a:chOff x="69668" y="4267201"/>
            <a:chExt cx="1837509" cy="164558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668" y="4267201"/>
              <a:ext cx="1837509" cy="1645583"/>
            </a:xfrm>
            <a:prstGeom prst="rect">
              <a:avLst/>
            </a:prstGeom>
          </p:spPr>
        </p:pic>
        <p:cxnSp>
          <p:nvCxnSpPr>
            <p:cNvPr id="39" name="Straight Connector 38"/>
            <p:cNvCxnSpPr/>
            <p:nvPr/>
          </p:nvCxnSpPr>
          <p:spPr>
            <a:xfrm flipV="1">
              <a:off x="1266720" y="4571999"/>
              <a:ext cx="1513" cy="5548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80419" y="488909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419" y="4889090"/>
                <a:ext cx="48282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53348" y="4879257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348" y="4879257"/>
                <a:ext cx="48282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8490" y="5971542"/>
            <a:ext cx="809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area between two limits is given when we take the value gained when integrating and substituting b, and subtract the value gained when subtracting a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35761" y="4508992"/>
            <a:ext cx="206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letters a and b are usually used to represent the values for x at each point…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7462686" y="3436374"/>
            <a:ext cx="516191" cy="10028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6862920" y="3433917"/>
            <a:ext cx="902106" cy="10348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57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/>
      <p:bldP spid="61" grpId="0"/>
      <p:bldP spid="28" grpId="0" animBg="1"/>
      <p:bldP spid="29" grpId="0"/>
      <p:bldP spid="47" grpId="0"/>
      <p:bldP spid="30" grpId="0"/>
      <p:bldP spid="49" grpId="0"/>
      <p:bldP spid="4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4"/>
                <a:ext cx="3823069" cy="500950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500" b="1" dirty="0">
                    <a:latin typeface="Comic Sans MS" panose="030F0702030302020204" pitchFamily="66" charset="0"/>
                  </a:rPr>
                  <a:t>Definite integration can be used to find areas under curves</a:t>
                </a:r>
              </a:p>
              <a:p>
                <a:pPr marL="0" indent="0" algn="ctr">
                  <a:buNone/>
                </a:pPr>
                <a:endParaRPr lang="en-US" sz="15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500" dirty="0">
                    <a:latin typeface="Comic Sans MS" panose="030F0702030302020204" pitchFamily="66" charset="0"/>
                  </a:rPr>
                  <a:t>So far we have shown that the area between a curve and the x-axis is based on integrating the function:</a:t>
                </a:r>
              </a:p>
              <a:p>
                <a:pPr marL="0" indent="0" algn="ctr">
                  <a:buNone/>
                </a:pPr>
                <a:endParaRPr lang="en-US" sz="15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5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5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500" dirty="0">
                    <a:latin typeface="Comic Sans MS" panose="030F0702030302020204" pitchFamily="66" charset="0"/>
                  </a:rPr>
                  <a:t>The area between two limits,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5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500" dirty="0">
                    <a:latin typeface="Comic Sans MS" panose="030F0702030302020204" pitchFamily="66" charset="0"/>
                  </a:rPr>
                  <a:t>, is given by:</a:t>
                </a:r>
              </a:p>
              <a:p>
                <a:pPr marL="0" indent="0" algn="ctr">
                  <a:buNone/>
                </a:pPr>
                <a:endParaRPr lang="en-US" sz="15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5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4"/>
                <a:ext cx="3823069" cy="5009503"/>
              </a:xfrm>
              <a:blipFill>
                <a:blip r:embed="rId2"/>
                <a:stretch>
                  <a:fillRect t="-731" r="-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453052" y="975361"/>
            <a:ext cx="0" cy="431074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V="1">
            <a:off x="6570618" y="1066802"/>
            <a:ext cx="0" cy="431074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02668" y="2089513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68" y="2089513"/>
                <a:ext cx="916982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7402285" y="1524001"/>
            <a:ext cx="1" cy="168946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37639" y="3164477"/>
                <a:ext cx="3263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639" y="3164477"/>
                <a:ext cx="326371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337333" y="3065704"/>
                <a:ext cx="1596841" cy="726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333" y="3065704"/>
                <a:ext cx="1596841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617699" y="3164476"/>
                <a:ext cx="3365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699" y="3164476"/>
                <a:ext cx="33650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6787267" y="1541417"/>
            <a:ext cx="615723" cy="1693619"/>
          </a:xfrm>
          <a:custGeom>
            <a:avLst/>
            <a:gdLst>
              <a:gd name="connsiteX0" fmla="*/ 43543 w 653143"/>
              <a:gd name="connsiteY0" fmla="*/ 1689462 h 1689462"/>
              <a:gd name="connsiteX1" fmla="*/ 653143 w 653143"/>
              <a:gd name="connsiteY1" fmla="*/ 1689462 h 1689462"/>
              <a:gd name="connsiteX2" fmla="*/ 653143 w 653143"/>
              <a:gd name="connsiteY2" fmla="*/ 0 h 1689462"/>
              <a:gd name="connsiteX3" fmla="*/ 400594 w 653143"/>
              <a:gd name="connsiteY3" fmla="*/ 174171 h 1689462"/>
              <a:gd name="connsiteX4" fmla="*/ 156754 w 653143"/>
              <a:gd name="connsiteY4" fmla="*/ 348342 h 1689462"/>
              <a:gd name="connsiteX5" fmla="*/ 0 w 653143"/>
              <a:gd name="connsiteY5" fmla="*/ 478971 h 1689462"/>
              <a:gd name="connsiteX6" fmla="*/ 43543 w 653143"/>
              <a:gd name="connsiteY6" fmla="*/ 1689462 h 1689462"/>
              <a:gd name="connsiteX0" fmla="*/ 31637 w 653143"/>
              <a:gd name="connsiteY0" fmla="*/ 1682318 h 1689462"/>
              <a:gd name="connsiteX1" fmla="*/ 653143 w 653143"/>
              <a:gd name="connsiteY1" fmla="*/ 1689462 h 1689462"/>
              <a:gd name="connsiteX2" fmla="*/ 653143 w 653143"/>
              <a:gd name="connsiteY2" fmla="*/ 0 h 1689462"/>
              <a:gd name="connsiteX3" fmla="*/ 400594 w 653143"/>
              <a:gd name="connsiteY3" fmla="*/ 174171 h 1689462"/>
              <a:gd name="connsiteX4" fmla="*/ 156754 w 653143"/>
              <a:gd name="connsiteY4" fmla="*/ 348342 h 1689462"/>
              <a:gd name="connsiteX5" fmla="*/ 0 w 653143"/>
              <a:gd name="connsiteY5" fmla="*/ 478971 h 1689462"/>
              <a:gd name="connsiteX6" fmla="*/ 31637 w 653143"/>
              <a:gd name="connsiteY6" fmla="*/ 1682318 h 1689462"/>
              <a:gd name="connsiteX0" fmla="*/ 31637 w 653143"/>
              <a:gd name="connsiteY0" fmla="*/ 1682318 h 1689462"/>
              <a:gd name="connsiteX1" fmla="*/ 653143 w 653143"/>
              <a:gd name="connsiteY1" fmla="*/ 1689462 h 1689462"/>
              <a:gd name="connsiteX2" fmla="*/ 653143 w 653143"/>
              <a:gd name="connsiteY2" fmla="*/ 0 h 1689462"/>
              <a:gd name="connsiteX3" fmla="*/ 400594 w 653143"/>
              <a:gd name="connsiteY3" fmla="*/ 174171 h 1689462"/>
              <a:gd name="connsiteX4" fmla="*/ 156754 w 653143"/>
              <a:gd name="connsiteY4" fmla="*/ 348342 h 1689462"/>
              <a:gd name="connsiteX5" fmla="*/ 0 w 653143"/>
              <a:gd name="connsiteY5" fmla="*/ 478971 h 1689462"/>
              <a:gd name="connsiteX6" fmla="*/ 31637 w 653143"/>
              <a:gd name="connsiteY6" fmla="*/ 1682318 h 1689462"/>
              <a:gd name="connsiteX0" fmla="*/ 7825 w 653143"/>
              <a:gd name="connsiteY0" fmla="*/ 1689462 h 1689462"/>
              <a:gd name="connsiteX1" fmla="*/ 653143 w 653143"/>
              <a:gd name="connsiteY1" fmla="*/ 1689462 h 1689462"/>
              <a:gd name="connsiteX2" fmla="*/ 653143 w 653143"/>
              <a:gd name="connsiteY2" fmla="*/ 0 h 1689462"/>
              <a:gd name="connsiteX3" fmla="*/ 400594 w 653143"/>
              <a:gd name="connsiteY3" fmla="*/ 174171 h 1689462"/>
              <a:gd name="connsiteX4" fmla="*/ 156754 w 653143"/>
              <a:gd name="connsiteY4" fmla="*/ 348342 h 1689462"/>
              <a:gd name="connsiteX5" fmla="*/ 0 w 653143"/>
              <a:gd name="connsiteY5" fmla="*/ 478971 h 1689462"/>
              <a:gd name="connsiteX6" fmla="*/ 7825 w 653143"/>
              <a:gd name="connsiteY6" fmla="*/ 1689462 h 1689462"/>
              <a:gd name="connsiteX0" fmla="*/ 0 w 645318"/>
              <a:gd name="connsiteY0" fmla="*/ 1689462 h 1689462"/>
              <a:gd name="connsiteX1" fmla="*/ 645318 w 645318"/>
              <a:gd name="connsiteY1" fmla="*/ 1689462 h 1689462"/>
              <a:gd name="connsiteX2" fmla="*/ 645318 w 645318"/>
              <a:gd name="connsiteY2" fmla="*/ 0 h 1689462"/>
              <a:gd name="connsiteX3" fmla="*/ 392769 w 645318"/>
              <a:gd name="connsiteY3" fmla="*/ 174171 h 1689462"/>
              <a:gd name="connsiteX4" fmla="*/ 148929 w 645318"/>
              <a:gd name="connsiteY4" fmla="*/ 348342 h 1689462"/>
              <a:gd name="connsiteX5" fmla="*/ 1700 w 645318"/>
              <a:gd name="connsiteY5" fmla="*/ 459921 h 1689462"/>
              <a:gd name="connsiteX6" fmla="*/ 0 w 645318"/>
              <a:gd name="connsiteY6" fmla="*/ 1689462 h 1689462"/>
              <a:gd name="connsiteX0" fmla="*/ 3062 w 648380"/>
              <a:gd name="connsiteY0" fmla="*/ 1689462 h 1689462"/>
              <a:gd name="connsiteX1" fmla="*/ 648380 w 648380"/>
              <a:gd name="connsiteY1" fmla="*/ 1689462 h 1689462"/>
              <a:gd name="connsiteX2" fmla="*/ 648380 w 648380"/>
              <a:gd name="connsiteY2" fmla="*/ 0 h 1689462"/>
              <a:gd name="connsiteX3" fmla="*/ 395831 w 648380"/>
              <a:gd name="connsiteY3" fmla="*/ 174171 h 1689462"/>
              <a:gd name="connsiteX4" fmla="*/ 151991 w 648380"/>
              <a:gd name="connsiteY4" fmla="*/ 348342 h 1689462"/>
              <a:gd name="connsiteX5" fmla="*/ 0 w 648380"/>
              <a:gd name="connsiteY5" fmla="*/ 459921 h 1689462"/>
              <a:gd name="connsiteX6" fmla="*/ 3062 w 648380"/>
              <a:gd name="connsiteY6" fmla="*/ 1689462 h 1689462"/>
              <a:gd name="connsiteX0" fmla="*/ 0 w 645318"/>
              <a:gd name="connsiteY0" fmla="*/ 1689462 h 1689462"/>
              <a:gd name="connsiteX1" fmla="*/ 645318 w 645318"/>
              <a:gd name="connsiteY1" fmla="*/ 1689462 h 1689462"/>
              <a:gd name="connsiteX2" fmla="*/ 645318 w 645318"/>
              <a:gd name="connsiteY2" fmla="*/ 0 h 1689462"/>
              <a:gd name="connsiteX3" fmla="*/ 392769 w 645318"/>
              <a:gd name="connsiteY3" fmla="*/ 174171 h 1689462"/>
              <a:gd name="connsiteX4" fmla="*/ 148929 w 645318"/>
              <a:gd name="connsiteY4" fmla="*/ 348342 h 1689462"/>
              <a:gd name="connsiteX5" fmla="*/ 1700 w 645318"/>
              <a:gd name="connsiteY5" fmla="*/ 457540 h 1689462"/>
              <a:gd name="connsiteX6" fmla="*/ 0 w 645318"/>
              <a:gd name="connsiteY6" fmla="*/ 1689462 h 1689462"/>
              <a:gd name="connsiteX0" fmla="*/ 0 w 645318"/>
              <a:gd name="connsiteY0" fmla="*/ 1689462 h 1689462"/>
              <a:gd name="connsiteX1" fmla="*/ 645318 w 645318"/>
              <a:gd name="connsiteY1" fmla="*/ 1689462 h 1689462"/>
              <a:gd name="connsiteX2" fmla="*/ 645318 w 645318"/>
              <a:gd name="connsiteY2" fmla="*/ 0 h 1689462"/>
              <a:gd name="connsiteX3" fmla="*/ 392769 w 645318"/>
              <a:gd name="connsiteY3" fmla="*/ 174171 h 1689462"/>
              <a:gd name="connsiteX4" fmla="*/ 148929 w 645318"/>
              <a:gd name="connsiteY4" fmla="*/ 348342 h 1689462"/>
              <a:gd name="connsiteX5" fmla="*/ 43263 w 645318"/>
              <a:gd name="connsiteY5" fmla="*/ 445071 h 1689462"/>
              <a:gd name="connsiteX6" fmla="*/ 0 w 645318"/>
              <a:gd name="connsiteY6" fmla="*/ 1689462 h 1689462"/>
              <a:gd name="connsiteX0" fmla="*/ 2457 w 602055"/>
              <a:gd name="connsiteY0" fmla="*/ 1693619 h 1693619"/>
              <a:gd name="connsiteX1" fmla="*/ 602055 w 602055"/>
              <a:gd name="connsiteY1" fmla="*/ 1689462 h 1693619"/>
              <a:gd name="connsiteX2" fmla="*/ 602055 w 602055"/>
              <a:gd name="connsiteY2" fmla="*/ 0 h 1693619"/>
              <a:gd name="connsiteX3" fmla="*/ 349506 w 602055"/>
              <a:gd name="connsiteY3" fmla="*/ 174171 h 1693619"/>
              <a:gd name="connsiteX4" fmla="*/ 105666 w 602055"/>
              <a:gd name="connsiteY4" fmla="*/ 348342 h 1693619"/>
              <a:gd name="connsiteX5" fmla="*/ 0 w 602055"/>
              <a:gd name="connsiteY5" fmla="*/ 445071 h 1693619"/>
              <a:gd name="connsiteX6" fmla="*/ 2457 w 602055"/>
              <a:gd name="connsiteY6" fmla="*/ 1693619 h 1693619"/>
              <a:gd name="connsiteX0" fmla="*/ 2457 w 614524"/>
              <a:gd name="connsiteY0" fmla="*/ 1693619 h 1693619"/>
              <a:gd name="connsiteX1" fmla="*/ 602055 w 614524"/>
              <a:gd name="connsiteY1" fmla="*/ 1689462 h 1693619"/>
              <a:gd name="connsiteX2" fmla="*/ 614524 w 614524"/>
              <a:gd name="connsiteY2" fmla="*/ 0 h 1693619"/>
              <a:gd name="connsiteX3" fmla="*/ 349506 w 614524"/>
              <a:gd name="connsiteY3" fmla="*/ 174171 h 1693619"/>
              <a:gd name="connsiteX4" fmla="*/ 105666 w 614524"/>
              <a:gd name="connsiteY4" fmla="*/ 348342 h 1693619"/>
              <a:gd name="connsiteX5" fmla="*/ 0 w 614524"/>
              <a:gd name="connsiteY5" fmla="*/ 445071 h 1693619"/>
              <a:gd name="connsiteX6" fmla="*/ 2457 w 614524"/>
              <a:gd name="connsiteY6" fmla="*/ 1693619 h 1693619"/>
              <a:gd name="connsiteX0" fmla="*/ 2457 w 615723"/>
              <a:gd name="connsiteY0" fmla="*/ 1693619 h 1693619"/>
              <a:gd name="connsiteX1" fmla="*/ 614524 w 615723"/>
              <a:gd name="connsiteY1" fmla="*/ 1685305 h 1693619"/>
              <a:gd name="connsiteX2" fmla="*/ 614524 w 615723"/>
              <a:gd name="connsiteY2" fmla="*/ 0 h 1693619"/>
              <a:gd name="connsiteX3" fmla="*/ 349506 w 615723"/>
              <a:gd name="connsiteY3" fmla="*/ 174171 h 1693619"/>
              <a:gd name="connsiteX4" fmla="*/ 105666 w 615723"/>
              <a:gd name="connsiteY4" fmla="*/ 348342 h 1693619"/>
              <a:gd name="connsiteX5" fmla="*/ 0 w 615723"/>
              <a:gd name="connsiteY5" fmla="*/ 445071 h 1693619"/>
              <a:gd name="connsiteX6" fmla="*/ 2457 w 615723"/>
              <a:gd name="connsiteY6" fmla="*/ 1693619 h 169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723" h="1693619">
                <a:moveTo>
                  <a:pt x="2457" y="1693619"/>
                </a:moveTo>
                <a:lnTo>
                  <a:pt x="614524" y="1685305"/>
                </a:lnTo>
                <a:cubicBezTo>
                  <a:pt x="618680" y="1122151"/>
                  <a:pt x="610368" y="563154"/>
                  <a:pt x="614524" y="0"/>
                </a:cubicBezTo>
                <a:lnTo>
                  <a:pt x="349506" y="174171"/>
                </a:lnTo>
                <a:lnTo>
                  <a:pt x="105666" y="348342"/>
                </a:lnTo>
                <a:lnTo>
                  <a:pt x="0" y="445071"/>
                </a:lnTo>
                <a:cubicBezTo>
                  <a:pt x="2903" y="845665"/>
                  <a:pt x="5201" y="1296224"/>
                  <a:pt x="2457" y="1693619"/>
                </a:cubicBezTo>
                <a:close/>
              </a:path>
            </a:pathLst>
          </a:custGeom>
          <a:solidFill>
            <a:schemeClr val="accent4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6785950" y="1965001"/>
            <a:ext cx="206" cy="125717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4432662" y="1088573"/>
            <a:ext cx="4188822" cy="1375954"/>
          </a:xfrm>
          <a:custGeom>
            <a:avLst/>
            <a:gdLst>
              <a:gd name="connsiteX0" fmla="*/ 0 w 4188822"/>
              <a:gd name="connsiteY0" fmla="*/ 1375954 h 1375954"/>
              <a:gd name="connsiteX1" fmla="*/ 1854925 w 4188822"/>
              <a:gd name="connsiteY1" fmla="*/ 1132114 h 1375954"/>
              <a:gd name="connsiteX2" fmla="*/ 3169920 w 4188822"/>
              <a:gd name="connsiteY2" fmla="*/ 330926 h 1375954"/>
              <a:gd name="connsiteX3" fmla="*/ 4188822 w 4188822"/>
              <a:gd name="connsiteY3" fmla="*/ 0 h 137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8822" h="1375954">
                <a:moveTo>
                  <a:pt x="0" y="1375954"/>
                </a:moveTo>
                <a:cubicBezTo>
                  <a:pt x="663302" y="1341119"/>
                  <a:pt x="1326605" y="1306285"/>
                  <a:pt x="1854925" y="1132114"/>
                </a:cubicBezTo>
                <a:cubicBezTo>
                  <a:pt x="2383245" y="957943"/>
                  <a:pt x="2780937" y="519612"/>
                  <a:pt x="3169920" y="330926"/>
                </a:cubicBezTo>
                <a:cubicBezTo>
                  <a:pt x="3558903" y="142240"/>
                  <a:pt x="3873862" y="71120"/>
                  <a:pt x="418882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970579" y="2493801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579" y="2493801"/>
                <a:ext cx="201017" cy="276999"/>
              </a:xfrm>
              <a:prstGeom prst="rect">
                <a:avLst/>
              </a:prstGeom>
              <a:blipFill>
                <a:blip r:embed="rId7"/>
                <a:stretch>
                  <a:fillRect l="-27273" r="-2727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42249" y="4641324"/>
                <a:ext cx="1596841" cy="6455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249" y="4641324"/>
                <a:ext cx="1596841" cy="6455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1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917406" y="1454944"/>
            <a:ext cx="1438275" cy="954881"/>
          </a:xfrm>
          <a:custGeom>
            <a:avLst/>
            <a:gdLst>
              <a:gd name="connsiteX0" fmla="*/ 0 w 1438275"/>
              <a:gd name="connsiteY0" fmla="*/ 954881 h 954881"/>
              <a:gd name="connsiteX1" fmla="*/ 1438275 w 1438275"/>
              <a:gd name="connsiteY1" fmla="*/ 954881 h 954881"/>
              <a:gd name="connsiteX2" fmla="*/ 1304925 w 1438275"/>
              <a:gd name="connsiteY2" fmla="*/ 671512 h 954881"/>
              <a:gd name="connsiteX3" fmla="*/ 1181100 w 1438275"/>
              <a:gd name="connsiteY3" fmla="*/ 440531 h 954881"/>
              <a:gd name="connsiteX4" fmla="*/ 1040607 w 1438275"/>
              <a:gd name="connsiteY4" fmla="*/ 221456 h 954881"/>
              <a:gd name="connsiteX5" fmla="*/ 904875 w 1438275"/>
              <a:gd name="connsiteY5" fmla="*/ 71437 h 954881"/>
              <a:gd name="connsiteX6" fmla="*/ 781050 w 1438275"/>
              <a:gd name="connsiteY6" fmla="*/ 2381 h 954881"/>
              <a:gd name="connsiteX7" fmla="*/ 688182 w 1438275"/>
              <a:gd name="connsiteY7" fmla="*/ 0 h 954881"/>
              <a:gd name="connsiteX8" fmla="*/ 566738 w 1438275"/>
              <a:gd name="connsiteY8" fmla="*/ 47625 h 954881"/>
              <a:gd name="connsiteX9" fmla="*/ 433388 w 1438275"/>
              <a:gd name="connsiteY9" fmla="*/ 188119 h 954881"/>
              <a:gd name="connsiteX10" fmla="*/ 283369 w 1438275"/>
              <a:gd name="connsiteY10" fmla="*/ 402431 h 954881"/>
              <a:gd name="connsiteX11" fmla="*/ 171450 w 1438275"/>
              <a:gd name="connsiteY11" fmla="*/ 607219 h 954881"/>
              <a:gd name="connsiteX12" fmla="*/ 61913 w 1438275"/>
              <a:gd name="connsiteY12" fmla="*/ 835819 h 954881"/>
              <a:gd name="connsiteX13" fmla="*/ 0 w 1438275"/>
              <a:gd name="connsiteY13" fmla="*/ 954881 h 95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8275" h="954881">
                <a:moveTo>
                  <a:pt x="0" y="954881"/>
                </a:moveTo>
                <a:lnTo>
                  <a:pt x="1438275" y="954881"/>
                </a:lnTo>
                <a:lnTo>
                  <a:pt x="1304925" y="671512"/>
                </a:lnTo>
                <a:lnTo>
                  <a:pt x="1181100" y="440531"/>
                </a:lnTo>
                <a:lnTo>
                  <a:pt x="1040607" y="221456"/>
                </a:lnTo>
                <a:lnTo>
                  <a:pt x="904875" y="71437"/>
                </a:lnTo>
                <a:lnTo>
                  <a:pt x="781050" y="2381"/>
                </a:lnTo>
                <a:lnTo>
                  <a:pt x="688182" y="0"/>
                </a:lnTo>
                <a:lnTo>
                  <a:pt x="566738" y="47625"/>
                </a:lnTo>
                <a:lnTo>
                  <a:pt x="433388" y="188119"/>
                </a:lnTo>
                <a:lnTo>
                  <a:pt x="283369" y="402431"/>
                </a:lnTo>
                <a:lnTo>
                  <a:pt x="171450" y="607219"/>
                </a:lnTo>
                <a:lnTo>
                  <a:pt x="61913" y="835819"/>
                </a:lnTo>
                <a:lnTo>
                  <a:pt x="0" y="95488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4"/>
                <a:ext cx="3823069" cy="500950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500" b="1" dirty="0">
                    <a:latin typeface="Comic Sans MS" panose="030F0702030302020204" pitchFamily="66" charset="0"/>
                  </a:rPr>
                  <a:t>Definite integration can be used to find areas under curves</a:t>
                </a:r>
              </a:p>
              <a:p>
                <a:pPr marL="0" indent="0" algn="ctr">
                  <a:buNone/>
                </a:pPr>
                <a:endParaRPr lang="en-US" sz="15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5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5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500" dirty="0">
                    <a:latin typeface="Comic Sans MS" panose="030F0702030302020204" pitchFamily="66" charset="0"/>
                  </a:rPr>
                  <a:t>Find the area of the finite region between the curve with equation        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=20−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500" dirty="0">
                    <a:latin typeface="Comic Sans MS" panose="030F0702030302020204" pitchFamily="66" charset="0"/>
                  </a:rPr>
                  <a:t> and the x-axis.</a:t>
                </a:r>
              </a:p>
              <a:p>
                <a:pPr marL="0" indent="0" algn="ctr">
                  <a:buNone/>
                </a:pPr>
                <a:endParaRPr lang="en-US" sz="15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5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Often a sketch of the graph can help with this kind of question 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5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5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roots, and the y-intercept (if needed – often in these questions it is not necessary)</a:t>
                </a:r>
              </a:p>
              <a:p>
                <a:pPr marL="0" indent="0" algn="ctr">
                  <a:buNone/>
                </a:pPr>
                <a:endParaRPr lang="en-US" sz="15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4"/>
                <a:ext cx="3823069" cy="5009503"/>
              </a:xfrm>
              <a:blipFill>
                <a:blip r:embed="rId2"/>
                <a:stretch>
                  <a:fillRect l="-478" t="-731" r="-4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20984" y="2046980"/>
                <a:ext cx="1596841" cy="6455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84" y="2046980"/>
                <a:ext cx="1596841" cy="645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6740435" y="1045028"/>
            <a:ext cx="1" cy="25516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770915" y="1136468"/>
            <a:ext cx="1" cy="25516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: 図形 9">
            <a:extLst>
              <a:ext uri="{FF2B5EF4-FFF2-40B4-BE49-F238E27FC236}">
                <a16:creationId xmlns:a16="http://schemas.microsoft.com/office/drawing/2014/main" id="{4287FE52-C8A5-4A35-96D2-C54CA3E5C9CC}"/>
              </a:ext>
            </a:extLst>
          </p:cNvPr>
          <p:cNvSpPr/>
          <p:nvPr/>
        </p:nvSpPr>
        <p:spPr>
          <a:xfrm flipV="1">
            <a:off x="5756365" y="1449934"/>
            <a:ext cx="1750423" cy="1309214"/>
          </a:xfrm>
          <a:custGeom>
            <a:avLst/>
            <a:gdLst>
              <a:gd name="connsiteX0" fmla="*/ 0 w 1837678"/>
              <a:gd name="connsiteY0" fmla="*/ 0 h 1766657"/>
              <a:gd name="connsiteX1" fmla="*/ 932156 w 1837678"/>
              <a:gd name="connsiteY1" fmla="*/ 1766656 h 1766657"/>
              <a:gd name="connsiteX2" fmla="*/ 1837678 w 1837678"/>
              <a:gd name="connsiteY2" fmla="*/ 8878 h 176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7678" h="1766657">
                <a:moveTo>
                  <a:pt x="0" y="0"/>
                </a:moveTo>
                <a:cubicBezTo>
                  <a:pt x="312938" y="882588"/>
                  <a:pt x="625876" y="1765176"/>
                  <a:pt x="932156" y="1766656"/>
                </a:cubicBezTo>
                <a:cubicBezTo>
                  <a:pt x="1238436" y="1768136"/>
                  <a:pt x="1538057" y="888507"/>
                  <a:pt x="1837678" y="887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538652" y="2377440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3098" y="236437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6892" y="125403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20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50823" y="3575336"/>
                <a:ext cx="2219050" cy="483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b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20−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823" y="3575336"/>
                <a:ext cx="2219050" cy="4834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63887" y="4180582"/>
                <a:ext cx="2219050" cy="5570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b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887" y="4180582"/>
                <a:ext cx="2219050" cy="557076"/>
              </a:xfrm>
              <a:prstGeom prst="rect">
                <a:avLst/>
              </a:prstGeom>
              <a:blipFill>
                <a:blip r:embed="rId5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03374" y="4907748"/>
                <a:ext cx="4396192" cy="488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(4)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(4)</m:t>
                                  </m:r>
                                </m:e>
                                <m:sup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(4)</m:t>
                                  </m:r>
                                </m:e>
                                <m:sup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20(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)−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374" y="4907748"/>
                <a:ext cx="4396192" cy="4883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99020" y="5634913"/>
                <a:ext cx="629733" cy="4033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243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020" y="5634913"/>
                <a:ext cx="629733" cy="403316"/>
              </a:xfrm>
              <a:prstGeom prst="rect">
                <a:avLst/>
              </a:prstGeom>
              <a:blipFill>
                <a:blip r:embed="rId7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 rot="10800000" flipH="1">
            <a:off x="5826034" y="3857897"/>
            <a:ext cx="296092" cy="609600"/>
          </a:xfrm>
          <a:prstGeom prst="arc">
            <a:avLst>
              <a:gd name="adj1" fmla="val 16200000"/>
              <a:gd name="adj2" fmla="val 5474723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 rot="10800000" flipH="1">
            <a:off x="8277497" y="4567645"/>
            <a:ext cx="296092" cy="609600"/>
          </a:xfrm>
          <a:prstGeom prst="arc">
            <a:avLst>
              <a:gd name="adj1" fmla="val 16200000"/>
              <a:gd name="adj2" fmla="val 5474723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rot="10800000" flipH="1">
            <a:off x="8290560" y="5181600"/>
            <a:ext cx="296092" cy="609600"/>
          </a:xfrm>
          <a:prstGeom prst="arc">
            <a:avLst>
              <a:gd name="adj1" fmla="val 16200000"/>
              <a:gd name="adj2" fmla="val 5474723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974080" y="3901440"/>
            <a:ext cx="2081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85909" y="3844834"/>
            <a:ext cx="11800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68640" y="5808617"/>
            <a:ext cx="975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0" grpId="0"/>
      <p:bldP spid="14" grpId="0"/>
      <p:bldP spid="15" grpId="0"/>
      <p:bldP spid="17" grpId="0"/>
      <p:bldP spid="18" grpId="0"/>
      <p:bldP spid="19" grpId="0"/>
      <p:bldP spid="20" grpId="0"/>
      <p:bldP spid="16" grpId="0" animBg="1"/>
      <p:bldP spid="22" grpId="0" animBg="1"/>
      <p:bldP spid="23" grpId="0" animBg="1"/>
      <p:bldP spid="24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9C1568B-E78F-4828-A04B-76140F6FC83F}"/>
              </a:ext>
            </a:extLst>
          </p:cNvPr>
          <p:cNvSpPr/>
          <p:nvPr/>
        </p:nvSpPr>
        <p:spPr>
          <a:xfrm>
            <a:off x="502576" y="2212739"/>
            <a:ext cx="8156720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13A/B</a:t>
            </a:r>
            <a:endParaRPr lang="ja-JP" altLang="en-US" sz="8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Papyrus" panose="03070502060502030205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Definite integration can be used to find areas under curves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pbs.twimg.com/media/C93Q9eVWsAA8N4Q.jpg:large">
            <a:extLst>
              <a:ext uri="{FF2B5EF4-FFF2-40B4-BE49-F238E27FC236}">
                <a16:creationId xmlns:a16="http://schemas.microsoft.com/office/drawing/2014/main" id="{B787EDE8-7D4C-4F25-B314-488FAF1B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45" y="1963490"/>
            <a:ext cx="7336787" cy="472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65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9C1568B-E78F-4828-A04B-76140F6FC83F}"/>
              </a:ext>
            </a:extLst>
          </p:cNvPr>
          <p:cNvSpPr/>
          <p:nvPr/>
        </p:nvSpPr>
        <p:spPr>
          <a:xfrm>
            <a:off x="1264803" y="2212739"/>
            <a:ext cx="6632265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13F</a:t>
            </a:r>
            <a:endParaRPr lang="ja-JP" altLang="en-US" sz="8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Papyrus" panose="03070502060502030205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64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6593413" y="2266448"/>
            <a:ext cx="818776" cy="346635"/>
          </a:xfrm>
          <a:custGeom>
            <a:avLst/>
            <a:gdLst>
              <a:gd name="connsiteX0" fmla="*/ 0 w 818776"/>
              <a:gd name="connsiteY0" fmla="*/ 0 h 346635"/>
              <a:gd name="connsiteX1" fmla="*/ 818776 w 818776"/>
              <a:gd name="connsiteY1" fmla="*/ 5977 h 346635"/>
              <a:gd name="connsiteX2" fmla="*/ 669365 w 818776"/>
              <a:gd name="connsiteY2" fmla="*/ 215153 h 346635"/>
              <a:gd name="connsiteX3" fmla="*/ 502023 w 818776"/>
              <a:gd name="connsiteY3" fmla="*/ 340659 h 346635"/>
              <a:gd name="connsiteX4" fmla="*/ 376517 w 818776"/>
              <a:gd name="connsiteY4" fmla="*/ 346635 h 346635"/>
              <a:gd name="connsiteX5" fmla="*/ 191247 w 818776"/>
              <a:gd name="connsiteY5" fmla="*/ 262965 h 346635"/>
              <a:gd name="connsiteX6" fmla="*/ 83670 w 818776"/>
              <a:gd name="connsiteY6" fmla="*/ 125506 h 346635"/>
              <a:gd name="connsiteX7" fmla="*/ 0 w 818776"/>
              <a:gd name="connsiteY7" fmla="*/ 0 h 346635"/>
              <a:gd name="connsiteX0" fmla="*/ 0 w 818776"/>
              <a:gd name="connsiteY0" fmla="*/ 0 h 346635"/>
              <a:gd name="connsiteX1" fmla="*/ 818776 w 818776"/>
              <a:gd name="connsiteY1" fmla="*/ 5977 h 346635"/>
              <a:gd name="connsiteX2" fmla="*/ 669365 w 818776"/>
              <a:gd name="connsiteY2" fmla="*/ 215153 h 346635"/>
              <a:gd name="connsiteX3" fmla="*/ 502023 w 818776"/>
              <a:gd name="connsiteY3" fmla="*/ 340659 h 346635"/>
              <a:gd name="connsiteX4" fmla="*/ 376517 w 818776"/>
              <a:gd name="connsiteY4" fmla="*/ 346635 h 346635"/>
              <a:gd name="connsiteX5" fmla="*/ 209176 w 818776"/>
              <a:gd name="connsiteY5" fmla="*/ 262965 h 346635"/>
              <a:gd name="connsiteX6" fmla="*/ 83670 w 818776"/>
              <a:gd name="connsiteY6" fmla="*/ 125506 h 346635"/>
              <a:gd name="connsiteX7" fmla="*/ 0 w 818776"/>
              <a:gd name="connsiteY7" fmla="*/ 0 h 34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776" h="346635">
                <a:moveTo>
                  <a:pt x="0" y="0"/>
                </a:moveTo>
                <a:lnTo>
                  <a:pt x="818776" y="5977"/>
                </a:lnTo>
                <a:lnTo>
                  <a:pt x="669365" y="215153"/>
                </a:lnTo>
                <a:lnTo>
                  <a:pt x="502023" y="340659"/>
                </a:lnTo>
                <a:lnTo>
                  <a:pt x="376517" y="346635"/>
                </a:lnTo>
                <a:lnTo>
                  <a:pt x="209176" y="262965"/>
                </a:lnTo>
                <a:lnTo>
                  <a:pt x="83670" y="1255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441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take care when all or part of a curve lies under the x-axis.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area of the finite region bounded by the curve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the x axis.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Start with a sketch. The roots are at x = 0 and x = 3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When you are finding an area below the x-axis, the answer will be negative…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 you have to take the </a:t>
                </a:r>
                <a:r>
                  <a:rPr lang="en-US" sz="1600" u="sng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magnitude</a:t>
                </a: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of the answer only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44168"/>
              </a:xfrm>
              <a:blipFill>
                <a:blip r:embed="rId2"/>
                <a:stretch>
                  <a:fillRect t="-726" r="-2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592389" y="896982"/>
            <a:ext cx="1" cy="25516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6622869" y="988422"/>
            <a:ext cx="1" cy="25516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フリーフォーム: 図形 9">
            <a:extLst>
              <a:ext uri="{FF2B5EF4-FFF2-40B4-BE49-F238E27FC236}">
                <a16:creationId xmlns:a16="http://schemas.microsoft.com/office/drawing/2014/main" id="{4287FE52-C8A5-4A35-96D2-C54CA3E5C9CC}"/>
              </a:ext>
            </a:extLst>
          </p:cNvPr>
          <p:cNvSpPr/>
          <p:nvPr/>
        </p:nvSpPr>
        <p:spPr>
          <a:xfrm>
            <a:off x="6122124" y="1310597"/>
            <a:ext cx="1750423" cy="1309214"/>
          </a:xfrm>
          <a:custGeom>
            <a:avLst/>
            <a:gdLst>
              <a:gd name="connsiteX0" fmla="*/ 0 w 1837678"/>
              <a:gd name="connsiteY0" fmla="*/ 0 h 1766657"/>
              <a:gd name="connsiteX1" fmla="*/ 932156 w 1837678"/>
              <a:gd name="connsiteY1" fmla="*/ 1766656 h 1766657"/>
              <a:gd name="connsiteX2" fmla="*/ 1837678 w 1837678"/>
              <a:gd name="connsiteY2" fmla="*/ 8878 h 176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7678" h="1766657">
                <a:moveTo>
                  <a:pt x="0" y="0"/>
                </a:moveTo>
                <a:cubicBezTo>
                  <a:pt x="312938" y="882588"/>
                  <a:pt x="625876" y="1765176"/>
                  <a:pt x="932156" y="1766656"/>
                </a:cubicBezTo>
                <a:cubicBezTo>
                  <a:pt x="1238436" y="1768136"/>
                  <a:pt x="1538057" y="888507"/>
                  <a:pt x="1837678" y="887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339840" y="224681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5681" y="223374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58891" y="1010194"/>
                <a:ext cx="11925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891" y="1010194"/>
                <a:ext cx="1192571" cy="246221"/>
              </a:xfrm>
              <a:prstGeom prst="rect">
                <a:avLst/>
              </a:prstGeom>
              <a:blipFill>
                <a:blip r:embed="rId3"/>
                <a:stretch>
                  <a:fillRect l="-3590" r="-564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14799" y="3230880"/>
                <a:ext cx="1522212" cy="484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9" y="3230880"/>
                <a:ext cx="1522212" cy="484363"/>
              </a:xfrm>
              <a:prstGeom prst="rect">
                <a:avLst/>
              </a:prstGeom>
              <a:blipFill>
                <a:blip r:embed="rId4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67199" y="3862251"/>
                <a:ext cx="1362617" cy="484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3862251"/>
                <a:ext cx="1362617" cy="4843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71554" y="4519748"/>
                <a:ext cx="1136593" cy="557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554" y="4519748"/>
                <a:ext cx="1136593" cy="5579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58492" y="5255622"/>
                <a:ext cx="2797112" cy="488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92" y="5255622"/>
                <a:ext cx="2797112" cy="4883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71555" y="5895701"/>
                <a:ext cx="5949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=−4.5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555" y="5895701"/>
                <a:ext cx="594906" cy="215444"/>
              </a:xfrm>
              <a:prstGeom prst="rect">
                <a:avLst/>
              </a:prstGeom>
              <a:blipFill>
                <a:blip r:embed="rId8"/>
                <a:stretch>
                  <a:fillRect l="-3093" r="-7216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67200" y="6291941"/>
                <a:ext cx="4602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291941"/>
                <a:ext cx="460254" cy="215444"/>
              </a:xfrm>
              <a:prstGeom prst="rect">
                <a:avLst/>
              </a:prstGeom>
              <a:blipFill>
                <a:blip r:embed="rId9"/>
                <a:stretch>
                  <a:fillRect l="-2632" r="-789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 rot="10800000" flipH="1">
            <a:off x="5538652" y="3500845"/>
            <a:ext cx="296092" cy="609600"/>
          </a:xfrm>
          <a:prstGeom prst="arc">
            <a:avLst>
              <a:gd name="adj1" fmla="val 16200000"/>
              <a:gd name="adj2" fmla="val 5474723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5791200" y="3553097"/>
            <a:ext cx="1140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Arc 21"/>
          <p:cNvSpPr/>
          <p:nvPr/>
        </p:nvSpPr>
        <p:spPr>
          <a:xfrm rot="10800000" flipH="1">
            <a:off x="5499463" y="4184468"/>
            <a:ext cx="296092" cy="609600"/>
          </a:xfrm>
          <a:prstGeom prst="arc">
            <a:avLst>
              <a:gd name="adj1" fmla="val 16200000"/>
              <a:gd name="adj2" fmla="val 5474723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rot="10800000" flipH="1">
            <a:off x="6932023" y="4876799"/>
            <a:ext cx="296092" cy="609600"/>
          </a:xfrm>
          <a:prstGeom prst="arc">
            <a:avLst>
              <a:gd name="adj1" fmla="val 16200000"/>
              <a:gd name="adj2" fmla="val 5474723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 rot="10800000" flipH="1">
            <a:off x="6945085" y="5569131"/>
            <a:ext cx="300445" cy="465909"/>
          </a:xfrm>
          <a:prstGeom prst="arc">
            <a:avLst>
              <a:gd name="adj1" fmla="val 16200000"/>
              <a:gd name="adj2" fmla="val 5474723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rot="10800000" flipH="1">
            <a:off x="4807132" y="6008913"/>
            <a:ext cx="243840" cy="400595"/>
          </a:xfrm>
          <a:prstGeom prst="arc">
            <a:avLst>
              <a:gd name="adj1" fmla="val 16200000"/>
              <a:gd name="adj2" fmla="val 5474723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695407" y="422801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15052" y="4929051"/>
            <a:ext cx="160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and subtract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88927" y="5630091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72595" y="5939245"/>
            <a:ext cx="2076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magnitude of the number is the area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807869" y="1852613"/>
            <a:ext cx="1107281" cy="490537"/>
            <a:chOff x="5807869" y="1852613"/>
            <a:chExt cx="1107281" cy="490537"/>
          </a:xfrm>
        </p:grpSpPr>
        <p:sp>
          <p:nvSpPr>
            <p:cNvPr id="11" name="Freeform 10"/>
            <p:cNvSpPr/>
            <p:nvPr/>
          </p:nvSpPr>
          <p:spPr>
            <a:xfrm>
              <a:off x="6598444" y="2259806"/>
              <a:ext cx="316706" cy="83344"/>
            </a:xfrm>
            <a:custGeom>
              <a:avLst/>
              <a:gdLst>
                <a:gd name="connsiteX0" fmla="*/ 0 w 316706"/>
                <a:gd name="connsiteY0" fmla="*/ 0 h 83344"/>
                <a:gd name="connsiteX1" fmla="*/ 316706 w 316706"/>
                <a:gd name="connsiteY1" fmla="*/ 0 h 83344"/>
                <a:gd name="connsiteX2" fmla="*/ 247650 w 316706"/>
                <a:gd name="connsiteY2" fmla="*/ 64294 h 83344"/>
                <a:gd name="connsiteX3" fmla="*/ 169069 w 316706"/>
                <a:gd name="connsiteY3" fmla="*/ 83344 h 83344"/>
                <a:gd name="connsiteX4" fmla="*/ 80962 w 316706"/>
                <a:gd name="connsiteY4" fmla="*/ 57150 h 83344"/>
                <a:gd name="connsiteX5" fmla="*/ 0 w 316706"/>
                <a:gd name="connsiteY5" fmla="*/ 0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706" h="83344">
                  <a:moveTo>
                    <a:pt x="0" y="0"/>
                  </a:moveTo>
                  <a:lnTo>
                    <a:pt x="316706" y="0"/>
                  </a:lnTo>
                  <a:lnTo>
                    <a:pt x="247650" y="64294"/>
                  </a:lnTo>
                  <a:lnTo>
                    <a:pt x="169069" y="83344"/>
                  </a:lnTo>
                  <a:lnTo>
                    <a:pt x="80962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5807869" y="1852613"/>
              <a:ext cx="792956" cy="411956"/>
            </a:xfrm>
            <a:custGeom>
              <a:avLst/>
              <a:gdLst>
                <a:gd name="connsiteX0" fmla="*/ 0 w 792956"/>
                <a:gd name="connsiteY0" fmla="*/ 411956 h 411956"/>
                <a:gd name="connsiteX1" fmla="*/ 792956 w 792956"/>
                <a:gd name="connsiteY1" fmla="*/ 407193 h 411956"/>
                <a:gd name="connsiteX2" fmla="*/ 578644 w 792956"/>
                <a:gd name="connsiteY2" fmla="*/ 190500 h 411956"/>
                <a:gd name="connsiteX3" fmla="*/ 426244 w 792956"/>
                <a:gd name="connsiteY3" fmla="*/ 35718 h 411956"/>
                <a:gd name="connsiteX4" fmla="*/ 323850 w 792956"/>
                <a:gd name="connsiteY4" fmla="*/ 0 h 411956"/>
                <a:gd name="connsiteX5" fmla="*/ 240506 w 792956"/>
                <a:gd name="connsiteY5" fmla="*/ 21431 h 411956"/>
                <a:gd name="connsiteX6" fmla="*/ 147637 w 792956"/>
                <a:gd name="connsiteY6" fmla="*/ 128587 h 411956"/>
                <a:gd name="connsiteX7" fmla="*/ 30956 w 792956"/>
                <a:gd name="connsiteY7" fmla="*/ 340518 h 411956"/>
                <a:gd name="connsiteX8" fmla="*/ 0 w 792956"/>
                <a:gd name="connsiteY8" fmla="*/ 411956 h 4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956" h="411956">
                  <a:moveTo>
                    <a:pt x="0" y="411956"/>
                  </a:moveTo>
                  <a:lnTo>
                    <a:pt x="792956" y="407193"/>
                  </a:lnTo>
                  <a:lnTo>
                    <a:pt x="578644" y="190500"/>
                  </a:lnTo>
                  <a:lnTo>
                    <a:pt x="426244" y="35718"/>
                  </a:lnTo>
                  <a:lnTo>
                    <a:pt x="323850" y="0"/>
                  </a:lnTo>
                  <a:lnTo>
                    <a:pt x="240506" y="21431"/>
                  </a:lnTo>
                  <a:lnTo>
                    <a:pt x="147637" y="128587"/>
                  </a:lnTo>
                  <a:lnTo>
                    <a:pt x="30956" y="340518"/>
                  </a:lnTo>
                  <a:lnTo>
                    <a:pt x="0" y="41195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441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take care when all or part of a curve lies under the x-axis.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Sketch the curve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Find the area of the finite region bounded by the curve and the x-axis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curve will be a positive cubic shape, with roots at -3, 0 and 1…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44168"/>
              </a:xfrm>
              <a:blipFill>
                <a:blip r:embed="rId2"/>
                <a:stretch>
                  <a:fillRect l="-336" t="-726" r="-2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6592389" y="896982"/>
            <a:ext cx="1" cy="25516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6622869" y="988422"/>
            <a:ext cx="1" cy="25516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5512526" y="992778"/>
            <a:ext cx="1933303" cy="2264230"/>
          </a:xfrm>
          <a:custGeom>
            <a:avLst/>
            <a:gdLst>
              <a:gd name="connsiteX0" fmla="*/ 0 w 1018903"/>
              <a:gd name="connsiteY0" fmla="*/ 1593669 h 1593669"/>
              <a:gd name="connsiteX1" fmla="*/ 287383 w 1018903"/>
              <a:gd name="connsiteY1" fmla="*/ 618309 h 1593669"/>
              <a:gd name="connsiteX2" fmla="*/ 696685 w 1018903"/>
              <a:gd name="connsiteY2" fmla="*/ 940526 h 1593669"/>
              <a:gd name="connsiteX3" fmla="*/ 1018903 w 1018903"/>
              <a:gd name="connsiteY3" fmla="*/ 0 h 15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903" h="1593669">
                <a:moveTo>
                  <a:pt x="0" y="1593669"/>
                </a:moveTo>
                <a:cubicBezTo>
                  <a:pt x="85634" y="1160417"/>
                  <a:pt x="171269" y="727166"/>
                  <a:pt x="287383" y="618309"/>
                </a:cubicBezTo>
                <a:cubicBezTo>
                  <a:pt x="403497" y="509452"/>
                  <a:pt x="574765" y="1043577"/>
                  <a:pt x="696685" y="940526"/>
                </a:cubicBezTo>
                <a:cubicBezTo>
                  <a:pt x="818605" y="837475"/>
                  <a:pt x="918754" y="418737"/>
                  <a:pt x="1018903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339840" y="224681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1875" y="2242456"/>
            <a:ext cx="26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1565" y="2238102"/>
            <a:ext cx="426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16631" y="659320"/>
                <a:ext cx="18365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−1)(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31" y="659320"/>
                <a:ext cx="1836593" cy="246221"/>
              </a:xfrm>
              <a:prstGeom prst="rect">
                <a:avLst/>
              </a:prstGeom>
              <a:blipFill>
                <a:blip r:embed="rId3"/>
                <a:stretch>
                  <a:fillRect l="-2326" r="-3322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807869" y="1852613"/>
            <a:ext cx="1107281" cy="490537"/>
            <a:chOff x="5807869" y="1852613"/>
            <a:chExt cx="1107281" cy="490537"/>
          </a:xfrm>
        </p:grpSpPr>
        <p:sp>
          <p:nvSpPr>
            <p:cNvPr id="11" name="Freeform 10"/>
            <p:cNvSpPr/>
            <p:nvPr/>
          </p:nvSpPr>
          <p:spPr>
            <a:xfrm>
              <a:off x="6598444" y="2259806"/>
              <a:ext cx="316706" cy="83344"/>
            </a:xfrm>
            <a:custGeom>
              <a:avLst/>
              <a:gdLst>
                <a:gd name="connsiteX0" fmla="*/ 0 w 316706"/>
                <a:gd name="connsiteY0" fmla="*/ 0 h 83344"/>
                <a:gd name="connsiteX1" fmla="*/ 316706 w 316706"/>
                <a:gd name="connsiteY1" fmla="*/ 0 h 83344"/>
                <a:gd name="connsiteX2" fmla="*/ 247650 w 316706"/>
                <a:gd name="connsiteY2" fmla="*/ 64294 h 83344"/>
                <a:gd name="connsiteX3" fmla="*/ 169069 w 316706"/>
                <a:gd name="connsiteY3" fmla="*/ 83344 h 83344"/>
                <a:gd name="connsiteX4" fmla="*/ 80962 w 316706"/>
                <a:gd name="connsiteY4" fmla="*/ 57150 h 83344"/>
                <a:gd name="connsiteX5" fmla="*/ 0 w 316706"/>
                <a:gd name="connsiteY5" fmla="*/ 0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706" h="83344">
                  <a:moveTo>
                    <a:pt x="0" y="0"/>
                  </a:moveTo>
                  <a:lnTo>
                    <a:pt x="316706" y="0"/>
                  </a:lnTo>
                  <a:lnTo>
                    <a:pt x="247650" y="64294"/>
                  </a:lnTo>
                  <a:lnTo>
                    <a:pt x="169069" y="83344"/>
                  </a:lnTo>
                  <a:lnTo>
                    <a:pt x="80962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5807869" y="1852613"/>
              <a:ext cx="792956" cy="411956"/>
            </a:xfrm>
            <a:custGeom>
              <a:avLst/>
              <a:gdLst>
                <a:gd name="connsiteX0" fmla="*/ 0 w 792956"/>
                <a:gd name="connsiteY0" fmla="*/ 411956 h 411956"/>
                <a:gd name="connsiteX1" fmla="*/ 792956 w 792956"/>
                <a:gd name="connsiteY1" fmla="*/ 407193 h 411956"/>
                <a:gd name="connsiteX2" fmla="*/ 578644 w 792956"/>
                <a:gd name="connsiteY2" fmla="*/ 190500 h 411956"/>
                <a:gd name="connsiteX3" fmla="*/ 426244 w 792956"/>
                <a:gd name="connsiteY3" fmla="*/ 35718 h 411956"/>
                <a:gd name="connsiteX4" fmla="*/ 323850 w 792956"/>
                <a:gd name="connsiteY4" fmla="*/ 0 h 411956"/>
                <a:gd name="connsiteX5" fmla="*/ 240506 w 792956"/>
                <a:gd name="connsiteY5" fmla="*/ 21431 h 411956"/>
                <a:gd name="connsiteX6" fmla="*/ 147637 w 792956"/>
                <a:gd name="connsiteY6" fmla="*/ 128587 h 411956"/>
                <a:gd name="connsiteX7" fmla="*/ 30956 w 792956"/>
                <a:gd name="connsiteY7" fmla="*/ 340518 h 411956"/>
                <a:gd name="connsiteX8" fmla="*/ 0 w 792956"/>
                <a:gd name="connsiteY8" fmla="*/ 411956 h 4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956" h="411956">
                  <a:moveTo>
                    <a:pt x="0" y="411956"/>
                  </a:moveTo>
                  <a:lnTo>
                    <a:pt x="792956" y="407193"/>
                  </a:lnTo>
                  <a:lnTo>
                    <a:pt x="578644" y="190500"/>
                  </a:lnTo>
                  <a:lnTo>
                    <a:pt x="426244" y="35718"/>
                  </a:lnTo>
                  <a:lnTo>
                    <a:pt x="323850" y="0"/>
                  </a:lnTo>
                  <a:lnTo>
                    <a:pt x="240506" y="21431"/>
                  </a:lnTo>
                  <a:lnTo>
                    <a:pt x="147637" y="128587"/>
                  </a:lnTo>
                  <a:lnTo>
                    <a:pt x="30956" y="340518"/>
                  </a:lnTo>
                  <a:lnTo>
                    <a:pt x="0" y="41195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441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take care when all or part of a curve lies under the x-axis.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Sketch the curve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Find the area of the finite region bounded by the curve and the x-axis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You need to find each area separately – if you do it all together, the negative will merge with the positive (we will see this in a moment…)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44168"/>
              </a:xfrm>
              <a:blipFill>
                <a:blip r:embed="rId2"/>
                <a:stretch>
                  <a:fillRect l="-336" t="-726" r="-2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6592389" y="896982"/>
            <a:ext cx="1" cy="25516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6622869" y="988422"/>
            <a:ext cx="1" cy="25516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5512526" y="992778"/>
            <a:ext cx="1933303" cy="2264230"/>
          </a:xfrm>
          <a:custGeom>
            <a:avLst/>
            <a:gdLst>
              <a:gd name="connsiteX0" fmla="*/ 0 w 1018903"/>
              <a:gd name="connsiteY0" fmla="*/ 1593669 h 1593669"/>
              <a:gd name="connsiteX1" fmla="*/ 287383 w 1018903"/>
              <a:gd name="connsiteY1" fmla="*/ 618309 h 1593669"/>
              <a:gd name="connsiteX2" fmla="*/ 696685 w 1018903"/>
              <a:gd name="connsiteY2" fmla="*/ 940526 h 1593669"/>
              <a:gd name="connsiteX3" fmla="*/ 1018903 w 1018903"/>
              <a:gd name="connsiteY3" fmla="*/ 0 h 15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903" h="1593669">
                <a:moveTo>
                  <a:pt x="0" y="1593669"/>
                </a:moveTo>
                <a:cubicBezTo>
                  <a:pt x="85634" y="1160417"/>
                  <a:pt x="171269" y="727166"/>
                  <a:pt x="287383" y="618309"/>
                </a:cubicBezTo>
                <a:cubicBezTo>
                  <a:pt x="403497" y="509452"/>
                  <a:pt x="574765" y="1043577"/>
                  <a:pt x="696685" y="940526"/>
                </a:cubicBezTo>
                <a:cubicBezTo>
                  <a:pt x="818605" y="837475"/>
                  <a:pt x="918754" y="418737"/>
                  <a:pt x="1018903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339840" y="224681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1875" y="2242456"/>
            <a:ext cx="26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1565" y="2238102"/>
            <a:ext cx="426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16631" y="659320"/>
                <a:ext cx="18365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−1)(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31" y="659320"/>
                <a:ext cx="1836593" cy="246221"/>
              </a:xfrm>
              <a:prstGeom prst="rect">
                <a:avLst/>
              </a:prstGeom>
              <a:blipFill>
                <a:blip r:embed="rId3"/>
                <a:stretch>
                  <a:fillRect l="-2326" r="-3322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59617" y="3273410"/>
                <a:ext cx="2085123" cy="483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+3)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617" y="3273410"/>
                <a:ext cx="2085123" cy="483915"/>
              </a:xfrm>
              <a:prstGeom prst="rect">
                <a:avLst/>
              </a:prstGeom>
              <a:blipFill>
                <a:blip r:embed="rId4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12017" y="3872378"/>
                <a:ext cx="1944956" cy="483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017" y="3872378"/>
                <a:ext cx="1944956" cy="483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04929" y="4450080"/>
                <a:ext cx="1639167" cy="557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929" y="4450080"/>
                <a:ext cx="1639167" cy="557525"/>
              </a:xfrm>
              <a:prstGeom prst="rect">
                <a:avLst/>
              </a:prstGeom>
              <a:blipFill>
                <a:blip r:embed="rId6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87209" y="5144739"/>
                <a:ext cx="4084003" cy="488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209" y="5144739"/>
                <a:ext cx="4084003" cy="4883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01387" y="5722441"/>
                <a:ext cx="587981" cy="401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387" y="5722441"/>
                <a:ext cx="587981" cy="401905"/>
              </a:xfrm>
              <a:prstGeom prst="rect">
                <a:avLst/>
              </a:prstGeom>
              <a:blipFill>
                <a:blip r:embed="rId8"/>
                <a:stretch>
                  <a:fillRect l="-2062" t="-1515" r="-515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94299" y="6246980"/>
                <a:ext cx="423386" cy="401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299" y="6246980"/>
                <a:ext cx="423386" cy="401905"/>
              </a:xfrm>
              <a:prstGeom prst="rect">
                <a:avLst/>
              </a:prstGeom>
              <a:blipFill>
                <a:blip r:embed="rId9"/>
                <a:stretch>
                  <a:fillRect l="-2857" r="-7143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 rot="10800000" flipH="1">
            <a:off x="5871197" y="3559577"/>
            <a:ext cx="295687" cy="555222"/>
          </a:xfrm>
          <a:prstGeom prst="arc">
            <a:avLst>
              <a:gd name="adj1" fmla="val 16200000"/>
              <a:gd name="adj2" fmla="val 5474723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008713" y="3556743"/>
            <a:ext cx="133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Arc 23"/>
          <p:cNvSpPr/>
          <p:nvPr/>
        </p:nvSpPr>
        <p:spPr>
          <a:xfrm rot="10800000" flipH="1">
            <a:off x="5832211" y="4169177"/>
            <a:ext cx="295687" cy="555222"/>
          </a:xfrm>
          <a:prstGeom prst="arc">
            <a:avLst>
              <a:gd name="adj1" fmla="val 16200000"/>
              <a:gd name="adj2" fmla="val 5474723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rot="10800000" flipH="1">
            <a:off x="7909104" y="4842573"/>
            <a:ext cx="295687" cy="555222"/>
          </a:xfrm>
          <a:prstGeom prst="arc">
            <a:avLst>
              <a:gd name="adj1" fmla="val 16200000"/>
              <a:gd name="adj2" fmla="val 5474723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 rot="10800000" flipH="1">
            <a:off x="7923281" y="5430908"/>
            <a:ext cx="295687" cy="555222"/>
          </a:xfrm>
          <a:prstGeom prst="arc">
            <a:avLst>
              <a:gd name="adj1" fmla="val 16200000"/>
              <a:gd name="adj2" fmla="val 5474723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 rot="10800000" flipH="1">
            <a:off x="4524409" y="5966080"/>
            <a:ext cx="270876" cy="530413"/>
          </a:xfrm>
          <a:prstGeom prst="arc">
            <a:avLst>
              <a:gd name="adj1" fmla="val 16200000"/>
              <a:gd name="adj2" fmla="val 5474723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959093" y="4187608"/>
            <a:ext cx="210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8516" y="4690882"/>
            <a:ext cx="1193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and subtract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45855" y="5534398"/>
            <a:ext cx="998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36348" y="5952613"/>
            <a:ext cx="1504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the magnitude only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09145" y="2390905"/>
                <a:ext cx="254878" cy="401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145" y="2390905"/>
                <a:ext cx="254878" cy="401905"/>
              </a:xfrm>
              <a:prstGeom prst="rect">
                <a:avLst/>
              </a:prstGeom>
              <a:blipFill>
                <a:blip r:embed="rId10"/>
                <a:stretch>
                  <a:fillRect l="-17073" r="-1463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76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8" grpId="0"/>
      <p:bldP spid="39" grpId="0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807869" y="1852613"/>
            <a:ext cx="1107281" cy="490537"/>
            <a:chOff x="5807869" y="1852613"/>
            <a:chExt cx="1107281" cy="490537"/>
          </a:xfrm>
        </p:grpSpPr>
        <p:sp>
          <p:nvSpPr>
            <p:cNvPr id="11" name="Freeform 10"/>
            <p:cNvSpPr/>
            <p:nvPr/>
          </p:nvSpPr>
          <p:spPr>
            <a:xfrm>
              <a:off x="6598444" y="2259806"/>
              <a:ext cx="316706" cy="83344"/>
            </a:xfrm>
            <a:custGeom>
              <a:avLst/>
              <a:gdLst>
                <a:gd name="connsiteX0" fmla="*/ 0 w 316706"/>
                <a:gd name="connsiteY0" fmla="*/ 0 h 83344"/>
                <a:gd name="connsiteX1" fmla="*/ 316706 w 316706"/>
                <a:gd name="connsiteY1" fmla="*/ 0 h 83344"/>
                <a:gd name="connsiteX2" fmla="*/ 247650 w 316706"/>
                <a:gd name="connsiteY2" fmla="*/ 64294 h 83344"/>
                <a:gd name="connsiteX3" fmla="*/ 169069 w 316706"/>
                <a:gd name="connsiteY3" fmla="*/ 83344 h 83344"/>
                <a:gd name="connsiteX4" fmla="*/ 80962 w 316706"/>
                <a:gd name="connsiteY4" fmla="*/ 57150 h 83344"/>
                <a:gd name="connsiteX5" fmla="*/ 0 w 316706"/>
                <a:gd name="connsiteY5" fmla="*/ 0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706" h="83344">
                  <a:moveTo>
                    <a:pt x="0" y="0"/>
                  </a:moveTo>
                  <a:lnTo>
                    <a:pt x="316706" y="0"/>
                  </a:lnTo>
                  <a:lnTo>
                    <a:pt x="247650" y="64294"/>
                  </a:lnTo>
                  <a:lnTo>
                    <a:pt x="169069" y="83344"/>
                  </a:lnTo>
                  <a:lnTo>
                    <a:pt x="80962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5807869" y="1852613"/>
              <a:ext cx="792956" cy="411956"/>
            </a:xfrm>
            <a:custGeom>
              <a:avLst/>
              <a:gdLst>
                <a:gd name="connsiteX0" fmla="*/ 0 w 792956"/>
                <a:gd name="connsiteY0" fmla="*/ 411956 h 411956"/>
                <a:gd name="connsiteX1" fmla="*/ 792956 w 792956"/>
                <a:gd name="connsiteY1" fmla="*/ 407193 h 411956"/>
                <a:gd name="connsiteX2" fmla="*/ 578644 w 792956"/>
                <a:gd name="connsiteY2" fmla="*/ 190500 h 411956"/>
                <a:gd name="connsiteX3" fmla="*/ 426244 w 792956"/>
                <a:gd name="connsiteY3" fmla="*/ 35718 h 411956"/>
                <a:gd name="connsiteX4" fmla="*/ 323850 w 792956"/>
                <a:gd name="connsiteY4" fmla="*/ 0 h 411956"/>
                <a:gd name="connsiteX5" fmla="*/ 240506 w 792956"/>
                <a:gd name="connsiteY5" fmla="*/ 21431 h 411956"/>
                <a:gd name="connsiteX6" fmla="*/ 147637 w 792956"/>
                <a:gd name="connsiteY6" fmla="*/ 128587 h 411956"/>
                <a:gd name="connsiteX7" fmla="*/ 30956 w 792956"/>
                <a:gd name="connsiteY7" fmla="*/ 340518 h 411956"/>
                <a:gd name="connsiteX8" fmla="*/ 0 w 792956"/>
                <a:gd name="connsiteY8" fmla="*/ 411956 h 4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956" h="411956">
                  <a:moveTo>
                    <a:pt x="0" y="411956"/>
                  </a:moveTo>
                  <a:lnTo>
                    <a:pt x="792956" y="407193"/>
                  </a:lnTo>
                  <a:lnTo>
                    <a:pt x="578644" y="190500"/>
                  </a:lnTo>
                  <a:lnTo>
                    <a:pt x="426244" y="35718"/>
                  </a:lnTo>
                  <a:lnTo>
                    <a:pt x="323850" y="0"/>
                  </a:lnTo>
                  <a:lnTo>
                    <a:pt x="240506" y="21431"/>
                  </a:lnTo>
                  <a:lnTo>
                    <a:pt x="147637" y="128587"/>
                  </a:lnTo>
                  <a:lnTo>
                    <a:pt x="30956" y="340518"/>
                  </a:lnTo>
                  <a:lnTo>
                    <a:pt x="0" y="41195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441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take care when all or part of a curve lies under the x-axis.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Sketch the curve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Find the area of the finite region bounded by the curve and the x-axis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You need to find each area separately – if you do it all together, the negative will merge with the positive (we will see this in a moment…)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44168"/>
              </a:xfrm>
              <a:blipFill>
                <a:blip r:embed="rId2"/>
                <a:stretch>
                  <a:fillRect l="-336" t="-726" r="-2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6592389" y="896982"/>
            <a:ext cx="1" cy="25516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6622869" y="988422"/>
            <a:ext cx="1" cy="25516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5512526" y="992778"/>
            <a:ext cx="1933303" cy="2264230"/>
          </a:xfrm>
          <a:custGeom>
            <a:avLst/>
            <a:gdLst>
              <a:gd name="connsiteX0" fmla="*/ 0 w 1018903"/>
              <a:gd name="connsiteY0" fmla="*/ 1593669 h 1593669"/>
              <a:gd name="connsiteX1" fmla="*/ 287383 w 1018903"/>
              <a:gd name="connsiteY1" fmla="*/ 618309 h 1593669"/>
              <a:gd name="connsiteX2" fmla="*/ 696685 w 1018903"/>
              <a:gd name="connsiteY2" fmla="*/ 940526 h 1593669"/>
              <a:gd name="connsiteX3" fmla="*/ 1018903 w 1018903"/>
              <a:gd name="connsiteY3" fmla="*/ 0 h 15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903" h="1593669">
                <a:moveTo>
                  <a:pt x="0" y="1593669"/>
                </a:moveTo>
                <a:cubicBezTo>
                  <a:pt x="85634" y="1160417"/>
                  <a:pt x="171269" y="727166"/>
                  <a:pt x="287383" y="618309"/>
                </a:cubicBezTo>
                <a:cubicBezTo>
                  <a:pt x="403497" y="509452"/>
                  <a:pt x="574765" y="1043577"/>
                  <a:pt x="696685" y="940526"/>
                </a:cubicBezTo>
                <a:cubicBezTo>
                  <a:pt x="818605" y="837475"/>
                  <a:pt x="918754" y="418737"/>
                  <a:pt x="1018903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339840" y="224681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1875" y="2242456"/>
            <a:ext cx="26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1565" y="2238102"/>
            <a:ext cx="426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16631" y="659320"/>
                <a:ext cx="18365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−1)(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31" y="659320"/>
                <a:ext cx="1836593" cy="246221"/>
              </a:xfrm>
              <a:prstGeom prst="rect">
                <a:avLst/>
              </a:prstGeom>
              <a:blipFill>
                <a:blip r:embed="rId3"/>
                <a:stretch>
                  <a:fillRect l="-2326" r="-3322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85189" y="3326572"/>
                <a:ext cx="2113527" cy="484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+3)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189" y="3326572"/>
                <a:ext cx="2113527" cy="48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51766" y="4152368"/>
                <a:ext cx="1733744" cy="557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766" y="4152368"/>
                <a:ext cx="1733744" cy="557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44679" y="5027780"/>
                <a:ext cx="4487960" cy="488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679" y="5027780"/>
                <a:ext cx="4487960" cy="4883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01387" y="5722441"/>
                <a:ext cx="423386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387" y="5722441"/>
                <a:ext cx="423386" cy="407676"/>
              </a:xfrm>
              <a:prstGeom prst="rect">
                <a:avLst/>
              </a:prstGeom>
              <a:blipFill>
                <a:blip r:embed="rId7"/>
                <a:stretch>
                  <a:fillRect l="-2857" t="-1493" r="-8571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 rot="10800000" flipH="1">
            <a:off x="5754239" y="3612737"/>
            <a:ext cx="316952" cy="831671"/>
          </a:xfrm>
          <a:prstGeom prst="arc">
            <a:avLst>
              <a:gd name="adj1" fmla="val 16200000"/>
              <a:gd name="adj2" fmla="val 5474723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987448" y="3620538"/>
            <a:ext cx="3262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brackets, integrate and use a square bracket (you can use the information you have from the previous integral to speed this up)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 rot="10800000" flipH="1">
            <a:off x="8259979" y="4603898"/>
            <a:ext cx="267333" cy="676939"/>
          </a:xfrm>
          <a:prstGeom prst="arc">
            <a:avLst>
              <a:gd name="adj1" fmla="val 16200000"/>
              <a:gd name="adj2" fmla="val 5474723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 rot="10800000" flipH="1">
            <a:off x="8242259" y="5388377"/>
            <a:ext cx="295687" cy="555222"/>
          </a:xfrm>
          <a:prstGeom prst="arc">
            <a:avLst>
              <a:gd name="adj1" fmla="val 16200000"/>
              <a:gd name="adj2" fmla="val 5474723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8461289" y="4542027"/>
            <a:ext cx="757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and subtract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37241" y="5555665"/>
            <a:ext cx="998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09145" y="2390905"/>
                <a:ext cx="254878" cy="401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145" y="2390905"/>
                <a:ext cx="254878" cy="401905"/>
              </a:xfrm>
              <a:prstGeom prst="rect">
                <a:avLst/>
              </a:prstGeom>
              <a:blipFill>
                <a:blip r:embed="rId8"/>
                <a:stretch>
                  <a:fillRect l="-17073" r="-1463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681332" y="1564051"/>
                <a:ext cx="254877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332" y="1564051"/>
                <a:ext cx="254877" cy="407676"/>
              </a:xfrm>
              <a:prstGeom prst="rect">
                <a:avLst/>
              </a:prstGeom>
              <a:blipFill>
                <a:blip r:embed="rId9"/>
                <a:stretch>
                  <a:fillRect l="-19048" t="-1515" r="-11905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0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1" grpId="0" animBg="1"/>
      <p:bldP spid="22" grpId="0"/>
      <p:bldP spid="25" grpId="0" animBg="1"/>
      <p:bldP spid="26" grpId="0" animBg="1"/>
      <p:bldP spid="29" grpId="0"/>
      <p:bldP spid="38" grpId="0"/>
      <p:bldP spid="4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807869" y="1852613"/>
            <a:ext cx="1107281" cy="490537"/>
            <a:chOff x="5807869" y="1852613"/>
            <a:chExt cx="1107281" cy="490537"/>
          </a:xfrm>
        </p:grpSpPr>
        <p:sp>
          <p:nvSpPr>
            <p:cNvPr id="11" name="Freeform 10"/>
            <p:cNvSpPr/>
            <p:nvPr/>
          </p:nvSpPr>
          <p:spPr>
            <a:xfrm>
              <a:off x="6598444" y="2259806"/>
              <a:ext cx="316706" cy="83344"/>
            </a:xfrm>
            <a:custGeom>
              <a:avLst/>
              <a:gdLst>
                <a:gd name="connsiteX0" fmla="*/ 0 w 316706"/>
                <a:gd name="connsiteY0" fmla="*/ 0 h 83344"/>
                <a:gd name="connsiteX1" fmla="*/ 316706 w 316706"/>
                <a:gd name="connsiteY1" fmla="*/ 0 h 83344"/>
                <a:gd name="connsiteX2" fmla="*/ 247650 w 316706"/>
                <a:gd name="connsiteY2" fmla="*/ 64294 h 83344"/>
                <a:gd name="connsiteX3" fmla="*/ 169069 w 316706"/>
                <a:gd name="connsiteY3" fmla="*/ 83344 h 83344"/>
                <a:gd name="connsiteX4" fmla="*/ 80962 w 316706"/>
                <a:gd name="connsiteY4" fmla="*/ 57150 h 83344"/>
                <a:gd name="connsiteX5" fmla="*/ 0 w 316706"/>
                <a:gd name="connsiteY5" fmla="*/ 0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706" h="83344">
                  <a:moveTo>
                    <a:pt x="0" y="0"/>
                  </a:moveTo>
                  <a:lnTo>
                    <a:pt x="316706" y="0"/>
                  </a:lnTo>
                  <a:lnTo>
                    <a:pt x="247650" y="64294"/>
                  </a:lnTo>
                  <a:lnTo>
                    <a:pt x="169069" y="83344"/>
                  </a:lnTo>
                  <a:lnTo>
                    <a:pt x="80962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5807869" y="1852613"/>
              <a:ext cx="792956" cy="411956"/>
            </a:xfrm>
            <a:custGeom>
              <a:avLst/>
              <a:gdLst>
                <a:gd name="connsiteX0" fmla="*/ 0 w 792956"/>
                <a:gd name="connsiteY0" fmla="*/ 411956 h 411956"/>
                <a:gd name="connsiteX1" fmla="*/ 792956 w 792956"/>
                <a:gd name="connsiteY1" fmla="*/ 407193 h 411956"/>
                <a:gd name="connsiteX2" fmla="*/ 578644 w 792956"/>
                <a:gd name="connsiteY2" fmla="*/ 190500 h 411956"/>
                <a:gd name="connsiteX3" fmla="*/ 426244 w 792956"/>
                <a:gd name="connsiteY3" fmla="*/ 35718 h 411956"/>
                <a:gd name="connsiteX4" fmla="*/ 323850 w 792956"/>
                <a:gd name="connsiteY4" fmla="*/ 0 h 411956"/>
                <a:gd name="connsiteX5" fmla="*/ 240506 w 792956"/>
                <a:gd name="connsiteY5" fmla="*/ 21431 h 411956"/>
                <a:gd name="connsiteX6" fmla="*/ 147637 w 792956"/>
                <a:gd name="connsiteY6" fmla="*/ 128587 h 411956"/>
                <a:gd name="connsiteX7" fmla="*/ 30956 w 792956"/>
                <a:gd name="connsiteY7" fmla="*/ 340518 h 411956"/>
                <a:gd name="connsiteX8" fmla="*/ 0 w 792956"/>
                <a:gd name="connsiteY8" fmla="*/ 411956 h 4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956" h="411956">
                  <a:moveTo>
                    <a:pt x="0" y="411956"/>
                  </a:moveTo>
                  <a:lnTo>
                    <a:pt x="792956" y="407193"/>
                  </a:lnTo>
                  <a:lnTo>
                    <a:pt x="578644" y="190500"/>
                  </a:lnTo>
                  <a:lnTo>
                    <a:pt x="426244" y="35718"/>
                  </a:lnTo>
                  <a:lnTo>
                    <a:pt x="323850" y="0"/>
                  </a:lnTo>
                  <a:lnTo>
                    <a:pt x="240506" y="21431"/>
                  </a:lnTo>
                  <a:lnTo>
                    <a:pt x="147637" y="128587"/>
                  </a:lnTo>
                  <a:lnTo>
                    <a:pt x="30956" y="340518"/>
                  </a:lnTo>
                  <a:lnTo>
                    <a:pt x="0" y="41195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441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take care when all or part of a curve lies under the x-axis.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Sketch the curve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Find the area of the finite region bounded by the curve and the x-axis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You need to find each area separately – if you do it all together, the negative will merge with the positive (we will see this in a moment…)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44168"/>
              </a:xfrm>
              <a:blipFill>
                <a:blip r:embed="rId2"/>
                <a:stretch>
                  <a:fillRect l="-336" t="-726" r="-2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6592389" y="896982"/>
            <a:ext cx="1" cy="25516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6622869" y="988422"/>
            <a:ext cx="1" cy="25516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5512526" y="992778"/>
            <a:ext cx="1933303" cy="2264230"/>
          </a:xfrm>
          <a:custGeom>
            <a:avLst/>
            <a:gdLst>
              <a:gd name="connsiteX0" fmla="*/ 0 w 1018903"/>
              <a:gd name="connsiteY0" fmla="*/ 1593669 h 1593669"/>
              <a:gd name="connsiteX1" fmla="*/ 287383 w 1018903"/>
              <a:gd name="connsiteY1" fmla="*/ 618309 h 1593669"/>
              <a:gd name="connsiteX2" fmla="*/ 696685 w 1018903"/>
              <a:gd name="connsiteY2" fmla="*/ 940526 h 1593669"/>
              <a:gd name="connsiteX3" fmla="*/ 1018903 w 1018903"/>
              <a:gd name="connsiteY3" fmla="*/ 0 h 15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903" h="1593669">
                <a:moveTo>
                  <a:pt x="0" y="1593669"/>
                </a:moveTo>
                <a:cubicBezTo>
                  <a:pt x="85634" y="1160417"/>
                  <a:pt x="171269" y="727166"/>
                  <a:pt x="287383" y="618309"/>
                </a:cubicBezTo>
                <a:cubicBezTo>
                  <a:pt x="403497" y="509452"/>
                  <a:pt x="574765" y="1043577"/>
                  <a:pt x="696685" y="940526"/>
                </a:cubicBezTo>
                <a:cubicBezTo>
                  <a:pt x="818605" y="837475"/>
                  <a:pt x="918754" y="418737"/>
                  <a:pt x="1018903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339840" y="224681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1875" y="2242456"/>
            <a:ext cx="26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1565" y="2238102"/>
            <a:ext cx="426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16631" y="659320"/>
                <a:ext cx="18365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−1)(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31" y="659320"/>
                <a:ext cx="1836593" cy="246221"/>
              </a:xfrm>
              <a:prstGeom prst="rect">
                <a:avLst/>
              </a:prstGeom>
              <a:blipFill>
                <a:blip r:embed="rId3"/>
                <a:stretch>
                  <a:fillRect l="-2326" r="-3322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55041" y="3953892"/>
                <a:ext cx="841577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041" y="3953892"/>
                <a:ext cx="841577" cy="5241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09145" y="2390905"/>
                <a:ext cx="254878" cy="401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145" y="2390905"/>
                <a:ext cx="254878" cy="401905"/>
              </a:xfrm>
              <a:prstGeom prst="rect">
                <a:avLst/>
              </a:prstGeom>
              <a:blipFill>
                <a:blip r:embed="rId5"/>
                <a:stretch>
                  <a:fillRect l="-17073" r="-1463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681332" y="1564051"/>
                <a:ext cx="254877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332" y="1564051"/>
                <a:ext cx="254877" cy="407676"/>
              </a:xfrm>
              <a:prstGeom prst="rect">
                <a:avLst/>
              </a:prstGeom>
              <a:blipFill>
                <a:blip r:embed="rId6"/>
                <a:stretch>
                  <a:fillRect l="-19048" t="-1515" r="-11905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19823" y="3946803"/>
                <a:ext cx="54662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823" y="3946803"/>
                <a:ext cx="546625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411972" y="3806456"/>
            <a:ext cx="563526" cy="79744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81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807869" y="1852613"/>
            <a:ext cx="1107281" cy="490537"/>
            <a:chOff x="5807869" y="1852613"/>
            <a:chExt cx="1107281" cy="490537"/>
          </a:xfrm>
        </p:grpSpPr>
        <p:sp>
          <p:nvSpPr>
            <p:cNvPr id="11" name="Freeform 10"/>
            <p:cNvSpPr/>
            <p:nvPr/>
          </p:nvSpPr>
          <p:spPr>
            <a:xfrm>
              <a:off x="6598444" y="2259806"/>
              <a:ext cx="316706" cy="83344"/>
            </a:xfrm>
            <a:custGeom>
              <a:avLst/>
              <a:gdLst>
                <a:gd name="connsiteX0" fmla="*/ 0 w 316706"/>
                <a:gd name="connsiteY0" fmla="*/ 0 h 83344"/>
                <a:gd name="connsiteX1" fmla="*/ 316706 w 316706"/>
                <a:gd name="connsiteY1" fmla="*/ 0 h 83344"/>
                <a:gd name="connsiteX2" fmla="*/ 247650 w 316706"/>
                <a:gd name="connsiteY2" fmla="*/ 64294 h 83344"/>
                <a:gd name="connsiteX3" fmla="*/ 169069 w 316706"/>
                <a:gd name="connsiteY3" fmla="*/ 83344 h 83344"/>
                <a:gd name="connsiteX4" fmla="*/ 80962 w 316706"/>
                <a:gd name="connsiteY4" fmla="*/ 57150 h 83344"/>
                <a:gd name="connsiteX5" fmla="*/ 0 w 316706"/>
                <a:gd name="connsiteY5" fmla="*/ 0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706" h="83344">
                  <a:moveTo>
                    <a:pt x="0" y="0"/>
                  </a:moveTo>
                  <a:lnTo>
                    <a:pt x="316706" y="0"/>
                  </a:lnTo>
                  <a:lnTo>
                    <a:pt x="247650" y="64294"/>
                  </a:lnTo>
                  <a:lnTo>
                    <a:pt x="169069" y="83344"/>
                  </a:lnTo>
                  <a:lnTo>
                    <a:pt x="80962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5807869" y="1852613"/>
              <a:ext cx="792956" cy="411956"/>
            </a:xfrm>
            <a:custGeom>
              <a:avLst/>
              <a:gdLst>
                <a:gd name="connsiteX0" fmla="*/ 0 w 792956"/>
                <a:gd name="connsiteY0" fmla="*/ 411956 h 411956"/>
                <a:gd name="connsiteX1" fmla="*/ 792956 w 792956"/>
                <a:gd name="connsiteY1" fmla="*/ 407193 h 411956"/>
                <a:gd name="connsiteX2" fmla="*/ 578644 w 792956"/>
                <a:gd name="connsiteY2" fmla="*/ 190500 h 411956"/>
                <a:gd name="connsiteX3" fmla="*/ 426244 w 792956"/>
                <a:gd name="connsiteY3" fmla="*/ 35718 h 411956"/>
                <a:gd name="connsiteX4" fmla="*/ 323850 w 792956"/>
                <a:gd name="connsiteY4" fmla="*/ 0 h 411956"/>
                <a:gd name="connsiteX5" fmla="*/ 240506 w 792956"/>
                <a:gd name="connsiteY5" fmla="*/ 21431 h 411956"/>
                <a:gd name="connsiteX6" fmla="*/ 147637 w 792956"/>
                <a:gd name="connsiteY6" fmla="*/ 128587 h 411956"/>
                <a:gd name="connsiteX7" fmla="*/ 30956 w 792956"/>
                <a:gd name="connsiteY7" fmla="*/ 340518 h 411956"/>
                <a:gd name="connsiteX8" fmla="*/ 0 w 792956"/>
                <a:gd name="connsiteY8" fmla="*/ 411956 h 4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956" h="411956">
                  <a:moveTo>
                    <a:pt x="0" y="411956"/>
                  </a:moveTo>
                  <a:lnTo>
                    <a:pt x="792956" y="407193"/>
                  </a:lnTo>
                  <a:lnTo>
                    <a:pt x="578644" y="190500"/>
                  </a:lnTo>
                  <a:lnTo>
                    <a:pt x="426244" y="35718"/>
                  </a:lnTo>
                  <a:lnTo>
                    <a:pt x="323850" y="0"/>
                  </a:lnTo>
                  <a:lnTo>
                    <a:pt x="240506" y="21431"/>
                  </a:lnTo>
                  <a:lnTo>
                    <a:pt x="147637" y="128587"/>
                  </a:lnTo>
                  <a:lnTo>
                    <a:pt x="30956" y="340518"/>
                  </a:lnTo>
                  <a:lnTo>
                    <a:pt x="0" y="41195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441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take care when all or part of a curve lies under the x-axis.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Sketch the curve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Find the area of the finite region bounded by the curve and the x-axis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Lets see our answer if we consider the area as a whole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44168"/>
              </a:xfrm>
              <a:blipFill>
                <a:blip r:embed="rId2"/>
                <a:stretch>
                  <a:fillRect l="-336" t="-726" r="-2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6592389" y="896982"/>
            <a:ext cx="1" cy="25516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6622869" y="988422"/>
            <a:ext cx="1" cy="25516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5512526" y="992778"/>
            <a:ext cx="1933303" cy="2264230"/>
          </a:xfrm>
          <a:custGeom>
            <a:avLst/>
            <a:gdLst>
              <a:gd name="connsiteX0" fmla="*/ 0 w 1018903"/>
              <a:gd name="connsiteY0" fmla="*/ 1593669 h 1593669"/>
              <a:gd name="connsiteX1" fmla="*/ 287383 w 1018903"/>
              <a:gd name="connsiteY1" fmla="*/ 618309 h 1593669"/>
              <a:gd name="connsiteX2" fmla="*/ 696685 w 1018903"/>
              <a:gd name="connsiteY2" fmla="*/ 940526 h 1593669"/>
              <a:gd name="connsiteX3" fmla="*/ 1018903 w 1018903"/>
              <a:gd name="connsiteY3" fmla="*/ 0 h 15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903" h="1593669">
                <a:moveTo>
                  <a:pt x="0" y="1593669"/>
                </a:moveTo>
                <a:cubicBezTo>
                  <a:pt x="85634" y="1160417"/>
                  <a:pt x="171269" y="727166"/>
                  <a:pt x="287383" y="618309"/>
                </a:cubicBezTo>
                <a:cubicBezTo>
                  <a:pt x="403497" y="509452"/>
                  <a:pt x="574765" y="1043577"/>
                  <a:pt x="696685" y="940526"/>
                </a:cubicBezTo>
                <a:cubicBezTo>
                  <a:pt x="818605" y="837475"/>
                  <a:pt x="918754" y="418737"/>
                  <a:pt x="1018903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339840" y="224681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1875" y="2242456"/>
            <a:ext cx="26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1565" y="2238102"/>
            <a:ext cx="426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16631" y="659320"/>
                <a:ext cx="18365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−1)(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31" y="659320"/>
                <a:ext cx="1836593" cy="246221"/>
              </a:xfrm>
              <a:prstGeom prst="rect">
                <a:avLst/>
              </a:prstGeom>
              <a:blipFill>
                <a:blip r:embed="rId3"/>
                <a:stretch>
                  <a:fillRect l="-2326" r="-3322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786579" y="213716"/>
                <a:ext cx="254878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579" y="213716"/>
                <a:ext cx="254878" cy="403316"/>
              </a:xfrm>
              <a:prstGeom prst="rect">
                <a:avLst/>
              </a:prstGeom>
              <a:blipFill>
                <a:blip r:embed="rId4"/>
                <a:stretch>
                  <a:fillRect l="-16667" r="-1190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32026" y="3284043"/>
                <a:ext cx="2113527" cy="483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+3)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026" y="3284043"/>
                <a:ext cx="2113527" cy="4836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4426" y="3883011"/>
                <a:ext cx="1973361" cy="483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426" y="3883011"/>
                <a:ext cx="1973361" cy="483659"/>
              </a:xfrm>
              <a:prstGeom prst="rect">
                <a:avLst/>
              </a:prstGeom>
              <a:blipFill>
                <a:blip r:embed="rId6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77338" y="4460713"/>
                <a:ext cx="1733744" cy="557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338" y="4460713"/>
                <a:ext cx="1733744" cy="5572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59618" y="5155372"/>
                <a:ext cx="4487960" cy="488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618" y="5155372"/>
                <a:ext cx="4487960" cy="4883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73796" y="5733074"/>
                <a:ext cx="423386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796" y="5733074"/>
                <a:ext cx="423386" cy="403316"/>
              </a:xfrm>
              <a:prstGeom prst="rect">
                <a:avLst/>
              </a:prstGeom>
              <a:blipFill>
                <a:blip r:embed="rId9"/>
                <a:stretch>
                  <a:fillRect l="-2857" r="-7143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 rot="10800000" flipH="1">
            <a:off x="5743606" y="3570210"/>
            <a:ext cx="295687" cy="555222"/>
          </a:xfrm>
          <a:prstGeom prst="arc">
            <a:avLst>
              <a:gd name="adj1" fmla="val 16200000"/>
              <a:gd name="adj2" fmla="val 5474723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881122" y="3567376"/>
            <a:ext cx="133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Arc 28"/>
          <p:cNvSpPr/>
          <p:nvPr/>
        </p:nvSpPr>
        <p:spPr>
          <a:xfrm rot="10800000" flipH="1">
            <a:off x="5704620" y="4179810"/>
            <a:ext cx="295687" cy="555222"/>
          </a:xfrm>
          <a:prstGeom prst="arc">
            <a:avLst>
              <a:gd name="adj1" fmla="val 16200000"/>
              <a:gd name="adj2" fmla="val 5474723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rot="10800000" flipH="1">
            <a:off x="8217448" y="4842574"/>
            <a:ext cx="295687" cy="555222"/>
          </a:xfrm>
          <a:prstGeom prst="arc">
            <a:avLst>
              <a:gd name="adj1" fmla="val 16200000"/>
              <a:gd name="adj2" fmla="val 5474723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 rot="10800000" flipH="1">
            <a:off x="8189094" y="5494704"/>
            <a:ext cx="295687" cy="555222"/>
          </a:xfrm>
          <a:prstGeom prst="arc">
            <a:avLst>
              <a:gd name="adj1" fmla="val 16200000"/>
              <a:gd name="adj2" fmla="val 5474723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5831502" y="4198241"/>
            <a:ext cx="210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57250" y="4127356"/>
            <a:ext cx="1193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and subtract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45855" y="6012863"/>
            <a:ext cx="998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5976" y="6154630"/>
            <a:ext cx="7352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Notice that this answer is different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negative area has been subtracted, rather than added 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 animBg="1"/>
      <p:bldP spid="28" grpId="0"/>
      <p:bldP spid="29" grpId="0" animBg="1"/>
      <p:bldP spid="38" grpId="0" animBg="1"/>
      <p:bldP spid="39" grpId="0" animBg="1"/>
      <p:bldP spid="43" grpId="0"/>
      <p:bldP spid="44" grpId="0"/>
      <p:bldP spid="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9C1568B-E78F-4828-A04B-76140F6FC83F}"/>
              </a:ext>
            </a:extLst>
          </p:cNvPr>
          <p:cNvSpPr/>
          <p:nvPr/>
        </p:nvSpPr>
        <p:spPr>
          <a:xfrm>
            <a:off x="1264803" y="2212739"/>
            <a:ext cx="6632265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13G</a:t>
            </a:r>
            <a:endParaRPr lang="ja-JP" altLang="en-US" sz="8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Papyrus" panose="03070502060502030205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55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definite integration together with areas of trapeziums and triangles to find the area between a curve and another line.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57897" y="1444924"/>
            <a:ext cx="436692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There are 2 ways to find the area between a curve and a line (that does not include the x-axis, for example)</a:t>
            </a:r>
          </a:p>
          <a:p>
            <a:pPr marL="0" indent="0" algn="ctr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3286" y="232482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6886" y="384882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04249" y="2629621"/>
            <a:ext cx="1437" cy="16922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4567686" y="2705821"/>
            <a:ext cx="0" cy="25907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86886" y="2858220"/>
                <a:ext cx="3783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886" y="2858220"/>
                <a:ext cx="378373" cy="276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5486" y="2477220"/>
                <a:ext cx="3783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486" y="2477220"/>
                <a:ext cx="378373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3958086" y="3391620"/>
            <a:ext cx="0" cy="609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40391" y="3095447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21501" y="39767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9622" y="3991156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6" name="Freeform 15"/>
          <p:cNvSpPr/>
          <p:nvPr/>
        </p:nvSpPr>
        <p:spPr>
          <a:xfrm>
            <a:off x="3987394" y="3105784"/>
            <a:ext cx="1435732" cy="492369"/>
          </a:xfrm>
          <a:custGeom>
            <a:avLst/>
            <a:gdLst>
              <a:gd name="connsiteX0" fmla="*/ 0 w 1435732"/>
              <a:gd name="connsiteY0" fmla="*/ 297904 h 492369"/>
              <a:gd name="connsiteX1" fmla="*/ 256528 w 1435732"/>
              <a:gd name="connsiteY1" fmla="*/ 426168 h 492369"/>
              <a:gd name="connsiteX2" fmla="*/ 554432 w 1435732"/>
              <a:gd name="connsiteY2" fmla="*/ 492369 h 492369"/>
              <a:gd name="connsiteX3" fmla="*/ 831649 w 1435732"/>
              <a:gd name="connsiteY3" fmla="*/ 492369 h 492369"/>
              <a:gd name="connsiteX4" fmla="*/ 1059214 w 1435732"/>
              <a:gd name="connsiteY4" fmla="*/ 426168 h 492369"/>
              <a:gd name="connsiteX5" fmla="*/ 1224716 w 1435732"/>
              <a:gd name="connsiteY5" fmla="*/ 289629 h 492369"/>
              <a:gd name="connsiteX6" fmla="*/ 1348843 w 1435732"/>
              <a:gd name="connsiteY6" fmla="*/ 124126 h 492369"/>
              <a:gd name="connsiteX7" fmla="*/ 1435732 w 1435732"/>
              <a:gd name="connsiteY7" fmla="*/ 0 h 492369"/>
              <a:gd name="connsiteX8" fmla="*/ 0 w 1435732"/>
              <a:gd name="connsiteY8" fmla="*/ 297904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5732" h="492369">
                <a:moveTo>
                  <a:pt x="0" y="297904"/>
                </a:moveTo>
                <a:lnTo>
                  <a:pt x="256528" y="426168"/>
                </a:lnTo>
                <a:lnTo>
                  <a:pt x="554432" y="492369"/>
                </a:lnTo>
                <a:lnTo>
                  <a:pt x="831649" y="492369"/>
                </a:lnTo>
                <a:lnTo>
                  <a:pt x="1059214" y="426168"/>
                </a:lnTo>
                <a:lnTo>
                  <a:pt x="1224716" y="289629"/>
                </a:lnTo>
                <a:lnTo>
                  <a:pt x="1348843" y="124126"/>
                </a:lnTo>
                <a:lnTo>
                  <a:pt x="1435732" y="0"/>
                </a:lnTo>
                <a:lnTo>
                  <a:pt x="0" y="297904"/>
                </a:lnTo>
                <a:close/>
              </a:path>
            </a:pathLst>
          </a:custGeom>
          <a:solidFill>
            <a:srgbClr val="FF66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72286" y="3010620"/>
            <a:ext cx="25908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3500886" y="2629620"/>
            <a:ext cx="2527540" cy="977725"/>
          </a:xfrm>
          <a:custGeom>
            <a:avLst/>
            <a:gdLst>
              <a:gd name="connsiteX0" fmla="*/ 0 w 2527540"/>
              <a:gd name="connsiteY0" fmla="*/ 431487 h 977725"/>
              <a:gd name="connsiteX1" fmla="*/ 759125 w 2527540"/>
              <a:gd name="connsiteY1" fmla="*/ 905939 h 977725"/>
              <a:gd name="connsiteX2" fmla="*/ 1526876 w 2527540"/>
              <a:gd name="connsiteY2" fmla="*/ 914566 h 977725"/>
              <a:gd name="connsiteX3" fmla="*/ 2044460 w 2527540"/>
              <a:gd name="connsiteY3" fmla="*/ 319343 h 977725"/>
              <a:gd name="connsiteX4" fmla="*/ 2329132 w 2527540"/>
              <a:gd name="connsiteY4" fmla="*/ 51924 h 977725"/>
              <a:gd name="connsiteX5" fmla="*/ 2527540 w 2527540"/>
              <a:gd name="connsiteY5" fmla="*/ 166 h 97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7540" h="977725">
                <a:moveTo>
                  <a:pt x="0" y="431487"/>
                </a:moveTo>
                <a:cubicBezTo>
                  <a:pt x="252323" y="628456"/>
                  <a:pt x="504646" y="825426"/>
                  <a:pt x="759125" y="905939"/>
                </a:cubicBezTo>
                <a:cubicBezTo>
                  <a:pt x="1013604" y="986452"/>
                  <a:pt x="1312654" y="1012332"/>
                  <a:pt x="1526876" y="914566"/>
                </a:cubicBezTo>
                <a:cubicBezTo>
                  <a:pt x="1741098" y="816800"/>
                  <a:pt x="1910751" y="463117"/>
                  <a:pt x="2044460" y="319343"/>
                </a:cubicBezTo>
                <a:cubicBezTo>
                  <a:pt x="2178169" y="175569"/>
                  <a:pt x="2248619" y="105120"/>
                  <a:pt x="2329132" y="51924"/>
                </a:cubicBezTo>
                <a:cubicBezTo>
                  <a:pt x="2409645" y="-1272"/>
                  <a:pt x="2468592" y="-553"/>
                  <a:pt x="2527540" y="16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05950" y="457343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39550" y="609743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756913" y="4878239"/>
            <a:ext cx="1437" cy="16922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39550" y="5106838"/>
                <a:ext cx="3783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550" y="5106838"/>
                <a:ext cx="378373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774165" y="622539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2286" y="6239774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46552" y="4579189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80152" y="610318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997515" y="4883990"/>
            <a:ext cx="1437" cy="16922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208752" y="4731589"/>
                <a:ext cx="3783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752" y="4731589"/>
                <a:ext cx="378373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6014767" y="623114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12888" y="6245525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1" name="Freeform 30"/>
          <p:cNvSpPr/>
          <p:nvPr/>
        </p:nvSpPr>
        <p:spPr>
          <a:xfrm>
            <a:off x="1910281" y="5341545"/>
            <a:ext cx="1489295" cy="914400"/>
          </a:xfrm>
          <a:custGeom>
            <a:avLst/>
            <a:gdLst>
              <a:gd name="connsiteX0" fmla="*/ 0 w 1489295"/>
              <a:gd name="connsiteY0" fmla="*/ 909873 h 914400"/>
              <a:gd name="connsiteX1" fmla="*/ 4527 w 1489295"/>
              <a:gd name="connsiteY1" fmla="*/ 307817 h 914400"/>
              <a:gd name="connsiteX2" fmla="*/ 1489295 w 1489295"/>
              <a:gd name="connsiteY2" fmla="*/ 0 h 914400"/>
              <a:gd name="connsiteX3" fmla="*/ 1484769 w 1489295"/>
              <a:gd name="connsiteY3" fmla="*/ 914400 h 914400"/>
              <a:gd name="connsiteX4" fmla="*/ 0 w 1489295"/>
              <a:gd name="connsiteY4" fmla="*/ 90987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9295" h="914400">
                <a:moveTo>
                  <a:pt x="0" y="909873"/>
                </a:moveTo>
                <a:lnTo>
                  <a:pt x="4527" y="307817"/>
                </a:lnTo>
                <a:lnTo>
                  <a:pt x="1489295" y="0"/>
                </a:lnTo>
                <a:cubicBezTo>
                  <a:pt x="1487786" y="304800"/>
                  <a:pt x="1486278" y="609600"/>
                  <a:pt x="1484769" y="914400"/>
                </a:cubicBezTo>
                <a:lnTo>
                  <a:pt x="0" y="909873"/>
                </a:lnTo>
                <a:close/>
              </a:path>
            </a:pathLst>
          </a:custGeom>
          <a:solidFill>
            <a:srgbClr val="FF66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5400000" flipV="1">
            <a:off x="2520350" y="4954439"/>
            <a:ext cx="0" cy="25907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10750" y="5640238"/>
            <a:ext cx="0" cy="609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93055" y="5344065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224950" y="5259238"/>
            <a:ext cx="25908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6151452" y="5346071"/>
            <a:ext cx="1484769" cy="909874"/>
          </a:xfrm>
          <a:custGeom>
            <a:avLst/>
            <a:gdLst>
              <a:gd name="connsiteX0" fmla="*/ 0 w 1484769"/>
              <a:gd name="connsiteY0" fmla="*/ 909874 h 909874"/>
              <a:gd name="connsiteX1" fmla="*/ 4527 w 1484769"/>
              <a:gd name="connsiteY1" fmla="*/ 294238 h 909874"/>
              <a:gd name="connsiteX2" fmla="*/ 190123 w 1484769"/>
              <a:gd name="connsiteY2" fmla="*/ 402879 h 909874"/>
              <a:gd name="connsiteX3" fmla="*/ 439094 w 1484769"/>
              <a:gd name="connsiteY3" fmla="*/ 484361 h 909874"/>
              <a:gd name="connsiteX4" fmla="*/ 660903 w 1484769"/>
              <a:gd name="connsiteY4" fmla="*/ 516048 h 909874"/>
              <a:gd name="connsiteX5" fmla="*/ 873660 w 1484769"/>
              <a:gd name="connsiteY5" fmla="*/ 511521 h 909874"/>
              <a:gd name="connsiteX6" fmla="*/ 1059256 w 1484769"/>
              <a:gd name="connsiteY6" fmla="*/ 461727 h 909874"/>
              <a:gd name="connsiteX7" fmla="*/ 1231272 w 1484769"/>
              <a:gd name="connsiteY7" fmla="*/ 348559 h 909874"/>
              <a:gd name="connsiteX8" fmla="*/ 1344440 w 1484769"/>
              <a:gd name="connsiteY8" fmla="*/ 199177 h 909874"/>
              <a:gd name="connsiteX9" fmla="*/ 1484769 w 1484769"/>
              <a:gd name="connsiteY9" fmla="*/ 0 h 909874"/>
              <a:gd name="connsiteX10" fmla="*/ 1480242 w 1484769"/>
              <a:gd name="connsiteY10" fmla="*/ 905347 h 909874"/>
              <a:gd name="connsiteX11" fmla="*/ 0 w 1484769"/>
              <a:gd name="connsiteY11" fmla="*/ 909874 h 90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84769" h="909874">
                <a:moveTo>
                  <a:pt x="0" y="909874"/>
                </a:moveTo>
                <a:lnTo>
                  <a:pt x="4527" y="294238"/>
                </a:lnTo>
                <a:lnTo>
                  <a:pt x="190123" y="402879"/>
                </a:lnTo>
                <a:lnTo>
                  <a:pt x="439094" y="484361"/>
                </a:lnTo>
                <a:lnTo>
                  <a:pt x="660903" y="516048"/>
                </a:lnTo>
                <a:lnTo>
                  <a:pt x="873660" y="511521"/>
                </a:lnTo>
                <a:lnTo>
                  <a:pt x="1059256" y="461727"/>
                </a:lnTo>
                <a:lnTo>
                  <a:pt x="1231272" y="348559"/>
                </a:lnTo>
                <a:lnTo>
                  <a:pt x="1344440" y="199177"/>
                </a:lnTo>
                <a:lnTo>
                  <a:pt x="1484769" y="0"/>
                </a:lnTo>
                <a:lnTo>
                  <a:pt x="1480242" y="905347"/>
                </a:lnTo>
                <a:lnTo>
                  <a:pt x="0" y="909874"/>
                </a:lnTo>
                <a:close/>
              </a:path>
            </a:pathLst>
          </a:custGeom>
          <a:solidFill>
            <a:srgbClr val="FF66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rot="5400000" flipV="1">
            <a:off x="6760952" y="4960190"/>
            <a:ext cx="0" cy="25907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51352" y="5645989"/>
            <a:ext cx="0" cy="609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33657" y="5349816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5694152" y="4883989"/>
            <a:ext cx="2527540" cy="977725"/>
          </a:xfrm>
          <a:custGeom>
            <a:avLst/>
            <a:gdLst>
              <a:gd name="connsiteX0" fmla="*/ 0 w 2527540"/>
              <a:gd name="connsiteY0" fmla="*/ 431487 h 977725"/>
              <a:gd name="connsiteX1" fmla="*/ 759125 w 2527540"/>
              <a:gd name="connsiteY1" fmla="*/ 905939 h 977725"/>
              <a:gd name="connsiteX2" fmla="*/ 1526876 w 2527540"/>
              <a:gd name="connsiteY2" fmla="*/ 914566 h 977725"/>
              <a:gd name="connsiteX3" fmla="*/ 2044460 w 2527540"/>
              <a:gd name="connsiteY3" fmla="*/ 319343 h 977725"/>
              <a:gd name="connsiteX4" fmla="*/ 2329132 w 2527540"/>
              <a:gd name="connsiteY4" fmla="*/ 51924 h 977725"/>
              <a:gd name="connsiteX5" fmla="*/ 2527540 w 2527540"/>
              <a:gd name="connsiteY5" fmla="*/ 166 h 97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7540" h="977725">
                <a:moveTo>
                  <a:pt x="0" y="431487"/>
                </a:moveTo>
                <a:cubicBezTo>
                  <a:pt x="252323" y="628456"/>
                  <a:pt x="504646" y="825426"/>
                  <a:pt x="759125" y="905939"/>
                </a:cubicBezTo>
                <a:cubicBezTo>
                  <a:pt x="1013604" y="986452"/>
                  <a:pt x="1312654" y="1012332"/>
                  <a:pt x="1526876" y="914566"/>
                </a:cubicBezTo>
                <a:cubicBezTo>
                  <a:pt x="1741098" y="816800"/>
                  <a:pt x="1910751" y="463117"/>
                  <a:pt x="2044460" y="319343"/>
                </a:cubicBezTo>
                <a:cubicBezTo>
                  <a:pt x="2178169" y="175569"/>
                  <a:pt x="2248619" y="105120"/>
                  <a:pt x="2329132" y="51924"/>
                </a:cubicBezTo>
                <a:cubicBezTo>
                  <a:pt x="2409645" y="-1272"/>
                  <a:pt x="2468592" y="-553"/>
                  <a:pt x="2527540" y="16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006211" y="5096595"/>
                <a:ext cx="3783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211" y="5096595"/>
                <a:ext cx="378373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 flipV="1">
            <a:off x="5491611" y="5248995"/>
            <a:ext cx="2590800" cy="5334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62425" y="5495925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Subtract…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71500" y="3990975"/>
                <a:ext cx="15207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CC"/>
                    </a:solidFill>
                    <a:latin typeface="Comic Sans MS" panose="030F0702030302020204" pitchFamily="66" charset="0"/>
                  </a:rPr>
                  <a:t>Area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00CC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3990975"/>
                <a:ext cx="1520737" cy="338554"/>
              </a:xfrm>
              <a:prstGeom prst="rect">
                <a:avLst/>
              </a:prstGeom>
              <a:blipFill>
                <a:blip r:embed="rId6"/>
                <a:stretch>
                  <a:fillRect l="-2410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58050" y="3943350"/>
                <a:ext cx="15207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CC"/>
                    </a:solidFill>
                    <a:latin typeface="Comic Sans MS" panose="030F0702030302020204" pitchFamily="66" charset="0"/>
                  </a:rPr>
                  <a:t>Area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00CC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0" y="3943350"/>
                <a:ext cx="1520737" cy="338554"/>
              </a:xfrm>
              <a:prstGeom prst="rect">
                <a:avLst/>
              </a:prstGeom>
              <a:blipFill>
                <a:blip r:embed="rId7"/>
                <a:stretch>
                  <a:fillRect l="-2410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5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4" grpId="0"/>
      <p:bldP spid="15" grpId="0"/>
      <p:bldP spid="16" grpId="0" animBg="1"/>
      <p:bldP spid="18" grpId="0" animBg="1"/>
      <p:bldP spid="19" grpId="0"/>
      <p:bldP spid="20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 animBg="1"/>
      <p:bldP spid="36" grpId="0" animBg="1"/>
      <p:bldP spid="40" grpId="0" animBg="1"/>
      <p:bldP spid="41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Integration is the reverse process of differentiation.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Lets think about the process forwards and backwards…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1263" y="648866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13A/B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477153"/>
              </p:ext>
            </p:extLst>
          </p:nvPr>
        </p:nvGraphicFramePr>
        <p:xfrm>
          <a:off x="735874" y="3058885"/>
          <a:ext cx="609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" name="Equation" r:id="rId3" imgW="419100" imgH="228600" progId="Equation.DSMT4">
                  <p:embed/>
                </p:oleObj>
              </mc:Choice>
              <mc:Fallback>
                <p:oleObj name="Equation" r:id="rId3" imgW="419100" imgH="228600" progId="Equation.DSMT4">
                  <p:embed/>
                  <p:pic>
                    <p:nvPicPr>
                      <p:cNvPr id="7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74" y="3058885"/>
                        <a:ext cx="6096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645774"/>
              </p:ext>
            </p:extLst>
          </p:nvPr>
        </p:nvGraphicFramePr>
        <p:xfrm>
          <a:off x="735874" y="3439885"/>
          <a:ext cx="7778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" name="Equation" r:id="rId5" imgW="533169" imgH="393529" progId="Equation.DSMT4">
                  <p:embed/>
                </p:oleObj>
              </mc:Choice>
              <mc:Fallback>
                <p:oleObj name="Equation" r:id="rId5" imgW="533169" imgH="393529" progId="Equation.DSMT4">
                  <p:embed/>
                  <p:pic>
                    <p:nvPicPr>
                      <p:cNvPr id="7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74" y="3439885"/>
                        <a:ext cx="7778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377767"/>
              </p:ext>
            </p:extLst>
          </p:nvPr>
        </p:nvGraphicFramePr>
        <p:xfrm>
          <a:off x="709749" y="4241074"/>
          <a:ext cx="9985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" name="Equation" r:id="rId7" imgW="685800" imgH="228600" progId="Equation.DSMT4">
                  <p:embed/>
                </p:oleObj>
              </mc:Choice>
              <mc:Fallback>
                <p:oleObj name="Equation" r:id="rId7" imgW="685800" imgH="228600" progId="Equation.DSMT4">
                  <p:embed/>
                  <p:pic>
                    <p:nvPicPr>
                      <p:cNvPr id="71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49" y="4241074"/>
                        <a:ext cx="99853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223324"/>
              </p:ext>
            </p:extLst>
          </p:nvPr>
        </p:nvGraphicFramePr>
        <p:xfrm>
          <a:off x="709749" y="4622074"/>
          <a:ext cx="7778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" name="Equation" r:id="rId9" imgW="533169" imgH="393529" progId="Equation.DSMT4">
                  <p:embed/>
                </p:oleObj>
              </mc:Choice>
              <mc:Fallback>
                <p:oleObj name="Equation" r:id="rId9" imgW="533169" imgH="393529" progId="Equation.DSMT4">
                  <p:embed/>
                  <p:pic>
                    <p:nvPicPr>
                      <p:cNvPr id="71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49" y="4622074"/>
                        <a:ext cx="7778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918545"/>
              </p:ext>
            </p:extLst>
          </p:nvPr>
        </p:nvGraphicFramePr>
        <p:xfrm>
          <a:off x="701040" y="5499372"/>
          <a:ext cx="9794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6" name="Equation" r:id="rId11" imgW="672808" imgH="228501" progId="Equation.DSMT4">
                  <p:embed/>
                </p:oleObj>
              </mc:Choice>
              <mc:Fallback>
                <p:oleObj name="Equation" r:id="rId11" imgW="672808" imgH="228501" progId="Equation.DSMT4">
                  <p:embed/>
                  <p:pic>
                    <p:nvPicPr>
                      <p:cNvPr id="71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" y="5499372"/>
                        <a:ext cx="97948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810608"/>
              </p:ext>
            </p:extLst>
          </p:nvPr>
        </p:nvGraphicFramePr>
        <p:xfrm>
          <a:off x="701040" y="5839097"/>
          <a:ext cx="7778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7" name="Equation" r:id="rId13" imgW="533169" imgH="393529" progId="Equation.DSMT4">
                  <p:embed/>
                </p:oleObj>
              </mc:Choice>
              <mc:Fallback>
                <p:oleObj name="Equation" r:id="rId13" imgW="533169" imgH="393529" progId="Equation.DSMT4">
                  <p:embed/>
                  <p:pic>
                    <p:nvPicPr>
                      <p:cNvPr id="71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" y="5839097"/>
                        <a:ext cx="7778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1"/>
          <p:cNvSpPr>
            <a:spLocks/>
          </p:cNvSpPr>
          <p:nvPr/>
        </p:nvSpPr>
        <p:spPr bwMode="auto">
          <a:xfrm>
            <a:off x="1807029" y="3108960"/>
            <a:ext cx="143691" cy="3341914"/>
          </a:xfrm>
          <a:prstGeom prst="rightBrace">
            <a:avLst>
              <a:gd name="adj1" fmla="val 15000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959428" y="4073434"/>
            <a:ext cx="2133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So integrating 2x should give us x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, but we will be unsure as to whether there is a constant, and what it might be…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572000" y="17526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u="sng">
                <a:latin typeface="Comic Sans MS" pitchFamily="66" charset="0"/>
              </a:rPr>
              <a:t>Differentiating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800600" y="2362200"/>
            <a:ext cx="1295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Function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724400" y="3200400"/>
            <a:ext cx="14478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Multiply by the power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724400" y="4267200"/>
            <a:ext cx="14478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Reduce the power by 1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800600" y="5334000"/>
            <a:ext cx="12954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Gradient Function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54102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54102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5410200" y="480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6858000" y="17526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u="sng">
                <a:latin typeface="Comic Sans MS" pitchFamily="66" charset="0"/>
              </a:rPr>
              <a:t>Integrating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086600" y="2362200"/>
            <a:ext cx="1295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Function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010400" y="3200400"/>
            <a:ext cx="14478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Divide by the new power 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7010400" y="4267200"/>
            <a:ext cx="14478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Increase the power by 1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7086600" y="5334000"/>
            <a:ext cx="12954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Gradient Function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76962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76962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7696200" y="480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4781006" y="6096001"/>
            <a:ext cx="368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What if we had to integrate 2x?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definite integration together with areas of trapeziums and triangles to find the area between a curve and another line.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018" y="2872993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0618" y="439699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07981" y="3177794"/>
            <a:ext cx="1437" cy="16922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V="1">
            <a:off x="1771418" y="3253994"/>
            <a:ext cx="0" cy="25907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90618" y="3406393"/>
                <a:ext cx="3783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618" y="3406393"/>
                <a:ext cx="378373" cy="276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19218" y="3025393"/>
                <a:ext cx="3783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218" y="3025393"/>
                <a:ext cx="378373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1161818" y="3939793"/>
            <a:ext cx="0" cy="609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44123" y="3643620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25233" y="45249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23354" y="4539329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5" name="Freeform 14"/>
          <p:cNvSpPr/>
          <p:nvPr/>
        </p:nvSpPr>
        <p:spPr>
          <a:xfrm>
            <a:off x="1191126" y="3653957"/>
            <a:ext cx="1435732" cy="492369"/>
          </a:xfrm>
          <a:custGeom>
            <a:avLst/>
            <a:gdLst>
              <a:gd name="connsiteX0" fmla="*/ 0 w 1435732"/>
              <a:gd name="connsiteY0" fmla="*/ 297904 h 492369"/>
              <a:gd name="connsiteX1" fmla="*/ 256528 w 1435732"/>
              <a:gd name="connsiteY1" fmla="*/ 426168 h 492369"/>
              <a:gd name="connsiteX2" fmla="*/ 554432 w 1435732"/>
              <a:gd name="connsiteY2" fmla="*/ 492369 h 492369"/>
              <a:gd name="connsiteX3" fmla="*/ 831649 w 1435732"/>
              <a:gd name="connsiteY3" fmla="*/ 492369 h 492369"/>
              <a:gd name="connsiteX4" fmla="*/ 1059214 w 1435732"/>
              <a:gd name="connsiteY4" fmla="*/ 426168 h 492369"/>
              <a:gd name="connsiteX5" fmla="*/ 1224716 w 1435732"/>
              <a:gd name="connsiteY5" fmla="*/ 289629 h 492369"/>
              <a:gd name="connsiteX6" fmla="*/ 1348843 w 1435732"/>
              <a:gd name="connsiteY6" fmla="*/ 124126 h 492369"/>
              <a:gd name="connsiteX7" fmla="*/ 1435732 w 1435732"/>
              <a:gd name="connsiteY7" fmla="*/ 0 h 492369"/>
              <a:gd name="connsiteX8" fmla="*/ 0 w 1435732"/>
              <a:gd name="connsiteY8" fmla="*/ 297904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5732" h="492369">
                <a:moveTo>
                  <a:pt x="0" y="297904"/>
                </a:moveTo>
                <a:lnTo>
                  <a:pt x="256528" y="426168"/>
                </a:lnTo>
                <a:lnTo>
                  <a:pt x="554432" y="492369"/>
                </a:lnTo>
                <a:lnTo>
                  <a:pt x="831649" y="492369"/>
                </a:lnTo>
                <a:lnTo>
                  <a:pt x="1059214" y="426168"/>
                </a:lnTo>
                <a:lnTo>
                  <a:pt x="1224716" y="289629"/>
                </a:lnTo>
                <a:lnTo>
                  <a:pt x="1348843" y="124126"/>
                </a:lnTo>
                <a:lnTo>
                  <a:pt x="1435732" y="0"/>
                </a:lnTo>
                <a:lnTo>
                  <a:pt x="0" y="297904"/>
                </a:lnTo>
                <a:close/>
              </a:path>
            </a:pathLst>
          </a:custGeom>
          <a:solidFill>
            <a:srgbClr val="FF66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76018" y="3558793"/>
            <a:ext cx="25908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704618" y="3177793"/>
            <a:ext cx="2527540" cy="977725"/>
          </a:xfrm>
          <a:custGeom>
            <a:avLst/>
            <a:gdLst>
              <a:gd name="connsiteX0" fmla="*/ 0 w 2527540"/>
              <a:gd name="connsiteY0" fmla="*/ 431487 h 977725"/>
              <a:gd name="connsiteX1" fmla="*/ 759125 w 2527540"/>
              <a:gd name="connsiteY1" fmla="*/ 905939 h 977725"/>
              <a:gd name="connsiteX2" fmla="*/ 1526876 w 2527540"/>
              <a:gd name="connsiteY2" fmla="*/ 914566 h 977725"/>
              <a:gd name="connsiteX3" fmla="*/ 2044460 w 2527540"/>
              <a:gd name="connsiteY3" fmla="*/ 319343 h 977725"/>
              <a:gd name="connsiteX4" fmla="*/ 2329132 w 2527540"/>
              <a:gd name="connsiteY4" fmla="*/ 51924 h 977725"/>
              <a:gd name="connsiteX5" fmla="*/ 2527540 w 2527540"/>
              <a:gd name="connsiteY5" fmla="*/ 166 h 97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7540" h="977725">
                <a:moveTo>
                  <a:pt x="0" y="431487"/>
                </a:moveTo>
                <a:cubicBezTo>
                  <a:pt x="252323" y="628456"/>
                  <a:pt x="504646" y="825426"/>
                  <a:pt x="759125" y="905939"/>
                </a:cubicBezTo>
                <a:cubicBezTo>
                  <a:pt x="1013604" y="986452"/>
                  <a:pt x="1312654" y="1012332"/>
                  <a:pt x="1526876" y="914566"/>
                </a:cubicBezTo>
                <a:cubicBezTo>
                  <a:pt x="1741098" y="816800"/>
                  <a:pt x="1910751" y="463117"/>
                  <a:pt x="2044460" y="319343"/>
                </a:cubicBezTo>
                <a:cubicBezTo>
                  <a:pt x="2178169" y="175569"/>
                  <a:pt x="2248619" y="105120"/>
                  <a:pt x="2329132" y="51924"/>
                </a:cubicBezTo>
                <a:cubicBezTo>
                  <a:pt x="2409645" y="-1272"/>
                  <a:pt x="2468592" y="-553"/>
                  <a:pt x="2527540" y="16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04582" y="1900723"/>
            <a:ext cx="4686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One way is to calculate the integral of y</a:t>
            </a:r>
            <a:r>
              <a:rPr lang="en-US" sz="1400" baseline="-25000" dirty="0">
                <a:latin typeface="Comic Sans MS" panose="030F0702030302020204" pitchFamily="66" charset="0"/>
              </a:rPr>
              <a:t>1</a:t>
            </a:r>
            <a:r>
              <a:rPr lang="en-US" sz="1400" dirty="0">
                <a:latin typeface="Comic Sans MS" panose="030F0702030302020204" pitchFamily="66" charset="0"/>
              </a:rPr>
              <a:t> between the limits a and b, then subtract the integral of y</a:t>
            </a:r>
            <a:r>
              <a:rPr lang="en-US" sz="1400" baseline="-25000" dirty="0">
                <a:latin typeface="Comic Sans MS" panose="030F0702030302020204" pitchFamily="66" charset="0"/>
              </a:rPr>
              <a:t>2</a:t>
            </a:r>
            <a:r>
              <a:rPr lang="en-US" sz="1400" dirty="0">
                <a:latin typeface="Comic Sans MS" panose="030F0702030302020204" pitchFamily="66" charset="0"/>
              </a:rPr>
              <a:t>, between limits a and b…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38057" y="2796073"/>
                <a:ext cx="2166812" cy="720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057" y="2796073"/>
                <a:ext cx="2166812" cy="7206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61857" y="3786673"/>
                <a:ext cx="2014846" cy="720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857" y="3786673"/>
                <a:ext cx="2014846" cy="7206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7043057" y="3253273"/>
            <a:ext cx="514350" cy="914400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52657" y="325327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This can be combined into a single integral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47457" y="4929673"/>
            <a:ext cx="457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With this method, it is very important that you perform the subtraction the correct way round!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limits for both areas need to be the </a:t>
            </a:r>
            <a:r>
              <a:rPr lang="en-US" sz="1400" b="1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same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for this to work!</a:t>
            </a:r>
          </a:p>
        </p:txBody>
      </p:sp>
    </p:spTree>
    <p:extLst>
      <p:ext uri="{BB962C8B-B14F-4D97-AF65-F5344CB8AC3E}">
        <p14:creationId xmlns:p14="http://schemas.microsoft.com/office/powerpoint/2010/main" val="157488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definite integration together with areas of trapeziums and triangles to find the area between a curve and another line.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2133600"/>
            <a:ext cx="4686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One of the ‘curves’ will often be a straight line</a:t>
            </a:r>
          </a:p>
          <a:p>
            <a:pPr algn="ctr"/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This will usually make a shape such as a triangle/trapezium or rectangle</a:t>
            </a:r>
          </a:p>
          <a:p>
            <a:pPr marL="285750" indent="-285750"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can work out its area without needing an integral</a:t>
            </a:r>
          </a:p>
          <a:p>
            <a:pPr marL="285750" indent="-285750"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Then find the area under the curved part using integration, and subtract one from the other…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018" y="2872993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90618" y="439699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007981" y="3177794"/>
            <a:ext cx="1437" cy="16922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V="1">
            <a:off x="1771418" y="3253994"/>
            <a:ext cx="0" cy="25907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90618" y="3406393"/>
                <a:ext cx="3783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618" y="3406393"/>
                <a:ext cx="378373" cy="276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19218" y="3025393"/>
                <a:ext cx="3783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218" y="3025393"/>
                <a:ext cx="378373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1161818" y="3939793"/>
            <a:ext cx="0" cy="609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44123" y="3643620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25233" y="45249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23354" y="4539329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9" name="Freeform 28"/>
          <p:cNvSpPr/>
          <p:nvPr/>
        </p:nvSpPr>
        <p:spPr>
          <a:xfrm>
            <a:off x="1191126" y="3653957"/>
            <a:ext cx="1435732" cy="492369"/>
          </a:xfrm>
          <a:custGeom>
            <a:avLst/>
            <a:gdLst>
              <a:gd name="connsiteX0" fmla="*/ 0 w 1435732"/>
              <a:gd name="connsiteY0" fmla="*/ 297904 h 492369"/>
              <a:gd name="connsiteX1" fmla="*/ 256528 w 1435732"/>
              <a:gd name="connsiteY1" fmla="*/ 426168 h 492369"/>
              <a:gd name="connsiteX2" fmla="*/ 554432 w 1435732"/>
              <a:gd name="connsiteY2" fmla="*/ 492369 h 492369"/>
              <a:gd name="connsiteX3" fmla="*/ 831649 w 1435732"/>
              <a:gd name="connsiteY3" fmla="*/ 492369 h 492369"/>
              <a:gd name="connsiteX4" fmla="*/ 1059214 w 1435732"/>
              <a:gd name="connsiteY4" fmla="*/ 426168 h 492369"/>
              <a:gd name="connsiteX5" fmla="*/ 1224716 w 1435732"/>
              <a:gd name="connsiteY5" fmla="*/ 289629 h 492369"/>
              <a:gd name="connsiteX6" fmla="*/ 1348843 w 1435732"/>
              <a:gd name="connsiteY6" fmla="*/ 124126 h 492369"/>
              <a:gd name="connsiteX7" fmla="*/ 1435732 w 1435732"/>
              <a:gd name="connsiteY7" fmla="*/ 0 h 492369"/>
              <a:gd name="connsiteX8" fmla="*/ 0 w 1435732"/>
              <a:gd name="connsiteY8" fmla="*/ 297904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5732" h="492369">
                <a:moveTo>
                  <a:pt x="0" y="297904"/>
                </a:moveTo>
                <a:lnTo>
                  <a:pt x="256528" y="426168"/>
                </a:lnTo>
                <a:lnTo>
                  <a:pt x="554432" y="492369"/>
                </a:lnTo>
                <a:lnTo>
                  <a:pt x="831649" y="492369"/>
                </a:lnTo>
                <a:lnTo>
                  <a:pt x="1059214" y="426168"/>
                </a:lnTo>
                <a:lnTo>
                  <a:pt x="1224716" y="289629"/>
                </a:lnTo>
                <a:lnTo>
                  <a:pt x="1348843" y="124126"/>
                </a:lnTo>
                <a:lnTo>
                  <a:pt x="1435732" y="0"/>
                </a:lnTo>
                <a:lnTo>
                  <a:pt x="0" y="297904"/>
                </a:lnTo>
                <a:close/>
              </a:path>
            </a:pathLst>
          </a:custGeom>
          <a:solidFill>
            <a:srgbClr val="FF66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76018" y="3558793"/>
            <a:ext cx="25908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704618" y="3177793"/>
            <a:ext cx="2527540" cy="977725"/>
          </a:xfrm>
          <a:custGeom>
            <a:avLst/>
            <a:gdLst>
              <a:gd name="connsiteX0" fmla="*/ 0 w 2527540"/>
              <a:gd name="connsiteY0" fmla="*/ 431487 h 977725"/>
              <a:gd name="connsiteX1" fmla="*/ 759125 w 2527540"/>
              <a:gd name="connsiteY1" fmla="*/ 905939 h 977725"/>
              <a:gd name="connsiteX2" fmla="*/ 1526876 w 2527540"/>
              <a:gd name="connsiteY2" fmla="*/ 914566 h 977725"/>
              <a:gd name="connsiteX3" fmla="*/ 2044460 w 2527540"/>
              <a:gd name="connsiteY3" fmla="*/ 319343 h 977725"/>
              <a:gd name="connsiteX4" fmla="*/ 2329132 w 2527540"/>
              <a:gd name="connsiteY4" fmla="*/ 51924 h 977725"/>
              <a:gd name="connsiteX5" fmla="*/ 2527540 w 2527540"/>
              <a:gd name="connsiteY5" fmla="*/ 166 h 97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7540" h="977725">
                <a:moveTo>
                  <a:pt x="0" y="431487"/>
                </a:moveTo>
                <a:cubicBezTo>
                  <a:pt x="252323" y="628456"/>
                  <a:pt x="504646" y="825426"/>
                  <a:pt x="759125" y="905939"/>
                </a:cubicBezTo>
                <a:cubicBezTo>
                  <a:pt x="1013604" y="986452"/>
                  <a:pt x="1312654" y="1012332"/>
                  <a:pt x="1526876" y="914566"/>
                </a:cubicBezTo>
                <a:cubicBezTo>
                  <a:pt x="1741098" y="816800"/>
                  <a:pt x="1910751" y="463117"/>
                  <a:pt x="2044460" y="319343"/>
                </a:cubicBezTo>
                <a:cubicBezTo>
                  <a:pt x="2178169" y="175569"/>
                  <a:pt x="2248619" y="105120"/>
                  <a:pt x="2329132" y="51924"/>
                </a:cubicBezTo>
                <a:cubicBezTo>
                  <a:pt x="2409645" y="-1272"/>
                  <a:pt x="2468592" y="-553"/>
                  <a:pt x="2527540" y="16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definite integration together with areas of trapeziums and triangles to find the area between a curve and another line.</a:t>
                </a:r>
              </a:p>
              <a:p>
                <a:pPr marL="0" indent="0" algn="ctr">
                  <a:buNone/>
                </a:pPr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400" dirty="0">
                    <a:latin typeface="Comic Sans MS" pitchFamily="66" charset="0"/>
                  </a:rPr>
                  <a:t>The diagram shows a sketch of part of the curve with equation:</a:t>
                </a:r>
              </a:p>
              <a:p>
                <a:pPr marL="0" indent="0" algn="ctr">
                  <a:buNone/>
                </a:pPr>
                <a:endParaRPr lang="en-GB" altLang="en-US" sz="5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/>
                        </a:rPr>
                        <m:t>𝑦</m:t>
                      </m:r>
                      <m:r>
                        <a:rPr lang="en-US" altLang="en-US" sz="1400" i="1">
                          <a:latin typeface="Cambria Math"/>
                        </a:rPr>
                        <m:t>=</m:t>
                      </m:r>
                      <m:r>
                        <a:rPr lang="en-US" altLang="en-US" sz="1400" i="1">
                          <a:latin typeface="Cambria Math"/>
                        </a:rPr>
                        <m:t>𝑥</m:t>
                      </m:r>
                      <m:r>
                        <a:rPr lang="en-US" altLang="en-US" sz="1400" i="1">
                          <a:latin typeface="Cambria Math"/>
                        </a:rPr>
                        <m:t>(4−</m:t>
                      </m:r>
                      <m:r>
                        <a:rPr lang="en-US" altLang="en-US" sz="1400" i="1">
                          <a:latin typeface="Cambria Math"/>
                        </a:rPr>
                        <m:t>𝑥</m:t>
                      </m:r>
                      <m:r>
                        <a:rPr lang="en-US" altLang="en-US" sz="1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alt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5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400" dirty="0">
                    <a:latin typeface="Comic Sans MS" pitchFamily="66" charset="0"/>
                  </a:rPr>
                  <a:t>and the line:</a:t>
                </a:r>
              </a:p>
              <a:p>
                <a:pPr marL="0" indent="0" algn="ctr">
                  <a:buNone/>
                </a:pPr>
                <a:endParaRPr lang="en-GB" altLang="en-US" sz="5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/>
                        </a:rPr>
                        <m:t>𝑦</m:t>
                      </m:r>
                      <m:r>
                        <a:rPr lang="en-US" altLang="en-US" sz="1400" i="1">
                          <a:latin typeface="Cambria Math"/>
                        </a:rPr>
                        <m:t>=</m:t>
                      </m:r>
                      <m:r>
                        <a:rPr lang="en-US" altLang="en-US" sz="1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alt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5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400" dirty="0">
                    <a:latin typeface="Comic Sans MS" pitchFamily="66" charset="0"/>
                  </a:rPr>
                  <a:t>Find the area of the region bounded by the curve and the line.</a:t>
                </a:r>
              </a:p>
              <a:p>
                <a:pPr marL="0" indent="0" algn="ctr">
                  <a:buNone/>
                </a:pPr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7258" y="1019175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7858" y="1933575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357258" y="1171575"/>
            <a:ext cx="0" cy="18075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43058" y="208597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42858" y="2085975"/>
            <a:ext cx="1981202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14458" y="2771775"/>
                <a:ext cx="10874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4−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58" y="2771775"/>
                <a:ext cx="1087414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281058" y="208597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95458" y="942975"/>
                <a:ext cx="6045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458" y="942975"/>
                <a:ext cx="604524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2"/>
          <p:cNvSpPr/>
          <p:nvPr/>
        </p:nvSpPr>
        <p:spPr>
          <a:xfrm>
            <a:off x="6359521" y="1397157"/>
            <a:ext cx="615636" cy="679010"/>
          </a:xfrm>
          <a:custGeom>
            <a:avLst/>
            <a:gdLst>
              <a:gd name="connsiteX0" fmla="*/ 0 w 615636"/>
              <a:gd name="connsiteY0" fmla="*/ 679010 h 679010"/>
              <a:gd name="connsiteX1" fmla="*/ 72428 w 615636"/>
              <a:gd name="connsiteY1" fmla="*/ 411933 h 679010"/>
              <a:gd name="connsiteX2" fmla="*/ 176543 w 615636"/>
              <a:gd name="connsiteY2" fmla="*/ 203703 h 679010"/>
              <a:gd name="connsiteX3" fmla="*/ 321398 w 615636"/>
              <a:gd name="connsiteY3" fmla="*/ 40741 h 679010"/>
              <a:gd name="connsiteX4" fmla="*/ 439093 w 615636"/>
              <a:gd name="connsiteY4" fmla="*/ 0 h 679010"/>
              <a:gd name="connsiteX5" fmla="*/ 570369 w 615636"/>
              <a:gd name="connsiteY5" fmla="*/ 36214 h 679010"/>
              <a:gd name="connsiteX6" fmla="*/ 615636 w 615636"/>
              <a:gd name="connsiteY6" fmla="*/ 67901 h 679010"/>
              <a:gd name="connsiteX7" fmla="*/ 0 w 615636"/>
              <a:gd name="connsiteY7" fmla="*/ 679010 h 67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636" h="679010">
                <a:moveTo>
                  <a:pt x="0" y="679010"/>
                </a:moveTo>
                <a:lnTo>
                  <a:pt x="72428" y="411933"/>
                </a:lnTo>
                <a:lnTo>
                  <a:pt x="176543" y="203703"/>
                </a:lnTo>
                <a:lnTo>
                  <a:pt x="321398" y="40741"/>
                </a:lnTo>
                <a:lnTo>
                  <a:pt x="439093" y="0"/>
                </a:lnTo>
                <a:lnTo>
                  <a:pt x="570369" y="36214"/>
                </a:lnTo>
                <a:lnTo>
                  <a:pt x="615636" y="67901"/>
                </a:lnTo>
                <a:lnTo>
                  <a:pt x="0" y="679010"/>
                </a:lnTo>
                <a:close/>
              </a:path>
            </a:pathLst>
          </a:custGeom>
          <a:solidFill>
            <a:srgbClr val="FF66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974047" y="1467749"/>
            <a:ext cx="1437" cy="6081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20208" y="207878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6" name="Arc 15"/>
          <p:cNvSpPr/>
          <p:nvPr/>
        </p:nvSpPr>
        <p:spPr>
          <a:xfrm>
            <a:off x="6281058" y="1400175"/>
            <a:ext cx="1066800" cy="2667000"/>
          </a:xfrm>
          <a:prstGeom prst="arc">
            <a:avLst>
              <a:gd name="adj1" fmla="val 10800000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 noChangeAspect="1"/>
          </p:cNvCxnSpPr>
          <p:nvPr/>
        </p:nvCxnSpPr>
        <p:spPr>
          <a:xfrm flipH="1">
            <a:off x="5519058" y="1171575"/>
            <a:ext cx="1752600" cy="175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79993" y="3167562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First, you need to know the x-coordinates where the lines cross</a:t>
            </a:r>
          </a:p>
          <a:p>
            <a:pPr marL="285750" indent="-285750" algn="ctr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Set the equations equal to each other…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86998" y="4301419"/>
                <a:ext cx="12364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4−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998" y="4301419"/>
                <a:ext cx="123649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63198" y="4834819"/>
                <a:ext cx="1174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98" y="4834819"/>
                <a:ext cx="117461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63198" y="5368219"/>
                <a:ext cx="11723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98" y="5368219"/>
                <a:ext cx="117237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86998" y="5901619"/>
                <a:ext cx="1234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3−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998" y="5901619"/>
                <a:ext cx="123424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78795" y="6334779"/>
                <a:ext cx="14506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=0  </m:t>
                      </m:r>
                      <m:r>
                        <a:rPr lang="en-US" sz="1400" b="0" i="1" smtClean="0">
                          <a:latin typeface="Cambria Math"/>
                        </a:rPr>
                        <m:t>𝑜𝑟</m:t>
                      </m:r>
                      <m:r>
                        <a:rPr lang="en-US" sz="1400" b="0" i="1" smtClean="0">
                          <a:latin typeface="Cambria Math"/>
                        </a:rPr>
                        <m:t>  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795" y="6334779"/>
                <a:ext cx="145065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453798" y="4453819"/>
            <a:ext cx="381000" cy="533400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58598" y="4530019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bracket</a:t>
            </a:r>
          </a:p>
        </p:txBody>
      </p:sp>
      <p:sp>
        <p:nvSpPr>
          <p:cNvPr id="26" name="Arc 25"/>
          <p:cNvSpPr/>
          <p:nvPr/>
        </p:nvSpPr>
        <p:spPr>
          <a:xfrm>
            <a:off x="5453798" y="4987219"/>
            <a:ext cx="381000" cy="533400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5453798" y="5520619"/>
            <a:ext cx="381000" cy="533400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834798" y="5139619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x from both sides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34798" y="5673019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2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 animBg="1"/>
      <p:bldP spid="28" grpId="0"/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definite integration together with areas of trapeziums and triangles to find the area between a curve and another line.</a:t>
                </a:r>
              </a:p>
              <a:p>
                <a:pPr marL="0" indent="0" algn="ctr">
                  <a:buNone/>
                </a:pPr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400" dirty="0">
                    <a:latin typeface="Comic Sans MS" pitchFamily="66" charset="0"/>
                  </a:rPr>
                  <a:t>The diagram shows a sketch of part of the curve with equation:</a:t>
                </a:r>
              </a:p>
              <a:p>
                <a:pPr marL="0" indent="0" algn="ctr">
                  <a:buNone/>
                </a:pPr>
                <a:endParaRPr lang="en-GB" altLang="en-US" sz="5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/>
                        </a:rPr>
                        <m:t>𝑦</m:t>
                      </m:r>
                      <m:r>
                        <a:rPr lang="en-US" altLang="en-US" sz="1400" i="1">
                          <a:latin typeface="Cambria Math"/>
                        </a:rPr>
                        <m:t>=</m:t>
                      </m:r>
                      <m:r>
                        <a:rPr lang="en-US" altLang="en-US" sz="1400" i="1">
                          <a:latin typeface="Cambria Math"/>
                        </a:rPr>
                        <m:t>𝑥</m:t>
                      </m:r>
                      <m:r>
                        <a:rPr lang="en-US" altLang="en-US" sz="1400" i="1">
                          <a:latin typeface="Cambria Math"/>
                        </a:rPr>
                        <m:t>(4−</m:t>
                      </m:r>
                      <m:r>
                        <a:rPr lang="en-US" altLang="en-US" sz="1400" i="1">
                          <a:latin typeface="Cambria Math"/>
                        </a:rPr>
                        <m:t>𝑥</m:t>
                      </m:r>
                      <m:r>
                        <a:rPr lang="en-US" altLang="en-US" sz="1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alt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5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400" dirty="0">
                    <a:latin typeface="Comic Sans MS" pitchFamily="66" charset="0"/>
                  </a:rPr>
                  <a:t>and the line:</a:t>
                </a:r>
              </a:p>
              <a:p>
                <a:pPr marL="0" indent="0" algn="ctr">
                  <a:buNone/>
                </a:pPr>
                <a:endParaRPr lang="en-GB" altLang="en-US" sz="5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/>
                        </a:rPr>
                        <m:t>𝑦</m:t>
                      </m:r>
                      <m:r>
                        <a:rPr lang="en-US" altLang="en-US" sz="1400" i="1">
                          <a:latin typeface="Cambria Math"/>
                        </a:rPr>
                        <m:t>=</m:t>
                      </m:r>
                      <m:r>
                        <a:rPr lang="en-US" altLang="en-US" sz="1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alt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5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400" dirty="0">
                    <a:latin typeface="Comic Sans MS" pitchFamily="66" charset="0"/>
                  </a:rPr>
                  <a:t>Find the area of the region bounded by the curve and the line.</a:t>
                </a:r>
              </a:p>
              <a:p>
                <a:pPr marL="0" indent="0" algn="ctr">
                  <a:buNone/>
                </a:pPr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7258" y="1019175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7858" y="1933575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357258" y="1171575"/>
            <a:ext cx="0" cy="18075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43058" y="208597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42858" y="2085975"/>
            <a:ext cx="1981202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14458" y="2771775"/>
                <a:ext cx="10874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4−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58" y="2771775"/>
                <a:ext cx="1087414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281058" y="208597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95458" y="942975"/>
                <a:ext cx="6045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458" y="942975"/>
                <a:ext cx="604524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2"/>
          <p:cNvSpPr/>
          <p:nvPr/>
        </p:nvSpPr>
        <p:spPr>
          <a:xfrm>
            <a:off x="6359521" y="1397157"/>
            <a:ext cx="615636" cy="679010"/>
          </a:xfrm>
          <a:custGeom>
            <a:avLst/>
            <a:gdLst>
              <a:gd name="connsiteX0" fmla="*/ 0 w 615636"/>
              <a:gd name="connsiteY0" fmla="*/ 679010 h 679010"/>
              <a:gd name="connsiteX1" fmla="*/ 72428 w 615636"/>
              <a:gd name="connsiteY1" fmla="*/ 411933 h 679010"/>
              <a:gd name="connsiteX2" fmla="*/ 176543 w 615636"/>
              <a:gd name="connsiteY2" fmla="*/ 203703 h 679010"/>
              <a:gd name="connsiteX3" fmla="*/ 321398 w 615636"/>
              <a:gd name="connsiteY3" fmla="*/ 40741 h 679010"/>
              <a:gd name="connsiteX4" fmla="*/ 439093 w 615636"/>
              <a:gd name="connsiteY4" fmla="*/ 0 h 679010"/>
              <a:gd name="connsiteX5" fmla="*/ 570369 w 615636"/>
              <a:gd name="connsiteY5" fmla="*/ 36214 h 679010"/>
              <a:gd name="connsiteX6" fmla="*/ 615636 w 615636"/>
              <a:gd name="connsiteY6" fmla="*/ 67901 h 679010"/>
              <a:gd name="connsiteX7" fmla="*/ 0 w 615636"/>
              <a:gd name="connsiteY7" fmla="*/ 679010 h 67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636" h="679010">
                <a:moveTo>
                  <a:pt x="0" y="679010"/>
                </a:moveTo>
                <a:lnTo>
                  <a:pt x="72428" y="411933"/>
                </a:lnTo>
                <a:lnTo>
                  <a:pt x="176543" y="203703"/>
                </a:lnTo>
                <a:lnTo>
                  <a:pt x="321398" y="40741"/>
                </a:lnTo>
                <a:lnTo>
                  <a:pt x="439093" y="0"/>
                </a:lnTo>
                <a:lnTo>
                  <a:pt x="570369" y="36214"/>
                </a:lnTo>
                <a:lnTo>
                  <a:pt x="615636" y="67901"/>
                </a:lnTo>
                <a:lnTo>
                  <a:pt x="0" y="679010"/>
                </a:lnTo>
                <a:close/>
              </a:path>
            </a:pathLst>
          </a:custGeom>
          <a:solidFill>
            <a:srgbClr val="FF66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974047" y="1467749"/>
            <a:ext cx="1437" cy="6081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20208" y="207878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6" name="Arc 15"/>
          <p:cNvSpPr/>
          <p:nvPr/>
        </p:nvSpPr>
        <p:spPr>
          <a:xfrm>
            <a:off x="6281058" y="1400175"/>
            <a:ext cx="1066800" cy="2667000"/>
          </a:xfrm>
          <a:prstGeom prst="arc">
            <a:avLst>
              <a:gd name="adj1" fmla="val 10800000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 noChangeAspect="1"/>
          </p:cNvCxnSpPr>
          <p:nvPr/>
        </p:nvCxnSpPr>
        <p:spPr>
          <a:xfrm flipH="1">
            <a:off x="5519058" y="1171575"/>
            <a:ext cx="1752600" cy="175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23657" y="3155498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Method 1…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84915" y="3262863"/>
                <a:ext cx="1423082" cy="58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915" y="3262863"/>
                <a:ext cx="1423082" cy="580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08367" y="3871070"/>
                <a:ext cx="2051267" cy="58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4−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367" y="3871070"/>
                <a:ext cx="2051267" cy="580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32515" y="4536942"/>
                <a:ext cx="1656992" cy="576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515" y="4536942"/>
                <a:ext cx="1656992" cy="5766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32515" y="5112984"/>
                <a:ext cx="1330877" cy="650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515" y="5112984"/>
                <a:ext cx="1330877" cy="6503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23561" y="5745404"/>
                <a:ext cx="2991396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3(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561" y="5745404"/>
                <a:ext cx="2991396" cy="5806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23561" y="6411276"/>
                <a:ext cx="17137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=4.5 </m:t>
                      </m:r>
                      <m:r>
                        <a:rPr lang="en-US" sz="1400" b="0" i="1" smtClean="0">
                          <a:latin typeface="Cambria Math"/>
                        </a:rPr>
                        <m:t>𝑠𝑞𝑢𝑎𝑟𝑒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𝑢𝑛𝑖𝑡𝑠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561" y="6411276"/>
                <a:ext cx="1713739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6161315" y="3567663"/>
            <a:ext cx="304798" cy="651912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15002" y="3609973"/>
            <a:ext cx="261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equations (in this case curve subtract straight line) and the limits</a:t>
            </a:r>
          </a:p>
        </p:txBody>
      </p:sp>
      <p:sp>
        <p:nvSpPr>
          <p:cNvPr id="39" name="Arc 38"/>
          <p:cNvSpPr/>
          <p:nvPr/>
        </p:nvSpPr>
        <p:spPr>
          <a:xfrm>
            <a:off x="6147736" y="4220516"/>
            <a:ext cx="345842" cy="638659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>
            <a:off x="5809261" y="4831647"/>
            <a:ext cx="256696" cy="577451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7058039" y="5391919"/>
            <a:ext cx="366021" cy="660517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>
            <a:off x="7050549" y="6082263"/>
            <a:ext cx="323175" cy="406405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306924" y="441662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44186" y="489471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Now integrate and use a square bracket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24060" y="546480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14957" y="6141456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346607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definite integration together with areas of trapeziums and triangles to find the area between a curve and another line.</a:t>
                </a:r>
              </a:p>
              <a:p>
                <a:pPr marL="0" indent="0" algn="ctr">
                  <a:buNone/>
                </a:pPr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400" dirty="0">
                    <a:latin typeface="Comic Sans MS" pitchFamily="66" charset="0"/>
                  </a:rPr>
                  <a:t>The diagram shows a sketch of part of the curve with equation:</a:t>
                </a:r>
              </a:p>
              <a:p>
                <a:pPr marL="0" indent="0" algn="ctr">
                  <a:buNone/>
                </a:pPr>
                <a:endParaRPr lang="en-GB" altLang="en-US" sz="5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/>
                        </a:rPr>
                        <m:t>𝑦</m:t>
                      </m:r>
                      <m:r>
                        <a:rPr lang="en-US" altLang="en-US" sz="1400" i="1">
                          <a:latin typeface="Cambria Math"/>
                        </a:rPr>
                        <m:t>=</m:t>
                      </m:r>
                      <m:r>
                        <a:rPr lang="en-US" altLang="en-US" sz="1400" i="1">
                          <a:latin typeface="Cambria Math"/>
                        </a:rPr>
                        <m:t>𝑥</m:t>
                      </m:r>
                      <m:r>
                        <a:rPr lang="en-US" altLang="en-US" sz="1400" i="1">
                          <a:latin typeface="Cambria Math"/>
                        </a:rPr>
                        <m:t>(4−</m:t>
                      </m:r>
                      <m:r>
                        <a:rPr lang="en-US" altLang="en-US" sz="1400" i="1">
                          <a:latin typeface="Cambria Math"/>
                        </a:rPr>
                        <m:t>𝑥</m:t>
                      </m:r>
                      <m:r>
                        <a:rPr lang="en-US" altLang="en-US" sz="1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alt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5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400" dirty="0">
                    <a:latin typeface="Comic Sans MS" pitchFamily="66" charset="0"/>
                  </a:rPr>
                  <a:t>and the line:</a:t>
                </a:r>
              </a:p>
              <a:p>
                <a:pPr marL="0" indent="0" algn="ctr">
                  <a:buNone/>
                </a:pPr>
                <a:endParaRPr lang="en-GB" altLang="en-US" sz="5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/>
                        </a:rPr>
                        <m:t>𝑦</m:t>
                      </m:r>
                      <m:r>
                        <a:rPr lang="en-US" altLang="en-US" sz="1400" i="1">
                          <a:latin typeface="Cambria Math"/>
                        </a:rPr>
                        <m:t>=</m:t>
                      </m:r>
                      <m:r>
                        <a:rPr lang="en-US" altLang="en-US" sz="1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alt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5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400" dirty="0">
                    <a:latin typeface="Comic Sans MS" pitchFamily="66" charset="0"/>
                  </a:rPr>
                  <a:t>Find the area of the region bounded by the curve and the line.</a:t>
                </a:r>
              </a:p>
              <a:p>
                <a:pPr marL="0" indent="0" algn="ctr">
                  <a:buNone/>
                </a:pPr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357258" y="1019175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7858" y="1933575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357258" y="1171575"/>
            <a:ext cx="0" cy="18075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43058" y="208597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42858" y="2085975"/>
            <a:ext cx="1981202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14458" y="2771775"/>
                <a:ext cx="10874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4−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58" y="2771775"/>
                <a:ext cx="1087414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281058" y="208597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95458" y="942975"/>
                <a:ext cx="6045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458" y="942975"/>
                <a:ext cx="604524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2"/>
          <p:cNvSpPr/>
          <p:nvPr/>
        </p:nvSpPr>
        <p:spPr>
          <a:xfrm>
            <a:off x="6359521" y="1397157"/>
            <a:ext cx="615636" cy="679010"/>
          </a:xfrm>
          <a:custGeom>
            <a:avLst/>
            <a:gdLst>
              <a:gd name="connsiteX0" fmla="*/ 0 w 615636"/>
              <a:gd name="connsiteY0" fmla="*/ 679010 h 679010"/>
              <a:gd name="connsiteX1" fmla="*/ 72428 w 615636"/>
              <a:gd name="connsiteY1" fmla="*/ 411933 h 679010"/>
              <a:gd name="connsiteX2" fmla="*/ 176543 w 615636"/>
              <a:gd name="connsiteY2" fmla="*/ 203703 h 679010"/>
              <a:gd name="connsiteX3" fmla="*/ 321398 w 615636"/>
              <a:gd name="connsiteY3" fmla="*/ 40741 h 679010"/>
              <a:gd name="connsiteX4" fmla="*/ 439093 w 615636"/>
              <a:gd name="connsiteY4" fmla="*/ 0 h 679010"/>
              <a:gd name="connsiteX5" fmla="*/ 570369 w 615636"/>
              <a:gd name="connsiteY5" fmla="*/ 36214 h 679010"/>
              <a:gd name="connsiteX6" fmla="*/ 615636 w 615636"/>
              <a:gd name="connsiteY6" fmla="*/ 67901 h 679010"/>
              <a:gd name="connsiteX7" fmla="*/ 0 w 615636"/>
              <a:gd name="connsiteY7" fmla="*/ 679010 h 67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636" h="679010">
                <a:moveTo>
                  <a:pt x="0" y="679010"/>
                </a:moveTo>
                <a:lnTo>
                  <a:pt x="72428" y="411933"/>
                </a:lnTo>
                <a:lnTo>
                  <a:pt x="176543" y="203703"/>
                </a:lnTo>
                <a:lnTo>
                  <a:pt x="321398" y="40741"/>
                </a:lnTo>
                <a:lnTo>
                  <a:pt x="439093" y="0"/>
                </a:lnTo>
                <a:lnTo>
                  <a:pt x="570369" y="36214"/>
                </a:lnTo>
                <a:lnTo>
                  <a:pt x="615636" y="67901"/>
                </a:lnTo>
                <a:lnTo>
                  <a:pt x="0" y="679010"/>
                </a:lnTo>
                <a:close/>
              </a:path>
            </a:pathLst>
          </a:custGeom>
          <a:solidFill>
            <a:srgbClr val="FF66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974047" y="1467749"/>
            <a:ext cx="1437" cy="6081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20208" y="207878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6" name="Arc 15"/>
          <p:cNvSpPr/>
          <p:nvPr/>
        </p:nvSpPr>
        <p:spPr>
          <a:xfrm>
            <a:off x="6281058" y="1400175"/>
            <a:ext cx="1066800" cy="2667000"/>
          </a:xfrm>
          <a:prstGeom prst="arc">
            <a:avLst>
              <a:gd name="adj1" fmla="val 10800000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 noChangeAspect="1"/>
          </p:cNvCxnSpPr>
          <p:nvPr/>
        </p:nvCxnSpPr>
        <p:spPr>
          <a:xfrm flipH="1">
            <a:off x="5519058" y="1171575"/>
            <a:ext cx="1752600" cy="175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082292" y="3144149"/>
            <a:ext cx="482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Method 2…</a:t>
            </a:r>
          </a:p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Area under the curved line, subtract the triangle…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528458" y="3711743"/>
                <a:ext cx="1360309" cy="511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(4−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) 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8" y="3711743"/>
                <a:ext cx="1360309" cy="511294"/>
              </a:xfrm>
              <a:prstGeom prst="rect">
                <a:avLst/>
              </a:prstGeom>
              <a:blipFill>
                <a:blip r:embed="rId5"/>
                <a:stretch>
                  <a:fillRect l="-28700" t="-140476" b="-2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28458" y="4321343"/>
                <a:ext cx="1423595" cy="507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8" y="4321343"/>
                <a:ext cx="1423595" cy="507575"/>
              </a:xfrm>
              <a:prstGeom prst="rect">
                <a:avLst/>
              </a:prstGeom>
              <a:blipFill>
                <a:blip r:embed="rId6"/>
                <a:stretch>
                  <a:fillRect l="-27468" t="-142169" b="-214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528458" y="4930943"/>
                <a:ext cx="1169807" cy="570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8" y="4930943"/>
                <a:ext cx="1169807" cy="570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528458" y="5616743"/>
                <a:ext cx="2601866" cy="510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(3)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2(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8" y="5616743"/>
                <a:ext cx="2601866" cy="5109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28458" y="6378743"/>
                <a:ext cx="13785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=9 </m:t>
                      </m:r>
                      <m:r>
                        <a:rPr lang="en-US" sz="1200" b="0" i="1" smtClean="0">
                          <a:latin typeface="Cambria Math"/>
                        </a:rPr>
                        <m:t>𝑠𝑞𝑢𝑎𝑟𝑒</m:t>
                      </m:r>
                      <m:r>
                        <a:rPr lang="en-US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latin typeface="Cambria Math"/>
                        </a:rPr>
                        <m:t>𝑢𝑛𝑖𝑡𝑠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8" y="6378743"/>
                <a:ext cx="137851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5747658" y="4016543"/>
            <a:ext cx="381000" cy="609600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052458" y="409274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 and include limits</a:t>
            </a:r>
          </a:p>
        </p:txBody>
      </p:sp>
      <p:sp>
        <p:nvSpPr>
          <p:cNvPr id="55" name="Arc 54"/>
          <p:cNvSpPr/>
          <p:nvPr/>
        </p:nvSpPr>
        <p:spPr>
          <a:xfrm>
            <a:off x="5671458" y="4626143"/>
            <a:ext cx="381000" cy="609600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>
            <a:off x="6890658" y="5311943"/>
            <a:ext cx="381000" cy="609600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>
            <a:off x="6890658" y="5921543"/>
            <a:ext cx="381000" cy="609600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052458" y="4702343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71658" y="538814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71658" y="607394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p:sp>
        <p:nvSpPr>
          <p:cNvPr id="6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57258" y="1032699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47858" y="194709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6357258" y="1185099"/>
            <a:ext cx="0" cy="18075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814458" y="2785299"/>
                <a:ext cx="10874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4−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58" y="2785299"/>
                <a:ext cx="1087414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6281058" y="209949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20208" y="209231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8" name="Freeform 67"/>
          <p:cNvSpPr/>
          <p:nvPr/>
        </p:nvSpPr>
        <p:spPr>
          <a:xfrm>
            <a:off x="6351772" y="1408822"/>
            <a:ext cx="625449" cy="683971"/>
          </a:xfrm>
          <a:custGeom>
            <a:avLst/>
            <a:gdLst>
              <a:gd name="connsiteX0" fmla="*/ 0 w 625449"/>
              <a:gd name="connsiteY0" fmla="*/ 683971 h 683971"/>
              <a:gd name="connsiteX1" fmla="*/ 621792 w 625449"/>
              <a:gd name="connsiteY1" fmla="*/ 680314 h 683971"/>
              <a:gd name="connsiteX2" fmla="*/ 625449 w 625449"/>
              <a:gd name="connsiteY2" fmla="*/ 62179 h 683971"/>
              <a:gd name="connsiteX3" fmla="*/ 501091 w 625449"/>
              <a:gd name="connsiteY3" fmla="*/ 0 h 683971"/>
              <a:gd name="connsiteX4" fmla="*/ 380390 w 625449"/>
              <a:gd name="connsiteY4" fmla="*/ 21946 h 683971"/>
              <a:gd name="connsiteX5" fmla="*/ 281635 w 625449"/>
              <a:gd name="connsiteY5" fmla="*/ 76810 h 683971"/>
              <a:gd name="connsiteX6" fmla="*/ 190195 w 625449"/>
              <a:gd name="connsiteY6" fmla="*/ 193853 h 683971"/>
              <a:gd name="connsiteX7" fmla="*/ 106070 w 625449"/>
              <a:gd name="connsiteY7" fmla="*/ 358445 h 683971"/>
              <a:gd name="connsiteX8" fmla="*/ 40233 w 625449"/>
              <a:gd name="connsiteY8" fmla="*/ 508407 h 683971"/>
              <a:gd name="connsiteX9" fmla="*/ 0 w 625449"/>
              <a:gd name="connsiteY9" fmla="*/ 683971 h 68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5449" h="683971">
                <a:moveTo>
                  <a:pt x="0" y="683971"/>
                </a:moveTo>
                <a:lnTo>
                  <a:pt x="621792" y="680314"/>
                </a:lnTo>
                <a:lnTo>
                  <a:pt x="625449" y="62179"/>
                </a:lnTo>
                <a:lnTo>
                  <a:pt x="501091" y="0"/>
                </a:lnTo>
                <a:lnTo>
                  <a:pt x="380390" y="21946"/>
                </a:lnTo>
                <a:lnTo>
                  <a:pt x="281635" y="76810"/>
                </a:lnTo>
                <a:lnTo>
                  <a:pt x="190195" y="193853"/>
                </a:lnTo>
                <a:lnTo>
                  <a:pt x="106070" y="358445"/>
                </a:lnTo>
                <a:lnTo>
                  <a:pt x="40233" y="508407"/>
                </a:lnTo>
                <a:lnTo>
                  <a:pt x="0" y="683971"/>
                </a:lnTo>
                <a:close/>
              </a:path>
            </a:pathLst>
          </a:custGeom>
          <a:solidFill>
            <a:srgbClr val="FF66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5442858" y="2099499"/>
            <a:ext cx="1981202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974047" y="1481273"/>
            <a:ext cx="1437" cy="6081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70"/>
          <p:cNvSpPr/>
          <p:nvPr/>
        </p:nvSpPr>
        <p:spPr>
          <a:xfrm>
            <a:off x="6281058" y="1413699"/>
            <a:ext cx="1066800" cy="2667000"/>
          </a:xfrm>
          <a:prstGeom prst="arc">
            <a:avLst>
              <a:gd name="adj1" fmla="val 10800000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  <p:bldP spid="13" grpId="0" animBg="1"/>
      <p:bldP spid="15" grpId="0"/>
      <p:bldP spid="48" grpId="0"/>
      <p:bldP spid="49" grpId="0"/>
      <p:bldP spid="50" grpId="0"/>
      <p:bldP spid="51" grpId="0"/>
      <p:bldP spid="52" grpId="0"/>
      <p:bldP spid="53" grpId="0" animBg="1"/>
      <p:bldP spid="54" grpId="0"/>
      <p:bldP spid="55" grpId="0" animBg="1"/>
      <p:bldP spid="56" grpId="0" animBg="1"/>
      <p:bldP spid="57" grpId="0" animBg="1"/>
      <p:bldP spid="58" grpId="0"/>
      <p:bldP spid="59" grpId="0"/>
      <p:bldP spid="60" grpId="0"/>
      <p:bldP spid="62" grpId="0"/>
      <p:bldP spid="63" grpId="0"/>
      <p:bldP spid="65" grpId="0"/>
      <p:bldP spid="66" grpId="0"/>
      <p:bldP spid="67" grpId="0"/>
      <p:bldP spid="68" grpId="0" animBg="1"/>
      <p:bldP spid="7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definite integration together with areas of trapeziums and triangles to find the area between a curve and another line.</a:t>
                </a:r>
              </a:p>
              <a:p>
                <a:pPr marL="0" indent="0" algn="ctr">
                  <a:buNone/>
                </a:pPr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400" dirty="0">
                    <a:latin typeface="Comic Sans MS" pitchFamily="66" charset="0"/>
                  </a:rPr>
                  <a:t>The diagram shows a sketch of part of the curve with equation:</a:t>
                </a:r>
              </a:p>
              <a:p>
                <a:pPr marL="0" indent="0" algn="ctr">
                  <a:buNone/>
                </a:pPr>
                <a:endParaRPr lang="en-GB" altLang="en-US" sz="5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/>
                        </a:rPr>
                        <m:t>𝑦</m:t>
                      </m:r>
                      <m:r>
                        <a:rPr lang="en-US" altLang="en-US" sz="1400" i="1">
                          <a:latin typeface="Cambria Math"/>
                        </a:rPr>
                        <m:t>=</m:t>
                      </m:r>
                      <m:r>
                        <a:rPr lang="en-US" altLang="en-US" sz="1400" i="1">
                          <a:latin typeface="Cambria Math"/>
                        </a:rPr>
                        <m:t>𝑥</m:t>
                      </m:r>
                      <m:r>
                        <a:rPr lang="en-US" altLang="en-US" sz="1400" i="1">
                          <a:latin typeface="Cambria Math"/>
                        </a:rPr>
                        <m:t>(4−</m:t>
                      </m:r>
                      <m:r>
                        <a:rPr lang="en-US" altLang="en-US" sz="1400" i="1">
                          <a:latin typeface="Cambria Math"/>
                        </a:rPr>
                        <m:t>𝑥</m:t>
                      </m:r>
                      <m:r>
                        <a:rPr lang="en-US" altLang="en-US" sz="1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alt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5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400" dirty="0">
                    <a:latin typeface="Comic Sans MS" pitchFamily="66" charset="0"/>
                  </a:rPr>
                  <a:t>and the line:</a:t>
                </a:r>
              </a:p>
              <a:p>
                <a:pPr marL="0" indent="0" algn="ctr">
                  <a:buNone/>
                </a:pPr>
                <a:endParaRPr lang="en-GB" altLang="en-US" sz="5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/>
                        </a:rPr>
                        <m:t>𝑦</m:t>
                      </m:r>
                      <m:r>
                        <a:rPr lang="en-US" altLang="en-US" sz="1400" i="1">
                          <a:latin typeface="Cambria Math"/>
                        </a:rPr>
                        <m:t>=</m:t>
                      </m:r>
                      <m:r>
                        <a:rPr lang="en-US" altLang="en-US" sz="1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alt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5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400" dirty="0">
                    <a:latin typeface="Comic Sans MS" pitchFamily="66" charset="0"/>
                  </a:rPr>
                  <a:t>Find the area of the region bounded by the curve and the line.</a:t>
                </a:r>
              </a:p>
              <a:p>
                <a:pPr marL="0" indent="0" algn="ctr">
                  <a:buNone/>
                </a:pPr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7258" y="1019175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7858" y="1933575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357258" y="1171575"/>
            <a:ext cx="0" cy="18075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43058" y="208597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42858" y="2085975"/>
            <a:ext cx="1981202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14458" y="2771775"/>
                <a:ext cx="10874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4−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58" y="2771775"/>
                <a:ext cx="1087414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281058" y="208597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95458" y="942975"/>
                <a:ext cx="6045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458" y="942975"/>
                <a:ext cx="604524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2"/>
          <p:cNvSpPr/>
          <p:nvPr/>
        </p:nvSpPr>
        <p:spPr>
          <a:xfrm>
            <a:off x="6359521" y="1397157"/>
            <a:ext cx="615636" cy="679010"/>
          </a:xfrm>
          <a:custGeom>
            <a:avLst/>
            <a:gdLst>
              <a:gd name="connsiteX0" fmla="*/ 0 w 615636"/>
              <a:gd name="connsiteY0" fmla="*/ 679010 h 679010"/>
              <a:gd name="connsiteX1" fmla="*/ 72428 w 615636"/>
              <a:gd name="connsiteY1" fmla="*/ 411933 h 679010"/>
              <a:gd name="connsiteX2" fmla="*/ 176543 w 615636"/>
              <a:gd name="connsiteY2" fmla="*/ 203703 h 679010"/>
              <a:gd name="connsiteX3" fmla="*/ 321398 w 615636"/>
              <a:gd name="connsiteY3" fmla="*/ 40741 h 679010"/>
              <a:gd name="connsiteX4" fmla="*/ 439093 w 615636"/>
              <a:gd name="connsiteY4" fmla="*/ 0 h 679010"/>
              <a:gd name="connsiteX5" fmla="*/ 570369 w 615636"/>
              <a:gd name="connsiteY5" fmla="*/ 36214 h 679010"/>
              <a:gd name="connsiteX6" fmla="*/ 615636 w 615636"/>
              <a:gd name="connsiteY6" fmla="*/ 67901 h 679010"/>
              <a:gd name="connsiteX7" fmla="*/ 0 w 615636"/>
              <a:gd name="connsiteY7" fmla="*/ 679010 h 67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636" h="679010">
                <a:moveTo>
                  <a:pt x="0" y="679010"/>
                </a:moveTo>
                <a:lnTo>
                  <a:pt x="72428" y="411933"/>
                </a:lnTo>
                <a:lnTo>
                  <a:pt x="176543" y="203703"/>
                </a:lnTo>
                <a:lnTo>
                  <a:pt x="321398" y="40741"/>
                </a:lnTo>
                <a:lnTo>
                  <a:pt x="439093" y="0"/>
                </a:lnTo>
                <a:lnTo>
                  <a:pt x="570369" y="36214"/>
                </a:lnTo>
                <a:lnTo>
                  <a:pt x="615636" y="67901"/>
                </a:lnTo>
                <a:lnTo>
                  <a:pt x="0" y="679010"/>
                </a:lnTo>
                <a:close/>
              </a:path>
            </a:pathLst>
          </a:custGeom>
          <a:solidFill>
            <a:srgbClr val="FF66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974047" y="1467749"/>
            <a:ext cx="1437" cy="6081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20208" y="207878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3</a:t>
            </a:r>
          </a:p>
        </p:txBody>
      </p:sp>
      <p:cxnSp>
        <p:nvCxnSpPr>
          <p:cNvPr id="16" name="Straight Connector 15"/>
          <p:cNvCxnSpPr>
            <a:cxnSpLocks noChangeAspect="1"/>
          </p:cNvCxnSpPr>
          <p:nvPr/>
        </p:nvCxnSpPr>
        <p:spPr>
          <a:xfrm flipH="1">
            <a:off x="5519058" y="1171575"/>
            <a:ext cx="1752600" cy="175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6281058" y="1400175"/>
            <a:ext cx="1066800" cy="2667000"/>
          </a:xfrm>
          <a:prstGeom prst="arc">
            <a:avLst>
              <a:gd name="adj1" fmla="val 10800000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52629" y="1029807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43229" y="194420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352629" y="1182207"/>
            <a:ext cx="0" cy="18075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76429" y="209660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90829" y="953607"/>
                <a:ext cx="6045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829" y="953607"/>
                <a:ext cx="604524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815579" y="208941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4" name="Freeform 23"/>
          <p:cNvSpPr/>
          <p:nvPr/>
        </p:nvSpPr>
        <p:spPr>
          <a:xfrm>
            <a:off x="6353239" y="1484569"/>
            <a:ext cx="618134" cy="610819"/>
          </a:xfrm>
          <a:custGeom>
            <a:avLst/>
            <a:gdLst>
              <a:gd name="connsiteX0" fmla="*/ 0 w 618134"/>
              <a:gd name="connsiteY0" fmla="*/ 607161 h 610819"/>
              <a:gd name="connsiteX1" fmla="*/ 618134 w 618134"/>
              <a:gd name="connsiteY1" fmla="*/ 610819 h 610819"/>
              <a:gd name="connsiteX2" fmla="*/ 614476 w 618134"/>
              <a:gd name="connsiteY2" fmla="*/ 0 h 610819"/>
              <a:gd name="connsiteX3" fmla="*/ 0 w 618134"/>
              <a:gd name="connsiteY3" fmla="*/ 607161 h 61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134" h="610819">
                <a:moveTo>
                  <a:pt x="0" y="607161"/>
                </a:moveTo>
                <a:lnTo>
                  <a:pt x="618134" y="610819"/>
                </a:lnTo>
                <a:cubicBezTo>
                  <a:pt x="616915" y="407213"/>
                  <a:pt x="615695" y="203606"/>
                  <a:pt x="614476" y="0"/>
                </a:cubicBezTo>
                <a:lnTo>
                  <a:pt x="0" y="607161"/>
                </a:lnTo>
                <a:close/>
              </a:path>
            </a:pathLst>
          </a:custGeom>
          <a:solidFill>
            <a:srgbClr val="FF66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438229" y="2096607"/>
            <a:ext cx="1981202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969418" y="1478381"/>
            <a:ext cx="1437" cy="6081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 noChangeAspect="1"/>
          </p:cNvCxnSpPr>
          <p:nvPr/>
        </p:nvCxnSpPr>
        <p:spPr>
          <a:xfrm flipH="1">
            <a:off x="5514429" y="1182207"/>
            <a:ext cx="1752600" cy="175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31897" y="1315013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(3,3)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82292" y="3144149"/>
            <a:ext cx="482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Method 2…</a:t>
            </a:r>
          </a:p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Area under the curved line, subtract the triangle…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23829" y="3743158"/>
                <a:ext cx="1372171" cy="441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𝑏𝑎𝑠𝑒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 ×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h𝑒𝑖𝑔h𝑡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829" y="3743158"/>
                <a:ext cx="1372171" cy="441724"/>
              </a:xfrm>
              <a:prstGeom prst="rect">
                <a:avLst/>
              </a:prstGeom>
              <a:blipFill>
                <a:blip r:embed="rId6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23829" y="4276558"/>
                <a:ext cx="735009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829" y="4276558"/>
                <a:ext cx="735009" cy="438005"/>
              </a:xfrm>
              <a:prstGeom prst="rect">
                <a:avLst/>
              </a:prstGeom>
              <a:blipFill>
                <a:blip r:embed="rId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23829" y="4886158"/>
                <a:ext cx="14955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=4.5 </m:t>
                      </m:r>
                      <m:r>
                        <a:rPr lang="en-US" sz="1200" b="0" i="1" smtClean="0">
                          <a:latin typeface="Cambria Math"/>
                        </a:rPr>
                        <m:t>𝑠𝑞𝑢𝑎𝑟𝑒</m:t>
                      </m:r>
                      <m:r>
                        <a:rPr lang="en-US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latin typeface="Cambria Math"/>
                        </a:rPr>
                        <m:t>𝑢𝑛𝑖𝑡𝑠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829" y="4886158"/>
                <a:ext cx="149553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743029" y="3971758"/>
            <a:ext cx="381000" cy="533400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047829" y="404795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35" name="Arc 34"/>
          <p:cNvSpPr/>
          <p:nvPr/>
        </p:nvSpPr>
        <p:spPr>
          <a:xfrm>
            <a:off x="5895429" y="4505158"/>
            <a:ext cx="381000" cy="533400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124029" y="465755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23829" y="5571958"/>
                <a:ext cx="31173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latin typeface="Cambria Math"/>
                        </a:rPr>
                        <m:t>𝑢𝑛𝑑𝑒𝑟</m:t>
                      </m:r>
                      <m:r>
                        <a:rPr lang="en-US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latin typeface="Cambria Math"/>
                        </a:rPr>
                        <m:t>𝑐𝑢𝑟𝑣𝑒</m:t>
                      </m:r>
                      <m:r>
                        <a:rPr lang="en-US" sz="1200" b="0" i="1" smtClean="0">
                          <a:latin typeface="Cambria Math"/>
                        </a:rPr>
                        <m:t> −</m:t>
                      </m:r>
                      <m:r>
                        <a:rPr lang="en-US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latin typeface="Cambria Math"/>
                        </a:rPr>
                        <m:t>𝑜𝑓</m:t>
                      </m:r>
                      <m:r>
                        <a:rPr lang="en-US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latin typeface="Cambria Math"/>
                        </a:rPr>
                        <m:t>𝑡h𝑒</m:t>
                      </m:r>
                      <m:r>
                        <a:rPr lang="en-US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latin typeface="Cambria Math"/>
                        </a:rPr>
                        <m:t>𝑡𝑟𝑖𝑎𝑛𝑔𝑙𝑒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829" y="5571958"/>
                <a:ext cx="3117392" cy="276999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23829" y="5952958"/>
                <a:ext cx="8568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=9−4.5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829" y="5952958"/>
                <a:ext cx="85683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23829" y="6333958"/>
                <a:ext cx="14955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=4.5 </m:t>
                      </m:r>
                      <m:r>
                        <a:rPr lang="en-US" sz="1200" b="0" i="1" smtClean="0">
                          <a:latin typeface="Cambria Math"/>
                        </a:rPr>
                        <m:t>𝑠𝑞𝑢𝑎𝑟𝑒</m:t>
                      </m:r>
                      <m:r>
                        <a:rPr lang="en-US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latin typeface="Cambria Math"/>
                        </a:rPr>
                        <m:t>𝑢𝑛𝑖𝑡𝑠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829" y="6333958"/>
                <a:ext cx="1495538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05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  <p:bldP spid="13" grpId="0" animBg="1"/>
      <p:bldP spid="15" grpId="0"/>
      <p:bldP spid="17" grpId="0" animBg="1"/>
      <p:bldP spid="18" grpId="0"/>
      <p:bldP spid="19" grpId="0"/>
      <p:bldP spid="21" grpId="0"/>
      <p:bldP spid="22" grpId="0"/>
      <p:bldP spid="23" grpId="0"/>
      <p:bldP spid="24" grpId="0" animBg="1"/>
      <p:bldP spid="28" grpId="1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  <p:bldP spid="37" grpId="0"/>
      <p:bldP spid="38" grpId="0"/>
      <p:bldP spid="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definite integration together with areas of trapeziums and triangles to find the area between a curve and another line.</a:t>
                </a:r>
              </a:p>
              <a:p>
                <a:pPr marL="0" indent="0" algn="ctr">
                  <a:buNone/>
                </a:pPr>
                <a:endParaRPr lang="en-US" sz="12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altLang="en-US" sz="1200" dirty="0">
                    <a:latin typeface="Comic Sans MS" pitchFamily="66" charset="0"/>
                  </a:rPr>
                  <a:t>The diagram below shows a sketch of part of the curve with equation: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i="1">
                          <a:latin typeface="Cambria Math"/>
                        </a:rPr>
                        <m:t>𝑦</m:t>
                      </m:r>
                      <m:r>
                        <a:rPr lang="en-US" altLang="en-US" sz="1200" i="1">
                          <a:latin typeface="Cambria Math"/>
                        </a:rPr>
                        <m:t>=</m:t>
                      </m:r>
                      <m:r>
                        <a:rPr lang="en-US" altLang="en-US" sz="1200" i="1">
                          <a:latin typeface="Cambria Math"/>
                        </a:rPr>
                        <m:t>𝑥</m:t>
                      </m:r>
                      <m:r>
                        <a:rPr lang="en-US" altLang="en-US" sz="1200" i="1">
                          <a:latin typeface="Cambria Math"/>
                        </a:rPr>
                        <m:t>(</m:t>
                      </m:r>
                      <m:r>
                        <a:rPr lang="en-US" altLang="en-US" sz="1200" i="1">
                          <a:latin typeface="Cambria Math"/>
                        </a:rPr>
                        <m:t>𝑥</m:t>
                      </m:r>
                      <m:r>
                        <a:rPr lang="en-US" altLang="en-US" sz="1200" i="1">
                          <a:latin typeface="Cambria Math"/>
                        </a:rPr>
                        <m:t>−3)</m:t>
                      </m:r>
                    </m:oMath>
                  </m:oMathPara>
                </a14:m>
                <a:endParaRPr lang="en-GB" altLang="en-US" sz="12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2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altLang="en-US" sz="1200" dirty="0">
                    <a:latin typeface="Comic Sans MS" pitchFamily="66" charset="0"/>
                  </a:rPr>
                  <a:t>and the line: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2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i="1">
                          <a:latin typeface="Cambria Math"/>
                        </a:rPr>
                        <m:t>𝑦</m:t>
                      </m:r>
                      <m:r>
                        <a:rPr lang="en-US" altLang="en-US" sz="1200" i="1">
                          <a:latin typeface="Cambria Math"/>
                        </a:rPr>
                        <m:t>=2</m:t>
                      </m:r>
                      <m:r>
                        <a:rPr lang="en-US" altLang="en-US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altLang="en-US" sz="12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2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altLang="en-US" sz="1200" dirty="0">
                    <a:latin typeface="Comic Sans MS" pitchFamily="66" charset="0"/>
                  </a:rPr>
                  <a:t>Find the area of the shaded region OAC.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1676400"/>
            <a:ext cx="457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The shaded region OAC will be equal to triangle OBC subtract region ABC…</a:t>
            </a:r>
          </a:p>
          <a:p>
            <a:pPr algn="ctr"/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We need to know the x-coordinate at B…</a:t>
            </a:r>
          </a:p>
          <a:p>
            <a:pPr marL="285750" indent="-285750"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95800" y="2819400"/>
                <a:ext cx="152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819400"/>
                <a:ext cx="15240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95800" y="3352800"/>
                <a:ext cx="1600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352800"/>
                <a:ext cx="16002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95800" y="3886200"/>
                <a:ext cx="152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886200"/>
                <a:ext cx="152400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19600" y="4419600"/>
                <a:ext cx="1600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−5)=0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419600"/>
                <a:ext cx="1600200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19600" y="5105400"/>
                <a:ext cx="1600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 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𝑜𝑟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105400"/>
                <a:ext cx="160020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5791200" y="2971800"/>
            <a:ext cx="381000" cy="533400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96000" y="31242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bracket</a:t>
            </a:r>
          </a:p>
        </p:txBody>
      </p:sp>
      <p:sp>
        <p:nvSpPr>
          <p:cNvPr id="30" name="Arc 29"/>
          <p:cNvSpPr/>
          <p:nvPr/>
        </p:nvSpPr>
        <p:spPr>
          <a:xfrm>
            <a:off x="5791200" y="3505200"/>
            <a:ext cx="381000" cy="533400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5791200" y="4038600"/>
            <a:ext cx="381000" cy="533400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96000" y="3657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2x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96000" y="4191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993367" y="5084181"/>
            <a:ext cx="0" cy="79363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14400" y="4345185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76600" y="5716784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066800" y="4649986"/>
            <a:ext cx="0" cy="19794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0" y="4649985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49985"/>
                <a:ext cx="1066800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00400" y="4802385"/>
                <a:ext cx="6894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802385"/>
                <a:ext cx="689484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994914" y="5560072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62200" y="586918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2" name="Freeform 41"/>
          <p:cNvSpPr/>
          <p:nvPr/>
        </p:nvSpPr>
        <p:spPr>
          <a:xfrm>
            <a:off x="1074745" y="5071794"/>
            <a:ext cx="1928474" cy="797391"/>
          </a:xfrm>
          <a:custGeom>
            <a:avLst/>
            <a:gdLst>
              <a:gd name="connsiteX0" fmla="*/ 0 w 1928474"/>
              <a:gd name="connsiteY0" fmla="*/ 797391 h 797391"/>
              <a:gd name="connsiteX1" fmla="*/ 1928474 w 1928474"/>
              <a:gd name="connsiteY1" fmla="*/ 0 h 797391"/>
              <a:gd name="connsiteX2" fmla="*/ 1820133 w 1928474"/>
              <a:gd name="connsiteY2" fmla="*/ 273019 h 797391"/>
              <a:gd name="connsiteX3" fmla="*/ 1668455 w 1928474"/>
              <a:gd name="connsiteY3" fmla="*/ 537372 h 797391"/>
              <a:gd name="connsiteX4" fmla="*/ 1473441 w 1928474"/>
              <a:gd name="connsiteY4" fmla="*/ 767055 h 797391"/>
              <a:gd name="connsiteX5" fmla="*/ 1434438 w 1928474"/>
              <a:gd name="connsiteY5" fmla="*/ 797391 h 797391"/>
              <a:gd name="connsiteX6" fmla="*/ 0 w 1928474"/>
              <a:gd name="connsiteY6" fmla="*/ 797391 h 79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8474" h="797391">
                <a:moveTo>
                  <a:pt x="0" y="797391"/>
                </a:moveTo>
                <a:lnTo>
                  <a:pt x="1928474" y="0"/>
                </a:lnTo>
                <a:lnTo>
                  <a:pt x="1820133" y="273019"/>
                </a:lnTo>
                <a:lnTo>
                  <a:pt x="1668455" y="537372"/>
                </a:lnTo>
                <a:lnTo>
                  <a:pt x="1473441" y="767055"/>
                </a:lnTo>
                <a:lnTo>
                  <a:pt x="1434438" y="797391"/>
                </a:lnTo>
                <a:lnTo>
                  <a:pt x="0" y="797391"/>
                </a:lnTo>
                <a:close/>
              </a:path>
            </a:pathLst>
          </a:custGeom>
          <a:solidFill>
            <a:srgbClr val="FF66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838200" y="5869184"/>
            <a:ext cx="2514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/>
          <p:cNvSpPr/>
          <p:nvPr/>
        </p:nvSpPr>
        <p:spPr>
          <a:xfrm flipV="1">
            <a:off x="457200" y="2363985"/>
            <a:ext cx="2667000" cy="3810000"/>
          </a:xfrm>
          <a:prstGeom prst="arc">
            <a:avLst>
              <a:gd name="adj1" fmla="val 12415094"/>
              <a:gd name="adj2" fmla="val 2005531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cxnSpLocks/>
          </p:cNvCxnSpPr>
          <p:nvPr/>
        </p:nvCxnSpPr>
        <p:spPr>
          <a:xfrm flipH="1">
            <a:off x="685800" y="4954785"/>
            <a:ext cx="25908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303254" y="558307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57579" y="4838329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43044" y="557876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19400" y="5869185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24175" y="5054656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(5,10)</a:t>
            </a:r>
          </a:p>
        </p:txBody>
      </p:sp>
    </p:spTree>
    <p:extLst>
      <p:ext uri="{BB962C8B-B14F-4D97-AF65-F5344CB8AC3E}">
        <p14:creationId xmlns:p14="http://schemas.microsoft.com/office/powerpoint/2010/main" val="281228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 animBg="1"/>
      <p:bldP spid="32" grpId="0"/>
      <p:bldP spid="33" grpId="0"/>
      <p:bldP spid="49" grpId="0"/>
      <p:bldP spid="5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definite integration together with areas of trapeziums and triangles to find the area between a curve and another line.</a:t>
                </a:r>
              </a:p>
              <a:p>
                <a:pPr marL="0" indent="0" algn="ctr">
                  <a:buNone/>
                </a:pPr>
                <a:endParaRPr lang="en-US" sz="12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altLang="en-US" sz="1200" dirty="0">
                    <a:latin typeface="Comic Sans MS" pitchFamily="66" charset="0"/>
                  </a:rPr>
                  <a:t>The diagram below shows a sketch of part of the curve with equation: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i="1">
                          <a:latin typeface="Cambria Math"/>
                        </a:rPr>
                        <m:t>𝑦</m:t>
                      </m:r>
                      <m:r>
                        <a:rPr lang="en-US" altLang="en-US" sz="1200" i="1">
                          <a:latin typeface="Cambria Math"/>
                        </a:rPr>
                        <m:t>=</m:t>
                      </m:r>
                      <m:r>
                        <a:rPr lang="en-US" altLang="en-US" sz="1200" i="1">
                          <a:latin typeface="Cambria Math"/>
                        </a:rPr>
                        <m:t>𝑥</m:t>
                      </m:r>
                      <m:r>
                        <a:rPr lang="en-US" altLang="en-US" sz="1200" i="1">
                          <a:latin typeface="Cambria Math"/>
                        </a:rPr>
                        <m:t>(</m:t>
                      </m:r>
                      <m:r>
                        <a:rPr lang="en-US" altLang="en-US" sz="1200" i="1">
                          <a:latin typeface="Cambria Math"/>
                        </a:rPr>
                        <m:t>𝑥</m:t>
                      </m:r>
                      <m:r>
                        <a:rPr lang="en-US" altLang="en-US" sz="1200" i="1">
                          <a:latin typeface="Cambria Math"/>
                        </a:rPr>
                        <m:t>−3)</m:t>
                      </m:r>
                    </m:oMath>
                  </m:oMathPara>
                </a14:m>
                <a:endParaRPr lang="en-GB" altLang="en-US" sz="12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2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altLang="en-US" sz="1200" dirty="0">
                    <a:latin typeface="Comic Sans MS" pitchFamily="66" charset="0"/>
                  </a:rPr>
                  <a:t>and the line: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2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i="1">
                          <a:latin typeface="Cambria Math"/>
                        </a:rPr>
                        <m:t>𝑦</m:t>
                      </m:r>
                      <m:r>
                        <a:rPr lang="en-US" altLang="en-US" sz="1200" i="1">
                          <a:latin typeface="Cambria Math"/>
                        </a:rPr>
                        <m:t>=2</m:t>
                      </m:r>
                      <m:r>
                        <a:rPr lang="en-US" altLang="en-US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altLang="en-US" sz="12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2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altLang="en-US" sz="1200" dirty="0">
                    <a:latin typeface="Comic Sans MS" pitchFamily="66" charset="0"/>
                  </a:rPr>
                  <a:t>Find the area of the shaded region OAC.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13G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993367" y="5084181"/>
            <a:ext cx="0" cy="79363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14400" y="4345185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76600" y="5716784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066800" y="4649986"/>
            <a:ext cx="0" cy="19794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0" y="4649985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49985"/>
                <a:ext cx="1066800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200400" y="4802385"/>
                <a:ext cx="6894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802385"/>
                <a:ext cx="689484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994914" y="5560072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62200" y="586918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8" name="Freeform 47"/>
          <p:cNvSpPr/>
          <p:nvPr/>
        </p:nvSpPr>
        <p:spPr>
          <a:xfrm>
            <a:off x="1074745" y="5071794"/>
            <a:ext cx="1928474" cy="797391"/>
          </a:xfrm>
          <a:custGeom>
            <a:avLst/>
            <a:gdLst>
              <a:gd name="connsiteX0" fmla="*/ 0 w 1928474"/>
              <a:gd name="connsiteY0" fmla="*/ 797391 h 797391"/>
              <a:gd name="connsiteX1" fmla="*/ 1928474 w 1928474"/>
              <a:gd name="connsiteY1" fmla="*/ 0 h 797391"/>
              <a:gd name="connsiteX2" fmla="*/ 1820133 w 1928474"/>
              <a:gd name="connsiteY2" fmla="*/ 273019 h 797391"/>
              <a:gd name="connsiteX3" fmla="*/ 1668455 w 1928474"/>
              <a:gd name="connsiteY3" fmla="*/ 537372 h 797391"/>
              <a:gd name="connsiteX4" fmla="*/ 1473441 w 1928474"/>
              <a:gd name="connsiteY4" fmla="*/ 767055 h 797391"/>
              <a:gd name="connsiteX5" fmla="*/ 1434438 w 1928474"/>
              <a:gd name="connsiteY5" fmla="*/ 797391 h 797391"/>
              <a:gd name="connsiteX6" fmla="*/ 0 w 1928474"/>
              <a:gd name="connsiteY6" fmla="*/ 797391 h 79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8474" h="797391">
                <a:moveTo>
                  <a:pt x="0" y="797391"/>
                </a:moveTo>
                <a:lnTo>
                  <a:pt x="1928474" y="0"/>
                </a:lnTo>
                <a:lnTo>
                  <a:pt x="1820133" y="273019"/>
                </a:lnTo>
                <a:lnTo>
                  <a:pt x="1668455" y="537372"/>
                </a:lnTo>
                <a:lnTo>
                  <a:pt x="1473441" y="767055"/>
                </a:lnTo>
                <a:lnTo>
                  <a:pt x="1434438" y="797391"/>
                </a:lnTo>
                <a:lnTo>
                  <a:pt x="0" y="797391"/>
                </a:lnTo>
                <a:close/>
              </a:path>
            </a:pathLst>
          </a:custGeom>
          <a:solidFill>
            <a:srgbClr val="FF66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838200" y="5869184"/>
            <a:ext cx="2514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 flipV="1">
            <a:off x="457200" y="2363985"/>
            <a:ext cx="2667000" cy="3810000"/>
          </a:xfrm>
          <a:prstGeom prst="arc">
            <a:avLst>
              <a:gd name="adj1" fmla="val 12415094"/>
              <a:gd name="adj2" fmla="val 2005531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 flipH="1">
            <a:off x="685800" y="4954785"/>
            <a:ext cx="25908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03254" y="558307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757579" y="4838329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43044" y="557876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19400" y="5869185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24175" y="5054656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(5,10)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36772" y="1276350"/>
            <a:ext cx="2289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Area of the triangle OBC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822372" y="1733550"/>
                <a:ext cx="1529714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𝑏𝑎𝑠𝑒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h𝑒𝑖𝑔h𝑡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372" y="1733550"/>
                <a:ext cx="1529714" cy="499945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22372" y="2343150"/>
                <a:ext cx="925061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×10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372" y="2343150"/>
                <a:ext cx="925061" cy="500009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22372" y="3028950"/>
                <a:ext cx="16768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=25 </m:t>
                      </m:r>
                      <m:r>
                        <a:rPr lang="en-US" sz="1400" b="0" i="1" smtClean="0">
                          <a:latin typeface="Cambria Math"/>
                        </a:rPr>
                        <m:t>𝑠𝑞𝑢𝑎𝑟𝑒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𝑢𝑛𝑖𝑡𝑠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372" y="3028950"/>
                <a:ext cx="1676869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60"/>
          <p:cNvSpPr/>
          <p:nvPr/>
        </p:nvSpPr>
        <p:spPr>
          <a:xfrm>
            <a:off x="6193972" y="2038350"/>
            <a:ext cx="381000" cy="533400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498772" y="219075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63" name="Arc 62"/>
          <p:cNvSpPr/>
          <p:nvPr/>
        </p:nvSpPr>
        <p:spPr>
          <a:xfrm>
            <a:off x="6422572" y="2647950"/>
            <a:ext cx="381000" cy="533400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727372" y="280035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04800" y="6550223"/>
                <a:ext cx="28334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𝑇𝑟𝑖𝑎𝑛𝑔𝑙𝑒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𝑂𝐵𝐶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=25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𝑠𝑞𝑢𝑎𝑟𝑒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𝑢𝑛𝑖𝑡𝑠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550223"/>
                <a:ext cx="2833468" cy="30777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7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 animBg="1"/>
      <p:bldP spid="62" grpId="0"/>
      <p:bldP spid="63" grpId="0" animBg="1"/>
      <p:bldP spid="64" grpId="0"/>
      <p:bldP spid="6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definite integration together with areas of trapeziums and triangles to find the area between a curve and another line.</a:t>
                </a:r>
              </a:p>
              <a:p>
                <a:pPr marL="0" indent="0" algn="ctr">
                  <a:buNone/>
                </a:pPr>
                <a:endParaRPr lang="en-US" sz="12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altLang="en-US" sz="1200" dirty="0">
                    <a:latin typeface="Comic Sans MS" pitchFamily="66" charset="0"/>
                  </a:rPr>
                  <a:t>The diagram below shows a sketch of part of the curve with equation: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i="1">
                          <a:latin typeface="Cambria Math"/>
                        </a:rPr>
                        <m:t>𝑦</m:t>
                      </m:r>
                      <m:r>
                        <a:rPr lang="en-US" altLang="en-US" sz="1200" i="1">
                          <a:latin typeface="Cambria Math"/>
                        </a:rPr>
                        <m:t>=</m:t>
                      </m:r>
                      <m:r>
                        <a:rPr lang="en-US" altLang="en-US" sz="1200" i="1">
                          <a:latin typeface="Cambria Math"/>
                        </a:rPr>
                        <m:t>𝑥</m:t>
                      </m:r>
                      <m:r>
                        <a:rPr lang="en-US" altLang="en-US" sz="1200" i="1">
                          <a:latin typeface="Cambria Math"/>
                        </a:rPr>
                        <m:t>(</m:t>
                      </m:r>
                      <m:r>
                        <a:rPr lang="en-US" altLang="en-US" sz="1200" i="1">
                          <a:latin typeface="Cambria Math"/>
                        </a:rPr>
                        <m:t>𝑥</m:t>
                      </m:r>
                      <m:r>
                        <a:rPr lang="en-US" altLang="en-US" sz="1200" i="1">
                          <a:latin typeface="Cambria Math"/>
                        </a:rPr>
                        <m:t>−3)</m:t>
                      </m:r>
                    </m:oMath>
                  </m:oMathPara>
                </a14:m>
                <a:endParaRPr lang="en-GB" altLang="en-US" sz="12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2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altLang="en-US" sz="1200" dirty="0">
                    <a:latin typeface="Comic Sans MS" pitchFamily="66" charset="0"/>
                  </a:rPr>
                  <a:t>and the line: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2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i="1">
                          <a:latin typeface="Cambria Math"/>
                        </a:rPr>
                        <m:t>𝑦</m:t>
                      </m:r>
                      <m:r>
                        <a:rPr lang="en-US" altLang="en-US" sz="1200" i="1">
                          <a:latin typeface="Cambria Math"/>
                        </a:rPr>
                        <m:t>=2</m:t>
                      </m:r>
                      <m:r>
                        <a:rPr lang="en-US" altLang="en-US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altLang="en-US" sz="12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2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altLang="en-US" sz="1200" dirty="0">
                    <a:latin typeface="Comic Sans MS" pitchFamily="66" charset="0"/>
                  </a:rPr>
                  <a:t>Find the area of the shaded region OAC.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13G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993367" y="5084181"/>
            <a:ext cx="0" cy="79363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14400" y="4345185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76600" y="5716784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066800" y="4649986"/>
            <a:ext cx="0" cy="19794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0" y="4649985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49985"/>
                <a:ext cx="1066800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200400" y="4802385"/>
                <a:ext cx="6894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802385"/>
                <a:ext cx="689484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994914" y="5560072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62200" y="586918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8" name="Freeform 47"/>
          <p:cNvSpPr/>
          <p:nvPr/>
        </p:nvSpPr>
        <p:spPr>
          <a:xfrm>
            <a:off x="1074745" y="5071794"/>
            <a:ext cx="1928474" cy="797391"/>
          </a:xfrm>
          <a:custGeom>
            <a:avLst/>
            <a:gdLst>
              <a:gd name="connsiteX0" fmla="*/ 0 w 1928474"/>
              <a:gd name="connsiteY0" fmla="*/ 797391 h 797391"/>
              <a:gd name="connsiteX1" fmla="*/ 1928474 w 1928474"/>
              <a:gd name="connsiteY1" fmla="*/ 0 h 797391"/>
              <a:gd name="connsiteX2" fmla="*/ 1820133 w 1928474"/>
              <a:gd name="connsiteY2" fmla="*/ 273019 h 797391"/>
              <a:gd name="connsiteX3" fmla="*/ 1668455 w 1928474"/>
              <a:gd name="connsiteY3" fmla="*/ 537372 h 797391"/>
              <a:gd name="connsiteX4" fmla="*/ 1473441 w 1928474"/>
              <a:gd name="connsiteY4" fmla="*/ 767055 h 797391"/>
              <a:gd name="connsiteX5" fmla="*/ 1434438 w 1928474"/>
              <a:gd name="connsiteY5" fmla="*/ 797391 h 797391"/>
              <a:gd name="connsiteX6" fmla="*/ 0 w 1928474"/>
              <a:gd name="connsiteY6" fmla="*/ 797391 h 79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8474" h="797391">
                <a:moveTo>
                  <a:pt x="0" y="797391"/>
                </a:moveTo>
                <a:lnTo>
                  <a:pt x="1928474" y="0"/>
                </a:lnTo>
                <a:lnTo>
                  <a:pt x="1820133" y="273019"/>
                </a:lnTo>
                <a:lnTo>
                  <a:pt x="1668455" y="537372"/>
                </a:lnTo>
                <a:lnTo>
                  <a:pt x="1473441" y="767055"/>
                </a:lnTo>
                <a:lnTo>
                  <a:pt x="1434438" y="797391"/>
                </a:lnTo>
                <a:lnTo>
                  <a:pt x="0" y="797391"/>
                </a:lnTo>
                <a:close/>
              </a:path>
            </a:pathLst>
          </a:custGeom>
          <a:solidFill>
            <a:srgbClr val="FF66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838200" y="5869184"/>
            <a:ext cx="2514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 flipV="1">
            <a:off x="457200" y="2363985"/>
            <a:ext cx="2667000" cy="3810000"/>
          </a:xfrm>
          <a:prstGeom prst="arc">
            <a:avLst>
              <a:gd name="adj1" fmla="val 12415094"/>
              <a:gd name="adj2" fmla="val 2005531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 flipH="1">
            <a:off x="685800" y="4954785"/>
            <a:ext cx="25908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03254" y="558307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757579" y="4838329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43044" y="557876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19400" y="5869185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24175" y="5054656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(5,10)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04800" y="6550223"/>
                <a:ext cx="28334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𝑇𝑟𝑖𝑎𝑛𝑔𝑙𝑒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𝑂𝐵𝐶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=25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𝑠𝑞𝑢𝑎𝑟𝑒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𝑢𝑛𝑖𝑡𝑠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550223"/>
                <a:ext cx="2833468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382610" y="1281914"/>
            <a:ext cx="42931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Area of the region ABC</a:t>
            </a:r>
          </a:p>
          <a:p>
            <a:pPr algn="ctr"/>
            <a:endParaRPr lang="en-US" sz="1400" u="sng" dirty="0"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Integrate the curve and use the limits 3 and 5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70079" y="2196314"/>
                <a:ext cx="1321516" cy="509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5</m:t>
                          </m:r>
                        </m:sup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079" y="2196314"/>
                <a:ext cx="1321516" cy="509948"/>
              </a:xfrm>
              <a:prstGeom prst="rect">
                <a:avLst/>
              </a:prstGeom>
              <a:blipFill>
                <a:blip r:embed="rId6"/>
                <a:stretch>
                  <a:fillRect l="-29032" t="-140476" r="-2304" b="-2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70079" y="2882114"/>
                <a:ext cx="1423595" cy="509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5</m:t>
                          </m:r>
                        </m:sup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079" y="2882114"/>
                <a:ext cx="1423595" cy="509948"/>
              </a:xfrm>
              <a:prstGeom prst="rect">
                <a:avLst/>
              </a:prstGeom>
              <a:blipFill>
                <a:blip r:embed="rId7"/>
                <a:stretch>
                  <a:fillRect l="-26923" t="-142169" b="-214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70079" y="3567914"/>
                <a:ext cx="1169807" cy="573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079" y="3567914"/>
                <a:ext cx="1169807" cy="5730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70079" y="4329914"/>
                <a:ext cx="2601866" cy="510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(5)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(5)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079" y="4329914"/>
                <a:ext cx="2601866" cy="5109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70079" y="5091914"/>
                <a:ext cx="1489126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26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latin typeface="Cambria Math"/>
                        </a:rPr>
                        <m:t>𝑠𝑞𝑢𝑎𝑟𝑒</m:t>
                      </m:r>
                      <m:r>
                        <a:rPr lang="en-US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latin typeface="Cambria Math"/>
                        </a:rPr>
                        <m:t>𝑢𝑛𝑖𝑡𝑠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079" y="5091914"/>
                <a:ext cx="1489126" cy="439223"/>
              </a:xfrm>
              <a:prstGeom prst="rect">
                <a:avLst/>
              </a:prstGeom>
              <a:blipFill>
                <a:blip r:embed="rId10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5613079" y="2424914"/>
            <a:ext cx="381000" cy="685800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841679" y="250111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bracket</a:t>
            </a:r>
          </a:p>
        </p:txBody>
      </p:sp>
      <p:sp>
        <p:nvSpPr>
          <p:cNvPr id="39" name="Arc 38"/>
          <p:cNvSpPr/>
          <p:nvPr/>
        </p:nvSpPr>
        <p:spPr>
          <a:xfrm>
            <a:off x="5613079" y="3186914"/>
            <a:ext cx="381000" cy="685800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/>
          <p:cNvSpPr/>
          <p:nvPr/>
        </p:nvSpPr>
        <p:spPr>
          <a:xfrm>
            <a:off x="6832279" y="3872714"/>
            <a:ext cx="381000" cy="685800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>
            <a:off x="6832279" y="4634714"/>
            <a:ext cx="381000" cy="685800"/>
          </a:xfrm>
          <a:prstGeom prst="arc">
            <a:avLst>
              <a:gd name="adj1" fmla="val 16200000"/>
              <a:gd name="adj2" fmla="val 546134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994079" y="326311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3279" y="394891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13279" y="486331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589656" y="6120211"/>
                <a:ext cx="2352375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𝑅𝑒𝑔𝑖𝑜𝑛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𝐴𝐵𝐶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26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𝑠𝑞𝑢𝑎𝑟𝑒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𝑢𝑛𝑖𝑡𝑠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656" y="6120211"/>
                <a:ext cx="2352375" cy="4392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4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66" grpId="0" animBg="1"/>
      <p:bldP spid="67" grpId="0" animBg="1"/>
      <p:bldP spid="68" grpId="0"/>
      <p:bldP spid="69" grpId="0"/>
      <p:bldP spid="70" grpId="0"/>
      <p:bldP spid="7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definite integration together with areas of trapeziums and triangles to find the area between a curve and another line.</a:t>
                </a:r>
              </a:p>
              <a:p>
                <a:pPr marL="0" indent="0" algn="ctr">
                  <a:buNone/>
                </a:pPr>
                <a:endParaRPr lang="en-US" sz="12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altLang="en-US" sz="1200" dirty="0">
                    <a:latin typeface="Comic Sans MS" pitchFamily="66" charset="0"/>
                  </a:rPr>
                  <a:t>The diagram below shows a sketch of part of the curve with equation: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i="1">
                          <a:latin typeface="Cambria Math"/>
                        </a:rPr>
                        <m:t>𝑦</m:t>
                      </m:r>
                      <m:r>
                        <a:rPr lang="en-US" altLang="en-US" sz="1200" i="1">
                          <a:latin typeface="Cambria Math"/>
                        </a:rPr>
                        <m:t>=</m:t>
                      </m:r>
                      <m:r>
                        <a:rPr lang="en-US" altLang="en-US" sz="1200" i="1">
                          <a:latin typeface="Cambria Math"/>
                        </a:rPr>
                        <m:t>𝑥</m:t>
                      </m:r>
                      <m:r>
                        <a:rPr lang="en-US" altLang="en-US" sz="1200" i="1">
                          <a:latin typeface="Cambria Math"/>
                        </a:rPr>
                        <m:t>(</m:t>
                      </m:r>
                      <m:r>
                        <a:rPr lang="en-US" altLang="en-US" sz="1200" i="1">
                          <a:latin typeface="Cambria Math"/>
                        </a:rPr>
                        <m:t>𝑥</m:t>
                      </m:r>
                      <m:r>
                        <a:rPr lang="en-US" altLang="en-US" sz="1200" i="1">
                          <a:latin typeface="Cambria Math"/>
                        </a:rPr>
                        <m:t>−3)</m:t>
                      </m:r>
                    </m:oMath>
                  </m:oMathPara>
                </a14:m>
                <a:endParaRPr lang="en-GB" altLang="en-US" sz="12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2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altLang="en-US" sz="1200" dirty="0">
                    <a:latin typeface="Comic Sans MS" pitchFamily="66" charset="0"/>
                  </a:rPr>
                  <a:t>and the line: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2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i="1">
                          <a:latin typeface="Cambria Math"/>
                        </a:rPr>
                        <m:t>𝑦</m:t>
                      </m:r>
                      <m:r>
                        <a:rPr lang="en-US" altLang="en-US" sz="1200" i="1">
                          <a:latin typeface="Cambria Math"/>
                        </a:rPr>
                        <m:t>=2</m:t>
                      </m:r>
                      <m:r>
                        <a:rPr lang="en-US" altLang="en-US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altLang="en-US" sz="12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2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altLang="en-US" sz="1200" dirty="0">
                    <a:latin typeface="Comic Sans MS" pitchFamily="66" charset="0"/>
                  </a:rPr>
                  <a:t>Find the area of the shaded region OAC.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13G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993367" y="5084181"/>
            <a:ext cx="0" cy="79363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14400" y="4345185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76600" y="5716784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x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066800" y="4649986"/>
            <a:ext cx="0" cy="19794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0" y="4649985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49985"/>
                <a:ext cx="1066800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200400" y="4802385"/>
                <a:ext cx="6894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802385"/>
                <a:ext cx="689484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994914" y="5560072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62200" y="586918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8" name="Freeform 47"/>
          <p:cNvSpPr/>
          <p:nvPr/>
        </p:nvSpPr>
        <p:spPr>
          <a:xfrm>
            <a:off x="1074745" y="5071794"/>
            <a:ext cx="1928474" cy="797391"/>
          </a:xfrm>
          <a:custGeom>
            <a:avLst/>
            <a:gdLst>
              <a:gd name="connsiteX0" fmla="*/ 0 w 1928474"/>
              <a:gd name="connsiteY0" fmla="*/ 797391 h 797391"/>
              <a:gd name="connsiteX1" fmla="*/ 1928474 w 1928474"/>
              <a:gd name="connsiteY1" fmla="*/ 0 h 797391"/>
              <a:gd name="connsiteX2" fmla="*/ 1820133 w 1928474"/>
              <a:gd name="connsiteY2" fmla="*/ 273019 h 797391"/>
              <a:gd name="connsiteX3" fmla="*/ 1668455 w 1928474"/>
              <a:gd name="connsiteY3" fmla="*/ 537372 h 797391"/>
              <a:gd name="connsiteX4" fmla="*/ 1473441 w 1928474"/>
              <a:gd name="connsiteY4" fmla="*/ 767055 h 797391"/>
              <a:gd name="connsiteX5" fmla="*/ 1434438 w 1928474"/>
              <a:gd name="connsiteY5" fmla="*/ 797391 h 797391"/>
              <a:gd name="connsiteX6" fmla="*/ 0 w 1928474"/>
              <a:gd name="connsiteY6" fmla="*/ 797391 h 79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8474" h="797391">
                <a:moveTo>
                  <a:pt x="0" y="797391"/>
                </a:moveTo>
                <a:lnTo>
                  <a:pt x="1928474" y="0"/>
                </a:lnTo>
                <a:lnTo>
                  <a:pt x="1820133" y="273019"/>
                </a:lnTo>
                <a:lnTo>
                  <a:pt x="1668455" y="537372"/>
                </a:lnTo>
                <a:lnTo>
                  <a:pt x="1473441" y="767055"/>
                </a:lnTo>
                <a:lnTo>
                  <a:pt x="1434438" y="797391"/>
                </a:lnTo>
                <a:lnTo>
                  <a:pt x="0" y="797391"/>
                </a:lnTo>
                <a:close/>
              </a:path>
            </a:pathLst>
          </a:custGeom>
          <a:solidFill>
            <a:srgbClr val="FF66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838200" y="5869184"/>
            <a:ext cx="2514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 flipV="1">
            <a:off x="457200" y="2363985"/>
            <a:ext cx="2667000" cy="3810000"/>
          </a:xfrm>
          <a:prstGeom prst="arc">
            <a:avLst>
              <a:gd name="adj1" fmla="val 12415094"/>
              <a:gd name="adj2" fmla="val 2005531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 flipH="1">
            <a:off x="685800" y="4954785"/>
            <a:ext cx="25908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03254" y="558307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757579" y="4838329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43044" y="557876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19400" y="5869185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24175" y="5054656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(5,10)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04800" y="6550223"/>
                <a:ext cx="28334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𝑇𝑟𝑖𝑎𝑛𝑔𝑙𝑒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𝑂𝐵𝐶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=25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𝑠𝑞𝑢𝑎𝑟𝑒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𝑢𝑛𝑖𝑡𝑠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550223"/>
                <a:ext cx="2833468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589656" y="6120211"/>
                <a:ext cx="2352375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𝑅𝑒𝑔𝑖𝑜𝑛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𝐴𝐵𝐶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26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𝑠𝑞𝑢𝑎𝑟𝑒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𝑢𝑛𝑖𝑡𝑠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656" y="6120211"/>
                <a:ext cx="2352375" cy="4392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136840" y="1447800"/>
            <a:ext cx="2683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Area of the region ABC</a:t>
            </a:r>
          </a:p>
          <a:p>
            <a:pPr algn="ctr"/>
            <a:endParaRPr lang="en-US" sz="1400" u="sng" dirty="0">
              <a:latin typeface="Comic Sans MS" panose="030F0702030302020204" pitchFamily="66" charset="0"/>
            </a:endParaRPr>
          </a:p>
          <a:p>
            <a:pPr marL="285750" indent="-285750"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Triangle OBC – region ABC</a:t>
            </a:r>
          </a:p>
          <a:p>
            <a:pPr algn="ctr"/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791200" y="2362200"/>
                <a:ext cx="127470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=25−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362200"/>
                <a:ext cx="1274708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334000" y="3124200"/>
                <a:ext cx="231524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=16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𝑠𝑞𝑢𝑎𝑟𝑒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𝑢𝑛𝑖𝑡𝑠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124200"/>
                <a:ext cx="2315249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90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Integration is the reverse process of differentiation.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1263" y="648866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13A/B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195251" y="2323011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u="sng">
                <a:latin typeface="Comic Sans MS" pitchFamily="66" charset="0"/>
              </a:rPr>
              <a:t>Integrating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403214" y="2762749"/>
            <a:ext cx="118427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>
                <a:solidFill>
                  <a:srgbClr val="FF0000"/>
                </a:solidFill>
                <a:latin typeface="Comic Sans MS" pitchFamily="66" charset="0"/>
              </a:rPr>
              <a:t>Function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336539" y="3365999"/>
            <a:ext cx="13176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>
                <a:solidFill>
                  <a:srgbClr val="FF0000"/>
                </a:solidFill>
                <a:latin typeface="Comic Sans MS" pitchFamily="66" charset="0"/>
              </a:rPr>
              <a:t>Divide by the power 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336539" y="4151811"/>
            <a:ext cx="13176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>
                <a:solidFill>
                  <a:srgbClr val="FF0000"/>
                </a:solidFill>
                <a:latin typeface="Comic Sans MS" pitchFamily="66" charset="0"/>
              </a:rPr>
              <a:t>Increase the power by 1</a:t>
            </a: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1403214" y="4939211"/>
            <a:ext cx="1184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>
                <a:solidFill>
                  <a:srgbClr val="FF0000"/>
                </a:solidFill>
                <a:latin typeface="Comic Sans MS" pitchFamily="66" charset="0"/>
              </a:rPr>
              <a:t>Gradient Function</a:t>
            </a:r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>
            <a:off x="1957251" y="3045324"/>
            <a:ext cx="0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>
            <a:off x="1947726" y="3834311"/>
            <a:ext cx="0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>
            <a:off x="1957251" y="4632824"/>
            <a:ext cx="0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722157" y="1371600"/>
            <a:ext cx="27432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u="sng" dirty="0">
                <a:latin typeface="Comic Sans MS" pitchFamily="66" charset="0"/>
              </a:rPr>
              <a:t>Mathematically speaking…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42890" y="1924595"/>
                <a:ext cx="3997120" cy="575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890" y="1924595"/>
                <a:ext cx="3997120" cy="575222"/>
              </a:xfrm>
              <a:prstGeom prst="rect">
                <a:avLst/>
              </a:prstGeom>
              <a:blipFill>
                <a:blip r:embed="rId2"/>
                <a:stretch>
                  <a:fillRect l="-4573" b="-18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6106822" y="2569028"/>
            <a:ext cx="557349" cy="7489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922560" y="2538549"/>
            <a:ext cx="343988" cy="8403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98291" y="3333100"/>
            <a:ext cx="286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power has been increased by 1, then we divide by it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29402" y="3449989"/>
                <a:ext cx="206836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represents the fact there could be a constant. You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must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include it.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402" y="3449989"/>
                <a:ext cx="2068369" cy="954107"/>
              </a:xfrm>
              <a:prstGeom prst="rect">
                <a:avLst/>
              </a:prstGeom>
              <a:blipFill>
                <a:blip r:embed="rId3"/>
                <a:stretch>
                  <a:fillRect t="-1282" r="-295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60284" y="4642641"/>
                <a:ext cx="4815549" cy="575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284" y="4642641"/>
                <a:ext cx="4815549" cy="575222"/>
              </a:xfrm>
              <a:prstGeom prst="rect">
                <a:avLst/>
              </a:prstGeom>
              <a:blipFill>
                <a:blip r:embed="rId4"/>
                <a:stretch>
                  <a:fillRect l="-3924" b="-18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714171" y="5509608"/>
            <a:ext cx="286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exactly the same, just with Lagrange’s notation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Integration is the reverse process of differentiation.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to use the correct notation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you are given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then use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once you have integrated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</a:rPr>
                  <a:t>If you are 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then use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once you have integrated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l="-336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1263" y="648866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13A/B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360817" y="1510937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u="sng">
                <a:latin typeface="Comic Sans MS" pitchFamily="66" charset="0"/>
              </a:rPr>
              <a:t>Example Questions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4437017" y="1815737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Integrate the following: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437017" y="2349137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a)</a:t>
            </a:r>
          </a:p>
        </p:txBody>
      </p:sp>
      <p:graphicFrame>
        <p:nvGraphicFramePr>
          <p:cNvPr id="2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65337"/>
              </p:ext>
            </p:extLst>
          </p:nvPr>
        </p:nvGraphicFramePr>
        <p:xfrm>
          <a:off x="4818017" y="2196737"/>
          <a:ext cx="8128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7" name="Equation" r:id="rId4" imgW="507780" imgH="393529" progId="Equation.DSMT4">
                  <p:embed/>
                </p:oleObj>
              </mc:Choice>
              <mc:Fallback>
                <p:oleObj name="Equation" r:id="rId4" imgW="507780" imgH="393529" progId="Equation.DSMT4">
                  <p:embed/>
                  <p:pic>
                    <p:nvPicPr>
                      <p:cNvPr id="1026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17" y="2196737"/>
                        <a:ext cx="8128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916605"/>
              </p:ext>
            </p:extLst>
          </p:nvPr>
        </p:nvGraphicFramePr>
        <p:xfrm>
          <a:off x="4818017" y="2958737"/>
          <a:ext cx="7318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8" name="Equation" r:id="rId6" imgW="457200" imgH="419100" progId="Equation.DSMT4">
                  <p:embed/>
                </p:oleObj>
              </mc:Choice>
              <mc:Fallback>
                <p:oleObj name="Equation" r:id="rId6" imgW="457200" imgH="419100" progId="Equation.DSMT4">
                  <p:embed/>
                  <p:pic>
                    <p:nvPicPr>
                      <p:cNvPr id="1026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17" y="2958737"/>
                        <a:ext cx="731838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491497"/>
              </p:ext>
            </p:extLst>
          </p:nvPr>
        </p:nvGraphicFramePr>
        <p:xfrm>
          <a:off x="5580017" y="3187337"/>
          <a:ext cx="4064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9" name="Equation" r:id="rId8" imgW="253780" imgH="152268" progId="Equation.DSMT4">
                  <p:embed/>
                </p:oleObj>
              </mc:Choice>
              <mc:Fallback>
                <p:oleObj name="Equation" r:id="rId8" imgW="253780" imgH="152268" progId="Equation.DSMT4">
                  <p:embed/>
                  <p:pic>
                    <p:nvPicPr>
                      <p:cNvPr id="1026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17" y="3187337"/>
                        <a:ext cx="40640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rc 24"/>
          <p:cNvSpPr>
            <a:spLocks/>
          </p:cNvSpPr>
          <p:nvPr/>
        </p:nvSpPr>
        <p:spPr bwMode="auto">
          <a:xfrm>
            <a:off x="6113417" y="2501537"/>
            <a:ext cx="381000" cy="838200"/>
          </a:xfrm>
          <a:custGeom>
            <a:avLst/>
            <a:gdLst>
              <a:gd name="T0" fmla="*/ 0 w 21600"/>
              <a:gd name="T1" fmla="*/ 0 h 43173"/>
              <a:gd name="T2" fmla="*/ 19138 w 21600"/>
              <a:gd name="T3" fmla="*/ 838200 h 43173"/>
              <a:gd name="T4" fmla="*/ 0 w 21600"/>
              <a:gd name="T5" fmla="*/ 419362 h 431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7"/>
                  <a:pt x="12578" y="42594"/>
                  <a:pt x="1084" y="43172"/>
                </a:cubicBezTo>
              </a:path>
              <a:path w="21600" h="4317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7"/>
                  <a:pt x="12578" y="42594"/>
                  <a:pt x="1084" y="4317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6494417" y="2349137"/>
            <a:ext cx="20574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Increase the power by one, and divide by the new power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DO NOT FORGET TO ADD C!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4467180" y="4406537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b)</a:t>
            </a:r>
          </a:p>
        </p:txBody>
      </p:sp>
      <p:graphicFrame>
        <p:nvGraphicFramePr>
          <p:cNvPr id="2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501807"/>
              </p:ext>
            </p:extLst>
          </p:nvPr>
        </p:nvGraphicFramePr>
        <p:xfrm>
          <a:off x="4818017" y="4254137"/>
          <a:ext cx="8731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0" name="Equation" r:id="rId10" imgW="545863" imgH="393529" progId="Equation.DSMT4">
                  <p:embed/>
                </p:oleObj>
              </mc:Choice>
              <mc:Fallback>
                <p:oleObj name="Equation" r:id="rId10" imgW="545863" imgH="393529" progId="Equation.DSMT4">
                  <p:embed/>
                  <p:pic>
                    <p:nvPicPr>
                      <p:cNvPr id="1026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17" y="4254137"/>
                        <a:ext cx="873125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886765"/>
              </p:ext>
            </p:extLst>
          </p:nvPr>
        </p:nvGraphicFramePr>
        <p:xfrm>
          <a:off x="4741817" y="5016137"/>
          <a:ext cx="8128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1" name="Equation" r:id="rId12" imgW="508000" imgH="419100" progId="Equation.DSMT4">
                  <p:embed/>
                </p:oleObj>
              </mc:Choice>
              <mc:Fallback>
                <p:oleObj name="Equation" r:id="rId12" imgW="508000" imgH="419100" progId="Equation.DSMT4">
                  <p:embed/>
                  <p:pic>
                    <p:nvPicPr>
                      <p:cNvPr id="1026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17" y="5016137"/>
                        <a:ext cx="8128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303847"/>
              </p:ext>
            </p:extLst>
          </p:nvPr>
        </p:nvGraphicFramePr>
        <p:xfrm>
          <a:off x="5580017" y="5244737"/>
          <a:ext cx="4064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2" name="Equation" r:id="rId14" imgW="253780" imgH="152268" progId="Equation.DSMT4">
                  <p:embed/>
                </p:oleObj>
              </mc:Choice>
              <mc:Fallback>
                <p:oleObj name="Equation" r:id="rId14" imgW="253780" imgH="152268" progId="Equation.DSMT4">
                  <p:embed/>
                  <p:pic>
                    <p:nvPicPr>
                      <p:cNvPr id="1026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17" y="5244737"/>
                        <a:ext cx="40640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rc 30"/>
          <p:cNvSpPr>
            <a:spLocks/>
          </p:cNvSpPr>
          <p:nvPr/>
        </p:nvSpPr>
        <p:spPr bwMode="auto">
          <a:xfrm>
            <a:off x="6113417" y="4558937"/>
            <a:ext cx="381000" cy="838200"/>
          </a:xfrm>
          <a:custGeom>
            <a:avLst/>
            <a:gdLst>
              <a:gd name="T0" fmla="*/ 0 w 21600"/>
              <a:gd name="T1" fmla="*/ 0 h 43173"/>
              <a:gd name="T2" fmla="*/ 19138 w 21600"/>
              <a:gd name="T3" fmla="*/ 838200 h 43173"/>
              <a:gd name="T4" fmla="*/ 0 w 21600"/>
              <a:gd name="T5" fmla="*/ 419362 h 431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7"/>
                  <a:pt x="12578" y="42594"/>
                  <a:pt x="1084" y="43172"/>
                </a:cubicBezTo>
              </a:path>
              <a:path w="21600" h="4317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7"/>
                  <a:pt x="12578" y="42594"/>
                  <a:pt x="1084" y="4317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494417" y="4406537"/>
            <a:ext cx="20574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Increase the power by one, and divide by the new power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DO NOT FORGET TO ADD C!</a:t>
            </a:r>
          </a:p>
        </p:txBody>
      </p:sp>
      <p:graphicFrame>
        <p:nvGraphicFramePr>
          <p:cNvPr id="3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128106"/>
              </p:ext>
            </p:extLst>
          </p:nvPr>
        </p:nvGraphicFramePr>
        <p:xfrm>
          <a:off x="4741817" y="5854337"/>
          <a:ext cx="10969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3" name="Equation" r:id="rId16" imgW="685800" imgH="393700" progId="Equation.DSMT4">
                  <p:embed/>
                </p:oleObj>
              </mc:Choice>
              <mc:Fallback>
                <p:oleObj name="Equation" r:id="rId16" imgW="685800" imgH="393700" progId="Equation.DSMT4">
                  <p:embed/>
                  <p:pic>
                    <p:nvPicPr>
                      <p:cNvPr id="1027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17" y="5854337"/>
                        <a:ext cx="10969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923425"/>
              </p:ext>
            </p:extLst>
          </p:nvPr>
        </p:nvGraphicFramePr>
        <p:xfrm>
          <a:off x="5808617" y="6082937"/>
          <a:ext cx="4064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4" name="Equation" r:id="rId18" imgW="253780" imgH="152268" progId="Equation.DSMT4">
                  <p:embed/>
                </p:oleObj>
              </mc:Choice>
              <mc:Fallback>
                <p:oleObj name="Equation" r:id="rId18" imgW="253780" imgH="152268" progId="Equation.DSMT4">
                  <p:embed/>
                  <p:pic>
                    <p:nvPicPr>
                      <p:cNvPr id="1027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17" y="6082937"/>
                        <a:ext cx="40640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804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3" grpId="0" animBg="1"/>
      <p:bldP spid="25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Integration is the reverse process of differentiation.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to use the correct notation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you are given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then use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once you have integrated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</a:rPr>
                  <a:t>If you are given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then use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once you have integrated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l="-336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1263" y="648866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13A/B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51959" y="1476103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u="sng" dirty="0">
                <a:latin typeface="Comic Sans MS" pitchFamily="66" charset="0"/>
              </a:rPr>
              <a:t>Example Question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97828" y="1780903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Integrate the following: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15630"/>
              </p:ext>
            </p:extLst>
          </p:nvPr>
        </p:nvGraphicFramePr>
        <p:xfrm>
          <a:off x="4474028" y="2238103"/>
          <a:ext cx="20320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8" name="Equation" r:id="rId4" imgW="1270000" imgH="419100" progId="Equation.DSMT4">
                  <p:embed/>
                </p:oleObj>
              </mc:Choice>
              <mc:Fallback>
                <p:oleObj name="Equation" r:id="rId4" imgW="1270000" imgH="419100" progId="Equation.DSMT4">
                  <p:embed/>
                  <p:pic>
                    <p:nvPicPr>
                      <p:cNvPr id="133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028" y="2238103"/>
                        <a:ext cx="20320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578949"/>
              </p:ext>
            </p:extLst>
          </p:nvPr>
        </p:nvGraphicFramePr>
        <p:xfrm>
          <a:off x="4437516" y="3152503"/>
          <a:ext cx="85248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9" name="Equation" r:id="rId6" imgW="533169" imgH="418918" progId="Equation.DSMT4">
                  <p:embed/>
                </p:oleObj>
              </mc:Choice>
              <mc:Fallback>
                <p:oleObj name="Equation" r:id="rId6" imgW="533169" imgH="418918" progId="Equation.DSMT4">
                  <p:embed/>
                  <p:pic>
                    <p:nvPicPr>
                      <p:cNvPr id="133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516" y="3152503"/>
                        <a:ext cx="852487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434364"/>
              </p:ext>
            </p:extLst>
          </p:nvPr>
        </p:nvGraphicFramePr>
        <p:xfrm>
          <a:off x="5351916" y="3152503"/>
          <a:ext cx="7905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0" name="Equation" r:id="rId8" imgW="495085" imgH="418918" progId="Equation.DSMT4">
                  <p:embed/>
                </p:oleObj>
              </mc:Choice>
              <mc:Fallback>
                <p:oleObj name="Equation" r:id="rId8" imgW="495085" imgH="418918" progId="Equation.DSMT4">
                  <p:embed/>
                  <p:pic>
                    <p:nvPicPr>
                      <p:cNvPr id="133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916" y="3152503"/>
                        <a:ext cx="7905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603681"/>
              </p:ext>
            </p:extLst>
          </p:nvPr>
        </p:nvGraphicFramePr>
        <p:xfrm>
          <a:off x="6150428" y="3000103"/>
          <a:ext cx="7302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1" name="Equation" r:id="rId10" imgW="457200" imgH="622300" progId="Equation.DSMT4">
                  <p:embed/>
                </p:oleObj>
              </mc:Choice>
              <mc:Fallback>
                <p:oleObj name="Equation" r:id="rId10" imgW="457200" imgH="622300" progId="Equation.DSMT4">
                  <p:embed/>
                  <p:pic>
                    <p:nvPicPr>
                      <p:cNvPr id="133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0428" y="3000103"/>
                        <a:ext cx="7302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532871"/>
              </p:ext>
            </p:extLst>
          </p:nvPr>
        </p:nvGraphicFramePr>
        <p:xfrm>
          <a:off x="4437516" y="4371703"/>
          <a:ext cx="7715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2" name="Equation" r:id="rId12" imgW="482391" imgH="228501" progId="Equation.DSMT4">
                  <p:embed/>
                </p:oleObj>
              </mc:Choice>
              <mc:Fallback>
                <p:oleObj name="Equation" r:id="rId12" imgW="482391" imgH="228501" progId="Equation.DSMT4">
                  <p:embed/>
                  <p:pic>
                    <p:nvPicPr>
                      <p:cNvPr id="133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516" y="4371703"/>
                        <a:ext cx="7715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262437"/>
              </p:ext>
            </p:extLst>
          </p:nvPr>
        </p:nvGraphicFramePr>
        <p:xfrm>
          <a:off x="5236028" y="4371703"/>
          <a:ext cx="5476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3" name="Equation" r:id="rId14" imgW="342751" imgH="203112" progId="Equation.DSMT4">
                  <p:embed/>
                </p:oleObj>
              </mc:Choice>
              <mc:Fallback>
                <p:oleObj name="Equation" r:id="rId14" imgW="342751" imgH="203112" progId="Equation.DSMT4">
                  <p:embed/>
                  <p:pic>
                    <p:nvPicPr>
                      <p:cNvPr id="133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028" y="4371703"/>
                        <a:ext cx="54768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066865"/>
              </p:ext>
            </p:extLst>
          </p:nvPr>
        </p:nvGraphicFramePr>
        <p:xfrm>
          <a:off x="5845628" y="4219303"/>
          <a:ext cx="628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4" name="Equation" r:id="rId16" imgW="393529" imgH="291973" progId="Equation.DSMT4">
                  <p:embed/>
                </p:oleObj>
              </mc:Choice>
              <mc:Fallback>
                <p:oleObj name="Equation" r:id="rId16" imgW="393529" imgH="291973" progId="Equation.DSMT4">
                  <p:embed/>
                  <p:pic>
                    <p:nvPicPr>
                      <p:cNvPr id="133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628" y="4219303"/>
                        <a:ext cx="6286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941590"/>
              </p:ext>
            </p:extLst>
          </p:nvPr>
        </p:nvGraphicFramePr>
        <p:xfrm>
          <a:off x="6531428" y="4447903"/>
          <a:ext cx="4048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5" name="Equation" r:id="rId18" imgW="253780" imgH="152268" progId="Equation.DSMT4">
                  <p:embed/>
                </p:oleObj>
              </mc:Choice>
              <mc:Fallback>
                <p:oleObj name="Equation" r:id="rId18" imgW="253780" imgH="152268" progId="Equation.DSMT4">
                  <p:embed/>
                  <p:pic>
                    <p:nvPicPr>
                      <p:cNvPr id="133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1428" y="4447903"/>
                        <a:ext cx="4048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rc 15"/>
          <p:cNvSpPr>
            <a:spLocks/>
          </p:cNvSpPr>
          <p:nvPr/>
        </p:nvSpPr>
        <p:spPr bwMode="auto">
          <a:xfrm>
            <a:off x="7141028" y="2542903"/>
            <a:ext cx="304800" cy="990600"/>
          </a:xfrm>
          <a:custGeom>
            <a:avLst/>
            <a:gdLst>
              <a:gd name="T0" fmla="*/ 2713 w 21794"/>
              <a:gd name="T1" fmla="*/ 0 h 43200"/>
              <a:gd name="T2" fmla="*/ 0 w 21794"/>
              <a:gd name="T3" fmla="*/ 990577 h 43200"/>
              <a:gd name="T4" fmla="*/ 2713 w 21794"/>
              <a:gd name="T5" fmla="*/ 4953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4" h="43200" fill="none" extrusionOk="0">
                <a:moveTo>
                  <a:pt x="193" y="0"/>
                </a:moveTo>
                <a:cubicBezTo>
                  <a:pt x="12123" y="0"/>
                  <a:pt x="21794" y="9670"/>
                  <a:pt x="21794" y="21600"/>
                </a:cubicBezTo>
                <a:cubicBezTo>
                  <a:pt x="21794" y="33529"/>
                  <a:pt x="12123" y="43200"/>
                  <a:pt x="194" y="43200"/>
                </a:cubicBezTo>
                <a:cubicBezTo>
                  <a:pt x="129" y="43200"/>
                  <a:pt x="64" y="43199"/>
                  <a:pt x="-1" y="43199"/>
                </a:cubicBezTo>
              </a:path>
              <a:path w="21794" h="43200" stroke="0" extrusionOk="0">
                <a:moveTo>
                  <a:pt x="193" y="0"/>
                </a:moveTo>
                <a:cubicBezTo>
                  <a:pt x="12123" y="0"/>
                  <a:pt x="21794" y="9670"/>
                  <a:pt x="21794" y="21600"/>
                </a:cubicBezTo>
                <a:cubicBezTo>
                  <a:pt x="21794" y="33529"/>
                  <a:pt x="12123" y="43200"/>
                  <a:pt x="194" y="43200"/>
                </a:cubicBezTo>
                <a:cubicBezTo>
                  <a:pt x="129" y="43200"/>
                  <a:pt x="64" y="43199"/>
                  <a:pt x="-1" y="43199"/>
                </a:cubicBezTo>
                <a:lnTo>
                  <a:pt x="194" y="21600"/>
                </a:lnTo>
                <a:lnTo>
                  <a:pt x="193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rc 16"/>
          <p:cNvSpPr>
            <a:spLocks/>
          </p:cNvSpPr>
          <p:nvPr/>
        </p:nvSpPr>
        <p:spPr bwMode="auto">
          <a:xfrm>
            <a:off x="7141028" y="3533503"/>
            <a:ext cx="304800" cy="990600"/>
          </a:xfrm>
          <a:custGeom>
            <a:avLst/>
            <a:gdLst>
              <a:gd name="T0" fmla="*/ 2713 w 21794"/>
              <a:gd name="T1" fmla="*/ 0 h 43200"/>
              <a:gd name="T2" fmla="*/ 0 w 21794"/>
              <a:gd name="T3" fmla="*/ 990577 h 43200"/>
              <a:gd name="T4" fmla="*/ 2713 w 21794"/>
              <a:gd name="T5" fmla="*/ 4953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94" h="43200" fill="none" extrusionOk="0">
                <a:moveTo>
                  <a:pt x="193" y="0"/>
                </a:moveTo>
                <a:cubicBezTo>
                  <a:pt x="12123" y="0"/>
                  <a:pt x="21794" y="9670"/>
                  <a:pt x="21794" y="21600"/>
                </a:cubicBezTo>
                <a:cubicBezTo>
                  <a:pt x="21794" y="33529"/>
                  <a:pt x="12123" y="43200"/>
                  <a:pt x="194" y="43200"/>
                </a:cubicBezTo>
                <a:cubicBezTo>
                  <a:pt x="129" y="43200"/>
                  <a:pt x="64" y="43199"/>
                  <a:pt x="-1" y="43199"/>
                </a:cubicBezTo>
              </a:path>
              <a:path w="21794" h="43200" stroke="0" extrusionOk="0">
                <a:moveTo>
                  <a:pt x="193" y="0"/>
                </a:moveTo>
                <a:cubicBezTo>
                  <a:pt x="12123" y="0"/>
                  <a:pt x="21794" y="9670"/>
                  <a:pt x="21794" y="21600"/>
                </a:cubicBezTo>
                <a:cubicBezTo>
                  <a:pt x="21794" y="33529"/>
                  <a:pt x="12123" y="43200"/>
                  <a:pt x="194" y="43200"/>
                </a:cubicBezTo>
                <a:cubicBezTo>
                  <a:pt x="129" y="43200"/>
                  <a:pt x="64" y="43199"/>
                  <a:pt x="-1" y="43199"/>
                </a:cubicBezTo>
                <a:lnTo>
                  <a:pt x="194" y="21600"/>
                </a:lnTo>
                <a:lnTo>
                  <a:pt x="193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369628" y="2619103"/>
            <a:ext cx="1295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Integrate each part separately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369628" y="3609703"/>
            <a:ext cx="129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Simplify terms if possible</a:t>
            </a:r>
          </a:p>
        </p:txBody>
      </p:sp>
    </p:spTree>
    <p:extLst>
      <p:ext uri="{BB962C8B-B14F-4D97-AF65-F5344CB8AC3E}">
        <p14:creationId xmlns:p14="http://schemas.microsoft.com/office/powerpoint/2010/main" val="75581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 animBg="1"/>
      <p:bldP spid="16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Integration is the reverse process of differentiation.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also need to </a:t>
            </a:r>
            <a:r>
              <a:rPr lang="en-US" sz="1600" dirty="0" err="1">
                <a:latin typeface="Comic Sans MS" panose="030F0702030302020204" pitchFamily="66" charset="0"/>
              </a:rPr>
              <a:t>recognise</a:t>
            </a:r>
            <a:r>
              <a:rPr lang="en-US" sz="1600" dirty="0">
                <a:latin typeface="Comic Sans MS" panose="030F0702030302020204" pitchFamily="66" charset="0"/>
              </a:rPr>
              <a:t> and use the proper notation for integration.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The symbol ∫ is used for this.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If you have several terms to integrate, you can do them all separately (like with differentiation)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1263" y="648866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13A/B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15840" y="1314994"/>
                <a:ext cx="3041474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840" y="1314994"/>
                <a:ext cx="3041474" cy="968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4511040" y="2238103"/>
            <a:ext cx="315622" cy="7750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19914" y="3080551"/>
            <a:ext cx="162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integral of…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5126" y="3851260"/>
            <a:ext cx="16271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gradient function (in this case)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370948" y="2207624"/>
            <a:ext cx="2240" cy="16328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244046" y="2177143"/>
            <a:ext cx="853441" cy="16459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19572" y="3899156"/>
                <a:ext cx="17403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(basically you will integrate the x terms)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72" y="3899156"/>
                <a:ext cx="1740360" cy="954107"/>
              </a:xfrm>
              <a:prstGeom prst="rect">
                <a:avLst/>
              </a:prstGeom>
              <a:blipFill>
                <a:blip r:embed="rId3"/>
                <a:stretch>
                  <a:fillRect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 flipV="1">
            <a:off x="7138788" y="2172793"/>
            <a:ext cx="498629" cy="4920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20611" y="2710437"/>
            <a:ext cx="18143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Equals the original function, plus a constant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2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Integration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Integration is the reverse process of differentiation.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1263" y="648866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13A/B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391298" y="1563188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u="sng" dirty="0">
                <a:latin typeface="Comic Sans MS" pitchFamily="66" charset="0"/>
              </a:rPr>
              <a:t>Example Question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528458" y="1876697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Find:</a:t>
            </a:r>
          </a:p>
        </p:txBody>
      </p:sp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313034"/>
              </p:ext>
            </p:extLst>
          </p:nvPr>
        </p:nvGraphicFramePr>
        <p:xfrm>
          <a:off x="4604658" y="2257697"/>
          <a:ext cx="16383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5" name="Equation" r:id="rId3" imgW="939800" imgH="368300" progId="Equation.DSMT4">
                  <p:embed/>
                </p:oleObj>
              </mc:Choice>
              <mc:Fallback>
                <p:oleObj name="Equation" r:id="rId3" imgW="939800" imgH="368300" progId="Equation.DSMT4">
                  <p:embed/>
                  <p:pic>
                    <p:nvPicPr>
                      <p:cNvPr id="163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4658" y="2257697"/>
                        <a:ext cx="16383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53163"/>
              </p:ext>
            </p:extLst>
          </p:nvPr>
        </p:nvGraphicFramePr>
        <p:xfrm>
          <a:off x="4528458" y="3072085"/>
          <a:ext cx="773113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6" name="Equation" r:id="rId5" imgW="444307" imgH="622030" progId="Equation.DSMT4">
                  <p:embed/>
                </p:oleObj>
              </mc:Choice>
              <mc:Fallback>
                <p:oleObj name="Equation" r:id="rId5" imgW="444307" imgH="622030" progId="Equation.DSMT4">
                  <p:embed/>
                  <p:pic>
                    <p:nvPicPr>
                      <p:cNvPr id="163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458" y="3072085"/>
                        <a:ext cx="773113" cy="108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715129"/>
              </p:ext>
            </p:extLst>
          </p:nvPr>
        </p:nvGraphicFramePr>
        <p:xfrm>
          <a:off x="5442858" y="3224485"/>
          <a:ext cx="7747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7" name="Equation" r:id="rId7" imgW="444307" imgH="418918" progId="Equation.DSMT4">
                  <p:embed/>
                </p:oleObj>
              </mc:Choice>
              <mc:Fallback>
                <p:oleObj name="Equation" r:id="rId7" imgW="444307" imgH="418918" progId="Equation.DSMT4">
                  <p:embed/>
                  <p:pic>
                    <p:nvPicPr>
                      <p:cNvPr id="164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2858" y="3224485"/>
                        <a:ext cx="7747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455895"/>
              </p:ext>
            </p:extLst>
          </p:nvPr>
        </p:nvGraphicFramePr>
        <p:xfrm>
          <a:off x="4452258" y="4467497"/>
          <a:ext cx="86201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8" name="Equation" r:id="rId9" imgW="495085" imgH="418918" progId="Equation.DSMT4">
                  <p:embed/>
                </p:oleObj>
              </mc:Choice>
              <mc:Fallback>
                <p:oleObj name="Equation" r:id="rId9" imgW="495085" imgH="418918" progId="Equation.DSMT4">
                  <p:embed/>
                  <p:pic>
                    <p:nvPicPr>
                      <p:cNvPr id="1640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258" y="4467497"/>
                        <a:ext cx="86201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393123"/>
              </p:ext>
            </p:extLst>
          </p:nvPr>
        </p:nvGraphicFramePr>
        <p:xfrm>
          <a:off x="5366658" y="4543697"/>
          <a:ext cx="79692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9" name="Equation" r:id="rId11" imgW="457002" imgH="393529" progId="Equation.DSMT4">
                  <p:embed/>
                </p:oleObj>
              </mc:Choice>
              <mc:Fallback>
                <p:oleObj name="Equation" r:id="rId11" imgW="457002" imgH="393529" progId="Equation.DSMT4">
                  <p:embed/>
                  <p:pic>
                    <p:nvPicPr>
                      <p:cNvPr id="1640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6658" y="4543697"/>
                        <a:ext cx="79692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655845"/>
              </p:ext>
            </p:extLst>
          </p:nvPr>
        </p:nvGraphicFramePr>
        <p:xfrm>
          <a:off x="6281058" y="4772297"/>
          <a:ext cx="4429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70" name="Equation" r:id="rId13" imgW="253780" imgH="152268" progId="Equation.DSMT4">
                  <p:embed/>
                </p:oleObj>
              </mc:Choice>
              <mc:Fallback>
                <p:oleObj name="Equation" r:id="rId13" imgW="253780" imgH="152268" progId="Equation.DSMT4">
                  <p:embed/>
                  <p:pic>
                    <p:nvPicPr>
                      <p:cNvPr id="1640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058" y="4772297"/>
                        <a:ext cx="4429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rc 20"/>
          <p:cNvSpPr>
            <a:spLocks/>
          </p:cNvSpPr>
          <p:nvPr/>
        </p:nvSpPr>
        <p:spPr bwMode="auto">
          <a:xfrm>
            <a:off x="7119258" y="2614885"/>
            <a:ext cx="381000" cy="990600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990600 h 43190"/>
              <a:gd name="T4" fmla="*/ 0 w 21600"/>
              <a:gd name="T5" fmla="*/ 495415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Arc 21"/>
          <p:cNvSpPr>
            <a:spLocks/>
          </p:cNvSpPr>
          <p:nvPr/>
        </p:nvSpPr>
        <p:spPr bwMode="auto">
          <a:xfrm>
            <a:off x="7119258" y="3834085"/>
            <a:ext cx="381000" cy="990600"/>
          </a:xfrm>
          <a:custGeom>
            <a:avLst/>
            <a:gdLst>
              <a:gd name="T0" fmla="*/ 0 w 21600"/>
              <a:gd name="T1" fmla="*/ 0 h 43190"/>
              <a:gd name="T2" fmla="*/ 11836 w 21600"/>
              <a:gd name="T3" fmla="*/ 990600 h 43190"/>
              <a:gd name="T4" fmla="*/ 0 w 21600"/>
              <a:gd name="T5" fmla="*/ 495415 h 43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</a:path>
              <a:path w="21600" h="431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68"/>
                  <a:pt x="12333" y="42827"/>
                  <a:pt x="670" y="431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24058" y="2614885"/>
            <a:ext cx="1371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Integrate each part separately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7424058" y="4032205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Simplify the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6022" y="2133599"/>
                <a:ext cx="228511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22" y="2133599"/>
                <a:ext cx="2285113" cy="72654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745587"/>
              </p:ext>
            </p:extLst>
          </p:nvPr>
        </p:nvGraphicFramePr>
        <p:xfrm>
          <a:off x="6328955" y="3487782"/>
          <a:ext cx="4429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71" name="Equation" r:id="rId13" imgW="253780" imgH="152268" progId="Equation.DSMT4">
                  <p:embed/>
                </p:oleObj>
              </mc:Choice>
              <mc:Fallback>
                <p:oleObj name="Equation" r:id="rId13" imgW="253780" imgH="152268" progId="Equation.DSMT4">
                  <p:embed/>
                  <p:pic>
                    <p:nvPicPr>
                      <p:cNvPr id="1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8955" y="3487782"/>
                        <a:ext cx="4429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798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</TotalTime>
  <Words>4464</Words>
  <Application>Microsoft Office PowerPoint</Application>
  <PresentationFormat>画面に合わせる (4:3)</PresentationFormat>
  <Paragraphs>917</Paragraphs>
  <Slides>49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63" baseType="lpstr">
      <vt:lpstr>HGGyoshotai</vt:lpstr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Papyrus</vt:lpstr>
      <vt:lpstr>Segoe UI Black</vt:lpstr>
      <vt:lpstr>Wingdings</vt:lpstr>
      <vt:lpstr>Office テーマ</vt:lpstr>
      <vt:lpstr>Equation</vt:lpstr>
      <vt:lpstr>PowerPoint プレゼンテーション</vt:lpstr>
      <vt:lpstr>Prior Knowledge Check</vt:lpstr>
      <vt:lpstr>PowerPoint プレゼンテーション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プレゼンテーション</vt:lpstr>
      <vt:lpstr>Integration</vt:lpstr>
      <vt:lpstr>Integration</vt:lpstr>
      <vt:lpstr>Integration</vt:lpstr>
      <vt:lpstr>Integration</vt:lpstr>
      <vt:lpstr>Integration</vt:lpstr>
      <vt:lpstr>PowerPoint プレゼンテーション</vt:lpstr>
      <vt:lpstr>Integration</vt:lpstr>
      <vt:lpstr>Integration</vt:lpstr>
      <vt:lpstr>Integration</vt:lpstr>
      <vt:lpstr>PowerPoint プレゼンテーション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プレゼンテーション</vt:lpstr>
      <vt:lpstr>Integration</vt:lpstr>
      <vt:lpstr>Integration</vt:lpstr>
      <vt:lpstr>Integration</vt:lpstr>
      <vt:lpstr>Integration</vt:lpstr>
      <vt:lpstr>Integration</vt:lpstr>
      <vt:lpstr>Integration</vt:lpstr>
      <vt:lpstr>PowerPoint プレゼンテーション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144</cp:revision>
  <dcterms:created xsi:type="dcterms:W3CDTF">2017-08-14T15:35:38Z</dcterms:created>
  <dcterms:modified xsi:type="dcterms:W3CDTF">2018-08-13T23:42:21Z</dcterms:modified>
</cp:coreProperties>
</file>