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740" r:id="rId5"/>
    <p:sldId id="769" r:id="rId6"/>
    <p:sldId id="768" r:id="rId7"/>
    <p:sldId id="77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62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61.png"/><Relationship Id="rId5" Type="http://schemas.openxmlformats.org/officeDocument/2006/relationships/image" Target="../media/image1.png"/><Relationship Id="rId4" Type="http://schemas.openxmlformats.org/officeDocument/2006/relationships/image" Target="../media/image60.png"/><Relationship Id="rId9" Type="http://schemas.openxmlformats.org/officeDocument/2006/relationships/image" Target="../media/image6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0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62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610.png"/><Relationship Id="rId5" Type="http://schemas.openxmlformats.org/officeDocument/2006/relationships/image" Target="../media/image1.png"/><Relationship Id="rId4" Type="http://schemas.openxmlformats.org/officeDocument/2006/relationships/image" Target="../media/image600.png"/><Relationship Id="rId9" Type="http://schemas.openxmlformats.org/officeDocument/2006/relationships/image" Target="../media/image64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67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66.png"/><Relationship Id="rId5" Type="http://schemas.openxmlformats.org/officeDocument/2006/relationships/image" Target="../media/image1.png"/><Relationship Id="rId4" Type="http://schemas.openxmlformats.org/officeDocument/2006/relationships/image" Target="../media/image65.png"/><Relationship Id="rId9" Type="http://schemas.openxmlformats.org/officeDocument/2006/relationships/image" Target="../media/image6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27366-4A1B-49DB-8A11-CE176A379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28593"/>
            <a:ext cx="7886700" cy="1325563"/>
          </a:xfrm>
        </p:spPr>
        <p:txBody>
          <a:bodyPr/>
          <a:lstStyle/>
          <a:p>
            <a:pPr algn="ctr"/>
            <a:r>
              <a:rPr lang="en-GB" b="1" dirty="0"/>
              <a:t>Applications to mechanics (12.4)</a:t>
            </a:r>
          </a:p>
        </p:txBody>
      </p:sp>
    </p:spTree>
    <p:extLst>
      <p:ext uri="{BB962C8B-B14F-4D97-AF65-F5344CB8AC3E}">
        <p14:creationId xmlns:p14="http://schemas.microsoft.com/office/powerpoint/2010/main" val="722930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10850" y="352581"/>
                <a:ext cx="4641024" cy="1289586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800" dirty="0">
                    <a:latin typeface="+mn-lt"/>
                  </a:rPr>
                  <a:t>A particle is acted on by three forces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1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en-US" sz="1800" b="1" i="1" smtClean="0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GB" altLang="en-US" sz="1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GB" altLang="en-US" sz="1800" b="1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altLang="en-US" sz="18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GB" altLang="en-US" sz="18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GB" altLang="en-US" sz="18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GB" altLang="en-US" sz="18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altLang="en-US" sz="18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m:rPr>
                        <m:sty m:val="p"/>
                      </m:rPr>
                      <a:rPr lang="en-GB" altLang="en-US" sz="1800" b="0" i="0" smtClean="0">
                        <a:latin typeface="Cambria Math" panose="02040503050406030204" pitchFamily="18" charset="0"/>
                      </a:rPr>
                      <m:t>N</m:t>
                    </m:r>
                  </m:oMath>
                </a14:m>
                <a:r>
                  <a:rPr lang="en-US" altLang="en-US" sz="1800" dirty="0">
                    <a:latin typeface="+mn-lt"/>
                  </a:rPr>
                  <a:t> and </a:t>
                </a:r>
                <a:endParaRPr lang="en-GB" altLang="en-US" sz="1800" b="1" i="1" dirty="0">
                  <a:latin typeface="Cambria Math" panose="02040503050406030204" pitchFamily="18" charset="0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1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en-US" sz="1800" b="1" i="1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GB" altLang="en-US" sz="1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GB" altLang="en-US" sz="1800" b="1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altLang="en-US" sz="1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18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altLang="en-US" sz="18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altLang="en-US" sz="18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GB" altLang="en-US" sz="1800" b="1" i="1"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GB" altLang="en-US" sz="18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altLang="en-US" sz="1800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m:rPr>
                        <m:sty m:val="p"/>
                      </m:rPr>
                      <a:rPr lang="en-GB" altLang="en-US" sz="1800">
                        <a:latin typeface="Cambria Math" panose="02040503050406030204" pitchFamily="18" charset="0"/>
                      </a:rPr>
                      <m:t>N</m:t>
                    </m:r>
                  </m:oMath>
                </a14:m>
                <a:r>
                  <a:rPr lang="en-US" altLang="en-US" sz="1800" dirty="0">
                    <a:latin typeface="+mn-lt"/>
                  </a:rPr>
                  <a:t>.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Find the resultant force.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0850" y="352581"/>
                <a:ext cx="4641024" cy="1289586"/>
              </a:xfrm>
              <a:prstGeom prst="roundRect">
                <a:avLst>
                  <a:gd name="adj" fmla="val 16667"/>
                </a:avLst>
              </a:prstGeom>
              <a:blipFill>
                <a:blip r:embed="rId4"/>
                <a:stretch>
                  <a:fillRect b="-3286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grpSp>
        <p:nvGrpSpPr>
          <p:cNvPr id="21" name="Group 9">
            <a:extLst>
              <a:ext uri="{FF2B5EF4-FFF2-40B4-BE49-F238E27FC236}">
                <a16:creationId xmlns:a16="http://schemas.microsoft.com/office/drawing/2014/main" id="{0037E8D7-D284-423F-BE1E-087C960E32F6}"/>
              </a:ext>
            </a:extLst>
          </p:cNvPr>
          <p:cNvGrpSpPr>
            <a:grpSpLocks/>
          </p:cNvGrpSpPr>
          <p:nvPr/>
        </p:nvGrpSpPr>
        <p:grpSpPr bwMode="auto">
          <a:xfrm>
            <a:off x="4994486" y="3790679"/>
            <a:ext cx="2981781" cy="931244"/>
            <a:chOff x="3161" y="2537"/>
            <a:chExt cx="1885" cy="720"/>
          </a:xfrm>
          <a:solidFill>
            <a:srgbClr val="FFC000"/>
          </a:solidFill>
        </p:grpSpPr>
        <p:sp>
          <p:nvSpPr>
            <p:cNvPr id="22" name="AutoShape 6">
              <a:extLst>
                <a:ext uri="{FF2B5EF4-FFF2-40B4-BE49-F238E27FC236}">
                  <a16:creationId xmlns:a16="http://schemas.microsoft.com/office/drawing/2014/main" id="{1A4B562E-5E0A-4224-BB10-C1FB85E41D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1" y="2537"/>
              <a:ext cx="1885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 Box 8">
                  <a:extLst>
                    <a:ext uri="{FF2B5EF4-FFF2-40B4-BE49-F238E27FC236}">
                      <a16:creationId xmlns:a16="http://schemas.microsoft.com/office/drawing/2014/main" id="{D465347F-33CE-4EA9-89CB-6DD9E634B4C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188" y="2686"/>
                  <a:ext cx="1814" cy="36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d>
                        <m:d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GB" alt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140</m:t>
                              </m:r>
                            </m:e>
                          </m:rad>
                        </m:e>
                      </m:d>
                      <m:r>
                        <m:rPr>
                          <m:sty m:val="p"/>
                        </m:rPr>
                        <a:rPr lang="en-GB" altLang="en-US" sz="2000">
                          <a:latin typeface="Cambria Math" panose="02040503050406030204" pitchFamily="18" charset="0"/>
                        </a:rPr>
                        <m:t>N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3" name="Text Box 8">
                  <a:extLst>
                    <a:ext uri="{FF2B5EF4-FFF2-40B4-BE49-F238E27FC236}">
                      <a16:creationId xmlns:a16="http://schemas.microsoft.com/office/drawing/2014/main" id="{D465347F-33CE-4EA9-89CB-6DD9E634B4C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88" y="2686"/>
                  <a:ext cx="1814" cy="362"/>
                </a:xfrm>
                <a:prstGeom prst="rect">
                  <a:avLst/>
                </a:prstGeom>
                <a:blipFill>
                  <a:blip r:embed="rId6"/>
                  <a:stretch>
                    <a:fillRect b="-1428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4" name="Group 10">
            <a:extLst>
              <a:ext uri="{FF2B5EF4-FFF2-40B4-BE49-F238E27FC236}">
                <a16:creationId xmlns:a16="http://schemas.microsoft.com/office/drawing/2014/main" id="{FAA54D98-7225-424E-9D29-239A652F898B}"/>
              </a:ext>
            </a:extLst>
          </p:cNvPr>
          <p:cNvGrpSpPr>
            <a:grpSpLocks/>
          </p:cNvGrpSpPr>
          <p:nvPr/>
        </p:nvGrpSpPr>
        <p:grpSpPr bwMode="auto">
          <a:xfrm>
            <a:off x="4994488" y="4965953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25" name="AutoShape 11">
              <a:extLst>
                <a:ext uri="{FF2B5EF4-FFF2-40B4-BE49-F238E27FC236}">
                  <a16:creationId xmlns:a16="http://schemas.microsoft.com/office/drawing/2014/main" id="{FB2AE1AB-B910-4FAA-BDC8-243237D98D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 Box 12">
                  <a:extLst>
                    <a:ext uri="{FF2B5EF4-FFF2-40B4-BE49-F238E27FC236}">
                      <a16:creationId xmlns:a16="http://schemas.microsoft.com/office/drawing/2014/main" id="{E5118ECE-DC8E-46EE-9C08-511B67D2575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48" y="2765"/>
                  <a:ext cx="1762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d>
                        <m:d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20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  <m:r>
                            <a:rPr lang="en-GB" altLang="en-US" sz="2000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GB" altLang="en-US" sz="20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m:rPr>
                          <m:sty m:val="p"/>
                        </m:rPr>
                        <a:rPr lang="en-GB" altLang="en-US" sz="2000">
                          <a:latin typeface="Cambria Math" panose="02040503050406030204" pitchFamily="18" charset="0"/>
                        </a:rPr>
                        <m:t>N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6" name="Text Box 12">
                  <a:extLst>
                    <a:ext uri="{FF2B5EF4-FFF2-40B4-BE49-F238E27FC236}">
                      <a16:creationId xmlns:a16="http://schemas.microsoft.com/office/drawing/2014/main" id="{E5118ECE-DC8E-46EE-9C08-511B67D2575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8" y="2765"/>
                  <a:ext cx="1762" cy="309"/>
                </a:xfrm>
                <a:prstGeom prst="rect">
                  <a:avLst/>
                </a:prstGeom>
                <a:blipFill>
                  <a:blip r:embed="rId7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7" name="Group 13">
            <a:extLst>
              <a:ext uri="{FF2B5EF4-FFF2-40B4-BE49-F238E27FC236}">
                <a16:creationId xmlns:a16="http://schemas.microsoft.com/office/drawing/2014/main" id="{21DBF7B0-0AB9-487D-8682-9090E25A4927}"/>
              </a:ext>
            </a:extLst>
          </p:cNvPr>
          <p:cNvGrpSpPr>
            <a:grpSpLocks/>
          </p:cNvGrpSpPr>
          <p:nvPr/>
        </p:nvGrpSpPr>
        <p:grpSpPr bwMode="auto">
          <a:xfrm>
            <a:off x="944852" y="3790678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28" name="AutoShape 14">
              <a:extLst>
                <a:ext uri="{FF2B5EF4-FFF2-40B4-BE49-F238E27FC236}">
                  <a16:creationId xmlns:a16="http://schemas.microsoft.com/office/drawing/2014/main" id="{637657E8-EE39-4AAE-A7D4-BE1099DEF6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 Box 15">
                  <a:extLst>
                    <a:ext uri="{FF2B5EF4-FFF2-40B4-BE49-F238E27FC236}">
                      <a16:creationId xmlns:a16="http://schemas.microsoft.com/office/drawing/2014/main" id="{FA83E799-24A2-45D1-B7A3-F9C4918797D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55" y="2792"/>
                  <a:ext cx="1743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d>
                        <m:d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b="0" i="0" smtClean="0">
                              <a:latin typeface="Cambria Math" panose="02040503050406030204" pitchFamily="18" charset="0"/>
                            </a:rPr>
                            <m:t>14</m:t>
                          </m:r>
                          <m:r>
                            <a:rPr lang="en-GB" altLang="en-US" sz="2000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−12</m:t>
                          </m:r>
                          <m:r>
                            <a:rPr lang="en-GB" altLang="en-US" sz="2000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altLang="en-US" sz="2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2000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m:rPr>
                          <m:sty m:val="p"/>
                        </m:rPr>
                        <a:rPr lang="en-GB" altLang="en-US" sz="2000" b="0" i="0" smtClean="0">
                          <a:latin typeface="Cambria Math" panose="02040503050406030204" pitchFamily="18" charset="0"/>
                        </a:rPr>
                        <m:t>N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9" name="Text Box 15">
                  <a:extLst>
                    <a:ext uri="{FF2B5EF4-FFF2-40B4-BE49-F238E27FC236}">
                      <a16:creationId xmlns:a16="http://schemas.microsoft.com/office/drawing/2014/main" id="{FA83E799-24A2-45D1-B7A3-F9C4918797D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5" y="2792"/>
                  <a:ext cx="1743" cy="309"/>
                </a:xfrm>
                <a:prstGeom prst="rect">
                  <a:avLst/>
                </a:prstGeom>
                <a:blipFill>
                  <a:blip r:embed="rId8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" name="Group 16">
            <a:extLst>
              <a:ext uri="{FF2B5EF4-FFF2-40B4-BE49-F238E27FC236}">
                <a16:creationId xmlns:a16="http://schemas.microsoft.com/office/drawing/2014/main" id="{E1D9FA03-6592-40F3-89E6-C926D3426453}"/>
              </a:ext>
            </a:extLst>
          </p:cNvPr>
          <p:cNvGrpSpPr>
            <a:grpSpLocks/>
          </p:cNvGrpSpPr>
          <p:nvPr/>
        </p:nvGrpSpPr>
        <p:grpSpPr bwMode="auto">
          <a:xfrm>
            <a:off x="944852" y="4965953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1" name="AutoShape 17">
              <a:extLst>
                <a:ext uri="{FF2B5EF4-FFF2-40B4-BE49-F238E27FC236}">
                  <a16:creationId xmlns:a16="http://schemas.microsoft.com/office/drawing/2014/main" id="{DC52FAB7-249A-4243-A93B-ED4A22D446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 Box 18">
                  <a:extLst>
                    <a:ext uri="{FF2B5EF4-FFF2-40B4-BE49-F238E27FC236}">
                      <a16:creationId xmlns:a16="http://schemas.microsoft.com/office/drawing/2014/main" id="{DEAB0092-0E14-4C9A-873D-E0FAB9E2B3D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d>
                        <m:d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20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  <m:r>
                            <a:rPr lang="en-GB" altLang="en-US" sz="2000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+10</m:t>
                          </m:r>
                          <m:r>
                            <a:rPr lang="en-GB" altLang="en-US" sz="20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m:rPr>
                          <m:sty m:val="p"/>
                        </m:rPr>
                        <a:rPr lang="en-GB" altLang="en-US" sz="2000">
                          <a:latin typeface="Cambria Math" panose="02040503050406030204" pitchFamily="18" charset="0"/>
                        </a:rPr>
                        <m:t>N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2" name="Text Box 18">
                  <a:extLst>
                    <a:ext uri="{FF2B5EF4-FFF2-40B4-BE49-F238E27FC236}">
                      <a16:creationId xmlns:a16="http://schemas.microsoft.com/office/drawing/2014/main" id="{DEAB0092-0E14-4C9A-873D-E0FAB9E2B3D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309"/>
                </a:xfrm>
                <a:prstGeom prst="rect">
                  <a:avLst/>
                </a:prstGeom>
                <a:blipFill>
                  <a:blip r:embed="rId9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3" name="Oval 32">
            <a:extLst>
              <a:ext uri="{FF2B5EF4-FFF2-40B4-BE49-F238E27FC236}">
                <a16:creationId xmlns:a16="http://schemas.microsoft.com/office/drawing/2014/main" id="{A5E83B1C-5BFC-4154-AF7C-04264125EBEE}"/>
              </a:ext>
            </a:extLst>
          </p:cNvPr>
          <p:cNvSpPr/>
          <p:nvPr/>
        </p:nvSpPr>
        <p:spPr>
          <a:xfrm>
            <a:off x="610850" y="4855984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/>
          </a:p>
        </p:txBody>
      </p:sp>
    </p:spTree>
    <p:extLst>
      <p:ext uri="{BB962C8B-B14F-4D97-AF65-F5344CB8AC3E}">
        <p14:creationId xmlns:p14="http://schemas.microsoft.com/office/powerpoint/2010/main" val="565568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361988"/>
                <a:ext cx="4432968" cy="1289586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800" dirty="0">
                    <a:latin typeface="+mn-lt"/>
                  </a:rPr>
                  <a:t>A particle is acted on by three forces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1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en-US" sz="1800" b="1" i="1" smtClean="0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GB" altLang="en-US" sz="1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GB" altLang="en-US" sz="1800" b="1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altLang="en-US" sz="18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18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altLang="en-US" sz="18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altLang="en-US" sz="18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altLang="en-US" sz="18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GB" altLang="en-US" sz="18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altLang="en-US" sz="18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m:rPr>
                        <m:sty m:val="p"/>
                      </m:rPr>
                      <a:rPr lang="en-GB" altLang="en-US" sz="1800" b="0" i="0" smtClean="0">
                        <a:latin typeface="Cambria Math" panose="02040503050406030204" pitchFamily="18" charset="0"/>
                      </a:rPr>
                      <m:t>N</m:t>
                    </m:r>
                  </m:oMath>
                </a14:m>
                <a:r>
                  <a:rPr lang="en-US" altLang="en-US" sz="1800" dirty="0">
                    <a:latin typeface="+mn-lt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1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en-US" sz="1800" b="1" i="1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GB" altLang="en-US" sz="1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GB" altLang="en-US" sz="1800" b="1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altLang="en-US" sz="1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altLang="en-US" sz="1800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altLang="en-US" sz="18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altLang="en-US" sz="18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m:rPr>
                        <m:sty m:val="p"/>
                      </m:rPr>
                      <a:rPr lang="en-GB" altLang="en-US" sz="1800">
                        <a:latin typeface="Cambria Math" panose="02040503050406030204" pitchFamily="18" charset="0"/>
                      </a:rPr>
                      <m:t>N</m:t>
                    </m:r>
                  </m:oMath>
                </a14:m>
                <a:endParaRPr lang="en-GB" altLang="en-US" sz="1800" dirty="0">
                  <a:latin typeface="+mn-lt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1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altLang="en-US" sz="1800" b="1" i="1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GB" altLang="en-US" sz="18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  <m:r>
                      <a:rPr lang="en-GB" altLang="en-US" sz="1800" b="1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altLang="en-US" sz="1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  <m:r>
                          <a:rPr lang="en-GB" altLang="en-US" sz="1800" b="1" i="1"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GB" altLang="en-US" sz="18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altLang="en-US" sz="1800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m:rPr>
                        <m:sty m:val="p"/>
                      </m:rPr>
                      <a:rPr lang="en-GB" altLang="en-US" sz="1800">
                        <a:latin typeface="Cambria Math" panose="02040503050406030204" pitchFamily="18" charset="0"/>
                      </a:rPr>
                      <m:t>N</m:t>
                    </m:r>
                  </m:oMath>
                </a14:m>
                <a:r>
                  <a:rPr lang="en-US" altLang="en-US" sz="1800" dirty="0">
                    <a:latin typeface="+mn-lt"/>
                  </a:rPr>
                  <a:t>. Find the resultant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force.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361988"/>
                <a:ext cx="4432968" cy="1289586"/>
              </a:xfrm>
              <a:prstGeom prst="roundRect">
                <a:avLst>
                  <a:gd name="adj" fmla="val 16667"/>
                </a:avLst>
              </a:prstGeom>
              <a:blipFill>
                <a:blip r:embed="rId4"/>
                <a:stretch>
                  <a:fillRect b="-3271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grpSp>
        <p:nvGrpSpPr>
          <p:cNvPr id="21" name="Group 9">
            <a:extLst>
              <a:ext uri="{FF2B5EF4-FFF2-40B4-BE49-F238E27FC236}">
                <a16:creationId xmlns:a16="http://schemas.microsoft.com/office/drawing/2014/main" id="{0037E8D7-D284-423F-BE1E-087C960E32F6}"/>
              </a:ext>
            </a:extLst>
          </p:cNvPr>
          <p:cNvGrpSpPr>
            <a:grpSpLocks/>
          </p:cNvGrpSpPr>
          <p:nvPr/>
        </p:nvGrpSpPr>
        <p:grpSpPr bwMode="auto">
          <a:xfrm>
            <a:off x="5154042" y="4074869"/>
            <a:ext cx="2981781" cy="931244"/>
            <a:chOff x="3161" y="2537"/>
            <a:chExt cx="1885" cy="720"/>
          </a:xfrm>
          <a:solidFill>
            <a:srgbClr val="FFC000"/>
          </a:solidFill>
        </p:grpSpPr>
        <p:sp>
          <p:nvSpPr>
            <p:cNvPr id="22" name="AutoShape 6">
              <a:extLst>
                <a:ext uri="{FF2B5EF4-FFF2-40B4-BE49-F238E27FC236}">
                  <a16:creationId xmlns:a16="http://schemas.microsoft.com/office/drawing/2014/main" id="{1A4B562E-5E0A-4224-BB10-C1FB85E41D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1" y="2537"/>
              <a:ext cx="1885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 Box 8">
                  <a:extLst>
                    <a:ext uri="{FF2B5EF4-FFF2-40B4-BE49-F238E27FC236}">
                      <a16:creationId xmlns:a16="http://schemas.microsoft.com/office/drawing/2014/main" id="{D465347F-33CE-4EA9-89CB-6DD9E634B4C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188" y="2686"/>
                  <a:ext cx="1814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d>
                        <m:d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altLang="en-US" sz="20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altLang="en-US" sz="2000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altLang="en-US" sz="20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m:rPr>
                          <m:sty m:val="p"/>
                        </m:rPr>
                        <a:rPr lang="en-GB" altLang="en-US" sz="2000">
                          <a:latin typeface="Cambria Math" panose="02040503050406030204" pitchFamily="18" charset="0"/>
                        </a:rPr>
                        <m:t>N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3" name="Text Box 8">
                  <a:extLst>
                    <a:ext uri="{FF2B5EF4-FFF2-40B4-BE49-F238E27FC236}">
                      <a16:creationId xmlns:a16="http://schemas.microsoft.com/office/drawing/2014/main" id="{D465347F-33CE-4EA9-89CB-6DD9E634B4C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88" y="2686"/>
                  <a:ext cx="1814" cy="309"/>
                </a:xfrm>
                <a:prstGeom prst="rect">
                  <a:avLst/>
                </a:prstGeom>
                <a:blipFill>
                  <a:blip r:embed="rId6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4" name="Group 10">
            <a:extLst>
              <a:ext uri="{FF2B5EF4-FFF2-40B4-BE49-F238E27FC236}">
                <a16:creationId xmlns:a16="http://schemas.microsoft.com/office/drawing/2014/main" id="{FAA54D98-7225-424E-9D29-239A652F898B}"/>
              </a:ext>
            </a:extLst>
          </p:cNvPr>
          <p:cNvGrpSpPr>
            <a:grpSpLocks/>
          </p:cNvGrpSpPr>
          <p:nvPr/>
        </p:nvGrpSpPr>
        <p:grpSpPr bwMode="auto">
          <a:xfrm>
            <a:off x="5154044" y="5250143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25" name="AutoShape 11">
              <a:extLst>
                <a:ext uri="{FF2B5EF4-FFF2-40B4-BE49-F238E27FC236}">
                  <a16:creationId xmlns:a16="http://schemas.microsoft.com/office/drawing/2014/main" id="{FB2AE1AB-B910-4FAA-BDC8-243237D98D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 Box 12">
                  <a:extLst>
                    <a:ext uri="{FF2B5EF4-FFF2-40B4-BE49-F238E27FC236}">
                      <a16:creationId xmlns:a16="http://schemas.microsoft.com/office/drawing/2014/main" id="{E5118ECE-DC8E-46EE-9C08-511B67D2575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48" y="2765"/>
                  <a:ext cx="1762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d>
                        <m:d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GB" altLang="en-US" sz="20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GB" altLang="en-US" sz="2000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altLang="en-US" sz="20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m:rPr>
                          <m:sty m:val="p"/>
                        </m:rPr>
                        <a:rPr lang="en-GB" altLang="en-US" sz="2000">
                          <a:latin typeface="Cambria Math" panose="02040503050406030204" pitchFamily="18" charset="0"/>
                        </a:rPr>
                        <m:t>N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6" name="Text Box 12">
                  <a:extLst>
                    <a:ext uri="{FF2B5EF4-FFF2-40B4-BE49-F238E27FC236}">
                      <a16:creationId xmlns:a16="http://schemas.microsoft.com/office/drawing/2014/main" id="{E5118ECE-DC8E-46EE-9C08-511B67D2575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8" y="2765"/>
                  <a:ext cx="1762" cy="309"/>
                </a:xfrm>
                <a:prstGeom prst="rect">
                  <a:avLst/>
                </a:prstGeom>
                <a:blipFill>
                  <a:blip r:embed="rId7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7" name="Group 13">
            <a:extLst>
              <a:ext uri="{FF2B5EF4-FFF2-40B4-BE49-F238E27FC236}">
                <a16:creationId xmlns:a16="http://schemas.microsoft.com/office/drawing/2014/main" id="{21DBF7B0-0AB9-487D-8682-9090E25A4927}"/>
              </a:ext>
            </a:extLst>
          </p:cNvPr>
          <p:cNvGrpSpPr>
            <a:grpSpLocks/>
          </p:cNvGrpSpPr>
          <p:nvPr/>
        </p:nvGrpSpPr>
        <p:grpSpPr bwMode="auto">
          <a:xfrm>
            <a:off x="1104408" y="4074868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28" name="AutoShape 14">
              <a:extLst>
                <a:ext uri="{FF2B5EF4-FFF2-40B4-BE49-F238E27FC236}">
                  <a16:creationId xmlns:a16="http://schemas.microsoft.com/office/drawing/2014/main" id="{637657E8-EE39-4AAE-A7D4-BE1099DEF6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 Box 15">
                  <a:extLst>
                    <a:ext uri="{FF2B5EF4-FFF2-40B4-BE49-F238E27FC236}">
                      <a16:creationId xmlns:a16="http://schemas.microsoft.com/office/drawing/2014/main" id="{FA83E799-24A2-45D1-B7A3-F9C4918797D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55" y="2792"/>
                  <a:ext cx="1743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d>
                        <m:d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b="0" i="0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altLang="en-US" sz="2000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+7</m:t>
                          </m:r>
                          <m:r>
                            <a:rPr lang="en-GB" altLang="en-US" sz="2000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altLang="en-US" sz="2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altLang="en-US" sz="2000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m:rPr>
                          <m:sty m:val="p"/>
                        </m:rPr>
                        <a:rPr lang="en-GB" altLang="en-US" sz="2000" b="0" i="0" smtClean="0">
                          <a:latin typeface="Cambria Math" panose="02040503050406030204" pitchFamily="18" charset="0"/>
                        </a:rPr>
                        <m:t>N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9" name="Text Box 15">
                  <a:extLst>
                    <a:ext uri="{FF2B5EF4-FFF2-40B4-BE49-F238E27FC236}">
                      <a16:creationId xmlns:a16="http://schemas.microsoft.com/office/drawing/2014/main" id="{FA83E799-24A2-45D1-B7A3-F9C4918797D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5" y="2792"/>
                  <a:ext cx="1743" cy="309"/>
                </a:xfrm>
                <a:prstGeom prst="rect">
                  <a:avLst/>
                </a:prstGeom>
                <a:blipFill>
                  <a:blip r:embed="rId8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" name="Group 16">
            <a:extLst>
              <a:ext uri="{FF2B5EF4-FFF2-40B4-BE49-F238E27FC236}">
                <a16:creationId xmlns:a16="http://schemas.microsoft.com/office/drawing/2014/main" id="{E1D9FA03-6592-40F3-89E6-C926D3426453}"/>
              </a:ext>
            </a:extLst>
          </p:cNvPr>
          <p:cNvGrpSpPr>
            <a:grpSpLocks/>
          </p:cNvGrpSpPr>
          <p:nvPr/>
        </p:nvGrpSpPr>
        <p:grpSpPr bwMode="auto">
          <a:xfrm>
            <a:off x="1104408" y="5250143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1" name="AutoShape 17">
              <a:extLst>
                <a:ext uri="{FF2B5EF4-FFF2-40B4-BE49-F238E27FC236}">
                  <a16:creationId xmlns:a16="http://schemas.microsoft.com/office/drawing/2014/main" id="{DC52FAB7-249A-4243-A93B-ED4A22D446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 Box 18">
                  <a:extLst>
                    <a:ext uri="{FF2B5EF4-FFF2-40B4-BE49-F238E27FC236}">
                      <a16:creationId xmlns:a16="http://schemas.microsoft.com/office/drawing/2014/main" id="{DEAB0092-0E14-4C9A-873D-E0FAB9E2B3D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d>
                        <m:d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altLang="en-US" sz="20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GB" altLang="en-US" sz="2000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GB" altLang="en-US" sz="20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m:rPr>
                          <m:sty m:val="p"/>
                        </m:rPr>
                        <a:rPr lang="en-GB" altLang="en-US" sz="2000">
                          <a:latin typeface="Cambria Math" panose="02040503050406030204" pitchFamily="18" charset="0"/>
                        </a:rPr>
                        <m:t>N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2" name="Text Box 18">
                  <a:extLst>
                    <a:ext uri="{FF2B5EF4-FFF2-40B4-BE49-F238E27FC236}">
                      <a16:creationId xmlns:a16="http://schemas.microsoft.com/office/drawing/2014/main" id="{DEAB0092-0E14-4C9A-873D-E0FAB9E2B3D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309"/>
                </a:xfrm>
                <a:prstGeom prst="rect">
                  <a:avLst/>
                </a:prstGeom>
                <a:blipFill>
                  <a:blip r:embed="rId9"/>
                  <a:stretch>
                    <a:fillRect t="-7692" b="-292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3" name="Oval 32">
            <a:extLst>
              <a:ext uri="{FF2B5EF4-FFF2-40B4-BE49-F238E27FC236}">
                <a16:creationId xmlns:a16="http://schemas.microsoft.com/office/drawing/2014/main" id="{A5E83B1C-5BFC-4154-AF7C-04264125EBEE}"/>
              </a:ext>
            </a:extLst>
          </p:cNvPr>
          <p:cNvSpPr/>
          <p:nvPr/>
        </p:nvSpPr>
        <p:spPr>
          <a:xfrm>
            <a:off x="4884642" y="3976947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/>
          </a:p>
        </p:txBody>
      </p:sp>
    </p:spTree>
    <p:extLst>
      <p:ext uri="{BB962C8B-B14F-4D97-AF65-F5344CB8AC3E}">
        <p14:creationId xmlns:p14="http://schemas.microsoft.com/office/powerpoint/2010/main" val="1057226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361988"/>
                <a:ext cx="4432968" cy="1289586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800" dirty="0">
                    <a:latin typeface="+mn-lt"/>
                  </a:rPr>
                  <a:t>Given that a force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altLang="en-US" sz="18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altLang="en-US" sz="18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altLang="en-US" sz="18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altLang="en-US" sz="18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GB" altLang="en-US" sz="18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altLang="en-US" sz="18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en-GB" altLang="en-US" sz="18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m:rPr>
                        <m:sty m:val="p"/>
                      </m:rPr>
                      <a:rPr lang="en-GB" altLang="en-US" sz="1800" b="0" i="0" smtClean="0">
                        <a:latin typeface="Cambria Math" panose="02040503050406030204" pitchFamily="18" charset="0"/>
                      </a:rPr>
                      <m:t>N</m:t>
                    </m:r>
                  </m:oMath>
                </a14:m>
                <a:r>
                  <a:rPr lang="en-US" altLang="en-US" sz="1800" dirty="0">
                    <a:latin typeface="+mn-lt"/>
                  </a:rPr>
                  <a:t> acts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on a particle of 4kg, find the acceleration of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the particle.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361988"/>
                <a:ext cx="4432968" cy="1289586"/>
              </a:xfrm>
              <a:prstGeom prst="roundRect">
                <a:avLst>
                  <a:gd name="adj" fmla="val 16667"/>
                </a:avLst>
              </a:prstGeom>
              <a:blipFill>
                <a:blip r:embed="rId4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grpSp>
        <p:nvGrpSpPr>
          <p:cNvPr id="21" name="Group 9">
            <a:extLst>
              <a:ext uri="{FF2B5EF4-FFF2-40B4-BE49-F238E27FC236}">
                <a16:creationId xmlns:a16="http://schemas.microsoft.com/office/drawing/2014/main" id="{0037E8D7-D284-423F-BE1E-087C960E32F6}"/>
              </a:ext>
            </a:extLst>
          </p:cNvPr>
          <p:cNvGrpSpPr>
            <a:grpSpLocks/>
          </p:cNvGrpSpPr>
          <p:nvPr/>
        </p:nvGrpSpPr>
        <p:grpSpPr bwMode="auto">
          <a:xfrm>
            <a:off x="5154042" y="4074869"/>
            <a:ext cx="2981781" cy="931244"/>
            <a:chOff x="3161" y="2537"/>
            <a:chExt cx="1885" cy="720"/>
          </a:xfrm>
          <a:solidFill>
            <a:srgbClr val="FFC000"/>
          </a:solidFill>
        </p:grpSpPr>
        <p:sp>
          <p:nvSpPr>
            <p:cNvPr id="22" name="AutoShape 6">
              <a:extLst>
                <a:ext uri="{FF2B5EF4-FFF2-40B4-BE49-F238E27FC236}">
                  <a16:creationId xmlns:a16="http://schemas.microsoft.com/office/drawing/2014/main" id="{1A4B562E-5E0A-4224-BB10-C1FB85E41D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1" y="2537"/>
              <a:ext cx="1885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 Box 8">
                  <a:extLst>
                    <a:ext uri="{FF2B5EF4-FFF2-40B4-BE49-F238E27FC236}">
                      <a16:creationId xmlns:a16="http://schemas.microsoft.com/office/drawing/2014/main" id="{D465347F-33CE-4EA9-89CB-6DD9E634B4C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185" y="2742"/>
                  <a:ext cx="1814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d>
                        <m:d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b="0" i="0" smtClean="0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en-GB" altLang="en-US" sz="20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  <m:r>
                            <a:rPr lang="en-GB" altLang="en-US" sz="2000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+48</m:t>
                          </m:r>
                          <m:r>
                            <a:rPr lang="en-GB" altLang="en-US" sz="20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3" name="Text Box 8">
                  <a:extLst>
                    <a:ext uri="{FF2B5EF4-FFF2-40B4-BE49-F238E27FC236}">
                      <a16:creationId xmlns:a16="http://schemas.microsoft.com/office/drawing/2014/main" id="{D465347F-33CE-4EA9-89CB-6DD9E634B4C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85" y="2742"/>
                  <a:ext cx="1814" cy="309"/>
                </a:xfrm>
                <a:prstGeom prst="rect">
                  <a:avLst/>
                </a:prstGeom>
                <a:blipFill>
                  <a:blip r:embed="rId6"/>
                  <a:stretch>
                    <a:fillRect t="-7576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4" name="Group 10">
            <a:extLst>
              <a:ext uri="{FF2B5EF4-FFF2-40B4-BE49-F238E27FC236}">
                <a16:creationId xmlns:a16="http://schemas.microsoft.com/office/drawing/2014/main" id="{FAA54D98-7225-424E-9D29-239A652F898B}"/>
              </a:ext>
            </a:extLst>
          </p:cNvPr>
          <p:cNvGrpSpPr>
            <a:grpSpLocks/>
          </p:cNvGrpSpPr>
          <p:nvPr/>
        </p:nvGrpSpPr>
        <p:grpSpPr bwMode="auto">
          <a:xfrm>
            <a:off x="5154044" y="5250143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25" name="AutoShape 11">
              <a:extLst>
                <a:ext uri="{FF2B5EF4-FFF2-40B4-BE49-F238E27FC236}">
                  <a16:creationId xmlns:a16="http://schemas.microsoft.com/office/drawing/2014/main" id="{FB2AE1AB-B910-4FAA-BDC8-243237D98D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 Box 12">
                  <a:extLst>
                    <a:ext uri="{FF2B5EF4-FFF2-40B4-BE49-F238E27FC236}">
                      <a16:creationId xmlns:a16="http://schemas.microsoft.com/office/drawing/2014/main" id="{E5118ECE-DC8E-46EE-9C08-511B67D2575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37" y="2705"/>
                  <a:ext cx="1762" cy="45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alt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205</m:t>
                              </m:r>
                            </m:e>
                          </m:rad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6" name="Text Box 12">
                  <a:extLst>
                    <a:ext uri="{FF2B5EF4-FFF2-40B4-BE49-F238E27FC236}">
                      <a16:creationId xmlns:a16="http://schemas.microsoft.com/office/drawing/2014/main" id="{E5118ECE-DC8E-46EE-9C08-511B67D2575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37" y="2705"/>
                  <a:ext cx="1762" cy="452"/>
                </a:xfrm>
                <a:prstGeom prst="rect">
                  <a:avLst/>
                </a:prstGeom>
                <a:blipFill>
                  <a:blip r:embed="rId7"/>
                  <a:stretch>
                    <a:fillRect b="-625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7" name="Group 13">
            <a:extLst>
              <a:ext uri="{FF2B5EF4-FFF2-40B4-BE49-F238E27FC236}">
                <a16:creationId xmlns:a16="http://schemas.microsoft.com/office/drawing/2014/main" id="{21DBF7B0-0AB9-487D-8682-9090E25A4927}"/>
              </a:ext>
            </a:extLst>
          </p:cNvPr>
          <p:cNvGrpSpPr>
            <a:grpSpLocks/>
          </p:cNvGrpSpPr>
          <p:nvPr/>
        </p:nvGrpSpPr>
        <p:grpSpPr bwMode="auto">
          <a:xfrm>
            <a:off x="1104408" y="4074868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28" name="AutoShape 14">
              <a:extLst>
                <a:ext uri="{FF2B5EF4-FFF2-40B4-BE49-F238E27FC236}">
                  <a16:creationId xmlns:a16="http://schemas.microsoft.com/office/drawing/2014/main" id="{637657E8-EE39-4AAE-A7D4-BE1099DEF6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 Box 15">
                  <a:extLst>
                    <a:ext uri="{FF2B5EF4-FFF2-40B4-BE49-F238E27FC236}">
                      <a16:creationId xmlns:a16="http://schemas.microsoft.com/office/drawing/2014/main" id="{FA83E799-24A2-45D1-B7A3-F9C4918797D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55" y="2748"/>
                  <a:ext cx="1743" cy="42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d>
                        <m:d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000" b="0" i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altLang="en-US" sz="2000" b="0" i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GB" altLang="en-US" sz="2000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altLang="en-US" sz="2000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altLang="en-US" sz="2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altLang="en-US" sz="2000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9" name="Text Box 15">
                  <a:extLst>
                    <a:ext uri="{FF2B5EF4-FFF2-40B4-BE49-F238E27FC236}">
                      <a16:creationId xmlns:a16="http://schemas.microsoft.com/office/drawing/2014/main" id="{FA83E799-24A2-45D1-B7A3-F9C4918797D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5" y="2748"/>
                  <a:ext cx="1743" cy="428"/>
                </a:xfrm>
                <a:prstGeom prst="rect">
                  <a:avLst/>
                </a:prstGeom>
                <a:blipFill>
                  <a:blip r:embed="rId8"/>
                  <a:stretch>
                    <a:fillRect b="-439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" name="Group 16">
            <a:extLst>
              <a:ext uri="{FF2B5EF4-FFF2-40B4-BE49-F238E27FC236}">
                <a16:creationId xmlns:a16="http://schemas.microsoft.com/office/drawing/2014/main" id="{E1D9FA03-6592-40F3-89E6-C926D3426453}"/>
              </a:ext>
            </a:extLst>
          </p:cNvPr>
          <p:cNvGrpSpPr>
            <a:grpSpLocks/>
          </p:cNvGrpSpPr>
          <p:nvPr/>
        </p:nvGrpSpPr>
        <p:grpSpPr bwMode="auto">
          <a:xfrm>
            <a:off x="1104408" y="5250143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1" name="AutoShape 17">
              <a:extLst>
                <a:ext uri="{FF2B5EF4-FFF2-40B4-BE49-F238E27FC236}">
                  <a16:creationId xmlns:a16="http://schemas.microsoft.com/office/drawing/2014/main" id="{DC52FAB7-249A-4243-A93B-ED4A22D446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 Box 18">
                  <a:extLst>
                    <a:ext uri="{FF2B5EF4-FFF2-40B4-BE49-F238E27FC236}">
                      <a16:creationId xmlns:a16="http://schemas.microsoft.com/office/drawing/2014/main" id="{DEAB0092-0E14-4C9A-873D-E0FAB9E2B3D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33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altLang="en-US" sz="20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205</m:t>
                          </m:r>
                        </m:e>
                      </m:rad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2" name="Text Box 18">
                  <a:extLst>
                    <a:ext uri="{FF2B5EF4-FFF2-40B4-BE49-F238E27FC236}">
                      <a16:creationId xmlns:a16="http://schemas.microsoft.com/office/drawing/2014/main" id="{DEAB0092-0E14-4C9A-873D-E0FAB9E2B3D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332"/>
                </a:xfrm>
                <a:prstGeom prst="rect">
                  <a:avLst/>
                </a:prstGeom>
                <a:blipFill>
                  <a:blip r:embed="rId9"/>
                  <a:stretch>
                    <a:fillRect b="-2714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3" name="Oval 32">
            <a:extLst>
              <a:ext uri="{FF2B5EF4-FFF2-40B4-BE49-F238E27FC236}">
                <a16:creationId xmlns:a16="http://schemas.microsoft.com/office/drawing/2014/main" id="{A5E83B1C-5BFC-4154-AF7C-04264125EBEE}"/>
              </a:ext>
            </a:extLst>
          </p:cNvPr>
          <p:cNvSpPr/>
          <p:nvPr/>
        </p:nvSpPr>
        <p:spPr>
          <a:xfrm>
            <a:off x="751322" y="3976947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/>
          </a:p>
        </p:txBody>
      </p:sp>
    </p:spTree>
    <p:extLst>
      <p:ext uri="{BB962C8B-B14F-4D97-AF65-F5344CB8AC3E}">
        <p14:creationId xmlns:p14="http://schemas.microsoft.com/office/powerpoint/2010/main" val="1186688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3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6A5F399-CC37-49F5-BA96-CB44C036E8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80CA5DF-C123-41B3-93FC-C75743A675E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AA5C5F-7DBF-4B46-918F-B2163CFFA2CC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</TotalTime>
  <Words>300</Words>
  <Application>Microsoft Office PowerPoint</Application>
  <PresentationFormat>On-screen Show (4:3)</PresentationFormat>
  <Paragraphs>27</Paragraphs>
  <Slides>4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 Theme</vt:lpstr>
      <vt:lpstr>Applications to mechanics (12.4)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33</cp:revision>
  <dcterms:created xsi:type="dcterms:W3CDTF">2020-04-22T14:47:14Z</dcterms:created>
  <dcterms:modified xsi:type="dcterms:W3CDTF">2020-12-23T14:37:36Z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