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8"/>
  </p:notesMasterIdLst>
  <p:sldIdLst>
    <p:sldId id="354" r:id="rId5"/>
    <p:sldId id="355" r:id="rId6"/>
    <p:sldId id="375" r:id="rId7"/>
    <p:sldId id="376" r:id="rId8"/>
    <p:sldId id="377" r:id="rId9"/>
    <p:sldId id="378" r:id="rId10"/>
    <p:sldId id="379" r:id="rId11"/>
    <p:sldId id="380" r:id="rId12"/>
    <p:sldId id="381" r:id="rId13"/>
    <p:sldId id="382" r:id="rId14"/>
    <p:sldId id="383" r:id="rId15"/>
    <p:sldId id="384" r:id="rId16"/>
    <p:sldId id="385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E6C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14" autoAdjust="0"/>
    <p:restoredTop sz="94660"/>
  </p:normalViewPr>
  <p:slideViewPr>
    <p:cSldViewPr>
      <p:cViewPr varScale="1">
        <p:scale>
          <a:sx n="70" d="100"/>
          <a:sy n="70" d="100"/>
        </p:scale>
        <p:origin x="108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02095-0A9F-4450-853C-1E417FC6D87B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9C520B-0B46-4152-9368-257B61061A1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040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3252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50027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96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549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643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134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5497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9840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707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1353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24E3E-551F-43C6-831F-FF63395BF3B9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7199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/>
            </a:gs>
            <a:gs pos="7000">
              <a:schemeClr val="accent4">
                <a:lumMod val="20000"/>
                <a:lumOff val="80000"/>
              </a:schemeClr>
            </a:gs>
            <a:gs pos="95000">
              <a:schemeClr val="accent4">
                <a:lumMod val="20000"/>
                <a:lumOff val="80000"/>
              </a:schemeClr>
            </a:gs>
            <a:gs pos="100000">
              <a:schemeClr val="accent4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524E3E-551F-43C6-831F-FF63395BF3B9}" type="datetimeFigureOut">
              <a:rPr lang="en-GB" smtClean="0"/>
              <a:t>09/12/2020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13FA7E-978D-430D-A6E0-EE4AD41889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0495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7.png"/><Relationship Id="rId13" Type="http://schemas.openxmlformats.org/officeDocument/2006/relationships/image" Target="../media/image173.png"/><Relationship Id="rId18" Type="http://schemas.openxmlformats.org/officeDocument/2006/relationships/image" Target="../media/image184.png"/><Relationship Id="rId3" Type="http://schemas.openxmlformats.org/officeDocument/2006/relationships/image" Target="../media/image124.png"/><Relationship Id="rId21" Type="http://schemas.openxmlformats.org/officeDocument/2006/relationships/image" Target="../media/image182.png"/><Relationship Id="rId7" Type="http://schemas.openxmlformats.org/officeDocument/2006/relationships/image" Target="../media/image169.png"/><Relationship Id="rId12" Type="http://schemas.openxmlformats.org/officeDocument/2006/relationships/image" Target="../media/image172.png"/><Relationship Id="rId17" Type="http://schemas.openxmlformats.org/officeDocument/2006/relationships/image" Target="../media/image183.png"/><Relationship Id="rId25" Type="http://schemas.openxmlformats.org/officeDocument/2006/relationships/image" Target="../media/image190.png"/><Relationship Id="rId2" Type="http://schemas.openxmlformats.org/officeDocument/2006/relationships/image" Target="../media/image165.png"/><Relationship Id="rId16" Type="http://schemas.openxmlformats.org/officeDocument/2006/relationships/image" Target="../media/image176.png"/><Relationship Id="rId20" Type="http://schemas.openxmlformats.org/officeDocument/2006/relationships/image" Target="../media/image18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8.png"/><Relationship Id="rId11" Type="http://schemas.openxmlformats.org/officeDocument/2006/relationships/image" Target="../media/image171.png"/><Relationship Id="rId24" Type="http://schemas.openxmlformats.org/officeDocument/2006/relationships/image" Target="../media/image189.png"/><Relationship Id="rId5" Type="http://schemas.openxmlformats.org/officeDocument/2006/relationships/image" Target="../media/image167.png"/><Relationship Id="rId15" Type="http://schemas.openxmlformats.org/officeDocument/2006/relationships/image" Target="../media/image175.png"/><Relationship Id="rId23" Type="http://schemas.openxmlformats.org/officeDocument/2006/relationships/image" Target="../media/image188.png"/><Relationship Id="rId10" Type="http://schemas.openxmlformats.org/officeDocument/2006/relationships/image" Target="../media/image125.png"/><Relationship Id="rId19" Type="http://schemas.openxmlformats.org/officeDocument/2006/relationships/image" Target="../media/image185.png"/><Relationship Id="rId4" Type="http://schemas.openxmlformats.org/officeDocument/2006/relationships/image" Target="../media/image166.png"/><Relationship Id="rId9" Type="http://schemas.openxmlformats.org/officeDocument/2006/relationships/image" Target="../media/image170.png"/><Relationship Id="rId14" Type="http://schemas.openxmlformats.org/officeDocument/2006/relationships/image" Target="../media/image174.png"/><Relationship Id="rId22" Type="http://schemas.openxmlformats.org/officeDocument/2006/relationships/image" Target="../media/image187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7.png"/><Relationship Id="rId13" Type="http://schemas.openxmlformats.org/officeDocument/2006/relationships/image" Target="../media/image173.png"/><Relationship Id="rId18" Type="http://schemas.openxmlformats.org/officeDocument/2006/relationships/image" Target="../media/image193.png"/><Relationship Id="rId26" Type="http://schemas.openxmlformats.org/officeDocument/2006/relationships/image" Target="../media/image201.png"/><Relationship Id="rId3" Type="http://schemas.openxmlformats.org/officeDocument/2006/relationships/image" Target="../media/image124.png"/><Relationship Id="rId21" Type="http://schemas.openxmlformats.org/officeDocument/2006/relationships/image" Target="../media/image196.png"/><Relationship Id="rId7" Type="http://schemas.openxmlformats.org/officeDocument/2006/relationships/image" Target="../media/image169.png"/><Relationship Id="rId12" Type="http://schemas.openxmlformats.org/officeDocument/2006/relationships/image" Target="../media/image172.png"/><Relationship Id="rId17" Type="http://schemas.openxmlformats.org/officeDocument/2006/relationships/image" Target="../media/image192.png"/><Relationship Id="rId25" Type="http://schemas.openxmlformats.org/officeDocument/2006/relationships/image" Target="../media/image200.png"/><Relationship Id="rId2" Type="http://schemas.openxmlformats.org/officeDocument/2006/relationships/image" Target="../media/image191.png"/><Relationship Id="rId16" Type="http://schemas.openxmlformats.org/officeDocument/2006/relationships/image" Target="../media/image176.png"/><Relationship Id="rId20" Type="http://schemas.openxmlformats.org/officeDocument/2006/relationships/image" Target="../media/image195.png"/><Relationship Id="rId29" Type="http://schemas.openxmlformats.org/officeDocument/2006/relationships/image" Target="../media/image20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8.png"/><Relationship Id="rId11" Type="http://schemas.openxmlformats.org/officeDocument/2006/relationships/image" Target="../media/image171.png"/><Relationship Id="rId24" Type="http://schemas.openxmlformats.org/officeDocument/2006/relationships/image" Target="../media/image199.png"/><Relationship Id="rId5" Type="http://schemas.openxmlformats.org/officeDocument/2006/relationships/image" Target="../media/image167.png"/><Relationship Id="rId15" Type="http://schemas.openxmlformats.org/officeDocument/2006/relationships/image" Target="../media/image175.png"/><Relationship Id="rId23" Type="http://schemas.openxmlformats.org/officeDocument/2006/relationships/image" Target="../media/image198.png"/><Relationship Id="rId28" Type="http://schemas.openxmlformats.org/officeDocument/2006/relationships/image" Target="../media/image203.png"/><Relationship Id="rId10" Type="http://schemas.openxmlformats.org/officeDocument/2006/relationships/image" Target="../media/image125.png"/><Relationship Id="rId19" Type="http://schemas.openxmlformats.org/officeDocument/2006/relationships/image" Target="../media/image194.png"/><Relationship Id="rId31" Type="http://schemas.openxmlformats.org/officeDocument/2006/relationships/image" Target="../media/image206.png"/><Relationship Id="rId4" Type="http://schemas.openxmlformats.org/officeDocument/2006/relationships/image" Target="../media/image166.png"/><Relationship Id="rId9" Type="http://schemas.openxmlformats.org/officeDocument/2006/relationships/image" Target="../media/image170.png"/><Relationship Id="rId14" Type="http://schemas.openxmlformats.org/officeDocument/2006/relationships/image" Target="../media/image174.png"/><Relationship Id="rId22" Type="http://schemas.openxmlformats.org/officeDocument/2006/relationships/image" Target="../media/image197.png"/><Relationship Id="rId27" Type="http://schemas.openxmlformats.org/officeDocument/2006/relationships/image" Target="../media/image202.png"/><Relationship Id="rId30" Type="http://schemas.openxmlformats.org/officeDocument/2006/relationships/image" Target="../media/image205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7.png"/><Relationship Id="rId13" Type="http://schemas.openxmlformats.org/officeDocument/2006/relationships/image" Target="../media/image173.png"/><Relationship Id="rId18" Type="http://schemas.openxmlformats.org/officeDocument/2006/relationships/image" Target="../media/image193.png"/><Relationship Id="rId26" Type="http://schemas.openxmlformats.org/officeDocument/2006/relationships/image" Target="../media/image212.png"/><Relationship Id="rId3" Type="http://schemas.openxmlformats.org/officeDocument/2006/relationships/image" Target="../media/image124.png"/><Relationship Id="rId21" Type="http://schemas.openxmlformats.org/officeDocument/2006/relationships/image" Target="../media/image207.png"/><Relationship Id="rId7" Type="http://schemas.openxmlformats.org/officeDocument/2006/relationships/image" Target="../media/image169.png"/><Relationship Id="rId12" Type="http://schemas.openxmlformats.org/officeDocument/2006/relationships/image" Target="../media/image172.png"/><Relationship Id="rId17" Type="http://schemas.openxmlformats.org/officeDocument/2006/relationships/image" Target="../media/image192.png"/><Relationship Id="rId25" Type="http://schemas.openxmlformats.org/officeDocument/2006/relationships/image" Target="../media/image211.png"/><Relationship Id="rId2" Type="http://schemas.openxmlformats.org/officeDocument/2006/relationships/image" Target="../media/image191.png"/><Relationship Id="rId16" Type="http://schemas.openxmlformats.org/officeDocument/2006/relationships/image" Target="../media/image176.png"/><Relationship Id="rId20" Type="http://schemas.openxmlformats.org/officeDocument/2006/relationships/image" Target="../media/image20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8.png"/><Relationship Id="rId11" Type="http://schemas.openxmlformats.org/officeDocument/2006/relationships/image" Target="../media/image171.png"/><Relationship Id="rId24" Type="http://schemas.openxmlformats.org/officeDocument/2006/relationships/image" Target="../media/image210.png"/><Relationship Id="rId5" Type="http://schemas.openxmlformats.org/officeDocument/2006/relationships/image" Target="../media/image167.png"/><Relationship Id="rId15" Type="http://schemas.openxmlformats.org/officeDocument/2006/relationships/image" Target="../media/image175.png"/><Relationship Id="rId23" Type="http://schemas.openxmlformats.org/officeDocument/2006/relationships/image" Target="../media/image209.png"/><Relationship Id="rId10" Type="http://schemas.openxmlformats.org/officeDocument/2006/relationships/image" Target="../media/image125.png"/><Relationship Id="rId19" Type="http://schemas.openxmlformats.org/officeDocument/2006/relationships/image" Target="../media/image205.png"/><Relationship Id="rId4" Type="http://schemas.openxmlformats.org/officeDocument/2006/relationships/image" Target="../media/image166.png"/><Relationship Id="rId9" Type="http://schemas.openxmlformats.org/officeDocument/2006/relationships/image" Target="../media/image170.png"/><Relationship Id="rId14" Type="http://schemas.openxmlformats.org/officeDocument/2006/relationships/image" Target="../media/image174.png"/><Relationship Id="rId22" Type="http://schemas.openxmlformats.org/officeDocument/2006/relationships/image" Target="../media/image208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7.png"/><Relationship Id="rId13" Type="http://schemas.openxmlformats.org/officeDocument/2006/relationships/image" Target="../media/image173.png"/><Relationship Id="rId18" Type="http://schemas.openxmlformats.org/officeDocument/2006/relationships/image" Target="../media/image193.png"/><Relationship Id="rId3" Type="http://schemas.openxmlformats.org/officeDocument/2006/relationships/image" Target="../media/image124.png"/><Relationship Id="rId21" Type="http://schemas.openxmlformats.org/officeDocument/2006/relationships/image" Target="../media/image213.png"/><Relationship Id="rId7" Type="http://schemas.openxmlformats.org/officeDocument/2006/relationships/image" Target="../media/image169.png"/><Relationship Id="rId12" Type="http://schemas.openxmlformats.org/officeDocument/2006/relationships/image" Target="../media/image172.png"/><Relationship Id="rId17" Type="http://schemas.openxmlformats.org/officeDocument/2006/relationships/image" Target="../media/image192.png"/><Relationship Id="rId25" Type="http://schemas.openxmlformats.org/officeDocument/2006/relationships/image" Target="../media/image217.png"/><Relationship Id="rId2" Type="http://schemas.openxmlformats.org/officeDocument/2006/relationships/image" Target="../media/image191.png"/><Relationship Id="rId16" Type="http://schemas.openxmlformats.org/officeDocument/2006/relationships/image" Target="../media/image176.png"/><Relationship Id="rId20" Type="http://schemas.openxmlformats.org/officeDocument/2006/relationships/image" Target="../media/image20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8.png"/><Relationship Id="rId11" Type="http://schemas.openxmlformats.org/officeDocument/2006/relationships/image" Target="../media/image171.png"/><Relationship Id="rId24" Type="http://schemas.openxmlformats.org/officeDocument/2006/relationships/image" Target="../media/image216.png"/><Relationship Id="rId5" Type="http://schemas.openxmlformats.org/officeDocument/2006/relationships/image" Target="../media/image167.png"/><Relationship Id="rId15" Type="http://schemas.openxmlformats.org/officeDocument/2006/relationships/image" Target="../media/image175.png"/><Relationship Id="rId23" Type="http://schemas.openxmlformats.org/officeDocument/2006/relationships/image" Target="../media/image215.png"/><Relationship Id="rId10" Type="http://schemas.openxmlformats.org/officeDocument/2006/relationships/image" Target="../media/image125.png"/><Relationship Id="rId19" Type="http://schemas.openxmlformats.org/officeDocument/2006/relationships/image" Target="../media/image205.png"/><Relationship Id="rId4" Type="http://schemas.openxmlformats.org/officeDocument/2006/relationships/image" Target="../media/image166.png"/><Relationship Id="rId9" Type="http://schemas.openxmlformats.org/officeDocument/2006/relationships/image" Target="../media/image170.png"/><Relationship Id="rId14" Type="http://schemas.openxmlformats.org/officeDocument/2006/relationships/image" Target="../media/image174.png"/><Relationship Id="rId22" Type="http://schemas.openxmlformats.org/officeDocument/2006/relationships/image" Target="../media/image214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4.png"/><Relationship Id="rId3" Type="http://schemas.openxmlformats.org/officeDocument/2006/relationships/image" Target="../media/image109.png"/><Relationship Id="rId7" Type="http://schemas.openxmlformats.org/officeDocument/2006/relationships/image" Target="../media/image113.png"/><Relationship Id="rId12" Type="http://schemas.openxmlformats.org/officeDocument/2006/relationships/image" Target="../media/image118.png"/><Relationship Id="rId2" Type="http://schemas.openxmlformats.org/officeDocument/2006/relationships/image" Target="../media/image10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2.png"/><Relationship Id="rId11" Type="http://schemas.openxmlformats.org/officeDocument/2006/relationships/image" Target="../media/image117.png"/><Relationship Id="rId5" Type="http://schemas.openxmlformats.org/officeDocument/2006/relationships/image" Target="../media/image111.png"/><Relationship Id="rId10" Type="http://schemas.openxmlformats.org/officeDocument/2006/relationships/image" Target="../media/image116.png"/><Relationship Id="rId4" Type="http://schemas.openxmlformats.org/officeDocument/2006/relationships/image" Target="../media/image110.png"/><Relationship Id="rId9" Type="http://schemas.openxmlformats.org/officeDocument/2006/relationships/image" Target="../media/image11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7.png"/><Relationship Id="rId7" Type="http://schemas.openxmlformats.org/officeDocument/2006/relationships/image" Target="../media/image122.png"/><Relationship Id="rId2" Type="http://schemas.openxmlformats.org/officeDocument/2006/relationships/image" Target="../media/image1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1.png"/><Relationship Id="rId5" Type="http://schemas.openxmlformats.org/officeDocument/2006/relationships/image" Target="../media/image120.png"/><Relationship Id="rId4" Type="http://schemas.openxmlformats.org/officeDocument/2006/relationships/image" Target="../media/image11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7.png"/><Relationship Id="rId3" Type="http://schemas.openxmlformats.org/officeDocument/2006/relationships/image" Target="../media/image117.png"/><Relationship Id="rId7" Type="http://schemas.openxmlformats.org/officeDocument/2006/relationships/image" Target="../media/image126.png"/><Relationship Id="rId2" Type="http://schemas.openxmlformats.org/officeDocument/2006/relationships/image" Target="../media/image1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5.png"/><Relationship Id="rId5" Type="http://schemas.openxmlformats.org/officeDocument/2006/relationships/image" Target="../media/image124.png"/><Relationship Id="rId4" Type="http://schemas.openxmlformats.org/officeDocument/2006/relationships/image" Target="../media/image11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4.png"/><Relationship Id="rId13" Type="http://schemas.openxmlformats.org/officeDocument/2006/relationships/image" Target="../media/image139.png"/><Relationship Id="rId3" Type="http://schemas.openxmlformats.org/officeDocument/2006/relationships/image" Target="../media/image129.png"/><Relationship Id="rId7" Type="http://schemas.openxmlformats.org/officeDocument/2006/relationships/image" Target="../media/image133.png"/><Relationship Id="rId12" Type="http://schemas.openxmlformats.org/officeDocument/2006/relationships/image" Target="../media/image138.png"/><Relationship Id="rId2" Type="http://schemas.openxmlformats.org/officeDocument/2006/relationships/image" Target="../media/image128.png"/><Relationship Id="rId16" Type="http://schemas.openxmlformats.org/officeDocument/2006/relationships/image" Target="../media/image14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2.png"/><Relationship Id="rId11" Type="http://schemas.openxmlformats.org/officeDocument/2006/relationships/image" Target="../media/image137.png"/><Relationship Id="rId5" Type="http://schemas.openxmlformats.org/officeDocument/2006/relationships/image" Target="../media/image131.png"/><Relationship Id="rId15" Type="http://schemas.openxmlformats.org/officeDocument/2006/relationships/image" Target="../media/image141.png"/><Relationship Id="rId10" Type="http://schemas.openxmlformats.org/officeDocument/2006/relationships/image" Target="../media/image136.png"/><Relationship Id="rId4" Type="http://schemas.openxmlformats.org/officeDocument/2006/relationships/image" Target="../media/image130.png"/><Relationship Id="rId9" Type="http://schemas.openxmlformats.org/officeDocument/2006/relationships/image" Target="../media/image135.png"/><Relationship Id="rId14" Type="http://schemas.openxmlformats.org/officeDocument/2006/relationships/image" Target="../media/image140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4.png"/><Relationship Id="rId13" Type="http://schemas.openxmlformats.org/officeDocument/2006/relationships/image" Target="../media/image144.png"/><Relationship Id="rId3" Type="http://schemas.openxmlformats.org/officeDocument/2006/relationships/image" Target="../media/image129.png"/><Relationship Id="rId7" Type="http://schemas.openxmlformats.org/officeDocument/2006/relationships/image" Target="../media/image133.png"/><Relationship Id="rId12" Type="http://schemas.openxmlformats.org/officeDocument/2006/relationships/image" Target="../media/image143.png"/><Relationship Id="rId2" Type="http://schemas.openxmlformats.org/officeDocument/2006/relationships/image" Target="../media/image1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2.png"/><Relationship Id="rId11" Type="http://schemas.openxmlformats.org/officeDocument/2006/relationships/image" Target="../media/image141.png"/><Relationship Id="rId5" Type="http://schemas.openxmlformats.org/officeDocument/2006/relationships/image" Target="../media/image131.png"/><Relationship Id="rId15" Type="http://schemas.openxmlformats.org/officeDocument/2006/relationships/image" Target="../media/image146.png"/><Relationship Id="rId10" Type="http://schemas.openxmlformats.org/officeDocument/2006/relationships/image" Target="../media/image140.png"/><Relationship Id="rId4" Type="http://schemas.openxmlformats.org/officeDocument/2006/relationships/image" Target="../media/image130.png"/><Relationship Id="rId9" Type="http://schemas.openxmlformats.org/officeDocument/2006/relationships/image" Target="../media/image135.png"/><Relationship Id="rId14" Type="http://schemas.openxmlformats.org/officeDocument/2006/relationships/image" Target="../media/image14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3.png"/><Relationship Id="rId13" Type="http://schemas.openxmlformats.org/officeDocument/2006/relationships/image" Target="../media/image158.png"/><Relationship Id="rId3" Type="http://schemas.openxmlformats.org/officeDocument/2006/relationships/image" Target="../media/image148.png"/><Relationship Id="rId7" Type="http://schemas.openxmlformats.org/officeDocument/2006/relationships/image" Target="../media/image152.png"/><Relationship Id="rId12" Type="http://schemas.openxmlformats.org/officeDocument/2006/relationships/image" Target="../media/image157.png"/><Relationship Id="rId2" Type="http://schemas.openxmlformats.org/officeDocument/2006/relationships/image" Target="../media/image14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1.png"/><Relationship Id="rId11" Type="http://schemas.openxmlformats.org/officeDocument/2006/relationships/image" Target="../media/image156.png"/><Relationship Id="rId5" Type="http://schemas.openxmlformats.org/officeDocument/2006/relationships/image" Target="../media/image150.png"/><Relationship Id="rId10" Type="http://schemas.openxmlformats.org/officeDocument/2006/relationships/image" Target="../media/image155.png"/><Relationship Id="rId4" Type="http://schemas.openxmlformats.org/officeDocument/2006/relationships/image" Target="../media/image149.png"/><Relationship Id="rId9" Type="http://schemas.openxmlformats.org/officeDocument/2006/relationships/image" Target="../media/image154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7.png"/><Relationship Id="rId3" Type="http://schemas.openxmlformats.org/officeDocument/2006/relationships/image" Target="../media/image148.png"/><Relationship Id="rId7" Type="http://schemas.openxmlformats.org/officeDocument/2006/relationships/image" Target="../media/image156.png"/><Relationship Id="rId12" Type="http://schemas.openxmlformats.org/officeDocument/2006/relationships/image" Target="../media/image164.png"/><Relationship Id="rId2" Type="http://schemas.openxmlformats.org/officeDocument/2006/relationships/image" Target="../media/image14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0.png"/><Relationship Id="rId11" Type="http://schemas.openxmlformats.org/officeDocument/2006/relationships/image" Target="../media/image163.png"/><Relationship Id="rId5" Type="http://schemas.openxmlformats.org/officeDocument/2006/relationships/image" Target="../media/image159.png"/><Relationship Id="rId10" Type="http://schemas.openxmlformats.org/officeDocument/2006/relationships/image" Target="../media/image162.png"/><Relationship Id="rId4" Type="http://schemas.openxmlformats.org/officeDocument/2006/relationships/image" Target="../media/image149.png"/><Relationship Id="rId9" Type="http://schemas.openxmlformats.org/officeDocument/2006/relationships/image" Target="../media/image16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7.png"/><Relationship Id="rId13" Type="http://schemas.openxmlformats.org/officeDocument/2006/relationships/image" Target="../media/image173.png"/><Relationship Id="rId18" Type="http://schemas.openxmlformats.org/officeDocument/2006/relationships/image" Target="../media/image178.png"/><Relationship Id="rId3" Type="http://schemas.openxmlformats.org/officeDocument/2006/relationships/image" Target="../media/image124.png"/><Relationship Id="rId21" Type="http://schemas.openxmlformats.org/officeDocument/2006/relationships/image" Target="../media/image181.png"/><Relationship Id="rId7" Type="http://schemas.openxmlformats.org/officeDocument/2006/relationships/image" Target="../media/image169.png"/><Relationship Id="rId12" Type="http://schemas.openxmlformats.org/officeDocument/2006/relationships/image" Target="../media/image172.png"/><Relationship Id="rId17" Type="http://schemas.openxmlformats.org/officeDocument/2006/relationships/image" Target="../media/image177.png"/><Relationship Id="rId2" Type="http://schemas.openxmlformats.org/officeDocument/2006/relationships/image" Target="../media/image165.png"/><Relationship Id="rId16" Type="http://schemas.openxmlformats.org/officeDocument/2006/relationships/image" Target="../media/image176.png"/><Relationship Id="rId20" Type="http://schemas.openxmlformats.org/officeDocument/2006/relationships/image" Target="../media/image18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8.png"/><Relationship Id="rId11" Type="http://schemas.openxmlformats.org/officeDocument/2006/relationships/image" Target="../media/image171.png"/><Relationship Id="rId5" Type="http://schemas.openxmlformats.org/officeDocument/2006/relationships/image" Target="../media/image167.png"/><Relationship Id="rId15" Type="http://schemas.openxmlformats.org/officeDocument/2006/relationships/image" Target="../media/image175.png"/><Relationship Id="rId10" Type="http://schemas.openxmlformats.org/officeDocument/2006/relationships/image" Target="../media/image125.png"/><Relationship Id="rId19" Type="http://schemas.openxmlformats.org/officeDocument/2006/relationships/image" Target="../media/image179.png"/><Relationship Id="rId4" Type="http://schemas.openxmlformats.org/officeDocument/2006/relationships/image" Target="../media/image166.png"/><Relationship Id="rId9" Type="http://schemas.openxmlformats.org/officeDocument/2006/relationships/image" Target="../media/image170.png"/><Relationship Id="rId14" Type="http://schemas.openxmlformats.org/officeDocument/2006/relationships/image" Target="../media/image174.png"/><Relationship Id="rId22" Type="http://schemas.openxmlformats.org/officeDocument/2006/relationships/image" Target="../media/image18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95504" y="2367937"/>
            <a:ext cx="5411225" cy="230832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cap="none" spc="0" dirty="0">
                <a:ln w="38100">
                  <a:solidFill>
                    <a:schemeClr val="accent5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Stone Temple SF" pitchFamily="2" charset="0"/>
              </a:rPr>
              <a:t>Teachings for </a:t>
            </a:r>
          </a:p>
          <a:p>
            <a:pPr algn="ctr"/>
            <a:r>
              <a:rPr lang="en-US" sz="7200" b="1" cap="none" spc="0" dirty="0">
                <a:ln w="38100">
                  <a:solidFill>
                    <a:schemeClr val="accent5">
                      <a:lumMod val="60000"/>
                      <a:lumOff val="40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Stone Temple SF" pitchFamily="2" charset="0"/>
              </a:rPr>
              <a:t>Exercise 12C</a:t>
            </a:r>
          </a:p>
        </p:txBody>
      </p:sp>
    </p:spTree>
    <p:extLst>
      <p:ext uri="{BB962C8B-B14F-4D97-AF65-F5344CB8AC3E}">
        <p14:creationId xmlns:p14="http://schemas.microsoft.com/office/powerpoint/2010/main" val="16879775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399" y="1600199"/>
                <a:ext cx="3827417" cy="4992189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spcBef>
                    <a:spcPts val="0"/>
                  </a:spcBef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solve geometric problems involving vectors in 3 dimensions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spcBef>
                    <a:spcPts val="0"/>
                  </a:spcBef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itchFamily="66" charset="0"/>
                  </a:rPr>
                  <a:t>The diagram shows a cuboid whose vertices are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.</a:t>
                </a:r>
                <a:r>
                  <a:rPr lang="en-GB" sz="1600" dirty="0">
                    <a:latin typeface="Comic Sans MS" pitchFamily="66" charset="0"/>
                  </a:rPr>
                  <a:t> Vectors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are the position vectors of the vertices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respectively. Prove that diagonals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𝑂𝐸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𝐵𝐺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bisect each other.</a:t>
                </a:r>
              </a:p>
              <a:p>
                <a:pPr marL="0" indent="0" algn="ctr">
                  <a:spcBef>
                    <a:spcPts val="0"/>
                  </a:spcBef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algn="ctr"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Start by assuming there is a point of intersection between the diagonals, called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𝐻</m:t>
                    </m:r>
                  </m:oMath>
                </a14:m>
                <a:endParaRPr lang="en-US" sz="16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Find two different ways to get there from O (so, find the vector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acc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𝑂𝐻</m:t>
                        </m:r>
                      </m:e>
                    </m:acc>
                  </m:oMath>
                </a14:m>
                <a:r>
                  <a:rPr lang="en-US" sz="1600" dirty="0">
                    <a:latin typeface="Comic Sans MS" pitchFamily="66" charset="0"/>
                  </a:rPr>
                  <a:t> in two ways). </a:t>
                </a:r>
              </a:p>
              <a:p>
                <a:pPr algn="ctr"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itchFamily="66" charset="0"/>
                </a:endParaRPr>
              </a:p>
              <a:p>
                <a:pPr algn="ctr"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itchFamily="66" charset="0"/>
                  </a:rPr>
                  <a:t>One method should involve diagonal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𝑂𝐸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and the other should involve diagonal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𝐵𝐺</m:t>
                    </m:r>
                  </m:oMath>
                </a14:m>
                <a:endParaRPr lang="en-US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399" y="1600199"/>
                <a:ext cx="3827417" cy="4992189"/>
              </a:xfrm>
              <a:blipFill>
                <a:blip r:embed="rId2"/>
                <a:stretch>
                  <a:fillRect t="-611" r="-2707" b="-7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Vectors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12C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5875554" y="1521174"/>
            <a:ext cx="2592288" cy="1608746"/>
            <a:chOff x="5292080" y="1460214"/>
            <a:chExt cx="2592288" cy="1608746"/>
          </a:xfrm>
        </p:grpSpPr>
        <p:sp>
          <p:nvSpPr>
            <p:cNvPr id="2" name="Cube 1"/>
            <p:cNvSpPr/>
            <p:nvPr/>
          </p:nvSpPr>
          <p:spPr>
            <a:xfrm>
              <a:off x="5292080" y="1484784"/>
              <a:ext cx="2592288" cy="1584176"/>
            </a:xfrm>
            <a:prstGeom prst="cub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5698002" y="2684350"/>
              <a:ext cx="216024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flipV="1">
              <a:off x="5698002" y="1460214"/>
              <a:ext cx="0" cy="1224136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V="1">
              <a:off x="5300788" y="2690949"/>
              <a:ext cx="385909" cy="373198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 flipH="1">
                <a:off x="8475161" y="2621195"/>
                <a:ext cx="181158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8475161" y="2621195"/>
                <a:ext cx="181158" cy="215444"/>
              </a:xfrm>
              <a:prstGeom prst="rect">
                <a:avLst/>
              </a:prstGeom>
              <a:blipFill>
                <a:blip r:embed="rId3"/>
                <a:stretch>
                  <a:fillRect l="-16667" r="-10000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8023450" y="3135001"/>
                <a:ext cx="16626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3450" y="3135001"/>
                <a:ext cx="166263" cy="215444"/>
              </a:xfrm>
              <a:prstGeom prst="rect">
                <a:avLst/>
              </a:prstGeom>
              <a:blipFill>
                <a:blip r:embed="rId4"/>
                <a:stretch>
                  <a:fillRect l="-25926" r="-22222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6155462" y="1345390"/>
                <a:ext cx="15927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𝐸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5462" y="1345390"/>
                <a:ext cx="159274" cy="215444"/>
              </a:xfrm>
              <a:prstGeom prst="rect">
                <a:avLst/>
              </a:prstGeom>
              <a:blipFill>
                <a:blip r:embed="rId5"/>
                <a:stretch>
                  <a:fillRect l="-26923" r="-1923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8458879" y="1323618"/>
                <a:ext cx="16626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𝐺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58879" y="1323618"/>
                <a:ext cx="166263" cy="215444"/>
              </a:xfrm>
              <a:prstGeom prst="rect">
                <a:avLst/>
              </a:prstGeom>
              <a:blipFill>
                <a:blip r:embed="rId6"/>
                <a:stretch>
                  <a:fillRect l="-22222" r="-18519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728742" y="1763401"/>
                <a:ext cx="15606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𝐹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8742" y="1763401"/>
                <a:ext cx="156068" cy="215444"/>
              </a:xfrm>
              <a:prstGeom prst="rect">
                <a:avLst/>
              </a:prstGeom>
              <a:blipFill>
                <a:blip r:embed="rId7"/>
                <a:stretch>
                  <a:fillRect l="-28000" r="-24000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6098856" y="2586361"/>
                <a:ext cx="17036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𝐷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8856" y="2586361"/>
                <a:ext cx="170368" cy="215444"/>
              </a:xfrm>
              <a:prstGeom prst="rect">
                <a:avLst/>
              </a:prstGeom>
              <a:blipFill>
                <a:blip r:embed="rId8"/>
                <a:stretch>
                  <a:fillRect l="-25000" r="-17857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 flipH="1">
                <a:off x="7907383" y="1728566"/>
                <a:ext cx="259759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7907383" y="1728566"/>
                <a:ext cx="259759" cy="215444"/>
              </a:xfrm>
              <a:prstGeom prst="rect">
                <a:avLst/>
              </a:prstGeom>
              <a:blipFill>
                <a:blip r:embed="rId9"/>
                <a:stretch>
                  <a:fillRect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 flipH="1">
                <a:off x="5714545" y="3108876"/>
                <a:ext cx="181158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5714545" y="3108876"/>
                <a:ext cx="181158" cy="215444"/>
              </a:xfrm>
              <a:prstGeom prst="rect">
                <a:avLst/>
              </a:prstGeom>
              <a:blipFill>
                <a:blip r:embed="rId10"/>
                <a:stretch>
                  <a:fillRect l="-16667" r="-13333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8" name="Straight Arrow Connector 57"/>
          <p:cNvCxnSpPr/>
          <p:nvPr/>
        </p:nvCxnSpPr>
        <p:spPr>
          <a:xfrm flipH="1">
            <a:off x="6927125" y="3127330"/>
            <a:ext cx="643074" cy="68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flipV="1">
            <a:off x="8215381" y="2832735"/>
            <a:ext cx="154781" cy="15954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V="1">
            <a:off x="8072506" y="2366010"/>
            <a:ext cx="2381" cy="19288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 flipH="1">
                <a:off x="6898774" y="3149833"/>
                <a:ext cx="181158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6898774" y="3149833"/>
                <a:ext cx="181158" cy="215444"/>
              </a:xfrm>
              <a:prstGeom prst="rect">
                <a:avLst/>
              </a:prstGeom>
              <a:blipFill>
                <a:blip r:embed="rId11"/>
                <a:stretch>
                  <a:fillRect l="-17241" r="-1724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 flipH="1">
                <a:off x="8303711" y="2868845"/>
                <a:ext cx="181158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8303711" y="2868845"/>
                <a:ext cx="181158" cy="215444"/>
              </a:xfrm>
              <a:prstGeom prst="rect">
                <a:avLst/>
              </a:prstGeom>
              <a:blipFill>
                <a:blip r:embed="rId12"/>
                <a:stretch>
                  <a:fillRect l="-3333" r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 flipH="1">
                <a:off x="8060824" y="2402120"/>
                <a:ext cx="181158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8060824" y="2402120"/>
                <a:ext cx="181158" cy="21544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7104696" y="2103036"/>
                <a:ext cx="17678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𝐻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4696" y="2103036"/>
                <a:ext cx="176780" cy="215444"/>
              </a:xfrm>
              <a:prstGeom prst="rect">
                <a:avLst/>
              </a:prstGeom>
              <a:blipFill>
                <a:blip r:embed="rId14"/>
                <a:stretch>
                  <a:fillRect l="-24138" r="-1724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8" name="Straight Connector 67"/>
          <p:cNvCxnSpPr/>
          <p:nvPr/>
        </p:nvCxnSpPr>
        <p:spPr>
          <a:xfrm flipV="1">
            <a:off x="5904412" y="1556481"/>
            <a:ext cx="2506972" cy="1561188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H="1" flipV="1">
            <a:off x="6278880" y="1558834"/>
            <a:ext cx="1785257" cy="1567543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4188822" y="1476101"/>
                <a:ext cx="1256946" cy="2430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𝑂𝐸</m:t>
                          </m:r>
                        </m:e>
                      </m:acc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8822" y="1476101"/>
                <a:ext cx="1256946" cy="243015"/>
              </a:xfrm>
              <a:prstGeom prst="rect">
                <a:avLst/>
              </a:prstGeom>
              <a:blipFill>
                <a:blip r:embed="rId15"/>
                <a:stretch>
                  <a:fillRect l="-2913" r="-1942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4184468" y="1828797"/>
                <a:ext cx="1388585" cy="2430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𝐵𝐺</m:t>
                          </m:r>
                        </m:e>
                      </m:acc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4468" y="1828797"/>
                <a:ext cx="1388585" cy="243015"/>
              </a:xfrm>
              <a:prstGeom prst="rect">
                <a:avLst/>
              </a:prstGeom>
              <a:blipFill>
                <a:blip r:embed="rId16"/>
                <a:stretch>
                  <a:fillRect l="-2632" r="-1754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4450078" y="4349931"/>
                <a:ext cx="1524905" cy="2777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𝑂𝐻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𝑂𝐵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acc>
                        <m:accPr>
                          <m:chr m:val="⃗"/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𝐵𝐺</m:t>
                          </m:r>
                        </m:e>
                      </m:acc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0078" y="4349931"/>
                <a:ext cx="1524905" cy="277768"/>
              </a:xfrm>
              <a:prstGeom prst="rect">
                <a:avLst/>
              </a:prstGeom>
              <a:blipFill>
                <a:blip r:embed="rId17"/>
                <a:stretch>
                  <a:fillRect l="-2400" r="-2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4450079" y="5255622"/>
                <a:ext cx="2147447" cy="2777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𝑂𝐻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𝒂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0079" y="5255622"/>
                <a:ext cx="2147447" cy="277768"/>
              </a:xfrm>
              <a:prstGeom prst="rect">
                <a:avLst/>
              </a:prstGeom>
              <a:blipFill>
                <a:blip r:embed="rId18"/>
                <a:stretch>
                  <a:fillRect l="-1989" r="-1136" b="-195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2" name="Arc 39">
            <a:extLst>
              <a:ext uri="{FF2B5EF4-FFF2-40B4-BE49-F238E27FC236}">
                <a16:creationId xmlns:a16="http://schemas.microsoft.com/office/drawing/2014/main" id="{E3538D25-A2E1-4F65-B489-8475F5F09737}"/>
              </a:ext>
            </a:extLst>
          </p:cNvPr>
          <p:cNvSpPr/>
          <p:nvPr/>
        </p:nvSpPr>
        <p:spPr>
          <a:xfrm>
            <a:off x="6675482" y="4528455"/>
            <a:ext cx="256540" cy="426595"/>
          </a:xfrm>
          <a:prstGeom prst="arc">
            <a:avLst>
              <a:gd name="adj1" fmla="val 16200000"/>
              <a:gd name="adj2" fmla="val 53501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53">
                <a:extLst>
                  <a:ext uri="{FF2B5EF4-FFF2-40B4-BE49-F238E27FC236}">
                    <a16:creationId xmlns:a16="http://schemas.microsoft.com/office/drawing/2014/main" id="{9FE8B893-0E6C-4EB8-A9D9-62B90A1B4934}"/>
                  </a:ext>
                </a:extLst>
              </p:cNvPr>
              <p:cNvSpPr txBox="1"/>
              <p:nvPr/>
            </p:nvSpPr>
            <p:spPr>
              <a:xfrm>
                <a:off x="6897189" y="4272570"/>
                <a:ext cx="2316479" cy="7938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Replace vectors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𝑂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acc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𝑂𝐸</m:t>
                        </m:r>
                      </m:e>
                    </m:acc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 using the expressions above</a:t>
                </a:r>
              </a:p>
            </p:txBody>
          </p:sp>
        </mc:Choice>
        <mc:Fallback xmlns="">
          <p:sp>
            <p:nvSpPr>
              <p:cNvPr id="83" name="TextBox 53">
                <a:extLst>
                  <a:ext uri="{FF2B5EF4-FFF2-40B4-BE49-F238E27FC236}">
                    <a16:creationId xmlns:a16="http://schemas.microsoft.com/office/drawing/2014/main" id="{9FE8B893-0E6C-4EB8-A9D9-62B90A1B49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7189" y="4272570"/>
                <a:ext cx="2316479" cy="793807"/>
              </a:xfrm>
              <a:prstGeom prst="rect">
                <a:avLst/>
              </a:prstGeom>
              <a:blipFill>
                <a:blip r:embed="rId19"/>
                <a:stretch>
                  <a:fillRect r="-2105" b="-692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4" name="Arc 39">
            <a:extLst>
              <a:ext uri="{FF2B5EF4-FFF2-40B4-BE49-F238E27FC236}">
                <a16:creationId xmlns:a16="http://schemas.microsoft.com/office/drawing/2014/main" id="{E3538D25-A2E1-4F65-B489-8475F5F09737}"/>
              </a:ext>
            </a:extLst>
          </p:cNvPr>
          <p:cNvSpPr/>
          <p:nvPr/>
        </p:nvSpPr>
        <p:spPr>
          <a:xfrm>
            <a:off x="6618876" y="4985655"/>
            <a:ext cx="256540" cy="426595"/>
          </a:xfrm>
          <a:prstGeom prst="arc">
            <a:avLst>
              <a:gd name="adj1" fmla="val 16200000"/>
              <a:gd name="adj2" fmla="val 53501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Rectangle 85"/>
          <p:cNvSpPr/>
          <p:nvPr/>
        </p:nvSpPr>
        <p:spPr>
          <a:xfrm>
            <a:off x="4126593" y="1811383"/>
            <a:ext cx="1464310" cy="26861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Rectangle 86"/>
          <p:cNvSpPr/>
          <p:nvPr/>
        </p:nvSpPr>
        <p:spPr>
          <a:xfrm>
            <a:off x="5651863" y="4349932"/>
            <a:ext cx="339636" cy="26861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53">
                <a:extLst>
                  <a:ext uri="{FF2B5EF4-FFF2-40B4-BE49-F238E27FC236}">
                    <a16:creationId xmlns:a16="http://schemas.microsoft.com/office/drawing/2014/main" id="{9FE8B893-0E6C-4EB8-A9D9-62B90A1B4934}"/>
                  </a:ext>
                </a:extLst>
              </p:cNvPr>
              <p:cNvSpPr txBox="1"/>
              <p:nvPr/>
            </p:nvSpPr>
            <p:spPr>
              <a:xfrm>
                <a:off x="4406538" y="3562821"/>
                <a:ext cx="4615542" cy="5783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We can also get from O to H using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𝑂𝐵</m:t>
                        </m:r>
                      </m:e>
                    </m:acc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 and a multiple of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𝐵𝐺</m:t>
                        </m:r>
                      </m:e>
                    </m:acc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 (using a different letter for the constant, </a:t>
                </a:r>
                <a14:m>
                  <m:oMath xmlns:m="http://schemas.openxmlformats.org/officeDocument/2006/math">
                    <m:r>
                      <a:rPr lang="en-GB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)</a:t>
                </a:r>
              </a:p>
            </p:txBody>
          </p:sp>
        </mc:Choice>
        <mc:Fallback xmlns="">
          <p:sp>
            <p:nvSpPr>
              <p:cNvPr id="89" name="TextBox 53">
                <a:extLst>
                  <a:ext uri="{FF2B5EF4-FFF2-40B4-BE49-F238E27FC236}">
                    <a16:creationId xmlns:a16="http://schemas.microsoft.com/office/drawing/2014/main" id="{9FE8B893-0E6C-4EB8-A9D9-62B90A1B49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6538" y="3562821"/>
                <a:ext cx="4615542" cy="578363"/>
              </a:xfrm>
              <a:prstGeom prst="rect">
                <a:avLst/>
              </a:prstGeom>
              <a:blipFill>
                <a:blip r:embed="rId20"/>
                <a:stretch>
                  <a:fillRect r="-396" b="-105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/>
              <p:cNvSpPr txBox="1"/>
              <p:nvPr/>
            </p:nvSpPr>
            <p:spPr>
              <a:xfrm>
                <a:off x="357050" y="5586548"/>
                <a:ext cx="1553374" cy="2430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𝑂𝐻</m:t>
                          </m:r>
                        </m:e>
                      </m:acc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𝒂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0" name="TextBox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050" y="5586548"/>
                <a:ext cx="1553374" cy="243015"/>
              </a:xfrm>
              <a:prstGeom prst="rect">
                <a:avLst/>
              </a:prstGeom>
              <a:blipFill>
                <a:blip r:embed="rId21"/>
                <a:stretch>
                  <a:fillRect l="-2362" r="-1181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Rectangle 42"/>
          <p:cNvSpPr/>
          <p:nvPr/>
        </p:nvSpPr>
        <p:spPr>
          <a:xfrm>
            <a:off x="6861088" y="3065417"/>
            <a:ext cx="245106" cy="26861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/>
          <p:cNvSpPr/>
          <p:nvPr/>
        </p:nvSpPr>
        <p:spPr>
          <a:xfrm>
            <a:off x="4984389" y="4358640"/>
            <a:ext cx="371381" cy="26861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4450078" y="4811486"/>
                <a:ext cx="2305118" cy="2777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𝑂𝐻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𝒃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𝒄</m:t>
                          </m:r>
                          <m:r>
                            <m:rPr>
                              <m:nor/>
                            </m:rPr>
                            <a:rPr lang="en-GB" sz="1600" b="1" dirty="0"/>
                            <m:t> 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0078" y="4811486"/>
                <a:ext cx="2305118" cy="277768"/>
              </a:xfrm>
              <a:prstGeom prst="rect">
                <a:avLst/>
              </a:prstGeom>
              <a:blipFill>
                <a:blip r:embed="rId22"/>
                <a:stretch>
                  <a:fillRect l="-1587" b="-195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Rectangle 47"/>
          <p:cNvSpPr/>
          <p:nvPr/>
        </p:nvSpPr>
        <p:spPr>
          <a:xfrm>
            <a:off x="5519966" y="4824549"/>
            <a:ext cx="1229177" cy="26861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 48"/>
          <p:cNvSpPr/>
          <p:nvPr/>
        </p:nvSpPr>
        <p:spPr>
          <a:xfrm>
            <a:off x="4984389" y="4837612"/>
            <a:ext cx="214629" cy="26861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9FE8B893-0E6C-4EB8-A9D9-62B90A1B4934}"/>
              </a:ext>
            </a:extLst>
          </p:cNvPr>
          <p:cNvSpPr txBox="1"/>
          <p:nvPr/>
        </p:nvSpPr>
        <p:spPr>
          <a:xfrm>
            <a:off x="6810104" y="5012799"/>
            <a:ext cx="16285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Expand bracket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4445724" y="5730239"/>
                <a:ext cx="2317942" cy="2777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𝑂𝐻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𝒂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</m:d>
                      <m:r>
                        <a:rPr lang="en-US" sz="1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5724" y="5730239"/>
                <a:ext cx="2317942" cy="277768"/>
              </a:xfrm>
              <a:prstGeom prst="rect">
                <a:avLst/>
              </a:prstGeom>
              <a:blipFill>
                <a:blip r:embed="rId23"/>
                <a:stretch>
                  <a:fillRect l="-1575" r="-787" b="-173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Arc 39">
            <a:extLst>
              <a:ext uri="{FF2B5EF4-FFF2-40B4-BE49-F238E27FC236}">
                <a16:creationId xmlns:a16="http://schemas.microsoft.com/office/drawing/2014/main" id="{E3538D25-A2E1-4F65-B489-8475F5F09737}"/>
              </a:ext>
            </a:extLst>
          </p:cNvPr>
          <p:cNvSpPr/>
          <p:nvPr/>
        </p:nvSpPr>
        <p:spPr>
          <a:xfrm>
            <a:off x="6779985" y="5460272"/>
            <a:ext cx="256540" cy="426595"/>
          </a:xfrm>
          <a:prstGeom prst="arc">
            <a:avLst>
              <a:gd name="adj1" fmla="val 16200000"/>
              <a:gd name="adj2" fmla="val 53501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9FE8B893-0E6C-4EB8-A9D9-62B90A1B4934}"/>
                  </a:ext>
                </a:extLst>
              </p:cNvPr>
              <p:cNvSpPr txBox="1"/>
              <p:nvPr/>
            </p:nvSpPr>
            <p:spPr>
              <a:xfrm>
                <a:off x="6971213" y="5400331"/>
                <a:ext cx="203345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Rewrite so </a:t>
                </a:r>
                <a14:m>
                  <m:oMath xmlns:m="http://schemas.openxmlformats.org/officeDocument/2006/math">
                    <m:r>
                      <a:rPr lang="en-US" sz="1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 terms are together</a:t>
                </a:r>
                <a:endParaRPr lang="en-GB" sz="14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9FE8B893-0E6C-4EB8-A9D9-62B90A1B49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71213" y="5400331"/>
                <a:ext cx="2033450" cy="523220"/>
              </a:xfrm>
              <a:prstGeom prst="rect">
                <a:avLst/>
              </a:prstGeom>
              <a:blipFill>
                <a:blip r:embed="rId24"/>
                <a:stretch>
                  <a:fillRect t="-2326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2037804" y="5595256"/>
                <a:ext cx="2035429" cy="2430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𝑂𝐻</m:t>
                          </m:r>
                        </m:e>
                      </m:acc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𝒂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</m:d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7804" y="5595256"/>
                <a:ext cx="2035429" cy="243015"/>
              </a:xfrm>
              <a:prstGeom prst="rect">
                <a:avLst/>
              </a:prstGeom>
              <a:blipFill>
                <a:blip r:embed="rId25"/>
                <a:stretch>
                  <a:fillRect l="-1497" r="-898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28972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9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8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/>
      <p:bldP spid="81" grpId="0"/>
      <p:bldP spid="82" grpId="0" animBg="1"/>
      <p:bldP spid="83" grpId="0"/>
      <p:bldP spid="84" grpId="0" animBg="1"/>
      <p:bldP spid="86" grpId="0" animBg="1"/>
      <p:bldP spid="86" grpId="1" animBg="1"/>
      <p:bldP spid="87" grpId="0" animBg="1"/>
      <p:bldP spid="87" grpId="1" animBg="1"/>
      <p:bldP spid="89" grpId="0"/>
      <p:bldP spid="43" grpId="0" animBg="1"/>
      <p:bldP spid="43" grpId="1" animBg="1"/>
      <p:bldP spid="44" grpId="0" animBg="1"/>
      <p:bldP spid="44" grpId="1" animBg="1"/>
      <p:bldP spid="46" grpId="0"/>
      <p:bldP spid="48" grpId="0" animBg="1"/>
      <p:bldP spid="48" grpId="1" animBg="1"/>
      <p:bldP spid="49" grpId="0" animBg="1"/>
      <p:bldP spid="49" grpId="1" animBg="1"/>
      <p:bldP spid="54" grpId="0"/>
      <p:bldP spid="55" grpId="0"/>
      <p:bldP spid="60" grpId="0" animBg="1"/>
      <p:bldP spid="61" grpId="0"/>
      <p:bldP spid="6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399" y="1600199"/>
                <a:ext cx="3827417" cy="4992189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spcBef>
                    <a:spcPts val="0"/>
                  </a:spcBef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solve geometric problems involving vectors in 3 dimensions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spcBef>
                    <a:spcPts val="0"/>
                  </a:spcBef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itchFamily="66" charset="0"/>
                  </a:rPr>
                  <a:t>The diagram shows a cuboid whose vertices are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.</a:t>
                </a:r>
                <a:r>
                  <a:rPr lang="en-GB" sz="1600" dirty="0">
                    <a:latin typeface="Comic Sans MS" pitchFamily="66" charset="0"/>
                  </a:rPr>
                  <a:t> Vectors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are the position vectors of the vertices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respectively. Prove that diagonals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𝑂𝐸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𝐵𝐺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bisect each other.</a:t>
                </a:r>
              </a:p>
              <a:p>
                <a:pPr marL="0" indent="0" algn="ctr">
                  <a:spcBef>
                    <a:spcPts val="0"/>
                  </a:spcBef>
                  <a:buNone/>
                </a:pPr>
                <a:endParaRPr lang="en-US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399" y="1600199"/>
                <a:ext cx="3827417" cy="4992189"/>
              </a:xfrm>
              <a:blipFill>
                <a:blip r:embed="rId2"/>
                <a:stretch>
                  <a:fillRect t="-611" r="-2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Vectors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12C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5875554" y="1521174"/>
            <a:ext cx="2592288" cy="1608746"/>
            <a:chOff x="5292080" y="1460214"/>
            <a:chExt cx="2592288" cy="1608746"/>
          </a:xfrm>
        </p:grpSpPr>
        <p:sp>
          <p:nvSpPr>
            <p:cNvPr id="2" name="Cube 1"/>
            <p:cNvSpPr/>
            <p:nvPr/>
          </p:nvSpPr>
          <p:spPr>
            <a:xfrm>
              <a:off x="5292080" y="1484784"/>
              <a:ext cx="2592288" cy="1584176"/>
            </a:xfrm>
            <a:prstGeom prst="cub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5698002" y="2684350"/>
              <a:ext cx="216024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flipV="1">
              <a:off x="5698002" y="1460214"/>
              <a:ext cx="0" cy="1224136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V="1">
              <a:off x="5300788" y="2690949"/>
              <a:ext cx="385909" cy="373198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 flipH="1">
                <a:off x="8475161" y="2621195"/>
                <a:ext cx="181158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8475161" y="2621195"/>
                <a:ext cx="181158" cy="215444"/>
              </a:xfrm>
              <a:prstGeom prst="rect">
                <a:avLst/>
              </a:prstGeom>
              <a:blipFill>
                <a:blip r:embed="rId3"/>
                <a:stretch>
                  <a:fillRect l="-16667" r="-10000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8023450" y="3135001"/>
                <a:ext cx="16626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3450" y="3135001"/>
                <a:ext cx="166263" cy="215444"/>
              </a:xfrm>
              <a:prstGeom prst="rect">
                <a:avLst/>
              </a:prstGeom>
              <a:blipFill>
                <a:blip r:embed="rId4"/>
                <a:stretch>
                  <a:fillRect l="-25926" r="-22222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6155462" y="1345390"/>
                <a:ext cx="15927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𝐸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5462" y="1345390"/>
                <a:ext cx="159274" cy="215444"/>
              </a:xfrm>
              <a:prstGeom prst="rect">
                <a:avLst/>
              </a:prstGeom>
              <a:blipFill>
                <a:blip r:embed="rId5"/>
                <a:stretch>
                  <a:fillRect l="-26923" r="-1923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8458879" y="1323618"/>
                <a:ext cx="16626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𝐺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58879" y="1323618"/>
                <a:ext cx="166263" cy="215444"/>
              </a:xfrm>
              <a:prstGeom prst="rect">
                <a:avLst/>
              </a:prstGeom>
              <a:blipFill>
                <a:blip r:embed="rId6"/>
                <a:stretch>
                  <a:fillRect l="-22222" r="-18519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728742" y="1763401"/>
                <a:ext cx="15606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𝐹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8742" y="1763401"/>
                <a:ext cx="156068" cy="215444"/>
              </a:xfrm>
              <a:prstGeom prst="rect">
                <a:avLst/>
              </a:prstGeom>
              <a:blipFill>
                <a:blip r:embed="rId7"/>
                <a:stretch>
                  <a:fillRect l="-28000" r="-24000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6098856" y="2586361"/>
                <a:ext cx="17036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𝐷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8856" y="2586361"/>
                <a:ext cx="170368" cy="215444"/>
              </a:xfrm>
              <a:prstGeom prst="rect">
                <a:avLst/>
              </a:prstGeom>
              <a:blipFill>
                <a:blip r:embed="rId8"/>
                <a:stretch>
                  <a:fillRect l="-25000" r="-17857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 flipH="1">
                <a:off x="7907383" y="1728566"/>
                <a:ext cx="259759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7907383" y="1728566"/>
                <a:ext cx="259759" cy="215444"/>
              </a:xfrm>
              <a:prstGeom prst="rect">
                <a:avLst/>
              </a:prstGeom>
              <a:blipFill>
                <a:blip r:embed="rId9"/>
                <a:stretch>
                  <a:fillRect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 flipH="1">
                <a:off x="5714545" y="3108876"/>
                <a:ext cx="181158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5714545" y="3108876"/>
                <a:ext cx="181158" cy="215444"/>
              </a:xfrm>
              <a:prstGeom prst="rect">
                <a:avLst/>
              </a:prstGeom>
              <a:blipFill>
                <a:blip r:embed="rId10"/>
                <a:stretch>
                  <a:fillRect l="-16667" r="-13333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8" name="Straight Arrow Connector 57"/>
          <p:cNvCxnSpPr/>
          <p:nvPr/>
        </p:nvCxnSpPr>
        <p:spPr>
          <a:xfrm flipH="1">
            <a:off x="6927125" y="3127330"/>
            <a:ext cx="643074" cy="68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flipV="1">
            <a:off x="8215381" y="2832735"/>
            <a:ext cx="154781" cy="15954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V="1">
            <a:off x="8072506" y="2366010"/>
            <a:ext cx="2381" cy="19288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 flipH="1">
                <a:off x="6898774" y="3149833"/>
                <a:ext cx="181158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6898774" y="3149833"/>
                <a:ext cx="181158" cy="215444"/>
              </a:xfrm>
              <a:prstGeom prst="rect">
                <a:avLst/>
              </a:prstGeom>
              <a:blipFill>
                <a:blip r:embed="rId11"/>
                <a:stretch>
                  <a:fillRect l="-17241" r="-1724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 flipH="1">
                <a:off x="8303711" y="2868845"/>
                <a:ext cx="181158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8303711" y="2868845"/>
                <a:ext cx="181158" cy="215444"/>
              </a:xfrm>
              <a:prstGeom prst="rect">
                <a:avLst/>
              </a:prstGeom>
              <a:blipFill>
                <a:blip r:embed="rId12"/>
                <a:stretch>
                  <a:fillRect l="-3333" r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 flipH="1">
                <a:off x="8060824" y="2402120"/>
                <a:ext cx="181158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8060824" y="2402120"/>
                <a:ext cx="181158" cy="21544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7104696" y="2103036"/>
                <a:ext cx="17678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𝐻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4696" y="2103036"/>
                <a:ext cx="176780" cy="215444"/>
              </a:xfrm>
              <a:prstGeom prst="rect">
                <a:avLst/>
              </a:prstGeom>
              <a:blipFill>
                <a:blip r:embed="rId14"/>
                <a:stretch>
                  <a:fillRect l="-24138" r="-1724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8" name="Straight Connector 67"/>
          <p:cNvCxnSpPr/>
          <p:nvPr/>
        </p:nvCxnSpPr>
        <p:spPr>
          <a:xfrm flipV="1">
            <a:off x="5904412" y="1556481"/>
            <a:ext cx="2506972" cy="1561188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H="1" flipV="1">
            <a:off x="6278880" y="1558834"/>
            <a:ext cx="1785257" cy="1567543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4188822" y="1476101"/>
                <a:ext cx="1256946" cy="2430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𝑂𝐸</m:t>
                          </m:r>
                        </m:e>
                      </m:acc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8822" y="1476101"/>
                <a:ext cx="1256946" cy="243015"/>
              </a:xfrm>
              <a:prstGeom prst="rect">
                <a:avLst/>
              </a:prstGeom>
              <a:blipFill>
                <a:blip r:embed="rId15"/>
                <a:stretch>
                  <a:fillRect l="-2913" r="-1942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4184468" y="1828797"/>
                <a:ext cx="1388585" cy="2430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𝐵𝐺</m:t>
                          </m:r>
                        </m:e>
                      </m:acc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4468" y="1828797"/>
                <a:ext cx="1388585" cy="243015"/>
              </a:xfrm>
              <a:prstGeom prst="rect">
                <a:avLst/>
              </a:prstGeom>
              <a:blipFill>
                <a:blip r:embed="rId16"/>
                <a:stretch>
                  <a:fillRect l="-2632" r="-1754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/>
              <p:cNvSpPr txBox="1"/>
              <p:nvPr/>
            </p:nvSpPr>
            <p:spPr>
              <a:xfrm>
                <a:off x="1262741" y="4027714"/>
                <a:ext cx="1773947" cy="2777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𝑂𝐻</m:t>
                          </m:r>
                        </m:e>
                      </m:acc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𝒂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0" name="TextBox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2741" y="4027714"/>
                <a:ext cx="1773947" cy="277768"/>
              </a:xfrm>
              <a:prstGeom prst="rect">
                <a:avLst/>
              </a:prstGeom>
              <a:blipFill>
                <a:blip r:embed="rId17"/>
                <a:stretch>
                  <a:fillRect l="-2062" r="-1375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984067" y="4497976"/>
                <a:ext cx="2327881" cy="2777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𝑂𝐻</m:t>
                          </m:r>
                        </m:e>
                      </m:acc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𝒂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</m:d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4067" y="4497976"/>
                <a:ext cx="2327881" cy="277768"/>
              </a:xfrm>
              <a:prstGeom prst="rect">
                <a:avLst/>
              </a:prstGeom>
              <a:blipFill>
                <a:blip r:embed="rId18"/>
                <a:stretch>
                  <a:fillRect l="-1309" r="-785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53">
                <a:extLst>
                  <a:ext uri="{FF2B5EF4-FFF2-40B4-BE49-F238E27FC236}">
                    <a16:creationId xmlns:a16="http://schemas.microsoft.com/office/drawing/2014/main" id="{9FE8B893-0E6C-4EB8-A9D9-62B90A1B4934}"/>
                  </a:ext>
                </a:extLst>
              </p:cNvPr>
              <p:cNvSpPr txBox="1"/>
              <p:nvPr/>
            </p:nvSpPr>
            <p:spPr>
              <a:xfrm>
                <a:off x="4223657" y="3467028"/>
                <a:ext cx="4275908" cy="5507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We can now set the two expressions for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𝑂𝐻</m:t>
                        </m:r>
                      </m:e>
                    </m:acc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 equal to each other</a:t>
                </a:r>
              </a:p>
            </p:txBody>
          </p:sp>
        </mc:Choice>
        <mc:Fallback xmlns="">
          <p:sp>
            <p:nvSpPr>
              <p:cNvPr id="31" name="TextBox 53">
                <a:extLst>
                  <a:ext uri="{FF2B5EF4-FFF2-40B4-BE49-F238E27FC236}">
                    <a16:creationId xmlns:a16="http://schemas.microsoft.com/office/drawing/2014/main" id="{9FE8B893-0E6C-4EB8-A9D9-62B90A1B49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23657" y="3467028"/>
                <a:ext cx="4275908" cy="550792"/>
              </a:xfrm>
              <a:prstGeom prst="rect">
                <a:avLst/>
              </a:prstGeom>
              <a:blipFill>
                <a:blip r:embed="rId19"/>
                <a:stretch>
                  <a:fillRect b="-1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4616195" y="4132609"/>
                <a:ext cx="3382977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sz="16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𝒂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sz="16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sz="16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</m:t>
                      </m:r>
                      <m:r>
                        <a:rPr lang="en-US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16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𝒂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</m:d>
                      <m:r>
                        <a:rPr lang="en-US" sz="16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16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16195" y="4132609"/>
                <a:ext cx="3382977" cy="338554"/>
              </a:xfrm>
              <a:prstGeom prst="rect">
                <a:avLst/>
              </a:prstGeom>
              <a:blipFill>
                <a:blip r:embed="rId20"/>
                <a:stretch>
                  <a:fillRect b="-1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5129348" y="4915989"/>
                <a:ext cx="61132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9348" y="4915989"/>
                <a:ext cx="611321" cy="276999"/>
              </a:xfrm>
              <a:prstGeom prst="rect">
                <a:avLst/>
              </a:prstGeom>
              <a:blipFill>
                <a:blip r:embed="rId21"/>
                <a:stretch>
                  <a:fillRect l="-8911" r="-7921" b="-217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6614160" y="4937760"/>
                <a:ext cx="101527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4160" y="4937760"/>
                <a:ext cx="1015278" cy="276999"/>
              </a:xfrm>
              <a:prstGeom prst="rect">
                <a:avLst/>
              </a:prstGeom>
              <a:blipFill>
                <a:blip r:embed="rId22"/>
                <a:stretch>
                  <a:fillRect l="-5389" r="-4192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6" name="Straight Arrow Connector 35"/>
          <p:cNvCxnSpPr/>
          <p:nvPr/>
        </p:nvCxnSpPr>
        <p:spPr>
          <a:xfrm flipH="1">
            <a:off x="5495970" y="4563292"/>
            <a:ext cx="530361" cy="35269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6475684" y="4558938"/>
            <a:ext cx="530361" cy="35269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371702" y="4515394"/>
                <a:ext cx="1349829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Set </a:t>
                </a:r>
                <a14:m>
                  <m:oMath xmlns:m="http://schemas.openxmlformats.org/officeDocument/2006/math">
                    <m:r>
                      <a:rPr lang="en-US" sz="12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coefficients equal</a:t>
                </a:r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1702" y="4515394"/>
                <a:ext cx="1349829" cy="369332"/>
              </a:xfrm>
              <a:prstGeom prst="rect">
                <a:avLst/>
              </a:prstGeom>
              <a:blipFill>
                <a:blip r:embed="rId23"/>
                <a:stretch>
                  <a:fillRect l="-6306" t="-13333" r="-8559"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6884125" y="4511040"/>
                <a:ext cx="1349829" cy="369332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Set </a:t>
                </a:r>
                <a14:m>
                  <m:oMath xmlns:m="http://schemas.openxmlformats.org/officeDocument/2006/math">
                    <m:r>
                      <a:rPr lang="en-US" sz="12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en-US" sz="12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coefficients equal</a:t>
                </a:r>
                <a:endParaRPr lang="en-GB" sz="12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4125" y="4511040"/>
                <a:ext cx="1349829" cy="369332"/>
              </a:xfrm>
              <a:prstGeom prst="rect">
                <a:avLst/>
              </a:prstGeom>
              <a:blipFill>
                <a:blip r:embed="rId24"/>
                <a:stretch>
                  <a:fillRect l="-5856" t="-13115" r="-8559" b="-229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Rectangle 43"/>
          <p:cNvSpPr/>
          <p:nvPr/>
        </p:nvSpPr>
        <p:spPr>
          <a:xfrm>
            <a:off x="4692651" y="4180115"/>
            <a:ext cx="323486" cy="26861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/>
          <p:cNvSpPr/>
          <p:nvPr/>
        </p:nvSpPr>
        <p:spPr>
          <a:xfrm>
            <a:off x="6125211" y="4175761"/>
            <a:ext cx="323486" cy="26861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5180331" y="4171407"/>
            <a:ext cx="323486" cy="26861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 48"/>
          <p:cNvSpPr/>
          <p:nvPr/>
        </p:nvSpPr>
        <p:spPr>
          <a:xfrm>
            <a:off x="6639015" y="4175761"/>
            <a:ext cx="763271" cy="26861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6609805" y="5316583"/>
                <a:ext cx="101527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=1−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9805" y="5316583"/>
                <a:ext cx="1015278" cy="276999"/>
              </a:xfrm>
              <a:prstGeom prst="rect">
                <a:avLst/>
              </a:prstGeom>
              <a:blipFill>
                <a:blip r:embed="rId25"/>
                <a:stretch>
                  <a:fillRect l="-4790" r="-4192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6492239" y="5704114"/>
                <a:ext cx="73494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</m:t>
                      </m:r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2239" y="5704114"/>
                <a:ext cx="734945" cy="276999"/>
              </a:xfrm>
              <a:prstGeom prst="rect">
                <a:avLst/>
              </a:prstGeom>
              <a:blipFill>
                <a:blip r:embed="rId26"/>
                <a:stretch>
                  <a:fillRect l="-6612" r="-6612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6627222" y="6109062"/>
                <a:ext cx="78303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=0.5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7222" y="6109062"/>
                <a:ext cx="783035" cy="276999"/>
              </a:xfrm>
              <a:prstGeom prst="rect">
                <a:avLst/>
              </a:prstGeom>
              <a:blipFill>
                <a:blip r:embed="rId27"/>
                <a:stretch>
                  <a:fillRect l="-6977" r="-6977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1" name="Arc 39">
            <a:extLst>
              <a:ext uri="{FF2B5EF4-FFF2-40B4-BE49-F238E27FC236}">
                <a16:creationId xmlns:a16="http://schemas.microsoft.com/office/drawing/2014/main" id="{E3538D25-A2E1-4F65-B489-8475F5F09737}"/>
              </a:ext>
            </a:extLst>
          </p:cNvPr>
          <p:cNvSpPr/>
          <p:nvPr/>
        </p:nvSpPr>
        <p:spPr>
          <a:xfrm>
            <a:off x="7541984" y="5072742"/>
            <a:ext cx="256540" cy="426595"/>
          </a:xfrm>
          <a:prstGeom prst="arc">
            <a:avLst>
              <a:gd name="adj1" fmla="val 16200000"/>
              <a:gd name="adj2" fmla="val 53501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9FE8B893-0E6C-4EB8-A9D9-62B90A1B4934}"/>
                  </a:ext>
                </a:extLst>
              </p:cNvPr>
              <p:cNvSpPr txBox="1"/>
              <p:nvPr/>
            </p:nvSpPr>
            <p:spPr>
              <a:xfrm>
                <a:off x="7698378" y="4995382"/>
                <a:ext cx="1541418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Replace </a:t>
                </a:r>
                <a14:m>
                  <m:oMath xmlns:m="http://schemas.openxmlformats.org/officeDocument/2006/math">
                    <m:r>
                      <a:rPr lang="en-US" sz="12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 using the first equation</a:t>
                </a:r>
              </a:p>
            </p:txBody>
          </p:sp>
        </mc:Choice>
        <mc:Fallback xmlns="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9FE8B893-0E6C-4EB8-A9D9-62B90A1B49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8378" y="4995382"/>
                <a:ext cx="1541418" cy="461665"/>
              </a:xfrm>
              <a:prstGeom prst="rect">
                <a:avLst/>
              </a:prstGeom>
              <a:blipFill>
                <a:blip r:embed="rId28"/>
                <a:stretch>
                  <a:fillRect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Arc 39">
            <a:extLst>
              <a:ext uri="{FF2B5EF4-FFF2-40B4-BE49-F238E27FC236}">
                <a16:creationId xmlns:a16="http://schemas.microsoft.com/office/drawing/2014/main" id="{E3538D25-A2E1-4F65-B489-8475F5F09737}"/>
              </a:ext>
            </a:extLst>
          </p:cNvPr>
          <p:cNvSpPr/>
          <p:nvPr/>
        </p:nvSpPr>
        <p:spPr>
          <a:xfrm>
            <a:off x="7485378" y="5468983"/>
            <a:ext cx="247833" cy="383178"/>
          </a:xfrm>
          <a:prstGeom prst="arc">
            <a:avLst>
              <a:gd name="adj1" fmla="val 16200000"/>
              <a:gd name="adj2" fmla="val 53501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1" name="Arc 39">
            <a:extLst>
              <a:ext uri="{FF2B5EF4-FFF2-40B4-BE49-F238E27FC236}">
                <a16:creationId xmlns:a16="http://schemas.microsoft.com/office/drawing/2014/main" id="{E3538D25-A2E1-4F65-B489-8475F5F09737}"/>
              </a:ext>
            </a:extLst>
          </p:cNvPr>
          <p:cNvSpPr/>
          <p:nvPr/>
        </p:nvSpPr>
        <p:spPr>
          <a:xfrm>
            <a:off x="7332978" y="5856513"/>
            <a:ext cx="256540" cy="426595"/>
          </a:xfrm>
          <a:prstGeom prst="arc">
            <a:avLst>
              <a:gd name="adj1" fmla="val 16200000"/>
              <a:gd name="adj2" fmla="val 53501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9FE8B893-0E6C-4EB8-A9D9-62B90A1B4934}"/>
                  </a:ext>
                </a:extLst>
              </p:cNvPr>
              <p:cNvSpPr txBox="1"/>
              <p:nvPr/>
            </p:nvSpPr>
            <p:spPr>
              <a:xfrm>
                <a:off x="7698378" y="5526604"/>
                <a:ext cx="635725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Add </a:t>
                </a:r>
                <a14:m>
                  <m:oMath xmlns:m="http://schemas.openxmlformats.org/officeDocument/2006/math">
                    <m:r>
                      <a:rPr lang="en-US" sz="12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72" name="TextBox 71">
                <a:extLst>
                  <a:ext uri="{FF2B5EF4-FFF2-40B4-BE49-F238E27FC236}">
                    <a16:creationId xmlns:a16="http://schemas.microsoft.com/office/drawing/2014/main" id="{9FE8B893-0E6C-4EB8-A9D9-62B90A1B49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98378" y="5526604"/>
                <a:ext cx="635725" cy="276999"/>
              </a:xfrm>
              <a:prstGeom prst="rect">
                <a:avLst/>
              </a:prstGeom>
              <a:blipFill>
                <a:blip r:embed="rId29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4" name="TextBox 73">
            <a:extLst>
              <a:ext uri="{FF2B5EF4-FFF2-40B4-BE49-F238E27FC236}">
                <a16:creationId xmlns:a16="http://schemas.microsoft.com/office/drawing/2014/main" id="{9FE8B893-0E6C-4EB8-A9D9-62B90A1B4934}"/>
              </a:ext>
            </a:extLst>
          </p:cNvPr>
          <p:cNvSpPr txBox="1"/>
          <p:nvPr/>
        </p:nvSpPr>
        <p:spPr>
          <a:xfrm>
            <a:off x="7541624" y="5935907"/>
            <a:ext cx="10363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Divide by 2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1815737" y="5024845"/>
                <a:ext cx="78303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=0.5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5737" y="5024845"/>
                <a:ext cx="783035" cy="276999"/>
              </a:xfrm>
              <a:prstGeom prst="rect">
                <a:avLst/>
              </a:prstGeom>
              <a:blipFill>
                <a:blip r:embed="rId30"/>
                <a:stretch>
                  <a:fillRect l="-7031" r="-7813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1802674" y="5386250"/>
                <a:ext cx="7916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=0.5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2674" y="5386250"/>
                <a:ext cx="791691" cy="276999"/>
              </a:xfrm>
              <a:prstGeom prst="rect">
                <a:avLst/>
              </a:prstGeom>
              <a:blipFill>
                <a:blip r:embed="rId31"/>
                <a:stretch>
                  <a:fillRect l="-6923" r="-6923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9" name="Rectangle 78"/>
          <p:cNvSpPr/>
          <p:nvPr/>
        </p:nvSpPr>
        <p:spPr>
          <a:xfrm>
            <a:off x="1797050" y="4036425"/>
            <a:ext cx="1250949" cy="26861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0" name="Rectangle 79"/>
          <p:cNvSpPr/>
          <p:nvPr/>
        </p:nvSpPr>
        <p:spPr>
          <a:xfrm>
            <a:off x="1531439" y="4528459"/>
            <a:ext cx="1769110" cy="26861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Rectangle 80"/>
          <p:cNvSpPr/>
          <p:nvPr/>
        </p:nvSpPr>
        <p:spPr>
          <a:xfrm>
            <a:off x="4692650" y="4180117"/>
            <a:ext cx="1250949" cy="26861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Rectangle 81"/>
          <p:cNvSpPr/>
          <p:nvPr/>
        </p:nvSpPr>
        <p:spPr>
          <a:xfrm>
            <a:off x="6142628" y="4167054"/>
            <a:ext cx="1790881" cy="26861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7737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5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3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8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" grpId="0"/>
      <p:bldP spid="4" grpId="0"/>
      <p:bldP spid="35" grpId="0"/>
      <p:bldP spid="8" grpId="0"/>
      <p:bldP spid="43" grpId="0"/>
      <p:bldP spid="44" grpId="0" animBg="1"/>
      <p:bldP spid="44" grpId="1" animBg="1"/>
      <p:bldP spid="46" grpId="0" animBg="1"/>
      <p:bldP spid="46" grpId="1" animBg="1"/>
      <p:bldP spid="48" grpId="0" animBg="1"/>
      <p:bldP spid="48" grpId="1" animBg="1"/>
      <p:bldP spid="49" grpId="0" animBg="1"/>
      <p:bldP spid="49" grpId="1" animBg="1"/>
      <p:bldP spid="54" grpId="0"/>
      <p:bldP spid="55" grpId="0"/>
      <p:bldP spid="60" grpId="0"/>
      <p:bldP spid="61" grpId="0" animBg="1"/>
      <p:bldP spid="69" grpId="0"/>
      <p:bldP spid="70" grpId="0" animBg="1"/>
      <p:bldP spid="71" grpId="0" animBg="1"/>
      <p:bldP spid="72" grpId="0"/>
      <p:bldP spid="74" grpId="0"/>
      <p:bldP spid="76" grpId="0"/>
      <p:bldP spid="77" grpId="0"/>
      <p:bldP spid="79" grpId="0" animBg="1"/>
      <p:bldP spid="79" grpId="1" animBg="1"/>
      <p:bldP spid="80" grpId="0" animBg="1"/>
      <p:bldP spid="80" grpId="1" animBg="1"/>
      <p:bldP spid="81" grpId="0" animBg="1"/>
      <p:bldP spid="81" grpId="1" animBg="1"/>
      <p:bldP spid="82" grpId="0" animBg="1"/>
      <p:bldP spid="82" grpId="1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399" y="1600199"/>
                <a:ext cx="3827417" cy="4992189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spcBef>
                    <a:spcPts val="0"/>
                  </a:spcBef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solve geometric problems involving vectors in 3 dimensions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spcBef>
                    <a:spcPts val="0"/>
                  </a:spcBef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itchFamily="66" charset="0"/>
                  </a:rPr>
                  <a:t>The diagram shows a cuboid whose vertices are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.</a:t>
                </a:r>
                <a:r>
                  <a:rPr lang="en-GB" sz="1600" dirty="0">
                    <a:latin typeface="Comic Sans MS" pitchFamily="66" charset="0"/>
                  </a:rPr>
                  <a:t> Vectors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are the position vectors of the vertices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respectively. Prove that diagonals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𝑂𝐸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𝐵𝐺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bisect each other.</a:t>
                </a:r>
              </a:p>
              <a:p>
                <a:pPr marL="0" indent="0" algn="ctr">
                  <a:spcBef>
                    <a:spcPts val="0"/>
                  </a:spcBef>
                  <a:buNone/>
                </a:pPr>
                <a:endParaRPr lang="en-US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399" y="1600199"/>
                <a:ext cx="3827417" cy="4992189"/>
              </a:xfrm>
              <a:blipFill>
                <a:blip r:embed="rId2"/>
                <a:stretch>
                  <a:fillRect t="-611" r="-2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Vectors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12C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5875554" y="1521174"/>
            <a:ext cx="2592288" cy="1608746"/>
            <a:chOff x="5292080" y="1460214"/>
            <a:chExt cx="2592288" cy="1608746"/>
          </a:xfrm>
        </p:grpSpPr>
        <p:sp>
          <p:nvSpPr>
            <p:cNvPr id="2" name="Cube 1"/>
            <p:cNvSpPr/>
            <p:nvPr/>
          </p:nvSpPr>
          <p:spPr>
            <a:xfrm>
              <a:off x="5292080" y="1484784"/>
              <a:ext cx="2592288" cy="1584176"/>
            </a:xfrm>
            <a:prstGeom prst="cub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5698002" y="2684350"/>
              <a:ext cx="216024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flipV="1">
              <a:off x="5698002" y="1460214"/>
              <a:ext cx="0" cy="1224136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V="1">
              <a:off x="5300788" y="2690949"/>
              <a:ext cx="385909" cy="373198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 flipH="1">
                <a:off x="8475161" y="2621195"/>
                <a:ext cx="181158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8475161" y="2621195"/>
                <a:ext cx="181158" cy="215444"/>
              </a:xfrm>
              <a:prstGeom prst="rect">
                <a:avLst/>
              </a:prstGeom>
              <a:blipFill>
                <a:blip r:embed="rId3"/>
                <a:stretch>
                  <a:fillRect l="-16667" r="-10000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8023450" y="3135001"/>
                <a:ext cx="16626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3450" y="3135001"/>
                <a:ext cx="166263" cy="215444"/>
              </a:xfrm>
              <a:prstGeom prst="rect">
                <a:avLst/>
              </a:prstGeom>
              <a:blipFill>
                <a:blip r:embed="rId4"/>
                <a:stretch>
                  <a:fillRect l="-25926" r="-22222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6155462" y="1345390"/>
                <a:ext cx="15927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𝐸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5462" y="1345390"/>
                <a:ext cx="159274" cy="215444"/>
              </a:xfrm>
              <a:prstGeom prst="rect">
                <a:avLst/>
              </a:prstGeom>
              <a:blipFill>
                <a:blip r:embed="rId5"/>
                <a:stretch>
                  <a:fillRect l="-26923" r="-1923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8458879" y="1323618"/>
                <a:ext cx="16626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𝐺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58879" y="1323618"/>
                <a:ext cx="166263" cy="215444"/>
              </a:xfrm>
              <a:prstGeom prst="rect">
                <a:avLst/>
              </a:prstGeom>
              <a:blipFill>
                <a:blip r:embed="rId6"/>
                <a:stretch>
                  <a:fillRect l="-22222" r="-18519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728742" y="1763401"/>
                <a:ext cx="15606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𝐹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8742" y="1763401"/>
                <a:ext cx="156068" cy="215444"/>
              </a:xfrm>
              <a:prstGeom prst="rect">
                <a:avLst/>
              </a:prstGeom>
              <a:blipFill>
                <a:blip r:embed="rId7"/>
                <a:stretch>
                  <a:fillRect l="-28000" r="-24000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6098856" y="2586361"/>
                <a:ext cx="17036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𝐷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8856" y="2586361"/>
                <a:ext cx="170368" cy="215444"/>
              </a:xfrm>
              <a:prstGeom prst="rect">
                <a:avLst/>
              </a:prstGeom>
              <a:blipFill>
                <a:blip r:embed="rId8"/>
                <a:stretch>
                  <a:fillRect l="-25000" r="-17857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 flipH="1">
                <a:off x="7907383" y="1728566"/>
                <a:ext cx="259759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7907383" y="1728566"/>
                <a:ext cx="259759" cy="215444"/>
              </a:xfrm>
              <a:prstGeom prst="rect">
                <a:avLst/>
              </a:prstGeom>
              <a:blipFill>
                <a:blip r:embed="rId9"/>
                <a:stretch>
                  <a:fillRect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 flipH="1">
                <a:off x="5714545" y="3108876"/>
                <a:ext cx="181158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5714545" y="3108876"/>
                <a:ext cx="181158" cy="215444"/>
              </a:xfrm>
              <a:prstGeom prst="rect">
                <a:avLst/>
              </a:prstGeom>
              <a:blipFill>
                <a:blip r:embed="rId10"/>
                <a:stretch>
                  <a:fillRect l="-16667" r="-13333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8" name="Straight Arrow Connector 57"/>
          <p:cNvCxnSpPr/>
          <p:nvPr/>
        </p:nvCxnSpPr>
        <p:spPr>
          <a:xfrm flipH="1">
            <a:off x="6927125" y="3127330"/>
            <a:ext cx="643074" cy="68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flipV="1">
            <a:off x="8215381" y="2832735"/>
            <a:ext cx="154781" cy="15954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V="1">
            <a:off x="8072506" y="2366010"/>
            <a:ext cx="2381" cy="19288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 flipH="1">
                <a:off x="6898774" y="3149833"/>
                <a:ext cx="181158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6898774" y="3149833"/>
                <a:ext cx="181158" cy="215444"/>
              </a:xfrm>
              <a:prstGeom prst="rect">
                <a:avLst/>
              </a:prstGeom>
              <a:blipFill>
                <a:blip r:embed="rId11"/>
                <a:stretch>
                  <a:fillRect l="-17241" r="-1724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 flipH="1">
                <a:off x="8303711" y="2868845"/>
                <a:ext cx="181158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8303711" y="2868845"/>
                <a:ext cx="181158" cy="215444"/>
              </a:xfrm>
              <a:prstGeom prst="rect">
                <a:avLst/>
              </a:prstGeom>
              <a:blipFill>
                <a:blip r:embed="rId12"/>
                <a:stretch>
                  <a:fillRect l="-3333" r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 flipH="1">
                <a:off x="8060824" y="2402120"/>
                <a:ext cx="181158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8060824" y="2402120"/>
                <a:ext cx="181158" cy="21544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7104696" y="2103036"/>
                <a:ext cx="17678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𝐻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4696" y="2103036"/>
                <a:ext cx="176780" cy="215444"/>
              </a:xfrm>
              <a:prstGeom prst="rect">
                <a:avLst/>
              </a:prstGeom>
              <a:blipFill>
                <a:blip r:embed="rId14"/>
                <a:stretch>
                  <a:fillRect l="-24138" r="-1724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8" name="Straight Connector 67"/>
          <p:cNvCxnSpPr/>
          <p:nvPr/>
        </p:nvCxnSpPr>
        <p:spPr>
          <a:xfrm flipV="1">
            <a:off x="5904412" y="1556481"/>
            <a:ext cx="2506972" cy="1561188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H="1" flipV="1">
            <a:off x="6278880" y="1558834"/>
            <a:ext cx="1785257" cy="1567543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4188822" y="1476101"/>
                <a:ext cx="1256946" cy="2430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𝑂𝐸</m:t>
                          </m:r>
                        </m:e>
                      </m:acc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8822" y="1476101"/>
                <a:ext cx="1256946" cy="243015"/>
              </a:xfrm>
              <a:prstGeom prst="rect">
                <a:avLst/>
              </a:prstGeom>
              <a:blipFill>
                <a:blip r:embed="rId15"/>
                <a:stretch>
                  <a:fillRect l="-2913" r="-1942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4184468" y="1828797"/>
                <a:ext cx="1388585" cy="2430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𝐵𝐺</m:t>
                          </m:r>
                        </m:e>
                      </m:acc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4468" y="1828797"/>
                <a:ext cx="1388585" cy="243015"/>
              </a:xfrm>
              <a:prstGeom prst="rect">
                <a:avLst/>
              </a:prstGeom>
              <a:blipFill>
                <a:blip r:embed="rId16"/>
                <a:stretch>
                  <a:fillRect l="-2632" r="-1754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/>
              <p:cNvSpPr txBox="1"/>
              <p:nvPr/>
            </p:nvSpPr>
            <p:spPr>
              <a:xfrm>
                <a:off x="1262741" y="4027714"/>
                <a:ext cx="1773947" cy="2777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𝑂𝐻</m:t>
                          </m:r>
                        </m:e>
                      </m:acc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𝒂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0" name="TextBox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2741" y="4027714"/>
                <a:ext cx="1773947" cy="277768"/>
              </a:xfrm>
              <a:prstGeom prst="rect">
                <a:avLst/>
              </a:prstGeom>
              <a:blipFill>
                <a:blip r:embed="rId17"/>
                <a:stretch>
                  <a:fillRect l="-2062" r="-1375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984067" y="4497976"/>
                <a:ext cx="2327881" cy="2777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𝑂𝐻</m:t>
                          </m:r>
                        </m:e>
                      </m:acc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𝒂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</m:d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4067" y="4497976"/>
                <a:ext cx="2327881" cy="277768"/>
              </a:xfrm>
              <a:prstGeom prst="rect">
                <a:avLst/>
              </a:prstGeom>
              <a:blipFill>
                <a:blip r:embed="rId18"/>
                <a:stretch>
                  <a:fillRect l="-1309" r="-785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1815737" y="5024845"/>
                <a:ext cx="78303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=0.5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5737" y="5024845"/>
                <a:ext cx="783035" cy="276999"/>
              </a:xfrm>
              <a:prstGeom prst="rect">
                <a:avLst/>
              </a:prstGeom>
              <a:blipFill>
                <a:blip r:embed="rId19"/>
                <a:stretch>
                  <a:fillRect l="-7031" r="-7813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1802674" y="5386250"/>
                <a:ext cx="7916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=0.5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2674" y="5386250"/>
                <a:ext cx="791691" cy="276999"/>
              </a:xfrm>
              <a:prstGeom prst="rect">
                <a:avLst/>
              </a:prstGeom>
              <a:blipFill>
                <a:blip r:embed="rId20"/>
                <a:stretch>
                  <a:fillRect l="-6923" r="-6923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/>
              <p:cNvSpPr txBox="1"/>
              <p:nvPr/>
            </p:nvSpPr>
            <p:spPr>
              <a:xfrm>
                <a:off x="4349929" y="3587932"/>
                <a:ext cx="1773947" cy="2777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𝑂𝐻</m:t>
                          </m:r>
                        </m:e>
                      </m:acc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𝒂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3" name="TextBox 8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9929" y="3587932"/>
                <a:ext cx="1773947" cy="277768"/>
              </a:xfrm>
              <a:prstGeom prst="rect">
                <a:avLst/>
              </a:prstGeom>
              <a:blipFill>
                <a:blip r:embed="rId21"/>
                <a:stretch>
                  <a:fillRect l="-2405" r="-1031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/>
              <p:cNvSpPr txBox="1"/>
              <p:nvPr/>
            </p:nvSpPr>
            <p:spPr>
              <a:xfrm>
                <a:off x="4345574" y="4027715"/>
                <a:ext cx="2264466" cy="2777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𝑂𝐻</m:t>
                          </m:r>
                        </m:e>
                      </m:acc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0.5</m:t>
                      </m:r>
                      <m:r>
                        <a:rPr lang="en-US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𝒂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+0.5</m:t>
                      </m:r>
                      <m:r>
                        <a:rPr lang="en-US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+0.5</m:t>
                      </m:r>
                      <m:r>
                        <a:rPr lang="en-US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4" name="TextBox 8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5574" y="4027715"/>
                <a:ext cx="2264466" cy="277768"/>
              </a:xfrm>
              <a:prstGeom prst="rect">
                <a:avLst/>
              </a:prstGeom>
              <a:blipFill>
                <a:blip r:embed="rId22"/>
                <a:stretch>
                  <a:fillRect l="-1617" r="-809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/>
              <p:cNvSpPr txBox="1"/>
              <p:nvPr/>
            </p:nvSpPr>
            <p:spPr>
              <a:xfrm>
                <a:off x="4341219" y="4502333"/>
                <a:ext cx="1895775" cy="2777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𝑂𝐻</m:t>
                          </m:r>
                        </m:e>
                      </m:acc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0.5(</m:t>
                      </m:r>
                      <m:r>
                        <a:rPr lang="en-US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𝒂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</m:t>
                      </m:r>
                      <m:r>
                        <a:rPr lang="en-US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85" name="TextBox 8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1219" y="4502333"/>
                <a:ext cx="1895775" cy="277768"/>
              </a:xfrm>
              <a:prstGeom prst="rect">
                <a:avLst/>
              </a:prstGeom>
              <a:blipFill>
                <a:blip r:embed="rId23"/>
                <a:stretch>
                  <a:fillRect l="-1929" r="-3537" b="-3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6" name="Arc 39">
            <a:extLst>
              <a:ext uri="{FF2B5EF4-FFF2-40B4-BE49-F238E27FC236}">
                <a16:creationId xmlns:a16="http://schemas.microsoft.com/office/drawing/2014/main" id="{E3538D25-A2E1-4F65-B489-8475F5F09737}"/>
              </a:ext>
            </a:extLst>
          </p:cNvPr>
          <p:cNvSpPr/>
          <p:nvPr/>
        </p:nvSpPr>
        <p:spPr>
          <a:xfrm>
            <a:off x="6518727" y="3762101"/>
            <a:ext cx="256540" cy="426595"/>
          </a:xfrm>
          <a:prstGeom prst="arc">
            <a:avLst>
              <a:gd name="adj1" fmla="val 16200000"/>
              <a:gd name="adj2" fmla="val 53501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9FE8B893-0E6C-4EB8-A9D9-62B90A1B4934}"/>
                  </a:ext>
                </a:extLst>
              </p:cNvPr>
              <p:cNvSpPr txBox="1"/>
              <p:nvPr/>
            </p:nvSpPr>
            <p:spPr>
              <a:xfrm>
                <a:off x="6727373" y="3841495"/>
                <a:ext cx="2137953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Replace </a:t>
                </a:r>
                <a14:m>
                  <m:oMath xmlns:m="http://schemas.openxmlformats.org/officeDocument/2006/math">
                    <m:r>
                      <a:rPr lang="en-US" sz="12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GB" sz="1200" dirty="0">
                    <a:solidFill>
                      <a:srgbClr val="FF0000"/>
                    </a:solidFill>
                    <a:latin typeface="Comic Sans MS" pitchFamily="66" charset="0"/>
                  </a:rPr>
                  <a:t> terms with 0.5</a:t>
                </a:r>
              </a:p>
            </p:txBody>
          </p:sp>
        </mc:Choice>
        <mc:Fallback xmlns=""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9FE8B893-0E6C-4EB8-A9D9-62B90A1B49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7373" y="3841495"/>
                <a:ext cx="2137953" cy="276999"/>
              </a:xfrm>
              <a:prstGeom prst="rect">
                <a:avLst/>
              </a:prstGeom>
              <a:blipFill>
                <a:blip r:embed="rId24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8" name="Arc 39">
            <a:extLst>
              <a:ext uri="{FF2B5EF4-FFF2-40B4-BE49-F238E27FC236}">
                <a16:creationId xmlns:a16="http://schemas.microsoft.com/office/drawing/2014/main" id="{E3538D25-A2E1-4F65-B489-8475F5F09737}"/>
              </a:ext>
            </a:extLst>
          </p:cNvPr>
          <p:cNvSpPr/>
          <p:nvPr/>
        </p:nvSpPr>
        <p:spPr>
          <a:xfrm>
            <a:off x="6488247" y="4236718"/>
            <a:ext cx="256540" cy="426595"/>
          </a:xfrm>
          <a:prstGeom prst="arc">
            <a:avLst>
              <a:gd name="adj1" fmla="val 16200000"/>
              <a:gd name="adj2" fmla="val 53501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TextBox 88">
            <a:extLst>
              <a:ext uri="{FF2B5EF4-FFF2-40B4-BE49-F238E27FC236}">
                <a16:creationId xmlns:a16="http://schemas.microsoft.com/office/drawing/2014/main" id="{9FE8B893-0E6C-4EB8-A9D9-62B90A1B4934}"/>
              </a:ext>
            </a:extLst>
          </p:cNvPr>
          <p:cNvSpPr txBox="1"/>
          <p:nvPr/>
        </p:nvSpPr>
        <p:spPr>
          <a:xfrm>
            <a:off x="6653350" y="4289987"/>
            <a:ext cx="10363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err="1">
                <a:solidFill>
                  <a:srgbClr val="FF0000"/>
                </a:solidFill>
                <a:latin typeface="Comic Sans MS" pitchFamily="66" charset="0"/>
              </a:rPr>
              <a:t>Factorise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1" name="TextBox 90"/>
              <p:cNvSpPr txBox="1"/>
              <p:nvPr/>
            </p:nvSpPr>
            <p:spPr>
              <a:xfrm>
                <a:off x="4345573" y="4985659"/>
                <a:ext cx="1153970" cy="2777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𝑂𝐻</m:t>
                          </m:r>
                        </m:e>
                      </m:acc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0.5</m:t>
                      </m:r>
                      <m:acc>
                        <m:accPr>
                          <m:chr m:val="⃗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𝑂𝐸</m:t>
                          </m:r>
                        </m:e>
                      </m:acc>
                    </m:oMath>
                  </m:oMathPara>
                </a14:m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91" name="TextBox 9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45573" y="4985659"/>
                <a:ext cx="1153970" cy="277768"/>
              </a:xfrm>
              <a:prstGeom prst="rect">
                <a:avLst/>
              </a:prstGeom>
              <a:blipFill>
                <a:blip r:embed="rId25"/>
                <a:stretch>
                  <a:fillRect l="-3704" r="-2646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2" name="TextBox 91">
            <a:extLst>
              <a:ext uri="{FF2B5EF4-FFF2-40B4-BE49-F238E27FC236}">
                <a16:creationId xmlns:a16="http://schemas.microsoft.com/office/drawing/2014/main" id="{9FE8B893-0E6C-4EB8-A9D9-62B90A1B4934}"/>
              </a:ext>
            </a:extLst>
          </p:cNvPr>
          <p:cNvSpPr txBox="1"/>
          <p:nvPr/>
        </p:nvSpPr>
        <p:spPr>
          <a:xfrm>
            <a:off x="6257110" y="4747188"/>
            <a:ext cx="24950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itchFamily="66" charset="0"/>
              </a:rPr>
              <a:t>We can replace the bracket…</a:t>
            </a:r>
            <a:endParaRPr lang="en-GB" sz="12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93" name="Arc 39">
            <a:extLst>
              <a:ext uri="{FF2B5EF4-FFF2-40B4-BE49-F238E27FC236}">
                <a16:creationId xmlns:a16="http://schemas.microsoft.com/office/drawing/2014/main" id="{E3538D25-A2E1-4F65-B489-8475F5F09737}"/>
              </a:ext>
            </a:extLst>
          </p:cNvPr>
          <p:cNvSpPr/>
          <p:nvPr/>
        </p:nvSpPr>
        <p:spPr>
          <a:xfrm>
            <a:off x="6122487" y="4698272"/>
            <a:ext cx="256540" cy="426595"/>
          </a:xfrm>
          <a:prstGeom prst="arc">
            <a:avLst>
              <a:gd name="adj1" fmla="val 16200000"/>
              <a:gd name="adj2" fmla="val 53501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>
                <a:extLst>
                  <a:ext uri="{FF2B5EF4-FFF2-40B4-BE49-F238E27FC236}">
                    <a16:creationId xmlns:a16="http://schemas.microsoft.com/office/drawing/2014/main" id="{9FE8B893-0E6C-4EB8-A9D9-62B90A1B4934}"/>
                  </a:ext>
                </a:extLst>
              </p:cNvPr>
              <p:cNvSpPr txBox="1"/>
              <p:nvPr/>
            </p:nvSpPr>
            <p:spPr>
              <a:xfrm>
                <a:off x="4389121" y="5461291"/>
                <a:ext cx="4319450" cy="3353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This shows that diagonal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𝑂𝐻</m:t>
                        </m:r>
                      </m:e>
                    </m:acc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 has been bisected…</a:t>
                </a:r>
              </a:p>
            </p:txBody>
          </p:sp>
        </mc:Choice>
        <mc:Fallback xmlns="">
          <p:sp>
            <p:nvSpPr>
              <p:cNvPr id="94" name="TextBox 93">
                <a:extLst>
                  <a:ext uri="{FF2B5EF4-FFF2-40B4-BE49-F238E27FC236}">
                    <a16:creationId xmlns:a16="http://schemas.microsoft.com/office/drawing/2014/main" id="{9FE8B893-0E6C-4EB8-A9D9-62B90A1B49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9121" y="5461291"/>
                <a:ext cx="4319450" cy="335348"/>
              </a:xfrm>
              <a:prstGeom prst="rect">
                <a:avLst/>
              </a:prstGeom>
              <a:blipFill>
                <a:blip r:embed="rId26"/>
                <a:stretch>
                  <a:fillRect b="-163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5" name="Rectangle 94"/>
          <p:cNvSpPr/>
          <p:nvPr/>
        </p:nvSpPr>
        <p:spPr>
          <a:xfrm>
            <a:off x="4178844" y="1445624"/>
            <a:ext cx="1342390" cy="26861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Rectangle 95"/>
          <p:cNvSpPr/>
          <p:nvPr/>
        </p:nvSpPr>
        <p:spPr>
          <a:xfrm>
            <a:off x="5184684" y="4532813"/>
            <a:ext cx="998402" cy="26861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Rectangle 96"/>
          <p:cNvSpPr/>
          <p:nvPr/>
        </p:nvSpPr>
        <p:spPr>
          <a:xfrm>
            <a:off x="5154204" y="4998722"/>
            <a:ext cx="401865" cy="26861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2379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/>
      <p:bldP spid="84" grpId="0"/>
      <p:bldP spid="85" grpId="0"/>
      <p:bldP spid="86" grpId="0" animBg="1"/>
      <p:bldP spid="87" grpId="0"/>
      <p:bldP spid="88" grpId="0" animBg="1"/>
      <p:bldP spid="89" grpId="0"/>
      <p:bldP spid="91" grpId="0"/>
      <p:bldP spid="92" grpId="0"/>
      <p:bldP spid="93" grpId="0" animBg="1"/>
      <p:bldP spid="94" grpId="0"/>
      <p:bldP spid="95" grpId="0" animBg="1"/>
      <p:bldP spid="95" grpId="1" animBg="1"/>
      <p:bldP spid="96" grpId="0" animBg="1"/>
      <p:bldP spid="96" grpId="1" animBg="1"/>
      <p:bldP spid="97" grpId="0" animBg="1"/>
      <p:bldP spid="97" grpId="1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399" y="1600199"/>
                <a:ext cx="3827417" cy="4992189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spcBef>
                    <a:spcPts val="0"/>
                  </a:spcBef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solve geometric problems involving vectors in 3 dimensions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spcBef>
                    <a:spcPts val="0"/>
                  </a:spcBef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itchFamily="66" charset="0"/>
                  </a:rPr>
                  <a:t>The diagram shows a cuboid whose vertices are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.</a:t>
                </a:r>
                <a:r>
                  <a:rPr lang="en-GB" sz="1600" dirty="0">
                    <a:latin typeface="Comic Sans MS" pitchFamily="66" charset="0"/>
                  </a:rPr>
                  <a:t> Vectors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are the position vectors of the vertices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respectively. Prove that diagonals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𝑂𝐸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𝐵𝐺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bisect each other.</a:t>
                </a:r>
              </a:p>
              <a:p>
                <a:pPr marL="0" indent="0" algn="ctr">
                  <a:spcBef>
                    <a:spcPts val="0"/>
                  </a:spcBef>
                  <a:buNone/>
                </a:pPr>
                <a:endParaRPr lang="en-US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399" y="1600199"/>
                <a:ext cx="3827417" cy="4992189"/>
              </a:xfrm>
              <a:blipFill>
                <a:blip r:embed="rId2"/>
                <a:stretch>
                  <a:fillRect t="-611" r="-2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Vectors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12C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5875554" y="1521174"/>
            <a:ext cx="2592288" cy="1608746"/>
            <a:chOff x="5292080" y="1460214"/>
            <a:chExt cx="2592288" cy="1608746"/>
          </a:xfrm>
        </p:grpSpPr>
        <p:sp>
          <p:nvSpPr>
            <p:cNvPr id="2" name="Cube 1"/>
            <p:cNvSpPr/>
            <p:nvPr/>
          </p:nvSpPr>
          <p:spPr>
            <a:xfrm>
              <a:off x="5292080" y="1484784"/>
              <a:ext cx="2592288" cy="1584176"/>
            </a:xfrm>
            <a:prstGeom prst="cub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5698002" y="2684350"/>
              <a:ext cx="216024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flipV="1">
              <a:off x="5698002" y="1460214"/>
              <a:ext cx="0" cy="1224136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V="1">
              <a:off x="5300788" y="2690949"/>
              <a:ext cx="385909" cy="373198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 flipH="1">
                <a:off x="8475161" y="2621195"/>
                <a:ext cx="181158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8475161" y="2621195"/>
                <a:ext cx="181158" cy="215444"/>
              </a:xfrm>
              <a:prstGeom prst="rect">
                <a:avLst/>
              </a:prstGeom>
              <a:blipFill>
                <a:blip r:embed="rId3"/>
                <a:stretch>
                  <a:fillRect l="-16667" r="-10000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8023450" y="3135001"/>
                <a:ext cx="16626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3450" y="3135001"/>
                <a:ext cx="166263" cy="215444"/>
              </a:xfrm>
              <a:prstGeom prst="rect">
                <a:avLst/>
              </a:prstGeom>
              <a:blipFill>
                <a:blip r:embed="rId4"/>
                <a:stretch>
                  <a:fillRect l="-25926" r="-22222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6155462" y="1345390"/>
                <a:ext cx="15927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𝐸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5462" y="1345390"/>
                <a:ext cx="159274" cy="215444"/>
              </a:xfrm>
              <a:prstGeom prst="rect">
                <a:avLst/>
              </a:prstGeom>
              <a:blipFill>
                <a:blip r:embed="rId5"/>
                <a:stretch>
                  <a:fillRect l="-26923" r="-1923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8458879" y="1323618"/>
                <a:ext cx="16626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𝐺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58879" y="1323618"/>
                <a:ext cx="166263" cy="215444"/>
              </a:xfrm>
              <a:prstGeom prst="rect">
                <a:avLst/>
              </a:prstGeom>
              <a:blipFill>
                <a:blip r:embed="rId6"/>
                <a:stretch>
                  <a:fillRect l="-22222" r="-18519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728742" y="1763401"/>
                <a:ext cx="15606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𝐹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8742" y="1763401"/>
                <a:ext cx="156068" cy="215444"/>
              </a:xfrm>
              <a:prstGeom prst="rect">
                <a:avLst/>
              </a:prstGeom>
              <a:blipFill>
                <a:blip r:embed="rId7"/>
                <a:stretch>
                  <a:fillRect l="-28000" r="-24000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6098856" y="2586361"/>
                <a:ext cx="17036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𝐷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8856" y="2586361"/>
                <a:ext cx="170368" cy="215444"/>
              </a:xfrm>
              <a:prstGeom prst="rect">
                <a:avLst/>
              </a:prstGeom>
              <a:blipFill>
                <a:blip r:embed="rId8"/>
                <a:stretch>
                  <a:fillRect l="-25000" r="-17857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 flipH="1">
                <a:off x="7907383" y="1728566"/>
                <a:ext cx="259759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7907383" y="1728566"/>
                <a:ext cx="259759" cy="215444"/>
              </a:xfrm>
              <a:prstGeom prst="rect">
                <a:avLst/>
              </a:prstGeom>
              <a:blipFill>
                <a:blip r:embed="rId9"/>
                <a:stretch>
                  <a:fillRect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 flipH="1">
                <a:off x="5714545" y="3108876"/>
                <a:ext cx="181158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5714545" y="3108876"/>
                <a:ext cx="181158" cy="215444"/>
              </a:xfrm>
              <a:prstGeom prst="rect">
                <a:avLst/>
              </a:prstGeom>
              <a:blipFill>
                <a:blip r:embed="rId10"/>
                <a:stretch>
                  <a:fillRect l="-16667" r="-13333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8" name="Straight Arrow Connector 57"/>
          <p:cNvCxnSpPr/>
          <p:nvPr/>
        </p:nvCxnSpPr>
        <p:spPr>
          <a:xfrm flipH="1">
            <a:off x="6927125" y="3127330"/>
            <a:ext cx="643074" cy="68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flipV="1">
            <a:off x="8215381" y="2832735"/>
            <a:ext cx="154781" cy="15954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V="1">
            <a:off x="8072506" y="2366010"/>
            <a:ext cx="2381" cy="19288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 flipH="1">
                <a:off x="6898774" y="3149833"/>
                <a:ext cx="181158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6898774" y="3149833"/>
                <a:ext cx="181158" cy="215444"/>
              </a:xfrm>
              <a:prstGeom prst="rect">
                <a:avLst/>
              </a:prstGeom>
              <a:blipFill>
                <a:blip r:embed="rId11"/>
                <a:stretch>
                  <a:fillRect l="-17241" r="-1724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 flipH="1">
                <a:off x="8303711" y="2868845"/>
                <a:ext cx="181158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8303711" y="2868845"/>
                <a:ext cx="181158" cy="215444"/>
              </a:xfrm>
              <a:prstGeom prst="rect">
                <a:avLst/>
              </a:prstGeom>
              <a:blipFill>
                <a:blip r:embed="rId12"/>
                <a:stretch>
                  <a:fillRect l="-3333" r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 flipH="1">
                <a:off x="8060824" y="2402120"/>
                <a:ext cx="181158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8060824" y="2402120"/>
                <a:ext cx="181158" cy="21544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7104696" y="2103036"/>
                <a:ext cx="17678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𝐻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4696" y="2103036"/>
                <a:ext cx="176780" cy="215444"/>
              </a:xfrm>
              <a:prstGeom prst="rect">
                <a:avLst/>
              </a:prstGeom>
              <a:blipFill>
                <a:blip r:embed="rId14"/>
                <a:stretch>
                  <a:fillRect l="-24138" r="-1724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8" name="Straight Connector 67"/>
          <p:cNvCxnSpPr/>
          <p:nvPr/>
        </p:nvCxnSpPr>
        <p:spPr>
          <a:xfrm flipV="1">
            <a:off x="5904412" y="1556481"/>
            <a:ext cx="2506972" cy="1561188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H="1" flipV="1">
            <a:off x="6278880" y="1558834"/>
            <a:ext cx="1785257" cy="1567543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4188822" y="1476101"/>
                <a:ext cx="1256946" cy="2430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𝑂𝐸</m:t>
                          </m:r>
                        </m:e>
                      </m:acc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8822" y="1476101"/>
                <a:ext cx="1256946" cy="243015"/>
              </a:xfrm>
              <a:prstGeom prst="rect">
                <a:avLst/>
              </a:prstGeom>
              <a:blipFill>
                <a:blip r:embed="rId15"/>
                <a:stretch>
                  <a:fillRect l="-2913" r="-1942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4184468" y="1828797"/>
                <a:ext cx="1388585" cy="2430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𝐵𝐺</m:t>
                          </m:r>
                        </m:e>
                      </m:acc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4468" y="1828797"/>
                <a:ext cx="1388585" cy="243015"/>
              </a:xfrm>
              <a:prstGeom prst="rect">
                <a:avLst/>
              </a:prstGeom>
              <a:blipFill>
                <a:blip r:embed="rId16"/>
                <a:stretch>
                  <a:fillRect l="-2632" r="-1754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/>
              <p:cNvSpPr txBox="1"/>
              <p:nvPr/>
            </p:nvSpPr>
            <p:spPr>
              <a:xfrm>
                <a:off x="1262741" y="4027714"/>
                <a:ext cx="1773947" cy="2777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𝑂𝐻</m:t>
                          </m:r>
                        </m:e>
                      </m:acc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𝒂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0" name="TextBox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2741" y="4027714"/>
                <a:ext cx="1773947" cy="277768"/>
              </a:xfrm>
              <a:prstGeom prst="rect">
                <a:avLst/>
              </a:prstGeom>
              <a:blipFill>
                <a:blip r:embed="rId17"/>
                <a:stretch>
                  <a:fillRect l="-2062" r="-1375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984067" y="4497976"/>
                <a:ext cx="2327881" cy="2777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𝑂𝐻</m:t>
                          </m:r>
                        </m:e>
                      </m:acc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𝒂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1−</m:t>
                          </m:r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𝜇</m:t>
                          </m:r>
                        </m:e>
                      </m:d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sz="16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en-GB" sz="16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4067" y="4497976"/>
                <a:ext cx="2327881" cy="277768"/>
              </a:xfrm>
              <a:prstGeom prst="rect">
                <a:avLst/>
              </a:prstGeom>
              <a:blipFill>
                <a:blip r:embed="rId18"/>
                <a:stretch>
                  <a:fillRect l="-1309" r="-785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6" name="TextBox 75"/>
              <p:cNvSpPr txBox="1"/>
              <p:nvPr/>
            </p:nvSpPr>
            <p:spPr>
              <a:xfrm>
                <a:off x="1815737" y="5024845"/>
                <a:ext cx="78303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=0.5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6" name="TextBox 7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15737" y="5024845"/>
                <a:ext cx="783035" cy="276999"/>
              </a:xfrm>
              <a:prstGeom prst="rect">
                <a:avLst/>
              </a:prstGeom>
              <a:blipFill>
                <a:blip r:embed="rId19"/>
                <a:stretch>
                  <a:fillRect l="-7031" r="-7813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1802674" y="5386250"/>
                <a:ext cx="79169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=0.5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2674" y="5386250"/>
                <a:ext cx="791691" cy="276999"/>
              </a:xfrm>
              <a:prstGeom prst="rect">
                <a:avLst/>
              </a:prstGeom>
              <a:blipFill>
                <a:blip r:embed="rId20"/>
                <a:stretch>
                  <a:fillRect l="-6923" r="-6923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/>
              <p:cNvSpPr txBox="1"/>
              <p:nvPr/>
            </p:nvSpPr>
            <p:spPr>
              <a:xfrm>
                <a:off x="4415244" y="4254136"/>
                <a:ext cx="995401" cy="2777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𝐵𝐻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𝜇</m:t>
                      </m:r>
                      <m:acc>
                        <m:accPr>
                          <m:chr m:val="⃗"/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𝐵𝐺</m:t>
                          </m:r>
                        </m:e>
                      </m:acc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5244" y="4254136"/>
                <a:ext cx="995401" cy="277768"/>
              </a:xfrm>
              <a:prstGeom prst="rect">
                <a:avLst/>
              </a:prstGeom>
              <a:blipFill>
                <a:blip r:embed="rId21"/>
                <a:stretch>
                  <a:fillRect l="-3659" r="-3049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TextBox 48">
            <a:extLst>
              <a:ext uri="{FF2B5EF4-FFF2-40B4-BE49-F238E27FC236}">
                <a16:creationId xmlns:a16="http://schemas.microsoft.com/office/drawing/2014/main" id="{9FE8B893-0E6C-4EB8-A9D9-62B90A1B4934}"/>
              </a:ext>
            </a:extLst>
          </p:cNvPr>
          <p:cNvSpPr txBox="1"/>
          <p:nvPr/>
        </p:nvSpPr>
        <p:spPr>
          <a:xfrm>
            <a:off x="5286105" y="3745702"/>
            <a:ext cx="23164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Originally, we said that: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1066796" y="5817327"/>
                <a:ext cx="2264466" cy="2777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𝑂𝐻</m:t>
                          </m:r>
                        </m:e>
                      </m:acc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0.5</m:t>
                      </m:r>
                      <m:r>
                        <a:rPr lang="en-US" sz="16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𝒂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+0.5</m:t>
                      </m:r>
                      <m:r>
                        <a:rPr lang="en-US" sz="16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+0.5</m:t>
                      </m:r>
                      <m:r>
                        <a:rPr lang="en-US" sz="1600" b="1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796" y="5817327"/>
                <a:ext cx="2264466" cy="277768"/>
              </a:xfrm>
              <a:prstGeom prst="rect">
                <a:avLst/>
              </a:prstGeom>
              <a:blipFill>
                <a:blip r:embed="rId22"/>
                <a:stretch>
                  <a:fillRect l="-1348" r="-809" b="-86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4410890" y="4702627"/>
                <a:ext cx="1146981" cy="2777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𝐵𝐻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0.5</m:t>
                      </m:r>
                      <m:acc>
                        <m:accPr>
                          <m:chr m:val="⃗"/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𝐵𝐺</m:t>
                          </m:r>
                        </m:e>
                      </m:acc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0890" y="4702627"/>
                <a:ext cx="1146981" cy="277768"/>
              </a:xfrm>
              <a:prstGeom prst="rect">
                <a:avLst/>
              </a:prstGeom>
              <a:blipFill>
                <a:blip r:embed="rId23"/>
                <a:stretch>
                  <a:fillRect l="-3723" r="-2660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9FE8B893-0E6C-4EB8-A9D9-62B90A1B4934}"/>
                  </a:ext>
                </a:extLst>
              </p:cNvPr>
              <p:cNvSpPr txBox="1"/>
              <p:nvPr/>
            </p:nvSpPr>
            <p:spPr>
              <a:xfrm>
                <a:off x="5638801" y="4468514"/>
                <a:ext cx="1989908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200" dirty="0">
                    <a:solidFill>
                      <a:srgbClr val="FF0000"/>
                    </a:solidFill>
                    <a:latin typeface="Comic Sans MS" pitchFamily="66" charset="0"/>
                  </a:rPr>
                  <a:t>We can replace the </a:t>
                </a:r>
                <a14:m>
                  <m:oMath xmlns:m="http://schemas.openxmlformats.org/officeDocument/2006/math">
                    <m:r>
                      <a:rPr lang="en-US" sz="12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</m:oMath>
                </a14:m>
                <a:endParaRPr lang="en-GB" sz="1200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9FE8B893-0E6C-4EB8-A9D9-62B90A1B49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1" y="4468514"/>
                <a:ext cx="1989908" cy="276999"/>
              </a:xfrm>
              <a:prstGeom prst="rect">
                <a:avLst/>
              </a:prstGeom>
              <a:blipFill>
                <a:blip r:embed="rId24"/>
                <a:stretch>
                  <a:fillRect b="-17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Arc 39">
            <a:extLst>
              <a:ext uri="{FF2B5EF4-FFF2-40B4-BE49-F238E27FC236}">
                <a16:creationId xmlns:a16="http://schemas.microsoft.com/office/drawing/2014/main" id="{E3538D25-A2E1-4F65-B489-8475F5F09737}"/>
              </a:ext>
            </a:extLst>
          </p:cNvPr>
          <p:cNvSpPr/>
          <p:nvPr/>
        </p:nvSpPr>
        <p:spPr>
          <a:xfrm>
            <a:off x="5504178" y="4402181"/>
            <a:ext cx="256540" cy="426595"/>
          </a:xfrm>
          <a:prstGeom prst="arc">
            <a:avLst>
              <a:gd name="adj1" fmla="val 16200000"/>
              <a:gd name="adj2" fmla="val 53501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9FE8B893-0E6C-4EB8-A9D9-62B90A1B4934}"/>
                  </a:ext>
                </a:extLst>
              </p:cNvPr>
              <p:cNvSpPr txBox="1"/>
              <p:nvPr/>
            </p:nvSpPr>
            <p:spPr>
              <a:xfrm>
                <a:off x="4214949" y="5226160"/>
                <a:ext cx="4763587" cy="3339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This shows that diagonal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𝐵𝐻</m:t>
                        </m:r>
                      </m:e>
                    </m:acc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 has also been bisected…</a:t>
                </a:r>
              </a:p>
            </p:txBody>
          </p:sp>
        </mc:Choice>
        <mc:Fallback xmlns="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9FE8B893-0E6C-4EB8-A9D9-62B90A1B49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4949" y="5226160"/>
                <a:ext cx="4763587" cy="333938"/>
              </a:xfrm>
              <a:prstGeom prst="rect">
                <a:avLst/>
              </a:prstGeom>
              <a:blipFill>
                <a:blip r:embed="rId25"/>
                <a:stretch>
                  <a:fillRect b="-181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35107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/>
      <p:bldP spid="49" grpId="0"/>
      <p:bldP spid="60" grpId="0"/>
      <p:bldP spid="69" grpId="0"/>
      <p:bldP spid="70" grpId="0" animBg="1"/>
      <p:bldP spid="7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399" y="1600200"/>
                <a:ext cx="3827417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solve geometric problems involving vectors in 3 dimensions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are the points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(2,−5,−8)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(1,−7,−3)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(0,15,−10) 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US" sz="1600" b="0" i="0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2,19,−20) 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respectively.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itchFamily="66" charset="0"/>
                  </a:rPr>
                  <a:t>Find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en-GB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𝐷𝐶</m:t>
                        </m:r>
                      </m:e>
                    </m:acc>
                  </m:oMath>
                </a14:m>
                <a:r>
                  <a:rPr lang="en-GB" sz="1600" dirty="0">
                    <a:latin typeface="Comic Sans MS" pitchFamily="66" charset="0"/>
                  </a:rPr>
                  <a:t>, giving your answers in the form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endParaRPr lang="en-GB" sz="1600" b="1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endParaRPr lang="en-US" sz="1600" b="1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endParaRPr lang="en-GB" sz="1600" b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399" y="1600200"/>
                <a:ext cx="3827417" cy="4774474"/>
              </a:xfrm>
              <a:blipFill>
                <a:blip r:embed="rId2"/>
                <a:stretch>
                  <a:fillRect t="-766" r="-2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Vectors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12C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519748" y="1406434"/>
                <a:ext cx="1380378" cy="2777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𝑂𝐵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𝑂𝐴</m:t>
                          </m:r>
                        </m:e>
                      </m:acc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9748" y="1406434"/>
                <a:ext cx="1380378" cy="277768"/>
              </a:xfrm>
              <a:prstGeom prst="rect">
                <a:avLst/>
              </a:prstGeom>
              <a:blipFill>
                <a:blip r:embed="rId3"/>
                <a:stretch>
                  <a:fillRect l="-2643" r="-2203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4515393" y="1881051"/>
                <a:ext cx="1864998" cy="6512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−7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−5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−8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5393" y="1881051"/>
                <a:ext cx="1864998" cy="6512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519748" y="2677886"/>
                <a:ext cx="1102160" cy="6512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9748" y="2677886"/>
                <a:ext cx="1102160" cy="65120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519748" y="3566160"/>
                <a:ext cx="1725409" cy="2777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𝒌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9748" y="3566160"/>
                <a:ext cx="1725409" cy="277768"/>
              </a:xfrm>
              <a:prstGeom prst="rect">
                <a:avLst/>
              </a:prstGeom>
              <a:blipFill>
                <a:blip r:embed="rId6"/>
                <a:stretch>
                  <a:fillRect l="-2473" r="-2827" b="-282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Arc 39">
            <a:extLst>
              <a:ext uri="{FF2B5EF4-FFF2-40B4-BE49-F238E27FC236}">
                <a16:creationId xmlns:a16="http://schemas.microsoft.com/office/drawing/2014/main" id="{E3538D25-A2E1-4F65-B489-8475F5F09737}"/>
              </a:ext>
            </a:extLst>
          </p:cNvPr>
          <p:cNvSpPr/>
          <p:nvPr/>
        </p:nvSpPr>
        <p:spPr>
          <a:xfrm>
            <a:off x="6271801" y="1650273"/>
            <a:ext cx="281401" cy="554665"/>
          </a:xfrm>
          <a:prstGeom prst="arc">
            <a:avLst>
              <a:gd name="adj1" fmla="val 16200000"/>
              <a:gd name="adj2" fmla="val 53501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53">
            <a:extLst>
              <a:ext uri="{FF2B5EF4-FFF2-40B4-BE49-F238E27FC236}">
                <a16:creationId xmlns:a16="http://schemas.microsoft.com/office/drawing/2014/main" id="{9FE8B893-0E6C-4EB8-A9D9-62B90A1B4934}"/>
              </a:ext>
            </a:extLst>
          </p:cNvPr>
          <p:cNvSpPr txBox="1"/>
          <p:nvPr/>
        </p:nvSpPr>
        <p:spPr>
          <a:xfrm>
            <a:off x="6505302" y="1725141"/>
            <a:ext cx="13585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1" name="Arc 39">
            <a:extLst>
              <a:ext uri="{FF2B5EF4-FFF2-40B4-BE49-F238E27FC236}">
                <a16:creationId xmlns:a16="http://schemas.microsoft.com/office/drawing/2014/main" id="{E3538D25-A2E1-4F65-B489-8475F5F09737}"/>
              </a:ext>
            </a:extLst>
          </p:cNvPr>
          <p:cNvSpPr/>
          <p:nvPr/>
        </p:nvSpPr>
        <p:spPr>
          <a:xfrm>
            <a:off x="6267447" y="2342605"/>
            <a:ext cx="281401" cy="554665"/>
          </a:xfrm>
          <a:prstGeom prst="arc">
            <a:avLst>
              <a:gd name="adj1" fmla="val 16200000"/>
              <a:gd name="adj2" fmla="val 53501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Arc 39">
            <a:extLst>
              <a:ext uri="{FF2B5EF4-FFF2-40B4-BE49-F238E27FC236}">
                <a16:creationId xmlns:a16="http://schemas.microsoft.com/office/drawing/2014/main" id="{E3538D25-A2E1-4F65-B489-8475F5F09737}"/>
              </a:ext>
            </a:extLst>
          </p:cNvPr>
          <p:cNvSpPr/>
          <p:nvPr/>
        </p:nvSpPr>
        <p:spPr>
          <a:xfrm>
            <a:off x="6306635" y="3078479"/>
            <a:ext cx="281401" cy="554665"/>
          </a:xfrm>
          <a:prstGeom prst="arc">
            <a:avLst>
              <a:gd name="adj1" fmla="val 16200000"/>
              <a:gd name="adj2" fmla="val 53501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TextBox 53">
            <a:extLst>
              <a:ext uri="{FF2B5EF4-FFF2-40B4-BE49-F238E27FC236}">
                <a16:creationId xmlns:a16="http://schemas.microsoft.com/office/drawing/2014/main" id="{9FE8B893-0E6C-4EB8-A9D9-62B90A1B4934}"/>
              </a:ext>
            </a:extLst>
          </p:cNvPr>
          <p:cNvSpPr txBox="1"/>
          <p:nvPr/>
        </p:nvSpPr>
        <p:spPr>
          <a:xfrm>
            <a:off x="6505303" y="2474077"/>
            <a:ext cx="10450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4" name="TextBox 53">
            <a:extLst>
              <a:ext uri="{FF2B5EF4-FFF2-40B4-BE49-F238E27FC236}">
                <a16:creationId xmlns:a16="http://schemas.microsoft.com/office/drawing/2014/main" id="{9FE8B893-0E6C-4EB8-A9D9-62B90A1B4934}"/>
              </a:ext>
            </a:extLst>
          </p:cNvPr>
          <p:cNvSpPr txBox="1"/>
          <p:nvPr/>
        </p:nvSpPr>
        <p:spPr>
          <a:xfrm>
            <a:off x="6522720" y="3101095"/>
            <a:ext cx="16023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Write in the form specified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4524102" y="4127862"/>
                <a:ext cx="1383905" cy="2777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𝐷𝐶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𝑂𝐶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𝑂𝐷</m:t>
                          </m:r>
                        </m:e>
                      </m:acc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4102" y="4127862"/>
                <a:ext cx="1383905" cy="277768"/>
              </a:xfrm>
              <a:prstGeom prst="rect">
                <a:avLst/>
              </a:prstGeom>
              <a:blipFill>
                <a:blip r:embed="rId7"/>
                <a:stretch>
                  <a:fillRect l="-3084" r="-2643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519747" y="4602479"/>
                <a:ext cx="2092624" cy="6512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𝐷𝐶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15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−10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19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−20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9747" y="4602479"/>
                <a:ext cx="2092624" cy="65120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524102" y="5399314"/>
                <a:ext cx="1102160" cy="6512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𝐷𝐶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−4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4102" y="5399314"/>
                <a:ext cx="1102160" cy="651204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4524102" y="6287588"/>
                <a:ext cx="1965795" cy="2777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𝐷𝐶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=−2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+10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𝒌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4102" y="6287588"/>
                <a:ext cx="1965795" cy="277768"/>
              </a:xfrm>
              <a:prstGeom prst="rect">
                <a:avLst/>
              </a:prstGeom>
              <a:blipFill>
                <a:blip r:embed="rId10"/>
                <a:stretch>
                  <a:fillRect l="-1858" r="-1858" b="-282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Arc 39">
            <a:extLst>
              <a:ext uri="{FF2B5EF4-FFF2-40B4-BE49-F238E27FC236}">
                <a16:creationId xmlns:a16="http://schemas.microsoft.com/office/drawing/2014/main" id="{E3538D25-A2E1-4F65-B489-8475F5F09737}"/>
              </a:ext>
            </a:extLst>
          </p:cNvPr>
          <p:cNvSpPr/>
          <p:nvPr/>
        </p:nvSpPr>
        <p:spPr>
          <a:xfrm>
            <a:off x="6546121" y="4336867"/>
            <a:ext cx="281401" cy="554665"/>
          </a:xfrm>
          <a:prstGeom prst="arc">
            <a:avLst>
              <a:gd name="adj1" fmla="val 16200000"/>
              <a:gd name="adj2" fmla="val 53501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TextBox 53">
            <a:extLst>
              <a:ext uri="{FF2B5EF4-FFF2-40B4-BE49-F238E27FC236}">
                <a16:creationId xmlns:a16="http://schemas.microsoft.com/office/drawing/2014/main" id="{9FE8B893-0E6C-4EB8-A9D9-62B90A1B4934}"/>
              </a:ext>
            </a:extLst>
          </p:cNvPr>
          <p:cNvSpPr txBox="1"/>
          <p:nvPr/>
        </p:nvSpPr>
        <p:spPr>
          <a:xfrm>
            <a:off x="6779622" y="4411735"/>
            <a:ext cx="135853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1" name="Arc 39">
            <a:extLst>
              <a:ext uri="{FF2B5EF4-FFF2-40B4-BE49-F238E27FC236}">
                <a16:creationId xmlns:a16="http://schemas.microsoft.com/office/drawing/2014/main" id="{E3538D25-A2E1-4F65-B489-8475F5F09737}"/>
              </a:ext>
            </a:extLst>
          </p:cNvPr>
          <p:cNvSpPr/>
          <p:nvPr/>
        </p:nvSpPr>
        <p:spPr>
          <a:xfrm>
            <a:off x="6541767" y="5029199"/>
            <a:ext cx="281401" cy="554665"/>
          </a:xfrm>
          <a:prstGeom prst="arc">
            <a:avLst>
              <a:gd name="adj1" fmla="val 16200000"/>
              <a:gd name="adj2" fmla="val 53501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Arc 39">
            <a:extLst>
              <a:ext uri="{FF2B5EF4-FFF2-40B4-BE49-F238E27FC236}">
                <a16:creationId xmlns:a16="http://schemas.microsoft.com/office/drawing/2014/main" id="{E3538D25-A2E1-4F65-B489-8475F5F09737}"/>
              </a:ext>
            </a:extLst>
          </p:cNvPr>
          <p:cNvSpPr/>
          <p:nvPr/>
        </p:nvSpPr>
        <p:spPr>
          <a:xfrm>
            <a:off x="6398075" y="5799907"/>
            <a:ext cx="281401" cy="554665"/>
          </a:xfrm>
          <a:prstGeom prst="arc">
            <a:avLst>
              <a:gd name="adj1" fmla="val 16200000"/>
              <a:gd name="adj2" fmla="val 53501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53">
            <a:extLst>
              <a:ext uri="{FF2B5EF4-FFF2-40B4-BE49-F238E27FC236}">
                <a16:creationId xmlns:a16="http://schemas.microsoft.com/office/drawing/2014/main" id="{9FE8B893-0E6C-4EB8-A9D9-62B90A1B4934}"/>
              </a:ext>
            </a:extLst>
          </p:cNvPr>
          <p:cNvSpPr txBox="1"/>
          <p:nvPr/>
        </p:nvSpPr>
        <p:spPr>
          <a:xfrm>
            <a:off x="6779623" y="5160671"/>
            <a:ext cx="104502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4" name="TextBox 53">
            <a:extLst>
              <a:ext uri="{FF2B5EF4-FFF2-40B4-BE49-F238E27FC236}">
                <a16:creationId xmlns:a16="http://schemas.microsoft.com/office/drawing/2014/main" id="{9FE8B893-0E6C-4EB8-A9D9-62B90A1B4934}"/>
              </a:ext>
            </a:extLst>
          </p:cNvPr>
          <p:cNvSpPr txBox="1"/>
          <p:nvPr/>
        </p:nvSpPr>
        <p:spPr>
          <a:xfrm>
            <a:off x="6614160" y="5822523"/>
            <a:ext cx="16023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Write in the form specified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4319451" y="3979818"/>
            <a:ext cx="460683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17862" y="4415246"/>
                <a:ext cx="1522468" cy="2430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862" y="4415246"/>
                <a:ext cx="1522468" cy="243015"/>
              </a:xfrm>
              <a:prstGeom prst="rect">
                <a:avLst/>
              </a:prstGeom>
              <a:blipFill>
                <a:blip r:embed="rId11"/>
                <a:stretch>
                  <a:fillRect l="-2400" r="-2400" b="-3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985553" y="4419599"/>
                <a:ext cx="1724318" cy="2430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𝐷𝐶</m:t>
                          </m:r>
                        </m:e>
                      </m:acc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=−2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+10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5553" y="4419599"/>
                <a:ext cx="1724318" cy="243015"/>
              </a:xfrm>
              <a:prstGeom prst="rect">
                <a:avLst/>
              </a:prstGeom>
              <a:blipFill>
                <a:blip r:embed="rId12"/>
                <a:stretch>
                  <a:fillRect l="-1767" r="-1767" b="-2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88500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8" grpId="0"/>
      <p:bldP spid="9" grpId="0" animBg="1"/>
      <p:bldP spid="10" grpId="0"/>
      <p:bldP spid="11" grpId="0" animBg="1"/>
      <p:bldP spid="12" grpId="0" animBg="1"/>
      <p:bldP spid="13" grpId="0"/>
      <p:bldP spid="14" grpId="0"/>
      <p:bldP spid="15" grpId="0"/>
      <p:bldP spid="16" grpId="0"/>
      <p:bldP spid="17" grpId="0"/>
      <p:bldP spid="18" grpId="0"/>
      <p:bldP spid="19" grpId="0" animBg="1"/>
      <p:bldP spid="20" grpId="0"/>
      <p:bldP spid="21" grpId="0" animBg="1"/>
      <p:bldP spid="22" grpId="0" animBg="1"/>
      <p:bldP spid="23" grpId="0"/>
      <p:bldP spid="24" grpId="0"/>
      <p:bldP spid="27" grpId="0"/>
      <p:bldP spid="2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399" y="1600200"/>
                <a:ext cx="3827417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solve geometric problems involving vectors in 3 dimensions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are the points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(2,−5,−8)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(1,−7,−3)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(0,15,−10) 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US" sz="1600" b="0" i="0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2,19,−20) 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respectively.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itchFamily="66" charset="0"/>
                  </a:rPr>
                  <a:t>Find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en-GB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𝐷𝐶</m:t>
                        </m:r>
                      </m:e>
                    </m:acc>
                  </m:oMath>
                </a14:m>
                <a:r>
                  <a:rPr lang="en-GB" sz="1600" dirty="0">
                    <a:latin typeface="Comic Sans MS" pitchFamily="66" charset="0"/>
                  </a:rPr>
                  <a:t>, giving your answers in the form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endParaRPr lang="en-GB" sz="1600" b="1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endParaRPr lang="en-US" sz="1600" b="1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itchFamily="66" charset="0"/>
                  </a:rPr>
                  <a:t>Show that the lines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𝐷𝐶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are parallel and that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=2</m:t>
                    </m:r>
                    <m:acc>
                      <m:accPr>
                        <m:chr m:val="⃗"/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𝐷𝐶</m:t>
                        </m:r>
                      </m:e>
                    </m:acc>
                  </m:oMath>
                </a14:m>
                <a:endParaRPr lang="en-GB" sz="16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endParaRPr lang="en-US" sz="1600" b="1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endParaRPr lang="en-GB" sz="1600" b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399" y="1600200"/>
                <a:ext cx="3827417" cy="4774474"/>
              </a:xfrm>
              <a:blipFill>
                <a:blip r:embed="rId2"/>
                <a:stretch>
                  <a:fillRect l="-796" t="-766" r="-2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Vectors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12C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17862" y="4415246"/>
                <a:ext cx="1522468" cy="2430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862" y="4415246"/>
                <a:ext cx="1522468" cy="243015"/>
              </a:xfrm>
              <a:prstGeom prst="rect">
                <a:avLst/>
              </a:prstGeom>
              <a:blipFill>
                <a:blip r:embed="rId3"/>
                <a:stretch>
                  <a:fillRect l="-2400" r="-2400" b="-3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985553" y="4419599"/>
                <a:ext cx="1724318" cy="2430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𝐷𝐶</m:t>
                          </m:r>
                        </m:e>
                      </m:acc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=−2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+10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5553" y="4419599"/>
                <a:ext cx="1724318" cy="243015"/>
              </a:xfrm>
              <a:prstGeom prst="rect">
                <a:avLst/>
              </a:prstGeom>
              <a:blipFill>
                <a:blip r:embed="rId4"/>
                <a:stretch>
                  <a:fillRect l="-1767" r="-1767" b="-2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4625769" y="1571976"/>
                <a:ext cx="2153988" cy="3701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𝐷𝐶</m:t>
                          </m:r>
                        </m:e>
                      </m:acc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=−2</m:t>
                      </m:r>
                      <m:r>
                        <a:rPr lang="en-US" sz="16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US" sz="16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+10</m:t>
                      </m:r>
                      <m:r>
                        <a:rPr lang="en-US" sz="16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</m:oMath>
                  </m:oMathPara>
                </a14:m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5769" y="1571976"/>
                <a:ext cx="2153988" cy="370101"/>
              </a:xfrm>
              <a:prstGeom prst="rect">
                <a:avLst/>
              </a:prstGeom>
              <a:blipFill>
                <a:blip r:embed="rId5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/>
              <p:cNvSpPr/>
              <p:nvPr/>
            </p:nvSpPr>
            <p:spPr>
              <a:xfrm>
                <a:off x="4621414" y="2064010"/>
                <a:ext cx="2210092" cy="3701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𝐷𝐶</m:t>
                          </m:r>
                        </m:e>
                      </m:acc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2(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sz="16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sz="16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29" name="Rectangle 2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1414" y="2064010"/>
                <a:ext cx="2210092" cy="370101"/>
              </a:xfrm>
              <a:prstGeom prst="rect">
                <a:avLst/>
              </a:prstGeom>
              <a:blipFill>
                <a:blip r:embed="rId6"/>
                <a:stretch>
                  <a:fillRect b="-11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ectangle 29"/>
              <p:cNvSpPr/>
              <p:nvPr/>
            </p:nvSpPr>
            <p:spPr>
              <a:xfrm>
                <a:off x="4625768" y="2547336"/>
                <a:ext cx="1156407" cy="3701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6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𝐷𝐶</m:t>
                          </m:r>
                        </m:e>
                      </m:acc>
                      <m:r>
                        <a:rPr lang="en-US" sz="16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  <m:acc>
                        <m:accPr>
                          <m:chr m:val="⃗"/>
                          <m:ctrlP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</m:oMath>
                  </m:oMathPara>
                </a14:m>
                <a:endParaRPr lang="en-GB" sz="16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0" name="Rectangle 2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5768" y="2547336"/>
                <a:ext cx="1156407" cy="37010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Arc 39">
            <a:extLst>
              <a:ext uri="{FF2B5EF4-FFF2-40B4-BE49-F238E27FC236}">
                <a16:creationId xmlns:a16="http://schemas.microsoft.com/office/drawing/2014/main" id="{E3538D25-A2E1-4F65-B489-8475F5F09737}"/>
              </a:ext>
            </a:extLst>
          </p:cNvPr>
          <p:cNvSpPr/>
          <p:nvPr/>
        </p:nvSpPr>
        <p:spPr>
          <a:xfrm>
            <a:off x="6602727" y="1776549"/>
            <a:ext cx="294462" cy="498059"/>
          </a:xfrm>
          <a:prstGeom prst="arc">
            <a:avLst>
              <a:gd name="adj1" fmla="val 16200000"/>
              <a:gd name="adj2" fmla="val 53501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53">
            <a:extLst>
              <a:ext uri="{FF2B5EF4-FFF2-40B4-BE49-F238E27FC236}">
                <a16:creationId xmlns:a16="http://schemas.microsoft.com/office/drawing/2014/main" id="{9FE8B893-0E6C-4EB8-A9D9-62B90A1B4934}"/>
              </a:ext>
            </a:extLst>
          </p:cNvPr>
          <p:cNvSpPr txBox="1"/>
          <p:nvPr/>
        </p:nvSpPr>
        <p:spPr>
          <a:xfrm>
            <a:off x="6775270" y="1890605"/>
            <a:ext cx="207264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FF0000"/>
                </a:solidFill>
                <a:latin typeface="Comic Sans MS" pitchFamily="66" charset="0"/>
              </a:rPr>
              <a:t>Factorise</a:t>
            </a:r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 right side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3" name="Arc 39">
            <a:extLst>
              <a:ext uri="{FF2B5EF4-FFF2-40B4-BE49-F238E27FC236}">
                <a16:creationId xmlns:a16="http://schemas.microsoft.com/office/drawing/2014/main" id="{E3538D25-A2E1-4F65-B489-8475F5F09737}"/>
              </a:ext>
            </a:extLst>
          </p:cNvPr>
          <p:cNvSpPr/>
          <p:nvPr/>
        </p:nvSpPr>
        <p:spPr>
          <a:xfrm>
            <a:off x="6572247" y="2277292"/>
            <a:ext cx="294462" cy="498059"/>
          </a:xfrm>
          <a:prstGeom prst="arc">
            <a:avLst>
              <a:gd name="adj1" fmla="val 16200000"/>
              <a:gd name="adj2" fmla="val 53501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TextBox 53">
            <a:extLst>
              <a:ext uri="{FF2B5EF4-FFF2-40B4-BE49-F238E27FC236}">
                <a16:creationId xmlns:a16="http://schemas.microsoft.com/office/drawing/2014/main" id="{9FE8B893-0E6C-4EB8-A9D9-62B90A1B4934}"/>
              </a:ext>
            </a:extLst>
          </p:cNvPr>
          <p:cNvSpPr txBox="1"/>
          <p:nvPr/>
        </p:nvSpPr>
        <p:spPr>
          <a:xfrm>
            <a:off x="6862355" y="2352160"/>
            <a:ext cx="862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Replace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399315" y="2133600"/>
            <a:ext cx="1280159" cy="25254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5368836" y="2599508"/>
            <a:ext cx="343988" cy="252549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252549" y="4389121"/>
            <a:ext cx="1593667" cy="27867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7115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9" grpId="0"/>
      <p:bldP spid="30" grpId="0"/>
      <p:bldP spid="31" grpId="0" animBg="1"/>
      <p:bldP spid="32" grpId="0"/>
      <p:bldP spid="33" grpId="0" animBg="1"/>
      <p:bldP spid="34" grpId="0"/>
      <p:bldP spid="5" grpId="0" animBg="1"/>
      <p:bldP spid="5" grpId="1" animBg="1"/>
      <p:bldP spid="36" grpId="0" animBg="1"/>
      <p:bldP spid="36" grpId="1" animBg="1"/>
      <p:bldP spid="37" grpId="0" animBg="1"/>
      <p:bldP spid="37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399" y="1600200"/>
                <a:ext cx="3827417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solve geometric problems involving vectors in 3 dimensions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are the points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(2,−5,−8)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(1,−7,−3)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(0,15,−10) 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US" sz="1600" b="0" i="0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2,19,−20) 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respectively.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itchFamily="66" charset="0"/>
                  </a:rPr>
                  <a:t>Find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</m:oMath>
                </a14:m>
                <a:r>
                  <a:rPr lang="en-GB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𝐷𝐶</m:t>
                        </m:r>
                      </m:e>
                    </m:acc>
                  </m:oMath>
                </a14:m>
                <a:r>
                  <a:rPr lang="en-GB" sz="1600" dirty="0">
                    <a:latin typeface="Comic Sans MS" pitchFamily="66" charset="0"/>
                  </a:rPr>
                  <a:t>, giving your answers in the form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endParaRPr lang="en-GB" sz="1600" b="1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endParaRPr lang="en-US" sz="1600" b="1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itchFamily="66" charset="0"/>
                  </a:rPr>
                  <a:t>Show that the lines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𝐴𝐵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𝐷𝐶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are parallel and that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𝐴𝐵</m:t>
                        </m:r>
                      </m:e>
                    </m:acc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=2</m:t>
                    </m:r>
                    <m:acc>
                      <m:accPr>
                        <m:chr m:val="⃗"/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𝐷𝐶</m:t>
                        </m:r>
                      </m:e>
                    </m:acc>
                  </m:oMath>
                </a14:m>
                <a:endParaRPr lang="en-GB" sz="16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endParaRPr lang="en-US" sz="16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itchFamily="66" charset="0"/>
                  </a:rPr>
                  <a:t>Hence, describe the quadrilateral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𝐴𝐵𝐶𝐷</m:t>
                    </m:r>
                  </m:oMath>
                </a14:m>
                <a:endParaRPr lang="en-GB" sz="16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endParaRPr lang="en-US" sz="1600" b="1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endParaRPr lang="en-GB" sz="1600" b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399" y="1600200"/>
                <a:ext cx="3827417" cy="4774474"/>
              </a:xfrm>
              <a:blipFill>
                <a:blip r:embed="rId2"/>
                <a:stretch>
                  <a:fillRect l="-796" t="-766" r="-2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Vectors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12C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17862" y="4415246"/>
                <a:ext cx="1522468" cy="2430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𝐴𝐵</m:t>
                          </m:r>
                        </m:e>
                      </m:acc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+5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862" y="4415246"/>
                <a:ext cx="1522468" cy="243015"/>
              </a:xfrm>
              <a:prstGeom prst="rect">
                <a:avLst/>
              </a:prstGeom>
              <a:blipFill>
                <a:blip r:embed="rId3"/>
                <a:stretch>
                  <a:fillRect l="-2400" r="-2400" b="-3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985553" y="4419599"/>
                <a:ext cx="1724318" cy="2430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𝐷𝐶</m:t>
                          </m:r>
                        </m:e>
                      </m:acc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=−2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+10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5553" y="4419599"/>
                <a:ext cx="1724318" cy="243015"/>
              </a:xfrm>
              <a:prstGeom prst="rect">
                <a:avLst/>
              </a:prstGeom>
              <a:blipFill>
                <a:blip r:embed="rId4"/>
                <a:stretch>
                  <a:fillRect l="-1767" r="-1767" b="-2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Arrow Connector 3"/>
          <p:cNvCxnSpPr/>
          <p:nvPr/>
        </p:nvCxnSpPr>
        <p:spPr>
          <a:xfrm flipV="1">
            <a:off x="4005943" y="4447713"/>
            <a:ext cx="1871074" cy="1526367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776186" y="3828981"/>
            <a:ext cx="42346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Since we have 2 </a:t>
            </a:r>
            <a:r>
              <a:rPr lang="en-US" sz="1400" u="sng" dirty="0">
                <a:solidFill>
                  <a:srgbClr val="FF0000"/>
                </a:solidFill>
                <a:latin typeface="Comic Sans MS" panose="030F0702030302020204" pitchFamily="66" charset="0"/>
              </a:rPr>
              <a:t>unequal</a:t>
            </a: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parallel sides, the quadrilateral must be a trapezium…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6383044" y="5513033"/>
            <a:ext cx="1109709" cy="35510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V="1">
            <a:off x="5745332" y="4580878"/>
            <a:ext cx="2164671" cy="72057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 flipV="1">
            <a:off x="5761608" y="5299969"/>
            <a:ext cx="614038" cy="569652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H="1">
            <a:off x="7494234" y="4572000"/>
            <a:ext cx="424648" cy="942513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218807" y="5899212"/>
                <a:ext cx="15561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8807" y="5899212"/>
                <a:ext cx="155619" cy="215444"/>
              </a:xfrm>
              <a:prstGeom prst="rect">
                <a:avLst/>
              </a:prstGeom>
              <a:blipFill>
                <a:blip r:embed="rId5"/>
                <a:stretch>
                  <a:fillRect l="-26923" r="-1923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7480916" y="5518952"/>
                <a:ext cx="16350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0916" y="5518952"/>
                <a:ext cx="163506" cy="215444"/>
              </a:xfrm>
              <a:prstGeom prst="rect">
                <a:avLst/>
              </a:prstGeom>
              <a:blipFill>
                <a:blip r:embed="rId6"/>
                <a:stretch>
                  <a:fillRect l="-25926" r="-18519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7961790" y="4401845"/>
                <a:ext cx="15536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1790" y="4401845"/>
                <a:ext cx="155364" cy="215444"/>
              </a:xfrm>
              <a:prstGeom prst="rect">
                <a:avLst/>
              </a:prstGeom>
              <a:blipFill>
                <a:blip r:embed="rId7"/>
                <a:stretch>
                  <a:fillRect l="-26923" r="-15385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564819" y="5138692"/>
                <a:ext cx="17036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𝐷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4819" y="5138692"/>
                <a:ext cx="170368" cy="215444"/>
              </a:xfrm>
              <a:prstGeom prst="rect">
                <a:avLst/>
              </a:prstGeom>
              <a:blipFill>
                <a:blip r:embed="rId8"/>
                <a:stretch>
                  <a:fillRect l="-25000" r="-17857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2878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5" grpId="0"/>
      <p:bldP spid="39" grpId="0"/>
      <p:bldP spid="40" grpId="0"/>
      <p:bldP spid="4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399" y="1600200"/>
                <a:ext cx="3827417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solve geometric problems involving vectors in 3 dimensions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are the points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4,−9,−3</m:t>
                        </m:r>
                      </m:e>
                    </m:d>
                  </m:oMath>
                </a14:m>
                <a:r>
                  <a:rPr lang="en-US" sz="16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7, −7, −7</m:t>
                        </m:r>
                      </m:e>
                    </m:d>
                  </m:oMath>
                </a14:m>
                <a:r>
                  <a:rPr lang="en-US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(8,−2,0)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respectively. Find the coordinates of a point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such that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𝑃𝑄𝑅𝑆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forms a parallelogram.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It is strongly advised that you draw sketches to help visualize problems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The sketches do not have to be accurate, but can help indicate to you what information you need and how to get it…</a:t>
                </a:r>
                <a:endParaRPr lang="en-US" sz="16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399" y="1600200"/>
                <a:ext cx="3827417" cy="4774474"/>
              </a:xfrm>
              <a:blipFill>
                <a:blip r:embed="rId2"/>
                <a:stretch>
                  <a:fillRect l="-318" t="-766" r="-2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Vectors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12C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2" name="Parallelogram 1"/>
          <p:cNvSpPr/>
          <p:nvPr/>
        </p:nvSpPr>
        <p:spPr>
          <a:xfrm>
            <a:off x="4824361" y="2261017"/>
            <a:ext cx="3133817" cy="1189608"/>
          </a:xfrm>
          <a:prstGeom prst="parallelogram">
            <a:avLst>
              <a:gd name="adj" fmla="val 42164"/>
            </a:avLst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7447713" y="3490573"/>
                <a:ext cx="15914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7713" y="3490573"/>
                <a:ext cx="159146" cy="215444"/>
              </a:xfrm>
              <a:prstGeom prst="rect">
                <a:avLst/>
              </a:prstGeom>
              <a:blipFill>
                <a:blip r:embed="rId3"/>
                <a:stretch>
                  <a:fillRect l="-26923" r="-1923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679360" y="3492053"/>
                <a:ext cx="13817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𝑆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9360" y="3492053"/>
                <a:ext cx="138179" cy="215444"/>
              </a:xfrm>
              <a:prstGeom prst="rect">
                <a:avLst/>
              </a:prstGeom>
              <a:blipFill>
                <a:blip r:embed="rId4"/>
                <a:stretch>
                  <a:fillRect l="-31818" r="-27273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8027722" y="2081982"/>
                <a:ext cx="16716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7722" y="2081982"/>
                <a:ext cx="167161" cy="215444"/>
              </a:xfrm>
              <a:prstGeom prst="rect">
                <a:avLst/>
              </a:prstGeom>
              <a:blipFill>
                <a:blip r:embed="rId5"/>
                <a:stretch>
                  <a:fillRect l="-37037" r="-33333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213500" y="2019839"/>
                <a:ext cx="1550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3500" y="2019839"/>
                <a:ext cx="155042" cy="215444"/>
              </a:xfrm>
              <a:prstGeom prst="rect">
                <a:avLst/>
              </a:prstGeom>
              <a:blipFill>
                <a:blip r:embed="rId6"/>
                <a:stretch>
                  <a:fillRect l="-26923" r="-19231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4008987" y="1357944"/>
            <a:ext cx="50740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letters given will always be clockwise or anticlockwise around the shape…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5247577" y="1972883"/>
                <a:ext cx="107484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4,−9,−3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7577" y="1972883"/>
                <a:ext cx="1074846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7495992" y="3444632"/>
                <a:ext cx="908710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(8,−2,0)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5992" y="3444632"/>
                <a:ext cx="908710" cy="307777"/>
              </a:xfrm>
              <a:prstGeom prst="rect">
                <a:avLst/>
              </a:prstGeom>
              <a:blipFill>
                <a:blip r:embed="rId8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8069154" y="2025134"/>
                <a:ext cx="107484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7, −7, −7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9154" y="2025134"/>
                <a:ext cx="1074846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083009" y="3757155"/>
                <a:ext cx="4878110" cy="5783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 algn="ctr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If this is to be a parallelogram, the vector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acc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𝑄𝑅</m:t>
                        </m:r>
                      </m:e>
                    </m:acc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must equal vector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𝑃𝑆</m:t>
                        </m:r>
                      </m:e>
                    </m:acc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3009" y="3757155"/>
                <a:ext cx="4878110" cy="578363"/>
              </a:xfrm>
              <a:prstGeom prst="rect">
                <a:avLst/>
              </a:prstGeom>
              <a:blipFill>
                <a:blip r:embed="rId10"/>
                <a:stretch>
                  <a:fillRect b="-1052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319450" y="4437016"/>
                <a:ext cx="1219629" cy="2430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𝑄𝑅</m:t>
                          </m:r>
                        </m:e>
                      </m:acc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acc>
                        <m:accPr>
                          <m:chr m:val="⃗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𝑂𝑅</m:t>
                          </m:r>
                        </m:e>
                      </m:acc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acc>
                        <m:accPr>
                          <m:chr m:val="⃗"/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𝑂𝑄</m:t>
                          </m:r>
                        </m:e>
                      </m:acc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9450" y="4437016"/>
                <a:ext cx="1219629" cy="243015"/>
              </a:xfrm>
              <a:prstGeom prst="rect">
                <a:avLst/>
              </a:prstGeom>
              <a:blipFill>
                <a:blip r:embed="rId11"/>
                <a:stretch>
                  <a:fillRect l="-4500" r="-4000" b="-2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315095" y="4841965"/>
                <a:ext cx="1635448" cy="5697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𝑄𝑅</m:t>
                          </m:r>
                        </m:e>
                      </m:acc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8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−7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−7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5095" y="4841965"/>
                <a:ext cx="1635448" cy="569771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302032" y="5525588"/>
                <a:ext cx="833562" cy="5697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𝑄𝑅</m:t>
                          </m:r>
                        </m:e>
                      </m:acc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2032" y="5525588"/>
                <a:ext cx="833562" cy="569771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8077198" y="2603861"/>
                <a:ext cx="358239" cy="5690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7198" y="2603861"/>
                <a:ext cx="358239" cy="569002"/>
              </a:xfrm>
              <a:prstGeom prst="rect">
                <a:avLst/>
              </a:prstGeom>
              <a:blipFill>
                <a:blip r:embed="rId14"/>
                <a:stretch>
                  <a:fillRect b="-10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Arrow Connector 12"/>
          <p:cNvCxnSpPr/>
          <p:nvPr/>
        </p:nvCxnSpPr>
        <p:spPr>
          <a:xfrm flipH="1">
            <a:off x="7785463" y="2394858"/>
            <a:ext cx="391886" cy="923108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362992" y="2555964"/>
                <a:ext cx="358239" cy="5690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2992" y="2555964"/>
                <a:ext cx="358239" cy="569002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Straight Arrow Connector 36"/>
          <p:cNvCxnSpPr/>
          <p:nvPr/>
        </p:nvCxnSpPr>
        <p:spPr>
          <a:xfrm flipH="1">
            <a:off x="4680857" y="2381795"/>
            <a:ext cx="391886" cy="923108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Arc 39">
            <a:extLst>
              <a:ext uri="{FF2B5EF4-FFF2-40B4-BE49-F238E27FC236}">
                <a16:creationId xmlns:a16="http://schemas.microsoft.com/office/drawing/2014/main" id="{E3538D25-A2E1-4F65-B489-8475F5F09737}"/>
              </a:ext>
            </a:extLst>
          </p:cNvPr>
          <p:cNvSpPr/>
          <p:nvPr/>
        </p:nvSpPr>
        <p:spPr>
          <a:xfrm>
            <a:off x="5814601" y="4589417"/>
            <a:ext cx="272690" cy="554665"/>
          </a:xfrm>
          <a:prstGeom prst="arc">
            <a:avLst>
              <a:gd name="adj1" fmla="val 16200000"/>
              <a:gd name="adj2" fmla="val 53501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53">
            <a:extLst>
              <a:ext uri="{FF2B5EF4-FFF2-40B4-BE49-F238E27FC236}">
                <a16:creationId xmlns:a16="http://schemas.microsoft.com/office/drawing/2014/main" id="{9FE8B893-0E6C-4EB8-A9D9-62B90A1B4934}"/>
              </a:ext>
            </a:extLst>
          </p:cNvPr>
          <p:cNvSpPr txBox="1"/>
          <p:nvPr/>
        </p:nvSpPr>
        <p:spPr>
          <a:xfrm>
            <a:off x="6000205" y="4668640"/>
            <a:ext cx="14020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6" name="Arc 39">
            <a:extLst>
              <a:ext uri="{FF2B5EF4-FFF2-40B4-BE49-F238E27FC236}">
                <a16:creationId xmlns:a16="http://schemas.microsoft.com/office/drawing/2014/main" id="{E3538D25-A2E1-4F65-B489-8475F5F09737}"/>
              </a:ext>
            </a:extLst>
          </p:cNvPr>
          <p:cNvSpPr/>
          <p:nvPr/>
        </p:nvSpPr>
        <p:spPr>
          <a:xfrm>
            <a:off x="5845081" y="5246914"/>
            <a:ext cx="272690" cy="554665"/>
          </a:xfrm>
          <a:prstGeom prst="arc">
            <a:avLst>
              <a:gd name="adj1" fmla="val 16200000"/>
              <a:gd name="adj2" fmla="val 53501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TextBox 53">
            <a:extLst>
              <a:ext uri="{FF2B5EF4-FFF2-40B4-BE49-F238E27FC236}">
                <a16:creationId xmlns:a16="http://schemas.microsoft.com/office/drawing/2014/main" id="{9FE8B893-0E6C-4EB8-A9D9-62B90A1B4934}"/>
              </a:ext>
            </a:extLst>
          </p:cNvPr>
          <p:cNvSpPr txBox="1"/>
          <p:nvPr/>
        </p:nvSpPr>
        <p:spPr>
          <a:xfrm>
            <a:off x="5913120" y="5374035"/>
            <a:ext cx="14020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53">
                <a:extLst>
                  <a:ext uri="{FF2B5EF4-FFF2-40B4-BE49-F238E27FC236}">
                    <a16:creationId xmlns:a16="http://schemas.microsoft.com/office/drawing/2014/main" id="{9FE8B893-0E6C-4EB8-A9D9-62B90A1B4934}"/>
                  </a:ext>
                </a:extLst>
              </p:cNvPr>
              <p:cNvSpPr txBox="1"/>
              <p:nvPr/>
            </p:nvSpPr>
            <p:spPr>
              <a:xfrm>
                <a:off x="4955177" y="6018470"/>
                <a:ext cx="3204754" cy="66133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So both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𝑄𝑅</m:t>
                        </m:r>
                      </m:e>
                    </m:acc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GB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𝑃𝑆</m:t>
                        </m:r>
                      </m:e>
                    </m:acc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 are equal to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40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 </a:t>
                </a:r>
              </a:p>
            </p:txBody>
          </p:sp>
        </mc:Choice>
        <mc:Fallback xmlns="">
          <p:sp>
            <p:nvSpPr>
              <p:cNvPr id="48" name="TextBox 53">
                <a:extLst>
                  <a:ext uri="{FF2B5EF4-FFF2-40B4-BE49-F238E27FC236}">
                    <a16:creationId xmlns:a16="http://schemas.microsoft.com/office/drawing/2014/main" id="{9FE8B893-0E6C-4EB8-A9D9-62B90A1B49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5177" y="6018470"/>
                <a:ext cx="3204754" cy="661335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69283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8" grpId="0"/>
      <p:bldP spid="19" grpId="0"/>
      <p:bldP spid="20" grpId="0"/>
      <p:bldP spid="21" grpId="0"/>
      <p:bldP spid="3" grpId="0"/>
      <p:bldP spid="7" grpId="0"/>
      <p:bldP spid="8" grpId="0"/>
      <p:bldP spid="9" grpId="0"/>
      <p:bldP spid="29" grpId="0"/>
      <p:bldP spid="10" grpId="0"/>
      <p:bldP spid="30" grpId="0"/>
      <p:bldP spid="31" grpId="0"/>
      <p:bldP spid="32" grpId="0"/>
      <p:bldP spid="36" grpId="0"/>
      <p:bldP spid="44" grpId="0" animBg="1"/>
      <p:bldP spid="45" grpId="0"/>
      <p:bldP spid="46" grpId="0" animBg="1"/>
      <p:bldP spid="47" grpId="0"/>
      <p:bldP spid="4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399" y="1600200"/>
                <a:ext cx="3827417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solve geometric problems involving vectors in 3 dimensions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are the points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4,−9,−3</m:t>
                        </m:r>
                      </m:e>
                    </m:d>
                  </m:oMath>
                </a14:m>
                <a:r>
                  <a:rPr lang="en-US" sz="16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7, −7, −7</m:t>
                        </m:r>
                      </m:e>
                    </m:d>
                  </m:oMath>
                </a14:m>
                <a:r>
                  <a:rPr lang="en-US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(8,−2,0)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respectively. Find the coordinates of a point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such that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𝑃𝑄𝑅𝑆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forms a parallelogram.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It is strongly advised that you draw sketches to help visualize problems</a:t>
                </a:r>
              </a:p>
              <a:p>
                <a:pPr algn="ctr"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The sketches do not have to be accurate, but can help indicate to you what information you need and how to get it…</a:t>
                </a:r>
                <a:endParaRPr lang="en-US" sz="1600" dirty="0">
                  <a:latin typeface="Comic Sans MS" pitchFamily="66" charset="0"/>
                </a:endParaRPr>
              </a:p>
              <a:p>
                <a:pPr marL="342900" indent="-342900" algn="ctr">
                  <a:buAutoNum type="alphaLcParenR"/>
                </a:pPr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399" y="1600200"/>
                <a:ext cx="3827417" cy="4774474"/>
              </a:xfrm>
              <a:blipFill>
                <a:blip r:embed="rId2"/>
                <a:stretch>
                  <a:fillRect l="-318" t="-766" r="-2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Vectors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12C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2" name="Parallelogram 1"/>
          <p:cNvSpPr/>
          <p:nvPr/>
        </p:nvSpPr>
        <p:spPr>
          <a:xfrm>
            <a:off x="4824361" y="2261017"/>
            <a:ext cx="3133817" cy="1189608"/>
          </a:xfrm>
          <a:prstGeom prst="parallelogram">
            <a:avLst>
              <a:gd name="adj" fmla="val 42164"/>
            </a:avLst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7447713" y="3490573"/>
                <a:ext cx="15914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7713" y="3490573"/>
                <a:ext cx="159146" cy="215444"/>
              </a:xfrm>
              <a:prstGeom prst="rect">
                <a:avLst/>
              </a:prstGeom>
              <a:blipFill>
                <a:blip r:embed="rId3"/>
                <a:stretch>
                  <a:fillRect l="-26923" r="-1923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679360" y="3492053"/>
                <a:ext cx="138179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𝑆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9360" y="3492053"/>
                <a:ext cx="138179" cy="215444"/>
              </a:xfrm>
              <a:prstGeom prst="rect">
                <a:avLst/>
              </a:prstGeom>
              <a:blipFill>
                <a:blip r:embed="rId4"/>
                <a:stretch>
                  <a:fillRect l="-31818" r="-27273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8027722" y="2081982"/>
                <a:ext cx="167161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𝑄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7722" y="2081982"/>
                <a:ext cx="167161" cy="215444"/>
              </a:xfrm>
              <a:prstGeom prst="rect">
                <a:avLst/>
              </a:prstGeom>
              <a:blipFill>
                <a:blip r:embed="rId5"/>
                <a:stretch>
                  <a:fillRect l="-37037" r="-33333" b="-314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5213500" y="2019839"/>
                <a:ext cx="15504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13500" y="2019839"/>
                <a:ext cx="155042" cy="215444"/>
              </a:xfrm>
              <a:prstGeom prst="rect">
                <a:avLst/>
              </a:prstGeom>
              <a:blipFill>
                <a:blip r:embed="rId6"/>
                <a:stretch>
                  <a:fillRect l="-26923" r="-19231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4008987" y="1357944"/>
            <a:ext cx="50740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The letters given will always be clockwise or anticlockwise around the shape…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5247577" y="1972883"/>
                <a:ext cx="107484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4,−9,−3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47577" y="1972883"/>
                <a:ext cx="1074846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Rectangle 7"/>
              <p:cNvSpPr/>
              <p:nvPr/>
            </p:nvSpPr>
            <p:spPr>
              <a:xfrm>
                <a:off x="7495992" y="3444632"/>
                <a:ext cx="908710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i="1">
                          <a:latin typeface="Cambria Math" panose="02040503050406030204" pitchFamily="18" charset="0"/>
                        </a:rPr>
                        <m:t>(8,−2,0)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Rectangle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5992" y="3444632"/>
                <a:ext cx="908710" cy="307777"/>
              </a:xfrm>
              <a:prstGeom prst="rect">
                <a:avLst/>
              </a:prstGeom>
              <a:blipFill>
                <a:blip r:embed="rId8"/>
                <a:stretch>
                  <a:fillRect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8069154" y="2025134"/>
                <a:ext cx="1074846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latin typeface="Cambria Math" panose="02040503050406030204" pitchFamily="18" charset="0"/>
                            </a:rPr>
                            <m:t>7, −7, −7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9154" y="2025134"/>
                <a:ext cx="1074846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8077198" y="2603861"/>
                <a:ext cx="358239" cy="5690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7198" y="2603861"/>
                <a:ext cx="358239" cy="569002"/>
              </a:xfrm>
              <a:prstGeom prst="rect">
                <a:avLst/>
              </a:prstGeom>
              <a:blipFill>
                <a:blip r:embed="rId10"/>
                <a:stretch>
                  <a:fillRect b="-10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Arrow Connector 12"/>
          <p:cNvCxnSpPr/>
          <p:nvPr/>
        </p:nvCxnSpPr>
        <p:spPr>
          <a:xfrm flipH="1">
            <a:off x="7785463" y="2394858"/>
            <a:ext cx="391886" cy="923108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362992" y="2555964"/>
                <a:ext cx="358239" cy="56900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4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4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2992" y="2555964"/>
                <a:ext cx="358239" cy="569002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Straight Arrow Connector 36"/>
          <p:cNvCxnSpPr/>
          <p:nvPr/>
        </p:nvCxnSpPr>
        <p:spPr>
          <a:xfrm flipH="1">
            <a:off x="4680857" y="2381795"/>
            <a:ext cx="391886" cy="923108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4511040" y="4036423"/>
                <a:ext cx="1043812" cy="2777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acc>
                        <m:accPr>
                          <m:chr m:val="⃗"/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𝑃𝑆</m:t>
                          </m:r>
                        </m:e>
                      </m:acc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1040" y="4036423"/>
                <a:ext cx="1043812" cy="277768"/>
              </a:xfrm>
              <a:prstGeom prst="rect">
                <a:avLst/>
              </a:prstGeom>
              <a:blipFill>
                <a:blip r:embed="rId12"/>
                <a:stretch>
                  <a:fillRect l="-3509" r="-2924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515394" y="4502332"/>
                <a:ext cx="1554143" cy="6503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−9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−3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7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5394" y="4502332"/>
                <a:ext cx="1554143" cy="650306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511040" y="5299166"/>
                <a:ext cx="945194" cy="6503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−4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1040" y="5299166"/>
                <a:ext cx="945194" cy="650306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Arc 39">
            <a:extLst>
              <a:ext uri="{FF2B5EF4-FFF2-40B4-BE49-F238E27FC236}">
                <a16:creationId xmlns:a16="http://schemas.microsoft.com/office/drawing/2014/main" id="{E3538D25-A2E1-4F65-B489-8475F5F09737}"/>
              </a:ext>
            </a:extLst>
          </p:cNvPr>
          <p:cNvSpPr/>
          <p:nvPr/>
        </p:nvSpPr>
        <p:spPr>
          <a:xfrm>
            <a:off x="5984418" y="4280263"/>
            <a:ext cx="272690" cy="554665"/>
          </a:xfrm>
          <a:prstGeom prst="arc">
            <a:avLst>
              <a:gd name="adj1" fmla="val 16200000"/>
              <a:gd name="adj2" fmla="val 53501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53">
            <a:extLst>
              <a:ext uri="{FF2B5EF4-FFF2-40B4-BE49-F238E27FC236}">
                <a16:creationId xmlns:a16="http://schemas.microsoft.com/office/drawing/2014/main" id="{9FE8B893-0E6C-4EB8-A9D9-62B90A1B4934}"/>
              </a:ext>
            </a:extLst>
          </p:cNvPr>
          <p:cNvSpPr txBox="1"/>
          <p:nvPr/>
        </p:nvSpPr>
        <p:spPr>
          <a:xfrm>
            <a:off x="6183085" y="4407384"/>
            <a:ext cx="14020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Sub in values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8" name="Arc 39">
            <a:extLst>
              <a:ext uri="{FF2B5EF4-FFF2-40B4-BE49-F238E27FC236}">
                <a16:creationId xmlns:a16="http://schemas.microsoft.com/office/drawing/2014/main" id="{E3538D25-A2E1-4F65-B489-8475F5F09737}"/>
              </a:ext>
            </a:extLst>
          </p:cNvPr>
          <p:cNvSpPr/>
          <p:nvPr/>
        </p:nvSpPr>
        <p:spPr>
          <a:xfrm>
            <a:off x="5988772" y="5024846"/>
            <a:ext cx="272690" cy="554665"/>
          </a:xfrm>
          <a:prstGeom prst="arc">
            <a:avLst>
              <a:gd name="adj1" fmla="val 16200000"/>
              <a:gd name="adj2" fmla="val 53501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53">
            <a:extLst>
              <a:ext uri="{FF2B5EF4-FFF2-40B4-BE49-F238E27FC236}">
                <a16:creationId xmlns:a16="http://schemas.microsoft.com/office/drawing/2014/main" id="{9FE8B893-0E6C-4EB8-A9D9-62B90A1B4934}"/>
              </a:ext>
            </a:extLst>
          </p:cNvPr>
          <p:cNvSpPr txBox="1"/>
          <p:nvPr/>
        </p:nvSpPr>
        <p:spPr>
          <a:xfrm>
            <a:off x="6056811" y="5151967"/>
            <a:ext cx="14020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Calculate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5177245" y="6183085"/>
                <a:ext cx="275479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So the point S is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5,−4,4</m:t>
                        </m:r>
                      </m:e>
                    </m:d>
                  </m:oMath>
                </a14:m>
                <a:endParaRPr lang="en-GB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7245" y="6183085"/>
                <a:ext cx="2754793" cy="276999"/>
              </a:xfrm>
              <a:prstGeom prst="rect">
                <a:avLst/>
              </a:prstGeom>
              <a:blipFill>
                <a:blip r:embed="rId15"/>
                <a:stretch>
                  <a:fillRect l="-5088" t="-26087" b="-521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00289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8" grpId="0"/>
      <p:bldP spid="33" grpId="0"/>
      <p:bldP spid="34" grpId="0" animBg="1"/>
      <p:bldP spid="35" grpId="0"/>
      <p:bldP spid="38" grpId="0" animBg="1"/>
      <p:bldP spid="39" grpId="0"/>
      <p:bldP spid="4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399" y="1600200"/>
                <a:ext cx="3827417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spcBef>
                    <a:spcPts val="0"/>
                  </a:spcBef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solve geometric problems involving vectors in 3 dimensions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spcBef>
                    <a:spcPts val="0"/>
                  </a:spcBef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itchFamily="66" charset="0"/>
                  </a:rPr>
                  <a:t>Given that:</a:t>
                </a:r>
              </a:p>
              <a:p>
                <a:pPr marL="0" indent="0" algn="ctr">
                  <a:spcBef>
                    <a:spcPts val="0"/>
                  </a:spcBef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+120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𝒌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𝑝𝑞𝑟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𝒌</m:t>
                      </m:r>
                    </m:oMath>
                  </m:oMathPara>
                </a14:m>
                <a:endParaRPr lang="en-GB" sz="1600" b="1" dirty="0">
                  <a:latin typeface="Comic Sans MS" pitchFamily="66" charset="0"/>
                </a:endParaRPr>
              </a:p>
              <a:p>
                <a:pPr marL="0" indent="0" algn="ctr">
                  <a:spcBef>
                    <a:spcPts val="0"/>
                  </a:spcBef>
                  <a:buNone/>
                </a:pPr>
                <a:endParaRPr lang="en-GB" sz="1600" b="1" dirty="0">
                  <a:latin typeface="Comic Sans MS" pitchFamily="66" charset="0"/>
                </a:endParaRPr>
              </a:p>
              <a:p>
                <a:pPr marL="0" indent="0" algn="ctr"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itchFamily="66" charset="0"/>
                  </a:rPr>
                  <a:t>Find the values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.</a:t>
                </a:r>
              </a:p>
              <a:p>
                <a:pPr marL="0" indent="0" algn="ctr">
                  <a:spcBef>
                    <a:spcPts val="0"/>
                  </a:spcBef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algn="ctr"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A common method that can be used in solving vector problems is comparing coefficients</a:t>
                </a:r>
              </a:p>
              <a:p>
                <a:pPr algn="ctr"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itchFamily="66" charset="0"/>
                  </a:rPr>
                  <a:t>This is effective since the vectors are broken down into their component parts</a:t>
                </a:r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399" y="1600200"/>
                <a:ext cx="3827417" cy="4774474"/>
              </a:xfrm>
              <a:blipFill>
                <a:blip r:embed="rId2"/>
                <a:stretch>
                  <a:fillRect l="-955" t="-766" r="-17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Vectors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12C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4578322" y="1459247"/>
                <a:ext cx="3848041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600" b="1" i="1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  <m:r>
                        <a:rPr lang="en-US" sz="1600" b="1" i="1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+120</m:t>
                      </m:r>
                      <m:r>
                        <a:rPr lang="en-US" sz="1600" b="1" i="1">
                          <a:latin typeface="Cambria Math" panose="02040503050406030204" pitchFamily="18" charset="0"/>
                        </a:rPr>
                        <m:t>𝒌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1600" b="1" i="1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sz="1600" b="1" i="1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𝑝𝑞𝑟</m:t>
                      </m:r>
                      <m:r>
                        <a:rPr lang="en-US" sz="1600" b="1" i="1">
                          <a:latin typeface="Cambria Math" panose="02040503050406030204" pitchFamily="18" charset="0"/>
                        </a:rPr>
                        <m:t>𝒌</m:t>
                      </m:r>
                    </m:oMath>
                  </m:oMathPara>
                </a14:m>
                <a:endParaRPr lang="en-GB" sz="1600" b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8322" y="1459247"/>
                <a:ext cx="3848041" cy="338554"/>
              </a:xfrm>
              <a:prstGeom prst="rect">
                <a:avLst/>
              </a:prstGeom>
              <a:blipFill>
                <a:blip r:embed="rId3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4642513" y="1498044"/>
            <a:ext cx="275715" cy="26861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Rectangle 28"/>
          <p:cNvSpPr/>
          <p:nvPr/>
        </p:nvSpPr>
        <p:spPr>
          <a:xfrm>
            <a:off x="6777846" y="1511276"/>
            <a:ext cx="253268" cy="282014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112222" y="1940067"/>
                <a:ext cx="4543507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If these are equal, then the coefficients of </a:t>
                </a:r>
                <a14:m>
                  <m:oMath xmlns:m="http://schemas.openxmlformats.org/officeDocument/2006/math">
                    <m:r>
                      <a:rPr lang="en-US" sz="1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must be the same on both sides</a:t>
                </a:r>
              </a:p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This is also true of the </a:t>
                </a:r>
                <a14:m>
                  <m:oMath xmlns:m="http://schemas.openxmlformats.org/officeDocument/2006/math">
                    <m:r>
                      <a:rPr lang="en-US" sz="1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𝒋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𝒌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terms…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222" y="1940067"/>
                <a:ext cx="4543507" cy="738664"/>
              </a:xfrm>
              <a:prstGeom prst="rect">
                <a:avLst/>
              </a:prstGeom>
              <a:blipFill>
                <a:blip r:embed="rId4"/>
                <a:stretch>
                  <a:fillRect t="-826" b="-82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434395" y="2987336"/>
                <a:ext cx="772840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𝒊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4395" y="2987336"/>
                <a:ext cx="772840" cy="246221"/>
              </a:xfrm>
              <a:prstGeom prst="rect">
                <a:avLst/>
              </a:prstGeom>
              <a:blipFill>
                <a:blip r:embed="rId5"/>
                <a:stretch>
                  <a:fillRect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435875" y="3388310"/>
                <a:ext cx="772840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3=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𝑝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5875" y="3388310"/>
                <a:ext cx="772840" cy="246221"/>
              </a:xfrm>
              <a:prstGeom prst="rect">
                <a:avLst/>
              </a:prstGeom>
              <a:blipFill>
                <a:blip r:embed="rId6"/>
                <a:stretch>
                  <a:fillRect b="-2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Arc 39">
            <a:extLst>
              <a:ext uri="{FF2B5EF4-FFF2-40B4-BE49-F238E27FC236}">
                <a16:creationId xmlns:a16="http://schemas.microsoft.com/office/drawing/2014/main" id="{E3538D25-A2E1-4F65-B489-8475F5F09737}"/>
              </a:ext>
            </a:extLst>
          </p:cNvPr>
          <p:cNvSpPr/>
          <p:nvPr/>
        </p:nvSpPr>
        <p:spPr>
          <a:xfrm>
            <a:off x="5114407" y="3108411"/>
            <a:ext cx="283216" cy="451536"/>
          </a:xfrm>
          <a:prstGeom prst="arc">
            <a:avLst>
              <a:gd name="adj1" fmla="val 16200000"/>
              <a:gd name="adj2" fmla="val 53501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Box 53">
            <a:extLst>
              <a:ext uri="{FF2B5EF4-FFF2-40B4-BE49-F238E27FC236}">
                <a16:creationId xmlns:a16="http://schemas.microsoft.com/office/drawing/2014/main" id="{9FE8B893-0E6C-4EB8-A9D9-62B90A1B4934}"/>
              </a:ext>
            </a:extLst>
          </p:cNvPr>
          <p:cNvSpPr txBox="1"/>
          <p:nvPr/>
        </p:nvSpPr>
        <p:spPr>
          <a:xfrm>
            <a:off x="5348585" y="3146754"/>
            <a:ext cx="25436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It therefore follows that…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5114508" y="1499524"/>
            <a:ext cx="753631" cy="26861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Rectangle 45"/>
          <p:cNvSpPr/>
          <p:nvPr/>
        </p:nvSpPr>
        <p:spPr>
          <a:xfrm>
            <a:off x="7042443" y="1518759"/>
            <a:ext cx="414800" cy="26861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4187300" y="4000870"/>
                <a:ext cx="1680840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𝒋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7300" y="4000870"/>
                <a:ext cx="1680840" cy="246221"/>
              </a:xfrm>
              <a:prstGeom prst="rect">
                <a:avLst/>
              </a:prstGeom>
              <a:blipFill>
                <a:blip r:embed="rId7"/>
                <a:stretch>
                  <a:fillRect b="-2926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Arc 39">
            <a:extLst>
              <a:ext uri="{FF2B5EF4-FFF2-40B4-BE49-F238E27FC236}">
                <a16:creationId xmlns:a16="http://schemas.microsoft.com/office/drawing/2014/main" id="{E3538D25-A2E1-4F65-B489-8475F5F09737}"/>
              </a:ext>
            </a:extLst>
          </p:cNvPr>
          <p:cNvSpPr/>
          <p:nvPr/>
        </p:nvSpPr>
        <p:spPr>
          <a:xfrm>
            <a:off x="5755079" y="4139700"/>
            <a:ext cx="283216" cy="451536"/>
          </a:xfrm>
          <a:prstGeom prst="arc">
            <a:avLst>
              <a:gd name="adj1" fmla="val 16200000"/>
              <a:gd name="adj2" fmla="val 53501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TextBox 53">
            <a:extLst>
              <a:ext uri="{FF2B5EF4-FFF2-40B4-BE49-F238E27FC236}">
                <a16:creationId xmlns:a16="http://schemas.microsoft.com/office/drawing/2014/main" id="{9FE8B893-0E6C-4EB8-A9D9-62B90A1B4934}"/>
              </a:ext>
            </a:extLst>
          </p:cNvPr>
          <p:cNvSpPr txBox="1"/>
          <p:nvPr/>
        </p:nvSpPr>
        <p:spPr>
          <a:xfrm>
            <a:off x="5989257" y="4178043"/>
            <a:ext cx="25436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It therefore follows that…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4197657" y="4463988"/>
                <a:ext cx="1680840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𝑞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7657" y="4463988"/>
                <a:ext cx="1680840" cy="246221"/>
              </a:xfrm>
              <a:prstGeom prst="rect">
                <a:avLst/>
              </a:prstGeom>
              <a:blipFill>
                <a:blip r:embed="rId8"/>
                <a:stretch>
                  <a:fillRect b="-219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4882717" y="4909351"/>
                <a:ext cx="834503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5=−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𝑞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82717" y="4909351"/>
                <a:ext cx="834503" cy="246221"/>
              </a:xfrm>
              <a:prstGeom prst="rect">
                <a:avLst/>
              </a:prstGeom>
              <a:blipFill>
                <a:blip r:embed="rId9"/>
                <a:stretch>
                  <a:fillRect b="-219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4724399" y="5354715"/>
                <a:ext cx="850778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5=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𝑞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4399" y="5354715"/>
                <a:ext cx="850778" cy="246221"/>
              </a:xfrm>
              <a:prstGeom prst="rect">
                <a:avLst/>
              </a:prstGeom>
              <a:blipFill>
                <a:blip r:embed="rId10"/>
                <a:stretch>
                  <a:fillRect b="-219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318116" y="5529308"/>
                <a:ext cx="772840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116" y="5529308"/>
                <a:ext cx="772840" cy="276999"/>
              </a:xfrm>
              <a:prstGeom prst="rect">
                <a:avLst/>
              </a:prstGeom>
              <a:blipFill>
                <a:blip r:embed="rId11"/>
                <a:stretch>
                  <a:fillRect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1272465" y="5524870"/>
                <a:ext cx="850778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=−5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2465" y="5524870"/>
                <a:ext cx="850778" cy="276999"/>
              </a:xfrm>
              <a:prstGeom prst="rect">
                <a:avLst/>
              </a:prstGeom>
              <a:blipFill>
                <a:blip r:embed="rId12"/>
                <a:stretch>
                  <a:fillRect l="-2878" r="-3597" b="-239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Arc 39">
            <a:extLst>
              <a:ext uri="{FF2B5EF4-FFF2-40B4-BE49-F238E27FC236}">
                <a16:creationId xmlns:a16="http://schemas.microsoft.com/office/drawing/2014/main" id="{E3538D25-A2E1-4F65-B489-8475F5F09737}"/>
              </a:ext>
            </a:extLst>
          </p:cNvPr>
          <p:cNvSpPr/>
          <p:nvPr/>
        </p:nvSpPr>
        <p:spPr>
          <a:xfrm>
            <a:off x="5650026" y="4585063"/>
            <a:ext cx="283216" cy="451536"/>
          </a:xfrm>
          <a:prstGeom prst="arc">
            <a:avLst>
              <a:gd name="adj1" fmla="val 16200000"/>
              <a:gd name="adj2" fmla="val 53501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3">
                <a:extLst>
                  <a:ext uri="{FF2B5EF4-FFF2-40B4-BE49-F238E27FC236}">
                    <a16:creationId xmlns:a16="http://schemas.microsoft.com/office/drawing/2014/main" id="{9FE8B893-0E6C-4EB8-A9D9-62B90A1B4934}"/>
                  </a:ext>
                </a:extLst>
              </p:cNvPr>
              <p:cNvSpPr txBox="1"/>
              <p:nvPr/>
            </p:nvSpPr>
            <p:spPr>
              <a:xfrm>
                <a:off x="5884204" y="4623406"/>
                <a:ext cx="2212231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We already know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endParaRPr lang="en-GB" sz="1400" b="1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7" name="TextBox 53">
                <a:extLst>
                  <a:ext uri="{FF2B5EF4-FFF2-40B4-BE49-F238E27FC236}">
                    <a16:creationId xmlns:a16="http://schemas.microsoft.com/office/drawing/2014/main" id="{9FE8B893-0E6C-4EB8-A9D9-62B90A1B49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84204" y="4623406"/>
                <a:ext cx="2212231" cy="307777"/>
              </a:xfrm>
              <a:prstGeom prst="rect">
                <a:avLst/>
              </a:prstGeom>
              <a:blipFill>
                <a:blip r:embed="rId13"/>
                <a:stretch>
                  <a:fillRect t="-1961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8" name="TextBox 53">
            <a:extLst>
              <a:ext uri="{FF2B5EF4-FFF2-40B4-BE49-F238E27FC236}">
                <a16:creationId xmlns:a16="http://schemas.microsoft.com/office/drawing/2014/main" id="{9FE8B893-0E6C-4EB8-A9D9-62B90A1B4934}"/>
              </a:ext>
            </a:extLst>
          </p:cNvPr>
          <p:cNvSpPr txBox="1"/>
          <p:nvPr/>
        </p:nvSpPr>
        <p:spPr>
          <a:xfrm>
            <a:off x="5795428" y="5129433"/>
            <a:ext cx="137773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Multiply by -1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9" name="Arc 39">
            <a:extLst>
              <a:ext uri="{FF2B5EF4-FFF2-40B4-BE49-F238E27FC236}">
                <a16:creationId xmlns:a16="http://schemas.microsoft.com/office/drawing/2014/main" id="{E3538D25-A2E1-4F65-B489-8475F5F09737}"/>
              </a:ext>
            </a:extLst>
          </p:cNvPr>
          <p:cNvSpPr/>
          <p:nvPr/>
        </p:nvSpPr>
        <p:spPr>
          <a:xfrm>
            <a:off x="5571606" y="5030426"/>
            <a:ext cx="283216" cy="451536"/>
          </a:xfrm>
          <a:prstGeom prst="arc">
            <a:avLst>
              <a:gd name="adj1" fmla="val 16200000"/>
              <a:gd name="adj2" fmla="val 53501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0656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50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6" grpId="1" animBg="1"/>
      <p:bldP spid="29" grpId="0" animBg="1"/>
      <p:bldP spid="29" grpId="1" animBg="1"/>
      <p:bldP spid="11" grpId="0"/>
      <p:bldP spid="31" grpId="0"/>
      <p:bldP spid="43" grpId="0" animBg="1"/>
      <p:bldP spid="44" grpId="0"/>
      <p:bldP spid="45" grpId="0" animBg="1"/>
      <p:bldP spid="45" grpId="1" animBg="1"/>
      <p:bldP spid="46" grpId="0" animBg="1"/>
      <p:bldP spid="46" grpId="1" animBg="1"/>
      <p:bldP spid="47" grpId="0"/>
      <p:bldP spid="49" grpId="0" animBg="1"/>
      <p:bldP spid="50" grpId="0"/>
      <p:bldP spid="51" grpId="0"/>
      <p:bldP spid="52" grpId="0"/>
      <p:bldP spid="53" grpId="0"/>
      <p:bldP spid="54" grpId="0"/>
      <p:bldP spid="55" grpId="0"/>
      <p:bldP spid="56" grpId="0" animBg="1"/>
      <p:bldP spid="57" grpId="0"/>
      <p:bldP spid="58" grpId="0"/>
      <p:bldP spid="5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399" y="1600200"/>
                <a:ext cx="3827417" cy="4774474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spcBef>
                    <a:spcPts val="0"/>
                  </a:spcBef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solve geometric problems involving vectors in 3 dimensions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spcBef>
                    <a:spcPts val="0"/>
                  </a:spcBef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itchFamily="66" charset="0"/>
                  </a:rPr>
                  <a:t>Given that:</a:t>
                </a:r>
              </a:p>
              <a:p>
                <a:pPr marL="0" indent="0" algn="ctr">
                  <a:spcBef>
                    <a:spcPts val="0"/>
                  </a:spcBef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spcBef>
                    <a:spcPts val="0"/>
                  </a:spcBef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+120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𝒌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𝑝𝑞𝑟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𝒌</m:t>
                      </m:r>
                    </m:oMath>
                  </m:oMathPara>
                </a14:m>
                <a:endParaRPr lang="en-GB" sz="1600" b="1" dirty="0">
                  <a:latin typeface="Comic Sans MS" pitchFamily="66" charset="0"/>
                </a:endParaRPr>
              </a:p>
              <a:p>
                <a:pPr marL="0" indent="0" algn="ctr">
                  <a:spcBef>
                    <a:spcPts val="0"/>
                  </a:spcBef>
                  <a:buNone/>
                </a:pPr>
                <a:endParaRPr lang="en-GB" sz="1600" b="1" dirty="0">
                  <a:latin typeface="Comic Sans MS" pitchFamily="66" charset="0"/>
                </a:endParaRPr>
              </a:p>
              <a:p>
                <a:pPr marL="0" indent="0" algn="ctr"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itchFamily="66" charset="0"/>
                  </a:rPr>
                  <a:t>Find the values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.</a:t>
                </a:r>
              </a:p>
              <a:p>
                <a:pPr marL="0" indent="0" algn="ctr">
                  <a:spcBef>
                    <a:spcPts val="0"/>
                  </a:spcBef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algn="ctr"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A common method that can be used in solving vector problems is comparing coefficients</a:t>
                </a:r>
              </a:p>
              <a:p>
                <a:pPr algn="ctr"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itchFamily="66" charset="0"/>
                  </a:rPr>
                  <a:t>This is effective since the vectors are broken down into their component parts</a:t>
                </a:r>
                <a:endParaRPr lang="en-GB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399" y="1600200"/>
                <a:ext cx="3827417" cy="4774474"/>
              </a:xfrm>
              <a:blipFill>
                <a:blip r:embed="rId2"/>
                <a:stretch>
                  <a:fillRect l="-955" t="-766" r="-17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Vectors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12C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/>
              <p:cNvSpPr/>
              <p:nvPr/>
            </p:nvSpPr>
            <p:spPr>
              <a:xfrm>
                <a:off x="4578322" y="1459247"/>
                <a:ext cx="3848041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sz="1600" b="1" i="1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d>
                      <m:r>
                        <a:rPr lang="en-US" sz="1600" b="1" i="1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+120</m:t>
                      </m:r>
                      <m:r>
                        <a:rPr lang="en-US" sz="1600" b="1" i="1">
                          <a:latin typeface="Cambria Math" panose="02040503050406030204" pitchFamily="18" charset="0"/>
                        </a:rPr>
                        <m:t>𝒌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sz="1600" b="1" i="1"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sz="1600" b="1" i="1"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𝑝𝑞𝑟</m:t>
                      </m:r>
                      <m:r>
                        <a:rPr lang="en-US" sz="1600" b="1" i="1">
                          <a:latin typeface="Cambria Math" panose="02040503050406030204" pitchFamily="18" charset="0"/>
                        </a:rPr>
                        <m:t>𝒌</m:t>
                      </m:r>
                    </m:oMath>
                  </m:oMathPara>
                </a14:m>
                <a:endParaRPr lang="en-GB" sz="1600" b="1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8322" y="1459247"/>
                <a:ext cx="3848041" cy="338554"/>
              </a:xfrm>
              <a:prstGeom prst="rect">
                <a:avLst/>
              </a:prstGeom>
              <a:blipFill>
                <a:blip r:embed="rId3"/>
                <a:stretch>
                  <a:fillRect b="-10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5877018" y="1489166"/>
            <a:ext cx="674702" cy="26861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4112222" y="1940067"/>
                <a:ext cx="4543507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If these are equal, then the coefficients of </a:t>
                </a:r>
                <a14:m>
                  <m:oMath xmlns:m="http://schemas.openxmlformats.org/officeDocument/2006/math">
                    <m:r>
                      <a:rPr lang="en-US" sz="1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must be the same on both sides</a:t>
                </a:r>
              </a:p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This is also true of the </a:t>
                </a:r>
                <a14:m>
                  <m:oMath xmlns:m="http://schemas.openxmlformats.org/officeDocument/2006/math">
                    <m:r>
                      <a:rPr lang="en-US" sz="1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𝒋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b="1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𝒌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terms…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2222" y="1940067"/>
                <a:ext cx="4543507" cy="738664"/>
              </a:xfrm>
              <a:prstGeom prst="rect">
                <a:avLst/>
              </a:prstGeom>
              <a:blipFill>
                <a:blip r:embed="rId4"/>
                <a:stretch>
                  <a:fillRect t="-826" b="-82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434395" y="2987336"/>
                <a:ext cx="1300580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120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𝒌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=4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𝑝𝑞𝑟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</a:rPr>
                        <m:t>𝒌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4395" y="2987336"/>
                <a:ext cx="1300580" cy="246221"/>
              </a:xfrm>
              <a:prstGeom prst="rect">
                <a:avLst/>
              </a:prstGeom>
              <a:blipFill>
                <a:blip r:embed="rId5"/>
                <a:stretch>
                  <a:fillRect l="-4673" r="-4673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4524651" y="3441576"/>
                <a:ext cx="1094913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120=4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𝑝𝑞𝑟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4651" y="3441576"/>
                <a:ext cx="1094913" cy="246221"/>
              </a:xfrm>
              <a:prstGeom prst="rect">
                <a:avLst/>
              </a:prstGeom>
              <a:blipFill>
                <a:blip r:embed="rId6"/>
                <a:stretch>
                  <a:fillRect l="-3889" r="-4444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Arc 39">
            <a:extLst>
              <a:ext uri="{FF2B5EF4-FFF2-40B4-BE49-F238E27FC236}">
                <a16:creationId xmlns:a16="http://schemas.microsoft.com/office/drawing/2014/main" id="{E3538D25-A2E1-4F65-B489-8475F5F09737}"/>
              </a:ext>
            </a:extLst>
          </p:cNvPr>
          <p:cNvSpPr/>
          <p:nvPr/>
        </p:nvSpPr>
        <p:spPr>
          <a:xfrm>
            <a:off x="5691456" y="3108411"/>
            <a:ext cx="283216" cy="451536"/>
          </a:xfrm>
          <a:prstGeom prst="arc">
            <a:avLst>
              <a:gd name="adj1" fmla="val 16200000"/>
              <a:gd name="adj2" fmla="val 53501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TextBox 53">
            <a:extLst>
              <a:ext uri="{FF2B5EF4-FFF2-40B4-BE49-F238E27FC236}">
                <a16:creationId xmlns:a16="http://schemas.microsoft.com/office/drawing/2014/main" id="{9FE8B893-0E6C-4EB8-A9D9-62B90A1B4934}"/>
              </a:ext>
            </a:extLst>
          </p:cNvPr>
          <p:cNvSpPr txBox="1"/>
          <p:nvPr/>
        </p:nvSpPr>
        <p:spPr>
          <a:xfrm>
            <a:off x="5925634" y="3146754"/>
            <a:ext cx="25436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It therefore follows that…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7466120" y="1518759"/>
            <a:ext cx="790113" cy="26861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318116" y="5529308"/>
                <a:ext cx="772840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8116" y="5529308"/>
                <a:ext cx="772840" cy="276999"/>
              </a:xfrm>
              <a:prstGeom prst="rect">
                <a:avLst/>
              </a:prstGeom>
              <a:blipFill>
                <a:blip r:embed="rId7"/>
                <a:stretch>
                  <a:fillRect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1272465" y="5524870"/>
                <a:ext cx="850778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=−5</m:t>
                      </m:r>
                    </m:oMath>
                  </m:oMathPara>
                </a14:m>
                <a:endParaRPr lang="en-GB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2465" y="5524870"/>
                <a:ext cx="850778" cy="276999"/>
              </a:xfrm>
              <a:prstGeom prst="rect">
                <a:avLst/>
              </a:prstGeom>
              <a:blipFill>
                <a:blip r:embed="rId8"/>
                <a:stretch>
                  <a:fillRect l="-2878" r="-3597" b="-239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4472864" y="3904694"/>
                <a:ext cx="1679361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120=4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d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2864" y="3904694"/>
                <a:ext cx="1679361" cy="246221"/>
              </a:xfrm>
              <a:prstGeom prst="rect">
                <a:avLst/>
              </a:prstGeom>
              <a:blipFill>
                <a:blip r:embed="rId9"/>
                <a:stretch>
                  <a:fillRect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4483222" y="4350057"/>
                <a:ext cx="1207365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120=−60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83222" y="4350057"/>
                <a:ext cx="1207365" cy="246221"/>
              </a:xfrm>
              <a:prstGeom prst="rect">
                <a:avLst/>
              </a:prstGeom>
              <a:blipFill>
                <a:blip r:embed="rId10"/>
                <a:stretch>
                  <a:fillRect l="-505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529091" y="4830930"/>
                <a:ext cx="788634" cy="246221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−2=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9091" y="4830930"/>
                <a:ext cx="788634" cy="246221"/>
              </a:xfrm>
              <a:prstGeom prst="rect">
                <a:avLst/>
              </a:prstGeom>
              <a:blipFill>
                <a:blip r:embed="rId11"/>
                <a:stretch>
                  <a:fillRect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Arc 39">
            <a:extLst>
              <a:ext uri="{FF2B5EF4-FFF2-40B4-BE49-F238E27FC236}">
                <a16:creationId xmlns:a16="http://schemas.microsoft.com/office/drawing/2014/main" id="{E3538D25-A2E1-4F65-B489-8475F5F09737}"/>
              </a:ext>
            </a:extLst>
          </p:cNvPr>
          <p:cNvSpPr/>
          <p:nvPr/>
        </p:nvSpPr>
        <p:spPr>
          <a:xfrm>
            <a:off x="5613037" y="4494807"/>
            <a:ext cx="283216" cy="451536"/>
          </a:xfrm>
          <a:prstGeom prst="arc">
            <a:avLst>
              <a:gd name="adj1" fmla="val 16200000"/>
              <a:gd name="adj2" fmla="val 53501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TextBox 53">
            <a:extLst>
              <a:ext uri="{FF2B5EF4-FFF2-40B4-BE49-F238E27FC236}">
                <a16:creationId xmlns:a16="http://schemas.microsoft.com/office/drawing/2014/main" id="{9FE8B893-0E6C-4EB8-A9D9-62B90A1B4934}"/>
              </a:ext>
            </a:extLst>
          </p:cNvPr>
          <p:cNvSpPr txBox="1"/>
          <p:nvPr/>
        </p:nvSpPr>
        <p:spPr>
          <a:xfrm>
            <a:off x="5856092" y="4568661"/>
            <a:ext cx="14147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Divide by -60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4" name="Arc 39">
            <a:extLst>
              <a:ext uri="{FF2B5EF4-FFF2-40B4-BE49-F238E27FC236}">
                <a16:creationId xmlns:a16="http://schemas.microsoft.com/office/drawing/2014/main" id="{E3538D25-A2E1-4F65-B489-8475F5F09737}"/>
              </a:ext>
            </a:extLst>
          </p:cNvPr>
          <p:cNvSpPr/>
          <p:nvPr/>
        </p:nvSpPr>
        <p:spPr>
          <a:xfrm>
            <a:off x="6074675" y="3589285"/>
            <a:ext cx="283216" cy="451536"/>
          </a:xfrm>
          <a:prstGeom prst="arc">
            <a:avLst>
              <a:gd name="adj1" fmla="val 16200000"/>
              <a:gd name="adj2" fmla="val 53501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53">
                <a:extLst>
                  <a:ext uri="{FF2B5EF4-FFF2-40B4-BE49-F238E27FC236}">
                    <a16:creationId xmlns:a16="http://schemas.microsoft.com/office/drawing/2014/main" id="{9FE8B893-0E6C-4EB8-A9D9-62B90A1B4934}"/>
                  </a:ext>
                </a:extLst>
              </p:cNvPr>
              <p:cNvSpPr txBox="1"/>
              <p:nvPr/>
            </p:nvSpPr>
            <p:spPr>
              <a:xfrm>
                <a:off x="6237831" y="3547729"/>
                <a:ext cx="199176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We know the values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 now…</a:t>
                </a:r>
                <a:endParaRPr lang="en-GB" sz="1400" b="1" dirty="0">
                  <a:solidFill>
                    <a:srgbClr val="FF0000"/>
                  </a:solidFill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35" name="TextBox 53">
                <a:extLst>
                  <a:ext uri="{FF2B5EF4-FFF2-40B4-BE49-F238E27FC236}">
                    <a16:creationId xmlns:a16="http://schemas.microsoft.com/office/drawing/2014/main" id="{9FE8B893-0E6C-4EB8-A9D9-62B90A1B49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7831" y="3547729"/>
                <a:ext cx="1991768" cy="523220"/>
              </a:xfrm>
              <a:prstGeom prst="rect">
                <a:avLst/>
              </a:prstGeom>
              <a:blipFill>
                <a:blip r:embed="rId12"/>
                <a:stretch>
                  <a:fillRect t="-2326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Arc 39">
            <a:extLst>
              <a:ext uri="{FF2B5EF4-FFF2-40B4-BE49-F238E27FC236}">
                <a16:creationId xmlns:a16="http://schemas.microsoft.com/office/drawing/2014/main" id="{E3538D25-A2E1-4F65-B489-8475F5F09737}"/>
              </a:ext>
            </a:extLst>
          </p:cNvPr>
          <p:cNvSpPr/>
          <p:nvPr/>
        </p:nvSpPr>
        <p:spPr>
          <a:xfrm>
            <a:off x="5978500" y="4061281"/>
            <a:ext cx="283216" cy="451536"/>
          </a:xfrm>
          <a:prstGeom prst="arc">
            <a:avLst>
              <a:gd name="adj1" fmla="val 16200000"/>
              <a:gd name="adj2" fmla="val 53501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53">
            <a:extLst>
              <a:ext uri="{FF2B5EF4-FFF2-40B4-BE49-F238E27FC236}">
                <a16:creationId xmlns:a16="http://schemas.microsoft.com/office/drawing/2014/main" id="{9FE8B893-0E6C-4EB8-A9D9-62B90A1B4934}"/>
              </a:ext>
            </a:extLst>
          </p:cNvPr>
          <p:cNvSpPr txBox="1"/>
          <p:nvPr/>
        </p:nvSpPr>
        <p:spPr>
          <a:xfrm>
            <a:off x="6212678" y="4099624"/>
            <a:ext cx="182161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Calculate right side</a:t>
            </a:r>
            <a:endParaRPr lang="en-GB" sz="14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37062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1" grpId="0"/>
      <p:bldP spid="31" grpId="0"/>
      <p:bldP spid="43" grpId="0" animBg="1"/>
      <p:bldP spid="44" grpId="0"/>
      <p:bldP spid="46" grpId="0" animBg="1"/>
      <p:bldP spid="27" grpId="0"/>
      <p:bldP spid="28" grpId="0"/>
      <p:bldP spid="30" grpId="0"/>
      <p:bldP spid="32" grpId="0" animBg="1"/>
      <p:bldP spid="33" grpId="0"/>
      <p:bldP spid="34" grpId="0" animBg="1"/>
      <p:bldP spid="35" grpId="0"/>
      <p:bldP spid="36" grpId="0" animBg="1"/>
      <p:bldP spid="3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5059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52399" y="1600199"/>
                <a:ext cx="3827417" cy="4992189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spcBef>
                    <a:spcPts val="0"/>
                  </a:spcBef>
                  <a:buNone/>
                </a:pPr>
                <a:r>
                  <a:rPr lang="en-US" sz="1600" b="1" dirty="0">
                    <a:latin typeface="Comic Sans MS" pitchFamily="66" charset="0"/>
                  </a:rPr>
                  <a:t>You need to be able to solve geometric problems involving vectors in 3 dimensions</a:t>
                </a: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spcBef>
                    <a:spcPts val="0"/>
                  </a:spcBef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marL="0" indent="0" algn="ctr">
                  <a:spcBef>
                    <a:spcPts val="0"/>
                  </a:spcBef>
                  <a:buNone/>
                </a:pPr>
                <a:r>
                  <a:rPr lang="en-US" sz="1600" dirty="0">
                    <a:latin typeface="Comic Sans MS" pitchFamily="66" charset="0"/>
                  </a:rPr>
                  <a:t>The diagram shows a cuboid whose vertices are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.</a:t>
                </a:r>
                <a:r>
                  <a:rPr lang="en-GB" sz="1600" dirty="0">
                    <a:latin typeface="Comic Sans MS" pitchFamily="66" charset="0"/>
                  </a:rPr>
                  <a:t> Vectors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1" i="1" dirty="0" smtClean="0">
                        <a:latin typeface="Cambria Math" panose="02040503050406030204" pitchFamily="18" charset="0"/>
                      </a:rPr>
                      <m:t>𝒄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are the position vectors of the vertices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respectively. Prove that diagonals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𝑂𝐸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𝐵𝐺</m:t>
                    </m:r>
                  </m:oMath>
                </a14:m>
                <a:r>
                  <a:rPr lang="en-GB" sz="1600" dirty="0">
                    <a:latin typeface="Comic Sans MS" pitchFamily="66" charset="0"/>
                  </a:rPr>
                  <a:t> bisect each other.</a:t>
                </a:r>
              </a:p>
              <a:p>
                <a:pPr marL="0" indent="0" algn="ctr">
                  <a:spcBef>
                    <a:spcPts val="0"/>
                  </a:spcBef>
                  <a:buNone/>
                </a:pPr>
                <a:endParaRPr lang="en-US" sz="1600" dirty="0">
                  <a:latin typeface="Comic Sans MS" pitchFamily="66" charset="0"/>
                </a:endParaRPr>
              </a:p>
              <a:p>
                <a:pPr algn="ctr"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Start by assuming there is a point of intersection between the diagonals, called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𝐻</m:t>
                    </m:r>
                  </m:oMath>
                </a14:m>
                <a:endParaRPr lang="en-US" sz="16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itchFamily="66" charset="0"/>
                  <a:sym typeface="Wingdings" panose="05000000000000000000" pitchFamily="2" charset="2"/>
                </a:endParaRPr>
              </a:p>
              <a:p>
                <a:pPr algn="ctr"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itchFamily="66" charset="0"/>
                    <a:sym typeface="Wingdings" panose="05000000000000000000" pitchFamily="2" charset="2"/>
                  </a:rPr>
                  <a:t>Find two different ways to get there from O (so, find the vector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60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acc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𝑂𝐻</m:t>
                        </m:r>
                      </m:e>
                    </m:acc>
                  </m:oMath>
                </a14:m>
                <a:r>
                  <a:rPr lang="en-US" sz="1600" dirty="0">
                    <a:latin typeface="Comic Sans MS" pitchFamily="66" charset="0"/>
                  </a:rPr>
                  <a:t> in two ways). </a:t>
                </a:r>
              </a:p>
              <a:p>
                <a:pPr algn="ctr"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endParaRPr lang="en-US" sz="1600" dirty="0">
                  <a:latin typeface="Comic Sans MS" pitchFamily="66" charset="0"/>
                </a:endParaRPr>
              </a:p>
              <a:p>
                <a:pPr algn="ctr">
                  <a:spcBef>
                    <a:spcPts val="0"/>
                  </a:spcBef>
                  <a:buFont typeface="Wingdings" panose="05000000000000000000" pitchFamily="2" charset="2"/>
                  <a:buChar char="à"/>
                </a:pPr>
                <a:r>
                  <a:rPr lang="en-US" sz="1600" dirty="0">
                    <a:latin typeface="Comic Sans MS" pitchFamily="66" charset="0"/>
                  </a:rPr>
                  <a:t>One method should involve diagonal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𝑂𝐸</m:t>
                    </m:r>
                  </m:oMath>
                </a14:m>
                <a:r>
                  <a:rPr lang="en-US" sz="1600" dirty="0">
                    <a:latin typeface="Comic Sans MS" pitchFamily="66" charset="0"/>
                  </a:rPr>
                  <a:t>, and the other should involve diagonal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𝐵𝐺</m:t>
                    </m:r>
                  </m:oMath>
                </a14:m>
                <a:endParaRPr lang="en-US" sz="16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45059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52399" y="1600199"/>
                <a:ext cx="3827417" cy="4992189"/>
              </a:xfrm>
              <a:blipFill>
                <a:blip r:embed="rId2"/>
                <a:stretch>
                  <a:fillRect t="-611" r="-2707" b="-7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602524" y="129995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Vectors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8630816" y="6519446"/>
            <a:ext cx="58782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Comic Sans MS" panose="030F0702030302020204" pitchFamily="66" charset="0"/>
              </a:rPr>
              <a:t>12C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5875554" y="1521174"/>
            <a:ext cx="2592288" cy="1608746"/>
            <a:chOff x="5292080" y="1460214"/>
            <a:chExt cx="2592288" cy="1608746"/>
          </a:xfrm>
        </p:grpSpPr>
        <p:sp>
          <p:nvSpPr>
            <p:cNvPr id="2" name="Cube 1"/>
            <p:cNvSpPr/>
            <p:nvPr/>
          </p:nvSpPr>
          <p:spPr>
            <a:xfrm>
              <a:off x="5292080" y="1484784"/>
              <a:ext cx="2592288" cy="1584176"/>
            </a:xfrm>
            <a:prstGeom prst="cube">
              <a:avLst/>
            </a:prstGeom>
            <a:noFill/>
            <a:ln w="254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5698002" y="2684350"/>
              <a:ext cx="2160240" cy="0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flipV="1">
              <a:off x="5698002" y="1460214"/>
              <a:ext cx="0" cy="1224136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flipV="1">
              <a:off x="5300788" y="2690949"/>
              <a:ext cx="385909" cy="373198"/>
            </a:xfrm>
            <a:prstGeom prst="line">
              <a:avLst/>
            </a:prstGeom>
            <a:ln w="25400"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 flipH="1">
                <a:off x="8475161" y="2621195"/>
                <a:ext cx="181158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8475161" y="2621195"/>
                <a:ext cx="181158" cy="215444"/>
              </a:xfrm>
              <a:prstGeom prst="rect">
                <a:avLst/>
              </a:prstGeom>
              <a:blipFill>
                <a:blip r:embed="rId3"/>
                <a:stretch>
                  <a:fillRect l="-16667" r="-10000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/>
              <p:cNvSpPr txBox="1"/>
              <p:nvPr/>
            </p:nvSpPr>
            <p:spPr>
              <a:xfrm>
                <a:off x="8023450" y="3135001"/>
                <a:ext cx="16626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𝑂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TextBox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3450" y="3135001"/>
                <a:ext cx="166263" cy="215444"/>
              </a:xfrm>
              <a:prstGeom prst="rect">
                <a:avLst/>
              </a:prstGeom>
              <a:blipFill>
                <a:blip r:embed="rId4"/>
                <a:stretch>
                  <a:fillRect l="-25926" r="-22222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6155462" y="1345390"/>
                <a:ext cx="159274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𝐸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5462" y="1345390"/>
                <a:ext cx="159274" cy="215444"/>
              </a:xfrm>
              <a:prstGeom prst="rect">
                <a:avLst/>
              </a:prstGeom>
              <a:blipFill>
                <a:blip r:embed="rId5"/>
                <a:stretch>
                  <a:fillRect l="-26923" r="-1923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8458879" y="1323618"/>
                <a:ext cx="166263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𝐺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58879" y="1323618"/>
                <a:ext cx="166263" cy="215444"/>
              </a:xfrm>
              <a:prstGeom prst="rect">
                <a:avLst/>
              </a:prstGeom>
              <a:blipFill>
                <a:blip r:embed="rId6"/>
                <a:stretch>
                  <a:fillRect l="-22222" r="-18519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5728742" y="1763401"/>
                <a:ext cx="15606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𝐹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28742" y="1763401"/>
                <a:ext cx="156068" cy="215444"/>
              </a:xfrm>
              <a:prstGeom prst="rect">
                <a:avLst/>
              </a:prstGeom>
              <a:blipFill>
                <a:blip r:embed="rId7"/>
                <a:stretch>
                  <a:fillRect l="-28000" r="-24000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6098856" y="2586361"/>
                <a:ext cx="170368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𝐷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8856" y="2586361"/>
                <a:ext cx="170368" cy="215444"/>
              </a:xfrm>
              <a:prstGeom prst="rect">
                <a:avLst/>
              </a:prstGeom>
              <a:blipFill>
                <a:blip r:embed="rId8"/>
                <a:stretch>
                  <a:fillRect l="-25000" r="-17857" b="-27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 flipH="1">
                <a:off x="7907383" y="1728566"/>
                <a:ext cx="259759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7907383" y="1728566"/>
                <a:ext cx="259759" cy="215444"/>
              </a:xfrm>
              <a:prstGeom prst="rect">
                <a:avLst/>
              </a:prstGeom>
              <a:blipFill>
                <a:blip r:embed="rId9"/>
                <a:stretch>
                  <a:fillRect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 flipH="1">
                <a:off x="5714545" y="3108876"/>
                <a:ext cx="181158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5714545" y="3108876"/>
                <a:ext cx="181158" cy="215444"/>
              </a:xfrm>
              <a:prstGeom prst="rect">
                <a:avLst/>
              </a:prstGeom>
              <a:blipFill>
                <a:blip r:embed="rId10"/>
                <a:stretch>
                  <a:fillRect l="-16667" r="-13333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8" name="Straight Arrow Connector 57"/>
          <p:cNvCxnSpPr/>
          <p:nvPr/>
        </p:nvCxnSpPr>
        <p:spPr>
          <a:xfrm flipH="1">
            <a:off x="6927125" y="3127330"/>
            <a:ext cx="643074" cy="680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/>
          <p:cNvCxnSpPr/>
          <p:nvPr/>
        </p:nvCxnSpPr>
        <p:spPr>
          <a:xfrm flipV="1">
            <a:off x="8215381" y="2832735"/>
            <a:ext cx="154781" cy="159544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V="1">
            <a:off x="8072506" y="2366010"/>
            <a:ext cx="2381" cy="192881"/>
          </a:xfrm>
          <a:prstGeom prst="straightConnector1">
            <a:avLst/>
          </a:prstGeom>
          <a:ln w="127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 flipH="1">
                <a:off x="6898774" y="3149833"/>
                <a:ext cx="181158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6898774" y="3149833"/>
                <a:ext cx="181158" cy="215444"/>
              </a:xfrm>
              <a:prstGeom prst="rect">
                <a:avLst/>
              </a:prstGeom>
              <a:blipFill>
                <a:blip r:embed="rId11"/>
                <a:stretch>
                  <a:fillRect l="-17241" r="-1724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 flipH="1">
                <a:off x="8303711" y="2868845"/>
                <a:ext cx="181158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8303711" y="2868845"/>
                <a:ext cx="181158" cy="215444"/>
              </a:xfrm>
              <a:prstGeom prst="rect">
                <a:avLst/>
              </a:prstGeom>
              <a:blipFill>
                <a:blip r:embed="rId12"/>
                <a:stretch>
                  <a:fillRect l="-3333" r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 flipH="1">
                <a:off x="8060824" y="2402120"/>
                <a:ext cx="181158" cy="21544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8060824" y="2402120"/>
                <a:ext cx="181158" cy="215444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7104696" y="2103036"/>
                <a:ext cx="176780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𝐻</m:t>
                      </m:r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4696" y="2103036"/>
                <a:ext cx="176780" cy="215444"/>
              </a:xfrm>
              <a:prstGeom prst="rect">
                <a:avLst/>
              </a:prstGeom>
              <a:blipFill>
                <a:blip r:embed="rId14"/>
                <a:stretch>
                  <a:fillRect l="-24138" r="-17241" b="-57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8" name="Straight Connector 67"/>
          <p:cNvCxnSpPr/>
          <p:nvPr/>
        </p:nvCxnSpPr>
        <p:spPr>
          <a:xfrm flipV="1">
            <a:off x="5904412" y="1556481"/>
            <a:ext cx="2506972" cy="1561188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 flipH="1" flipV="1">
            <a:off x="6278880" y="1558834"/>
            <a:ext cx="1785257" cy="1567543"/>
          </a:xfrm>
          <a:prstGeom prst="line">
            <a:avLst/>
          </a:prstGeom>
          <a:ln w="1905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/>
              <p:cNvSpPr txBox="1"/>
              <p:nvPr/>
            </p:nvSpPr>
            <p:spPr>
              <a:xfrm>
                <a:off x="4188822" y="1476101"/>
                <a:ext cx="1256946" cy="2430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𝑂𝐸</m:t>
                          </m:r>
                        </m:e>
                      </m:acc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75" name="TextBox 7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8822" y="1476101"/>
                <a:ext cx="1256946" cy="243015"/>
              </a:xfrm>
              <a:prstGeom prst="rect">
                <a:avLst/>
              </a:prstGeom>
              <a:blipFill>
                <a:blip r:embed="rId15"/>
                <a:stretch>
                  <a:fillRect l="-2913" r="-1942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8" name="TextBox 77"/>
              <p:cNvSpPr txBox="1"/>
              <p:nvPr/>
            </p:nvSpPr>
            <p:spPr>
              <a:xfrm>
                <a:off x="4184468" y="1828797"/>
                <a:ext cx="1388585" cy="2430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𝐵𝐺</m:t>
                          </m:r>
                        </m:e>
                      </m:acc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1400" b="1" i="1" smtClean="0">
                          <a:latin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en-GB" sz="1400" b="1" dirty="0"/>
              </a:p>
            </p:txBody>
          </p:sp>
        </mc:Choice>
        <mc:Fallback xmlns="">
          <p:sp>
            <p:nvSpPr>
              <p:cNvPr id="78" name="TextBox 7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4468" y="1828797"/>
                <a:ext cx="1388585" cy="243015"/>
              </a:xfrm>
              <a:prstGeom prst="rect">
                <a:avLst/>
              </a:prstGeom>
              <a:blipFill>
                <a:blip r:embed="rId16"/>
                <a:stretch>
                  <a:fillRect l="-2632" r="-1754" b="-5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/>
              <p:cNvSpPr txBox="1"/>
              <p:nvPr/>
            </p:nvSpPr>
            <p:spPr>
              <a:xfrm>
                <a:off x="4450078" y="4349931"/>
                <a:ext cx="993990" cy="2777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𝑂𝐻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acc>
                        <m:accPr>
                          <m:chr m:val="⃗"/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𝑂𝐸</m:t>
                          </m:r>
                        </m:e>
                      </m:acc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0078" y="4349931"/>
                <a:ext cx="993990" cy="277768"/>
              </a:xfrm>
              <a:prstGeom prst="rect">
                <a:avLst/>
              </a:prstGeom>
              <a:blipFill>
                <a:blip r:embed="rId17"/>
                <a:stretch>
                  <a:fillRect l="-3681" r="-3067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/>
              <p:cNvSpPr txBox="1"/>
              <p:nvPr/>
            </p:nvSpPr>
            <p:spPr>
              <a:xfrm>
                <a:off x="4445724" y="4772297"/>
                <a:ext cx="1782667" cy="2777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𝑂𝐻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𝒃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1600" b="1" i="1">
                              <a:latin typeface="Cambria Math" panose="02040503050406030204" pitchFamily="18" charset="0"/>
                            </a:rPr>
                            <m:t>𝒄</m:t>
                          </m:r>
                          <m:r>
                            <m:rPr>
                              <m:nor/>
                            </m:rPr>
                            <a:rPr lang="en-GB" sz="1600" b="1" dirty="0"/>
                            <m:t> 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80" name="TextBox 7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5724" y="4772297"/>
                <a:ext cx="1782667" cy="277768"/>
              </a:xfrm>
              <a:prstGeom prst="rect">
                <a:avLst/>
              </a:prstGeom>
              <a:blipFill>
                <a:blip r:embed="rId18"/>
                <a:stretch>
                  <a:fillRect l="-2048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/>
              <p:cNvSpPr txBox="1"/>
              <p:nvPr/>
            </p:nvSpPr>
            <p:spPr>
              <a:xfrm>
                <a:off x="4450079" y="5212079"/>
                <a:ext cx="1770869" cy="27776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𝑂𝐻</m:t>
                          </m:r>
                        </m:e>
                      </m:acc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𝒂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sz="16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en-GB" sz="1600" b="1" dirty="0"/>
              </a:p>
            </p:txBody>
          </p:sp>
        </mc:Choice>
        <mc:Fallback xmlns="">
          <p:sp>
            <p:nvSpPr>
              <p:cNvPr id="81" name="TextBox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0079" y="5212079"/>
                <a:ext cx="1770869" cy="277768"/>
              </a:xfrm>
              <a:prstGeom prst="rect">
                <a:avLst/>
              </a:prstGeom>
              <a:blipFill>
                <a:blip r:embed="rId19"/>
                <a:stretch>
                  <a:fillRect l="-2069" r="-1034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2" name="Arc 39">
            <a:extLst>
              <a:ext uri="{FF2B5EF4-FFF2-40B4-BE49-F238E27FC236}">
                <a16:creationId xmlns:a16="http://schemas.microsoft.com/office/drawing/2014/main" id="{E3538D25-A2E1-4F65-B489-8475F5F09737}"/>
              </a:ext>
            </a:extLst>
          </p:cNvPr>
          <p:cNvSpPr/>
          <p:nvPr/>
        </p:nvSpPr>
        <p:spPr>
          <a:xfrm>
            <a:off x="6126842" y="4511038"/>
            <a:ext cx="256540" cy="426595"/>
          </a:xfrm>
          <a:prstGeom prst="arc">
            <a:avLst>
              <a:gd name="adj1" fmla="val 16200000"/>
              <a:gd name="adj2" fmla="val 53501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53">
                <a:extLst>
                  <a:ext uri="{FF2B5EF4-FFF2-40B4-BE49-F238E27FC236}">
                    <a16:creationId xmlns:a16="http://schemas.microsoft.com/office/drawing/2014/main" id="{9FE8B893-0E6C-4EB8-A9D9-62B90A1B4934}"/>
                  </a:ext>
                </a:extLst>
              </p:cNvPr>
              <p:cNvSpPr txBox="1"/>
              <p:nvPr/>
            </p:nvSpPr>
            <p:spPr>
              <a:xfrm>
                <a:off x="6317646" y="4359655"/>
                <a:ext cx="2512845" cy="5507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Replace vector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𝑂𝐸</m:t>
                        </m:r>
                      </m:e>
                    </m:acc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 with the expression above</a:t>
                </a:r>
              </a:p>
            </p:txBody>
          </p:sp>
        </mc:Choice>
        <mc:Fallback xmlns="">
          <p:sp>
            <p:nvSpPr>
              <p:cNvPr id="83" name="TextBox 53">
                <a:extLst>
                  <a:ext uri="{FF2B5EF4-FFF2-40B4-BE49-F238E27FC236}">
                    <a16:creationId xmlns:a16="http://schemas.microsoft.com/office/drawing/2014/main" id="{9FE8B893-0E6C-4EB8-A9D9-62B90A1B49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7646" y="4359655"/>
                <a:ext cx="2512845" cy="550792"/>
              </a:xfrm>
              <a:prstGeom prst="rect">
                <a:avLst/>
              </a:prstGeom>
              <a:blipFill>
                <a:blip r:embed="rId20"/>
                <a:stretch>
                  <a:fillRect r="-969" b="-98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4" name="Arc 39">
            <a:extLst>
              <a:ext uri="{FF2B5EF4-FFF2-40B4-BE49-F238E27FC236}">
                <a16:creationId xmlns:a16="http://schemas.microsoft.com/office/drawing/2014/main" id="{E3538D25-A2E1-4F65-B489-8475F5F09737}"/>
              </a:ext>
            </a:extLst>
          </p:cNvPr>
          <p:cNvSpPr/>
          <p:nvPr/>
        </p:nvSpPr>
        <p:spPr>
          <a:xfrm>
            <a:off x="6192156" y="4985655"/>
            <a:ext cx="256540" cy="426595"/>
          </a:xfrm>
          <a:prstGeom prst="arc">
            <a:avLst>
              <a:gd name="adj1" fmla="val 16200000"/>
              <a:gd name="adj2" fmla="val 5350181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5" name="TextBox 53">
            <a:extLst>
              <a:ext uri="{FF2B5EF4-FFF2-40B4-BE49-F238E27FC236}">
                <a16:creationId xmlns:a16="http://schemas.microsoft.com/office/drawing/2014/main" id="{9FE8B893-0E6C-4EB8-A9D9-62B90A1B4934}"/>
              </a:ext>
            </a:extLst>
          </p:cNvPr>
          <p:cNvSpPr txBox="1"/>
          <p:nvPr/>
        </p:nvSpPr>
        <p:spPr>
          <a:xfrm>
            <a:off x="6426504" y="5034570"/>
            <a:ext cx="18727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itchFamily="66" charset="0"/>
              </a:rPr>
              <a:t>Expand the bracket</a:t>
            </a:r>
            <a:endParaRPr lang="en-GB" sz="14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4135302" y="1463040"/>
            <a:ext cx="1333679" cy="26861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Rectangle 86"/>
          <p:cNvSpPr/>
          <p:nvPr/>
        </p:nvSpPr>
        <p:spPr>
          <a:xfrm>
            <a:off x="5106309" y="4358641"/>
            <a:ext cx="362674" cy="26861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Rectangle 87"/>
          <p:cNvSpPr/>
          <p:nvPr/>
        </p:nvSpPr>
        <p:spPr>
          <a:xfrm>
            <a:off x="5136788" y="4798423"/>
            <a:ext cx="1055005" cy="268613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53">
                <a:extLst>
                  <a:ext uri="{FF2B5EF4-FFF2-40B4-BE49-F238E27FC236}">
                    <a16:creationId xmlns:a16="http://schemas.microsoft.com/office/drawing/2014/main" id="{9FE8B893-0E6C-4EB8-A9D9-62B90A1B4934}"/>
                  </a:ext>
                </a:extLst>
              </p:cNvPr>
              <p:cNvSpPr txBox="1"/>
              <p:nvPr/>
            </p:nvSpPr>
            <p:spPr>
              <a:xfrm>
                <a:off x="4850674" y="3562821"/>
                <a:ext cx="3718561" cy="5507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The vector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𝑂𝐻</m:t>
                        </m:r>
                      </m:e>
                    </m:acc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 will be the vector </a:t>
                </a:r>
                <a14:m>
                  <m:oMath xmlns:m="http://schemas.openxmlformats.org/officeDocument/2006/math">
                    <m:acc>
                      <m:accPr>
                        <m:chr m:val="⃗"/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𝑂𝐸</m:t>
                        </m:r>
                      </m:e>
                    </m:acc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itchFamily="66" charset="0"/>
                  </a:rPr>
                  <a:t>, but multiplied by a constant (we will use </a:t>
                </a:r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itchFamily="66" charset="0"/>
                  </a:rPr>
                  <a:t>)</a:t>
                </a:r>
              </a:p>
            </p:txBody>
          </p:sp>
        </mc:Choice>
        <mc:Fallback xmlns="">
          <p:sp>
            <p:nvSpPr>
              <p:cNvPr id="89" name="TextBox 53">
                <a:extLst>
                  <a:ext uri="{FF2B5EF4-FFF2-40B4-BE49-F238E27FC236}">
                    <a16:creationId xmlns:a16="http://schemas.microsoft.com/office/drawing/2014/main" id="{9FE8B893-0E6C-4EB8-A9D9-62B90A1B493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0674" y="3562821"/>
                <a:ext cx="3718561" cy="550792"/>
              </a:xfrm>
              <a:prstGeom prst="rect">
                <a:avLst/>
              </a:prstGeom>
              <a:blipFill>
                <a:blip r:embed="rId21"/>
                <a:stretch>
                  <a:fillRect b="-98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/>
              <p:cNvSpPr txBox="1"/>
              <p:nvPr/>
            </p:nvSpPr>
            <p:spPr>
              <a:xfrm>
                <a:off x="357050" y="5586548"/>
                <a:ext cx="1553374" cy="24301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⃗"/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𝑂𝐻</m:t>
                          </m:r>
                        </m:e>
                      </m:acc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𝒂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𝒃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US" sz="1400" b="1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en-GB" sz="1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0" name="TextBox 8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7050" y="5586548"/>
                <a:ext cx="1553374" cy="243015"/>
              </a:xfrm>
              <a:prstGeom prst="rect">
                <a:avLst/>
              </a:prstGeom>
              <a:blipFill>
                <a:blip r:embed="rId22"/>
                <a:stretch>
                  <a:fillRect l="-2362" r="-1181" b="-7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09851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50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" grpId="0"/>
      <p:bldP spid="75" grpId="0"/>
      <p:bldP spid="78" grpId="0"/>
      <p:bldP spid="77" grpId="0"/>
      <p:bldP spid="80" grpId="0"/>
      <p:bldP spid="81" grpId="0"/>
      <p:bldP spid="82" grpId="0" animBg="1"/>
      <p:bldP spid="83" grpId="0"/>
      <p:bldP spid="84" grpId="0" animBg="1"/>
      <p:bldP spid="85" grpId="0"/>
      <p:bldP spid="86" grpId="0" animBg="1"/>
      <p:bldP spid="86" grpId="1" animBg="1"/>
      <p:bldP spid="87" grpId="0" animBg="1"/>
      <p:bldP spid="87" grpId="1" animBg="1"/>
      <p:bldP spid="88" grpId="0" animBg="1"/>
      <p:bldP spid="88" grpId="1" animBg="1"/>
      <p:bldP spid="89" grpId="0"/>
      <p:bldP spid="90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3" ma:contentTypeDescription="Create a new document." ma:contentTypeScope="" ma:versionID="23bc477752390507dc2cffcd22a104a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8007d9db6d91cd99dd6d826ae72dde73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DDADED7-F173-4AEC-A1AE-393C478DFF0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5BA7BA4-05FB-40AA-A5CE-C9FD76A4352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E520C77-14B5-494B-A5BD-4D4C6FC79FE1}">
  <ds:schemaRefs>
    <ds:schemaRef ds:uri="http://schemas.microsoft.com/office/infopath/2007/PartnerControls"/>
    <ds:schemaRef ds:uri="http://purl.org/dc/terms/"/>
    <ds:schemaRef ds:uri="http://schemas.microsoft.com/office/2006/documentManagement/types"/>
    <ds:schemaRef ds:uri="00eee050-7eda-4a68-8825-514e694f5f09"/>
    <ds:schemaRef ds:uri="http://purl.org/dc/elements/1.1/"/>
    <ds:schemaRef ds:uri="http://schemas.microsoft.com/office/2006/metadata/properties"/>
    <ds:schemaRef ds:uri="78db98b4-7c56-4667-9532-fea666d1edab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2549</TotalTime>
  <Words>2503</Words>
  <Application>Microsoft Office PowerPoint</Application>
  <PresentationFormat>On-screen Show (4:3)</PresentationFormat>
  <Paragraphs>327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Comic Sans MS</vt:lpstr>
      <vt:lpstr>Stone Temple SF</vt:lpstr>
      <vt:lpstr>Wingdings</vt:lpstr>
      <vt:lpstr>Office Theme</vt:lpstr>
      <vt:lpstr>PowerPoint Presentation</vt:lpstr>
      <vt:lpstr>Vectors</vt:lpstr>
      <vt:lpstr>Vectors</vt:lpstr>
      <vt:lpstr>Vectors</vt:lpstr>
      <vt:lpstr>Vectors</vt:lpstr>
      <vt:lpstr>Vectors</vt:lpstr>
      <vt:lpstr>Vectors</vt:lpstr>
      <vt:lpstr>Vectors</vt:lpstr>
      <vt:lpstr>Vectors</vt:lpstr>
      <vt:lpstr>Vectors</vt:lpstr>
      <vt:lpstr>Vectors</vt:lpstr>
      <vt:lpstr>Vectors</vt:lpstr>
      <vt:lpstr>Vectors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VMUSER</dc:creator>
  <cp:lastModifiedBy>Gareth Westwater</cp:lastModifiedBy>
  <cp:revision>658</cp:revision>
  <dcterms:created xsi:type="dcterms:W3CDTF">2018-04-30T00:32:33Z</dcterms:created>
  <dcterms:modified xsi:type="dcterms:W3CDTF">2020-12-09T21:05:53Z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