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54" r:id="rId5"/>
    <p:sldId id="355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73.png"/><Relationship Id="rId18" Type="http://schemas.openxmlformats.org/officeDocument/2006/relationships/image" Target="../media/image184.png"/><Relationship Id="rId3" Type="http://schemas.openxmlformats.org/officeDocument/2006/relationships/image" Target="../media/image124.png"/><Relationship Id="rId21" Type="http://schemas.openxmlformats.org/officeDocument/2006/relationships/image" Target="../media/image182.png"/><Relationship Id="rId7" Type="http://schemas.openxmlformats.org/officeDocument/2006/relationships/image" Target="../media/image169.png"/><Relationship Id="rId12" Type="http://schemas.openxmlformats.org/officeDocument/2006/relationships/image" Target="../media/image172.png"/><Relationship Id="rId17" Type="http://schemas.openxmlformats.org/officeDocument/2006/relationships/image" Target="../media/image183.png"/><Relationship Id="rId25" Type="http://schemas.openxmlformats.org/officeDocument/2006/relationships/image" Target="../media/image190.png"/><Relationship Id="rId2" Type="http://schemas.openxmlformats.org/officeDocument/2006/relationships/image" Target="../media/image165.png"/><Relationship Id="rId16" Type="http://schemas.openxmlformats.org/officeDocument/2006/relationships/image" Target="../media/image176.png"/><Relationship Id="rId20" Type="http://schemas.openxmlformats.org/officeDocument/2006/relationships/image" Target="../media/image1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1.png"/><Relationship Id="rId24" Type="http://schemas.openxmlformats.org/officeDocument/2006/relationships/image" Target="../media/image189.png"/><Relationship Id="rId5" Type="http://schemas.openxmlformats.org/officeDocument/2006/relationships/image" Target="../media/image167.png"/><Relationship Id="rId15" Type="http://schemas.openxmlformats.org/officeDocument/2006/relationships/image" Target="../media/image175.png"/><Relationship Id="rId23" Type="http://schemas.openxmlformats.org/officeDocument/2006/relationships/image" Target="../media/image188.png"/><Relationship Id="rId10" Type="http://schemas.openxmlformats.org/officeDocument/2006/relationships/image" Target="../media/image125.png"/><Relationship Id="rId19" Type="http://schemas.openxmlformats.org/officeDocument/2006/relationships/image" Target="../media/image185.png"/><Relationship Id="rId4" Type="http://schemas.openxmlformats.org/officeDocument/2006/relationships/image" Target="../media/image166.png"/><Relationship Id="rId9" Type="http://schemas.openxmlformats.org/officeDocument/2006/relationships/image" Target="../media/image170.png"/><Relationship Id="rId14" Type="http://schemas.openxmlformats.org/officeDocument/2006/relationships/image" Target="../media/image174.png"/><Relationship Id="rId22" Type="http://schemas.openxmlformats.org/officeDocument/2006/relationships/image" Target="../media/image18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73.png"/><Relationship Id="rId18" Type="http://schemas.openxmlformats.org/officeDocument/2006/relationships/image" Target="../media/image193.png"/><Relationship Id="rId26" Type="http://schemas.openxmlformats.org/officeDocument/2006/relationships/image" Target="../media/image201.png"/><Relationship Id="rId3" Type="http://schemas.openxmlformats.org/officeDocument/2006/relationships/image" Target="../media/image124.png"/><Relationship Id="rId21" Type="http://schemas.openxmlformats.org/officeDocument/2006/relationships/image" Target="../media/image196.png"/><Relationship Id="rId7" Type="http://schemas.openxmlformats.org/officeDocument/2006/relationships/image" Target="../media/image169.png"/><Relationship Id="rId12" Type="http://schemas.openxmlformats.org/officeDocument/2006/relationships/image" Target="../media/image172.png"/><Relationship Id="rId17" Type="http://schemas.openxmlformats.org/officeDocument/2006/relationships/image" Target="../media/image192.png"/><Relationship Id="rId25" Type="http://schemas.openxmlformats.org/officeDocument/2006/relationships/image" Target="../media/image200.png"/><Relationship Id="rId2" Type="http://schemas.openxmlformats.org/officeDocument/2006/relationships/image" Target="../media/image191.png"/><Relationship Id="rId16" Type="http://schemas.openxmlformats.org/officeDocument/2006/relationships/image" Target="../media/image176.png"/><Relationship Id="rId20" Type="http://schemas.openxmlformats.org/officeDocument/2006/relationships/image" Target="../media/image195.png"/><Relationship Id="rId29" Type="http://schemas.openxmlformats.org/officeDocument/2006/relationships/image" Target="../media/image2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1.png"/><Relationship Id="rId24" Type="http://schemas.openxmlformats.org/officeDocument/2006/relationships/image" Target="../media/image199.png"/><Relationship Id="rId5" Type="http://schemas.openxmlformats.org/officeDocument/2006/relationships/image" Target="../media/image167.png"/><Relationship Id="rId15" Type="http://schemas.openxmlformats.org/officeDocument/2006/relationships/image" Target="../media/image175.png"/><Relationship Id="rId23" Type="http://schemas.openxmlformats.org/officeDocument/2006/relationships/image" Target="../media/image198.png"/><Relationship Id="rId28" Type="http://schemas.openxmlformats.org/officeDocument/2006/relationships/image" Target="../media/image203.png"/><Relationship Id="rId10" Type="http://schemas.openxmlformats.org/officeDocument/2006/relationships/image" Target="../media/image125.png"/><Relationship Id="rId19" Type="http://schemas.openxmlformats.org/officeDocument/2006/relationships/image" Target="../media/image194.png"/><Relationship Id="rId31" Type="http://schemas.openxmlformats.org/officeDocument/2006/relationships/image" Target="../media/image206.png"/><Relationship Id="rId4" Type="http://schemas.openxmlformats.org/officeDocument/2006/relationships/image" Target="../media/image166.png"/><Relationship Id="rId9" Type="http://schemas.openxmlformats.org/officeDocument/2006/relationships/image" Target="../media/image170.png"/><Relationship Id="rId14" Type="http://schemas.openxmlformats.org/officeDocument/2006/relationships/image" Target="../media/image174.png"/><Relationship Id="rId22" Type="http://schemas.openxmlformats.org/officeDocument/2006/relationships/image" Target="../media/image197.png"/><Relationship Id="rId27" Type="http://schemas.openxmlformats.org/officeDocument/2006/relationships/image" Target="../media/image202.png"/><Relationship Id="rId30" Type="http://schemas.openxmlformats.org/officeDocument/2006/relationships/image" Target="../media/image20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73.png"/><Relationship Id="rId18" Type="http://schemas.openxmlformats.org/officeDocument/2006/relationships/image" Target="../media/image193.png"/><Relationship Id="rId26" Type="http://schemas.openxmlformats.org/officeDocument/2006/relationships/image" Target="../media/image212.png"/><Relationship Id="rId3" Type="http://schemas.openxmlformats.org/officeDocument/2006/relationships/image" Target="../media/image124.png"/><Relationship Id="rId21" Type="http://schemas.openxmlformats.org/officeDocument/2006/relationships/image" Target="../media/image207.png"/><Relationship Id="rId7" Type="http://schemas.openxmlformats.org/officeDocument/2006/relationships/image" Target="../media/image169.png"/><Relationship Id="rId12" Type="http://schemas.openxmlformats.org/officeDocument/2006/relationships/image" Target="../media/image172.png"/><Relationship Id="rId17" Type="http://schemas.openxmlformats.org/officeDocument/2006/relationships/image" Target="../media/image192.png"/><Relationship Id="rId25" Type="http://schemas.openxmlformats.org/officeDocument/2006/relationships/image" Target="../media/image211.png"/><Relationship Id="rId2" Type="http://schemas.openxmlformats.org/officeDocument/2006/relationships/image" Target="../media/image191.png"/><Relationship Id="rId16" Type="http://schemas.openxmlformats.org/officeDocument/2006/relationships/image" Target="../media/image176.png"/><Relationship Id="rId20" Type="http://schemas.openxmlformats.org/officeDocument/2006/relationships/image" Target="../media/image2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1.png"/><Relationship Id="rId24" Type="http://schemas.openxmlformats.org/officeDocument/2006/relationships/image" Target="../media/image210.png"/><Relationship Id="rId5" Type="http://schemas.openxmlformats.org/officeDocument/2006/relationships/image" Target="../media/image167.png"/><Relationship Id="rId15" Type="http://schemas.openxmlformats.org/officeDocument/2006/relationships/image" Target="../media/image175.png"/><Relationship Id="rId23" Type="http://schemas.openxmlformats.org/officeDocument/2006/relationships/image" Target="../media/image209.png"/><Relationship Id="rId10" Type="http://schemas.openxmlformats.org/officeDocument/2006/relationships/image" Target="../media/image125.png"/><Relationship Id="rId19" Type="http://schemas.openxmlformats.org/officeDocument/2006/relationships/image" Target="../media/image205.png"/><Relationship Id="rId4" Type="http://schemas.openxmlformats.org/officeDocument/2006/relationships/image" Target="../media/image166.png"/><Relationship Id="rId9" Type="http://schemas.openxmlformats.org/officeDocument/2006/relationships/image" Target="../media/image170.png"/><Relationship Id="rId14" Type="http://schemas.openxmlformats.org/officeDocument/2006/relationships/image" Target="../media/image174.png"/><Relationship Id="rId22" Type="http://schemas.openxmlformats.org/officeDocument/2006/relationships/image" Target="../media/image20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73.png"/><Relationship Id="rId18" Type="http://schemas.openxmlformats.org/officeDocument/2006/relationships/image" Target="../media/image193.png"/><Relationship Id="rId3" Type="http://schemas.openxmlformats.org/officeDocument/2006/relationships/image" Target="../media/image124.png"/><Relationship Id="rId21" Type="http://schemas.openxmlformats.org/officeDocument/2006/relationships/image" Target="../media/image213.png"/><Relationship Id="rId7" Type="http://schemas.openxmlformats.org/officeDocument/2006/relationships/image" Target="../media/image169.png"/><Relationship Id="rId12" Type="http://schemas.openxmlformats.org/officeDocument/2006/relationships/image" Target="../media/image172.png"/><Relationship Id="rId17" Type="http://schemas.openxmlformats.org/officeDocument/2006/relationships/image" Target="../media/image192.png"/><Relationship Id="rId25" Type="http://schemas.openxmlformats.org/officeDocument/2006/relationships/image" Target="../media/image217.png"/><Relationship Id="rId2" Type="http://schemas.openxmlformats.org/officeDocument/2006/relationships/image" Target="../media/image191.png"/><Relationship Id="rId16" Type="http://schemas.openxmlformats.org/officeDocument/2006/relationships/image" Target="../media/image176.png"/><Relationship Id="rId20" Type="http://schemas.openxmlformats.org/officeDocument/2006/relationships/image" Target="../media/image2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1.png"/><Relationship Id="rId24" Type="http://schemas.openxmlformats.org/officeDocument/2006/relationships/image" Target="../media/image216.png"/><Relationship Id="rId5" Type="http://schemas.openxmlformats.org/officeDocument/2006/relationships/image" Target="../media/image167.png"/><Relationship Id="rId15" Type="http://schemas.openxmlformats.org/officeDocument/2006/relationships/image" Target="../media/image175.png"/><Relationship Id="rId23" Type="http://schemas.openxmlformats.org/officeDocument/2006/relationships/image" Target="../media/image215.png"/><Relationship Id="rId10" Type="http://schemas.openxmlformats.org/officeDocument/2006/relationships/image" Target="../media/image125.png"/><Relationship Id="rId19" Type="http://schemas.openxmlformats.org/officeDocument/2006/relationships/image" Target="../media/image205.png"/><Relationship Id="rId4" Type="http://schemas.openxmlformats.org/officeDocument/2006/relationships/image" Target="../media/image166.png"/><Relationship Id="rId9" Type="http://schemas.openxmlformats.org/officeDocument/2006/relationships/image" Target="../media/image170.png"/><Relationship Id="rId14" Type="http://schemas.openxmlformats.org/officeDocument/2006/relationships/image" Target="../media/image174.png"/><Relationship Id="rId22" Type="http://schemas.openxmlformats.org/officeDocument/2006/relationships/image" Target="../media/image2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7" Type="http://schemas.openxmlformats.org/officeDocument/2006/relationships/image" Target="../media/image122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4" Type="http://schemas.openxmlformats.org/officeDocument/2006/relationships/image" Target="../media/image1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17.png"/><Relationship Id="rId7" Type="http://schemas.openxmlformats.org/officeDocument/2006/relationships/image" Target="../media/image126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39.png"/><Relationship Id="rId3" Type="http://schemas.openxmlformats.org/officeDocument/2006/relationships/image" Target="../media/image129.png"/><Relationship Id="rId7" Type="http://schemas.openxmlformats.org/officeDocument/2006/relationships/image" Target="../media/image133.png"/><Relationship Id="rId12" Type="http://schemas.openxmlformats.org/officeDocument/2006/relationships/image" Target="../media/image138.png"/><Relationship Id="rId2" Type="http://schemas.openxmlformats.org/officeDocument/2006/relationships/image" Target="../media/image128.png"/><Relationship Id="rId16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5" Type="http://schemas.openxmlformats.org/officeDocument/2006/relationships/image" Target="../media/image141.png"/><Relationship Id="rId10" Type="http://schemas.openxmlformats.org/officeDocument/2006/relationships/image" Target="../media/image136.png"/><Relationship Id="rId4" Type="http://schemas.openxmlformats.org/officeDocument/2006/relationships/image" Target="../media/image130.png"/><Relationship Id="rId9" Type="http://schemas.openxmlformats.org/officeDocument/2006/relationships/image" Target="../media/image135.png"/><Relationship Id="rId14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44.png"/><Relationship Id="rId3" Type="http://schemas.openxmlformats.org/officeDocument/2006/relationships/image" Target="../media/image129.png"/><Relationship Id="rId7" Type="http://schemas.openxmlformats.org/officeDocument/2006/relationships/image" Target="../media/image133.png"/><Relationship Id="rId12" Type="http://schemas.openxmlformats.org/officeDocument/2006/relationships/image" Target="../media/image143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41.png"/><Relationship Id="rId5" Type="http://schemas.openxmlformats.org/officeDocument/2006/relationships/image" Target="../media/image131.png"/><Relationship Id="rId15" Type="http://schemas.openxmlformats.org/officeDocument/2006/relationships/image" Target="../media/image146.png"/><Relationship Id="rId10" Type="http://schemas.openxmlformats.org/officeDocument/2006/relationships/image" Target="../media/image140.png"/><Relationship Id="rId4" Type="http://schemas.openxmlformats.org/officeDocument/2006/relationships/image" Target="../media/image130.png"/><Relationship Id="rId9" Type="http://schemas.openxmlformats.org/officeDocument/2006/relationships/image" Target="../media/image135.png"/><Relationship Id="rId14" Type="http://schemas.openxmlformats.org/officeDocument/2006/relationships/image" Target="../media/image1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image" Target="../media/image158.png"/><Relationship Id="rId3" Type="http://schemas.openxmlformats.org/officeDocument/2006/relationships/image" Target="../media/image148.png"/><Relationship Id="rId7" Type="http://schemas.openxmlformats.org/officeDocument/2006/relationships/image" Target="../media/image152.png"/><Relationship Id="rId12" Type="http://schemas.openxmlformats.org/officeDocument/2006/relationships/image" Target="../media/image157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11" Type="http://schemas.openxmlformats.org/officeDocument/2006/relationships/image" Target="../media/image156.png"/><Relationship Id="rId5" Type="http://schemas.openxmlformats.org/officeDocument/2006/relationships/image" Target="../media/image150.png"/><Relationship Id="rId10" Type="http://schemas.openxmlformats.org/officeDocument/2006/relationships/image" Target="../media/image155.png"/><Relationship Id="rId4" Type="http://schemas.openxmlformats.org/officeDocument/2006/relationships/image" Target="../media/image149.png"/><Relationship Id="rId9" Type="http://schemas.openxmlformats.org/officeDocument/2006/relationships/image" Target="../media/image15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3" Type="http://schemas.openxmlformats.org/officeDocument/2006/relationships/image" Target="../media/image148.png"/><Relationship Id="rId7" Type="http://schemas.openxmlformats.org/officeDocument/2006/relationships/image" Target="../media/image156.png"/><Relationship Id="rId12" Type="http://schemas.openxmlformats.org/officeDocument/2006/relationships/image" Target="../media/image164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163.png"/><Relationship Id="rId5" Type="http://schemas.openxmlformats.org/officeDocument/2006/relationships/image" Target="../media/image159.png"/><Relationship Id="rId10" Type="http://schemas.openxmlformats.org/officeDocument/2006/relationships/image" Target="../media/image162.png"/><Relationship Id="rId4" Type="http://schemas.openxmlformats.org/officeDocument/2006/relationships/image" Target="../media/image149.png"/><Relationship Id="rId9" Type="http://schemas.openxmlformats.org/officeDocument/2006/relationships/image" Target="../media/image1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73.png"/><Relationship Id="rId18" Type="http://schemas.openxmlformats.org/officeDocument/2006/relationships/image" Target="../media/image178.png"/><Relationship Id="rId3" Type="http://schemas.openxmlformats.org/officeDocument/2006/relationships/image" Target="../media/image124.png"/><Relationship Id="rId21" Type="http://schemas.openxmlformats.org/officeDocument/2006/relationships/image" Target="../media/image181.png"/><Relationship Id="rId7" Type="http://schemas.openxmlformats.org/officeDocument/2006/relationships/image" Target="../media/image169.png"/><Relationship Id="rId12" Type="http://schemas.openxmlformats.org/officeDocument/2006/relationships/image" Target="../media/image172.png"/><Relationship Id="rId17" Type="http://schemas.openxmlformats.org/officeDocument/2006/relationships/image" Target="../media/image177.png"/><Relationship Id="rId2" Type="http://schemas.openxmlformats.org/officeDocument/2006/relationships/image" Target="../media/image165.png"/><Relationship Id="rId16" Type="http://schemas.openxmlformats.org/officeDocument/2006/relationships/image" Target="../media/image176.png"/><Relationship Id="rId20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1.png"/><Relationship Id="rId5" Type="http://schemas.openxmlformats.org/officeDocument/2006/relationships/image" Target="../media/image167.png"/><Relationship Id="rId15" Type="http://schemas.openxmlformats.org/officeDocument/2006/relationships/image" Target="../media/image175.png"/><Relationship Id="rId10" Type="http://schemas.openxmlformats.org/officeDocument/2006/relationships/image" Target="../media/image125.png"/><Relationship Id="rId19" Type="http://schemas.openxmlformats.org/officeDocument/2006/relationships/image" Target="../media/image179.png"/><Relationship Id="rId4" Type="http://schemas.openxmlformats.org/officeDocument/2006/relationships/image" Target="../media/image166.png"/><Relationship Id="rId9" Type="http://schemas.openxmlformats.org/officeDocument/2006/relationships/image" Target="../media/image170.png"/><Relationship Id="rId14" Type="http://schemas.openxmlformats.org/officeDocument/2006/relationships/image" Target="../media/image174.png"/><Relationship Id="rId22" Type="http://schemas.openxmlformats.org/officeDocument/2006/relationships/image" Target="../media/image1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5504" y="2367937"/>
            <a:ext cx="541122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Exercise 12C</a:t>
            </a:r>
          </a:p>
        </p:txBody>
      </p:sp>
    </p:spTree>
    <p:extLst>
      <p:ext uri="{BB962C8B-B14F-4D97-AF65-F5344CB8AC3E}">
        <p14:creationId xmlns:p14="http://schemas.microsoft.com/office/powerpoint/2010/main" val="1687977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  <a:r>
                  <a:rPr lang="en-GB" sz="1600" dirty="0">
                    <a:latin typeface="Comic Sans MS" pitchFamily="66" charset="0"/>
                  </a:rPr>
                  <a:t> Vectors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respectively. Prove that diagonals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bisect each other.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Start by assuming there is a point of intersection between the diagonals, called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𝐻</m:t>
                    </m:r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two different ways to get there from O (so, find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𝑂𝐻</m:t>
                        </m:r>
                      </m:e>
                    </m:acc>
                  </m:oMath>
                </a14:m>
                <a:r>
                  <a:rPr lang="en-US" sz="1600" dirty="0">
                    <a:latin typeface="Comic Sans MS" pitchFamily="66" charset="0"/>
                  </a:rPr>
                  <a:t> in two ways). 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</a:rPr>
                  <a:t>One method should involve diagonal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and the other should involve diagonal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  <a:blipFill>
                <a:blip r:embed="rId2"/>
                <a:stretch>
                  <a:fillRect t="-611" r="-2707" b="-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875554" y="1521174"/>
            <a:ext cx="2592288" cy="1608746"/>
            <a:chOff x="5292080" y="1460214"/>
            <a:chExt cx="2592288" cy="1608746"/>
          </a:xfrm>
        </p:grpSpPr>
        <p:sp>
          <p:nvSpPr>
            <p:cNvPr id="2" name="Cube 1"/>
            <p:cNvSpPr/>
            <p:nvPr/>
          </p:nvSpPr>
          <p:spPr>
            <a:xfrm>
              <a:off x="5292080" y="1484784"/>
              <a:ext cx="2592288" cy="1584176"/>
            </a:xfrm>
            <a:prstGeom prst="cub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698002" y="2684350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698002" y="146021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300788" y="2690949"/>
              <a:ext cx="385909" cy="37319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blipFill>
                <a:blip r:embed="rId3"/>
                <a:stretch>
                  <a:fillRect l="-16667" r="-10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blipFill>
                <a:blip r:embed="rId5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blipFill>
                <a:blip r:embed="rId6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blipFill>
                <a:blip r:embed="rId7"/>
                <a:stretch>
                  <a:fillRect l="-28000" r="-24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blipFill>
                <a:blip r:embed="rId8"/>
                <a:stretch>
                  <a:fillRect l="-25000" r="-1785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blipFill>
                <a:blip r:embed="rId10"/>
                <a:stretch>
                  <a:fillRect l="-16667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 flipH="1">
            <a:off x="6927125" y="3127330"/>
            <a:ext cx="643074" cy="6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8215381" y="2832735"/>
            <a:ext cx="154781" cy="1595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8072506" y="2366010"/>
            <a:ext cx="2381" cy="1928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blipFill>
                <a:blip r:embed="rId11"/>
                <a:stretch>
                  <a:fillRect l="-17241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blipFill>
                <a:blip r:embed="rId12"/>
                <a:stretch>
                  <a:fillRect l="-3333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blipFill>
                <a:blip r:embed="rId14"/>
                <a:stretch>
                  <a:fillRect l="-24138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 flipV="1">
            <a:off x="5904412" y="1556481"/>
            <a:ext cx="2506972" cy="15611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278880" y="1558834"/>
            <a:ext cx="1785257" cy="156754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𝑂𝐸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blipFill>
                <a:blip r:embed="rId15"/>
                <a:stretch>
                  <a:fillRect l="-2913" r="-194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𝐵𝐺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blipFill>
                <a:blip r:embed="rId16"/>
                <a:stretch>
                  <a:fillRect l="-2632" r="-175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450078" y="4349931"/>
                <a:ext cx="1524905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𝐵𝐺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8" y="4349931"/>
                <a:ext cx="1524905" cy="277768"/>
              </a:xfrm>
              <a:prstGeom prst="rect">
                <a:avLst/>
              </a:prstGeom>
              <a:blipFill>
                <a:blip r:embed="rId17"/>
                <a:stretch>
                  <a:fillRect l="-2400" r="-2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450079" y="5255622"/>
                <a:ext cx="2147447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9" y="5255622"/>
                <a:ext cx="2147447" cy="277768"/>
              </a:xfrm>
              <a:prstGeom prst="rect">
                <a:avLst/>
              </a:prstGeom>
              <a:blipFill>
                <a:blip r:embed="rId18"/>
                <a:stretch>
                  <a:fillRect l="-1989" r="-1136" b="-1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675482" y="4528455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897189" y="4272570"/>
                <a:ext cx="2316479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𝑂𝐸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using the expressions above</a:t>
                </a:r>
              </a:p>
            </p:txBody>
          </p:sp>
        </mc:Choice>
        <mc:Fallback xmlns="">
          <p:sp>
            <p:nvSpPr>
              <p:cNvPr id="83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189" y="4272570"/>
                <a:ext cx="2316479" cy="793807"/>
              </a:xfrm>
              <a:prstGeom prst="rect">
                <a:avLst/>
              </a:prstGeom>
              <a:blipFill>
                <a:blip r:embed="rId19"/>
                <a:stretch>
                  <a:fillRect r="-2105" b="-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618876" y="4985655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4126593" y="1811383"/>
            <a:ext cx="1464310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5651863" y="4349932"/>
            <a:ext cx="339636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4406538" y="3562821"/>
                <a:ext cx="4615542" cy="578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also get from O to H using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a multiple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𝐵𝐺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(using a different letter for the constant,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9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38" y="3562821"/>
                <a:ext cx="4615542" cy="578363"/>
              </a:xfrm>
              <a:prstGeom prst="rect">
                <a:avLst/>
              </a:prstGeom>
              <a:blipFill>
                <a:blip r:embed="rId20"/>
                <a:stretch>
                  <a:fillRect r="-396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357050" y="5586548"/>
                <a:ext cx="1553374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50" y="5586548"/>
                <a:ext cx="1553374" cy="243015"/>
              </a:xfrm>
              <a:prstGeom prst="rect">
                <a:avLst/>
              </a:prstGeom>
              <a:blipFill>
                <a:blip r:embed="rId21"/>
                <a:stretch>
                  <a:fillRect l="-2362" r="-11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6861088" y="3065417"/>
            <a:ext cx="245106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4984389" y="4358640"/>
            <a:ext cx="371381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50078" y="4811486"/>
                <a:ext cx="2305118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m:rPr>
                              <m:nor/>
                            </m:rPr>
                            <a:rPr lang="en-GB" sz="1600" b="1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8" y="4811486"/>
                <a:ext cx="2305118" cy="277768"/>
              </a:xfrm>
              <a:prstGeom prst="rect">
                <a:avLst/>
              </a:prstGeom>
              <a:blipFill>
                <a:blip r:embed="rId22"/>
                <a:stretch>
                  <a:fillRect l="-1587" b="-1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5519966" y="4824549"/>
            <a:ext cx="1229177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984389" y="4837612"/>
            <a:ext cx="214629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810104" y="5012799"/>
            <a:ext cx="1628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45724" y="5730239"/>
                <a:ext cx="2317942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724" y="5730239"/>
                <a:ext cx="2317942" cy="277768"/>
              </a:xfrm>
              <a:prstGeom prst="rect">
                <a:avLst/>
              </a:prstGeom>
              <a:blipFill>
                <a:blip r:embed="rId23"/>
                <a:stretch>
                  <a:fillRect l="-1575" r="-787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779985" y="5460272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971213" y="5400331"/>
                <a:ext cx="2033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Rewrite so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are together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3" y="5400331"/>
                <a:ext cx="2033450" cy="523220"/>
              </a:xfrm>
              <a:prstGeom prst="rect">
                <a:avLst/>
              </a:prstGeom>
              <a:blipFill>
                <a:blip r:embed="rId2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037804" y="5595256"/>
                <a:ext cx="2035429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804" y="5595256"/>
                <a:ext cx="2035429" cy="243015"/>
              </a:xfrm>
              <a:prstGeom prst="rect">
                <a:avLst/>
              </a:prstGeom>
              <a:blipFill>
                <a:blip r:embed="rId25"/>
                <a:stretch>
                  <a:fillRect l="-1497" r="-898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897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81" grpId="0"/>
      <p:bldP spid="82" grpId="0" animBg="1"/>
      <p:bldP spid="83" grpId="0"/>
      <p:bldP spid="84" grpId="0" animBg="1"/>
      <p:bldP spid="86" grpId="0" animBg="1"/>
      <p:bldP spid="86" grpId="1" animBg="1"/>
      <p:bldP spid="87" grpId="0" animBg="1"/>
      <p:bldP spid="87" grpId="1" animBg="1"/>
      <p:bldP spid="89" grpId="0"/>
      <p:bldP spid="43" grpId="0" animBg="1"/>
      <p:bldP spid="43" grpId="1" animBg="1"/>
      <p:bldP spid="44" grpId="0" animBg="1"/>
      <p:bldP spid="44" grpId="1" animBg="1"/>
      <p:bldP spid="46" grpId="0"/>
      <p:bldP spid="48" grpId="0" animBg="1"/>
      <p:bldP spid="48" grpId="1" animBg="1"/>
      <p:bldP spid="49" grpId="0" animBg="1"/>
      <p:bldP spid="49" grpId="1" animBg="1"/>
      <p:bldP spid="54" grpId="0"/>
      <p:bldP spid="55" grpId="0"/>
      <p:bldP spid="60" grpId="0" animBg="1"/>
      <p:bldP spid="61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  <a:r>
                  <a:rPr lang="en-GB" sz="1600" dirty="0">
                    <a:latin typeface="Comic Sans MS" pitchFamily="66" charset="0"/>
                  </a:rPr>
                  <a:t> Vectors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respectively. Prove that diagonals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bisect each other.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  <a:blipFill>
                <a:blip r:embed="rId2"/>
                <a:stretch>
                  <a:fillRect t="-611" r="-2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875554" y="1521174"/>
            <a:ext cx="2592288" cy="1608746"/>
            <a:chOff x="5292080" y="1460214"/>
            <a:chExt cx="2592288" cy="1608746"/>
          </a:xfrm>
        </p:grpSpPr>
        <p:sp>
          <p:nvSpPr>
            <p:cNvPr id="2" name="Cube 1"/>
            <p:cNvSpPr/>
            <p:nvPr/>
          </p:nvSpPr>
          <p:spPr>
            <a:xfrm>
              <a:off x="5292080" y="1484784"/>
              <a:ext cx="2592288" cy="1584176"/>
            </a:xfrm>
            <a:prstGeom prst="cub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698002" y="2684350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698002" y="146021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300788" y="2690949"/>
              <a:ext cx="385909" cy="37319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blipFill>
                <a:blip r:embed="rId3"/>
                <a:stretch>
                  <a:fillRect l="-16667" r="-10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blipFill>
                <a:blip r:embed="rId5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blipFill>
                <a:blip r:embed="rId6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blipFill>
                <a:blip r:embed="rId7"/>
                <a:stretch>
                  <a:fillRect l="-28000" r="-24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blipFill>
                <a:blip r:embed="rId8"/>
                <a:stretch>
                  <a:fillRect l="-25000" r="-1785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blipFill>
                <a:blip r:embed="rId10"/>
                <a:stretch>
                  <a:fillRect l="-16667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 flipH="1">
            <a:off x="6927125" y="3127330"/>
            <a:ext cx="643074" cy="6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8215381" y="2832735"/>
            <a:ext cx="154781" cy="1595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8072506" y="2366010"/>
            <a:ext cx="2381" cy="1928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blipFill>
                <a:blip r:embed="rId11"/>
                <a:stretch>
                  <a:fillRect l="-17241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blipFill>
                <a:blip r:embed="rId12"/>
                <a:stretch>
                  <a:fillRect l="-3333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blipFill>
                <a:blip r:embed="rId14"/>
                <a:stretch>
                  <a:fillRect l="-24138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 flipV="1">
            <a:off x="5904412" y="1556481"/>
            <a:ext cx="2506972" cy="15611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278880" y="1558834"/>
            <a:ext cx="1785257" cy="156754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𝑂𝐸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blipFill>
                <a:blip r:embed="rId15"/>
                <a:stretch>
                  <a:fillRect l="-2913" r="-194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𝐵𝐺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blipFill>
                <a:blip r:embed="rId16"/>
                <a:stretch>
                  <a:fillRect l="-2632" r="-175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1262741" y="4027714"/>
                <a:ext cx="1773947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741" y="4027714"/>
                <a:ext cx="1773947" cy="277768"/>
              </a:xfrm>
              <a:prstGeom prst="rect">
                <a:avLst/>
              </a:prstGeom>
              <a:blipFill>
                <a:blip r:embed="rId17"/>
                <a:stretch>
                  <a:fillRect l="-2062" r="-137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84067" y="4497976"/>
                <a:ext cx="2327881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067" y="4497976"/>
                <a:ext cx="2327881" cy="277768"/>
              </a:xfrm>
              <a:prstGeom prst="rect">
                <a:avLst/>
              </a:prstGeom>
              <a:blipFill>
                <a:blip r:embed="rId18"/>
                <a:stretch>
                  <a:fillRect l="-1309" r="-78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4223657" y="3467028"/>
                <a:ext cx="4275908" cy="550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now set the two expressions for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equal to each other</a:t>
                </a:r>
              </a:p>
            </p:txBody>
          </p:sp>
        </mc:Choice>
        <mc:Fallback xmlns="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57" y="3467028"/>
                <a:ext cx="4275908" cy="550792"/>
              </a:xfrm>
              <a:prstGeom prst="rect">
                <a:avLst/>
              </a:prstGeom>
              <a:blipFill>
                <a:blip r:embed="rId1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616195" y="4132609"/>
                <a:ext cx="338297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195" y="4132609"/>
                <a:ext cx="3382977" cy="338554"/>
              </a:xfrm>
              <a:prstGeom prst="rect">
                <a:avLst/>
              </a:prstGeom>
              <a:blipFill>
                <a:blip r:embed="rId20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29348" y="4915989"/>
                <a:ext cx="6113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348" y="4915989"/>
                <a:ext cx="611321" cy="276999"/>
              </a:xfrm>
              <a:prstGeom prst="rect">
                <a:avLst/>
              </a:prstGeom>
              <a:blipFill>
                <a:blip r:embed="rId21"/>
                <a:stretch>
                  <a:fillRect l="-8911" r="-7921" b="-2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614160" y="4937760"/>
                <a:ext cx="10152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160" y="4937760"/>
                <a:ext cx="1015278" cy="276999"/>
              </a:xfrm>
              <a:prstGeom prst="rect">
                <a:avLst/>
              </a:prstGeom>
              <a:blipFill>
                <a:blip r:embed="rId22"/>
                <a:stretch>
                  <a:fillRect l="-5389" r="-419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H="1">
            <a:off x="5495970" y="4563292"/>
            <a:ext cx="530361" cy="35269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75684" y="4558938"/>
            <a:ext cx="530361" cy="35269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71702" y="4515394"/>
                <a:ext cx="134982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Set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coefficients equal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702" y="4515394"/>
                <a:ext cx="1349829" cy="369332"/>
              </a:xfrm>
              <a:prstGeom prst="rect">
                <a:avLst/>
              </a:prstGeom>
              <a:blipFill>
                <a:blip r:embed="rId23"/>
                <a:stretch>
                  <a:fillRect l="-6306" t="-13333" r="-855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84125" y="4511040"/>
                <a:ext cx="134982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Set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coefficients equal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125" y="4511040"/>
                <a:ext cx="1349829" cy="369332"/>
              </a:xfrm>
              <a:prstGeom prst="rect">
                <a:avLst/>
              </a:prstGeom>
              <a:blipFill>
                <a:blip r:embed="rId24"/>
                <a:stretch>
                  <a:fillRect l="-5856" t="-13115" r="-8559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4692651" y="4180115"/>
            <a:ext cx="323486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125211" y="4175761"/>
            <a:ext cx="323486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180331" y="4171407"/>
            <a:ext cx="323486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639015" y="4175761"/>
            <a:ext cx="763271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609805" y="5316583"/>
                <a:ext cx="10152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05" y="5316583"/>
                <a:ext cx="1015278" cy="276999"/>
              </a:xfrm>
              <a:prstGeom prst="rect">
                <a:avLst/>
              </a:prstGeom>
              <a:blipFill>
                <a:blip r:embed="rId25"/>
                <a:stretch>
                  <a:fillRect l="-4790" r="-419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492239" y="5704114"/>
                <a:ext cx="7349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239" y="5704114"/>
                <a:ext cx="734945" cy="276999"/>
              </a:xfrm>
              <a:prstGeom prst="rect">
                <a:avLst/>
              </a:prstGeom>
              <a:blipFill>
                <a:blip r:embed="rId26"/>
                <a:stretch>
                  <a:fillRect l="-6612" r="-661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627222" y="6109062"/>
                <a:ext cx="7830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222" y="6109062"/>
                <a:ext cx="783035" cy="276999"/>
              </a:xfrm>
              <a:prstGeom prst="rect">
                <a:avLst/>
              </a:prstGeom>
              <a:blipFill>
                <a:blip r:embed="rId27"/>
                <a:stretch>
                  <a:fillRect l="-6977" r="-697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7541984" y="5072742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7698378" y="4995382"/>
                <a:ext cx="15414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using the first equation</a:t>
                </a: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378" y="4995382"/>
                <a:ext cx="1541418" cy="461665"/>
              </a:xfrm>
              <a:prstGeom prst="rect">
                <a:avLst/>
              </a:prstGeom>
              <a:blipFill>
                <a:blip r:embed="rId2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7485378" y="5468983"/>
            <a:ext cx="247833" cy="383178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7332978" y="5856513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7698378" y="5526604"/>
                <a:ext cx="6357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378" y="5526604"/>
                <a:ext cx="635725" cy="276999"/>
              </a:xfrm>
              <a:prstGeom prst="rect">
                <a:avLst/>
              </a:prstGeom>
              <a:blipFill>
                <a:blip r:embed="rId2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7541624" y="5935907"/>
            <a:ext cx="1036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815737" y="5024845"/>
                <a:ext cx="7830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37" y="5024845"/>
                <a:ext cx="783035" cy="276999"/>
              </a:xfrm>
              <a:prstGeom prst="rect">
                <a:avLst/>
              </a:prstGeom>
              <a:blipFill>
                <a:blip r:embed="rId30"/>
                <a:stretch>
                  <a:fillRect l="-7031" r="-78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802674" y="5386250"/>
                <a:ext cx="791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74" y="5386250"/>
                <a:ext cx="791691" cy="276999"/>
              </a:xfrm>
              <a:prstGeom prst="rect">
                <a:avLst/>
              </a:prstGeom>
              <a:blipFill>
                <a:blip r:embed="rId31"/>
                <a:stretch>
                  <a:fillRect l="-6923" r="-692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1797050" y="4036425"/>
            <a:ext cx="1250949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1531439" y="4528459"/>
            <a:ext cx="1769110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4692650" y="4180117"/>
            <a:ext cx="1250949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6142628" y="4167054"/>
            <a:ext cx="1790881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73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" grpId="0"/>
      <p:bldP spid="4" grpId="0"/>
      <p:bldP spid="35" grpId="0"/>
      <p:bldP spid="8" grpId="0"/>
      <p:bldP spid="43" grpId="0"/>
      <p:bldP spid="44" grpId="0" animBg="1"/>
      <p:bldP spid="44" grpId="1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  <p:bldP spid="54" grpId="0"/>
      <p:bldP spid="55" grpId="0"/>
      <p:bldP spid="60" grpId="0"/>
      <p:bldP spid="61" grpId="0" animBg="1"/>
      <p:bldP spid="69" grpId="0"/>
      <p:bldP spid="70" grpId="0" animBg="1"/>
      <p:bldP spid="71" grpId="0" animBg="1"/>
      <p:bldP spid="72" grpId="0"/>
      <p:bldP spid="74" grpId="0"/>
      <p:bldP spid="76" grpId="0"/>
      <p:bldP spid="77" grpId="0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  <a:r>
                  <a:rPr lang="en-GB" sz="1600" dirty="0">
                    <a:latin typeface="Comic Sans MS" pitchFamily="66" charset="0"/>
                  </a:rPr>
                  <a:t> Vectors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respectively. Prove that diagonals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bisect each other.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  <a:blipFill>
                <a:blip r:embed="rId2"/>
                <a:stretch>
                  <a:fillRect t="-611" r="-2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875554" y="1521174"/>
            <a:ext cx="2592288" cy="1608746"/>
            <a:chOff x="5292080" y="1460214"/>
            <a:chExt cx="2592288" cy="1608746"/>
          </a:xfrm>
        </p:grpSpPr>
        <p:sp>
          <p:nvSpPr>
            <p:cNvPr id="2" name="Cube 1"/>
            <p:cNvSpPr/>
            <p:nvPr/>
          </p:nvSpPr>
          <p:spPr>
            <a:xfrm>
              <a:off x="5292080" y="1484784"/>
              <a:ext cx="2592288" cy="1584176"/>
            </a:xfrm>
            <a:prstGeom prst="cub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698002" y="2684350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698002" y="146021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300788" y="2690949"/>
              <a:ext cx="385909" cy="37319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blipFill>
                <a:blip r:embed="rId3"/>
                <a:stretch>
                  <a:fillRect l="-16667" r="-10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blipFill>
                <a:blip r:embed="rId5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blipFill>
                <a:blip r:embed="rId6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blipFill>
                <a:blip r:embed="rId7"/>
                <a:stretch>
                  <a:fillRect l="-28000" r="-24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blipFill>
                <a:blip r:embed="rId8"/>
                <a:stretch>
                  <a:fillRect l="-25000" r="-1785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blipFill>
                <a:blip r:embed="rId10"/>
                <a:stretch>
                  <a:fillRect l="-16667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 flipH="1">
            <a:off x="6927125" y="3127330"/>
            <a:ext cx="643074" cy="6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8215381" y="2832735"/>
            <a:ext cx="154781" cy="1595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8072506" y="2366010"/>
            <a:ext cx="2381" cy="1928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blipFill>
                <a:blip r:embed="rId11"/>
                <a:stretch>
                  <a:fillRect l="-17241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blipFill>
                <a:blip r:embed="rId12"/>
                <a:stretch>
                  <a:fillRect l="-3333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blipFill>
                <a:blip r:embed="rId14"/>
                <a:stretch>
                  <a:fillRect l="-24138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 flipV="1">
            <a:off x="5904412" y="1556481"/>
            <a:ext cx="2506972" cy="15611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278880" y="1558834"/>
            <a:ext cx="1785257" cy="156754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𝑂𝐸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blipFill>
                <a:blip r:embed="rId15"/>
                <a:stretch>
                  <a:fillRect l="-2913" r="-194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𝐵𝐺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blipFill>
                <a:blip r:embed="rId16"/>
                <a:stretch>
                  <a:fillRect l="-2632" r="-175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1262741" y="4027714"/>
                <a:ext cx="1773947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741" y="4027714"/>
                <a:ext cx="1773947" cy="277768"/>
              </a:xfrm>
              <a:prstGeom prst="rect">
                <a:avLst/>
              </a:prstGeom>
              <a:blipFill>
                <a:blip r:embed="rId17"/>
                <a:stretch>
                  <a:fillRect l="-2062" r="-137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84067" y="4497976"/>
                <a:ext cx="2327881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067" y="4497976"/>
                <a:ext cx="2327881" cy="277768"/>
              </a:xfrm>
              <a:prstGeom prst="rect">
                <a:avLst/>
              </a:prstGeom>
              <a:blipFill>
                <a:blip r:embed="rId18"/>
                <a:stretch>
                  <a:fillRect l="-1309" r="-78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815737" y="5024845"/>
                <a:ext cx="7830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37" y="5024845"/>
                <a:ext cx="783035" cy="276999"/>
              </a:xfrm>
              <a:prstGeom prst="rect">
                <a:avLst/>
              </a:prstGeom>
              <a:blipFill>
                <a:blip r:embed="rId19"/>
                <a:stretch>
                  <a:fillRect l="-7031" r="-78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802674" y="5386250"/>
                <a:ext cx="791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74" y="5386250"/>
                <a:ext cx="791691" cy="276999"/>
              </a:xfrm>
              <a:prstGeom prst="rect">
                <a:avLst/>
              </a:prstGeom>
              <a:blipFill>
                <a:blip r:embed="rId20"/>
                <a:stretch>
                  <a:fillRect l="-6923" r="-692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349929" y="3587932"/>
                <a:ext cx="1773947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929" y="3587932"/>
                <a:ext cx="1773947" cy="277768"/>
              </a:xfrm>
              <a:prstGeom prst="rect">
                <a:avLst/>
              </a:prstGeom>
              <a:blipFill>
                <a:blip r:embed="rId21"/>
                <a:stretch>
                  <a:fillRect l="-2405" r="-103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345574" y="4027715"/>
                <a:ext cx="2264466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+0.5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+0.5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74" y="4027715"/>
                <a:ext cx="2264466" cy="277768"/>
              </a:xfrm>
              <a:prstGeom prst="rect">
                <a:avLst/>
              </a:prstGeom>
              <a:blipFill>
                <a:blip r:embed="rId22"/>
                <a:stretch>
                  <a:fillRect l="-1617" r="-80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341219" y="4502333"/>
                <a:ext cx="1895775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0.5(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219" y="4502333"/>
                <a:ext cx="1895775" cy="277768"/>
              </a:xfrm>
              <a:prstGeom prst="rect">
                <a:avLst/>
              </a:prstGeom>
              <a:blipFill>
                <a:blip r:embed="rId23"/>
                <a:stretch>
                  <a:fillRect l="-1929" r="-3537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18727" y="3762101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727373" y="3841495"/>
                <a:ext cx="213795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terms with 0.5</a:t>
                </a: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73" y="3841495"/>
                <a:ext cx="2137953" cy="276999"/>
              </a:xfrm>
              <a:prstGeom prst="rect">
                <a:avLst/>
              </a:prstGeom>
              <a:blipFill>
                <a:blip r:embed="rId2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488247" y="4236718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653350" y="4289987"/>
            <a:ext cx="1036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345573" y="4985659"/>
                <a:ext cx="1153970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</m:t>
                      </m:r>
                      <m:acc>
                        <m:accPr>
                          <m:chr m:val="⃗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𝑂𝐸</m:t>
                          </m:r>
                        </m:e>
                      </m:acc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73" y="4985659"/>
                <a:ext cx="1153970" cy="277768"/>
              </a:xfrm>
              <a:prstGeom prst="rect">
                <a:avLst/>
              </a:prstGeom>
              <a:blipFill>
                <a:blip r:embed="rId25"/>
                <a:stretch>
                  <a:fillRect l="-3704" r="-264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257110" y="4747188"/>
            <a:ext cx="2495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replace the bracket…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122487" y="4698272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4389121" y="5461291"/>
                <a:ext cx="4319450" cy="335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This shows that diagonal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has been bisected…</a:t>
                </a: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1" y="5461291"/>
                <a:ext cx="4319450" cy="335348"/>
              </a:xfrm>
              <a:prstGeom prst="rect">
                <a:avLst/>
              </a:prstGeom>
              <a:blipFill>
                <a:blip r:embed="rId26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4178844" y="1445624"/>
            <a:ext cx="1342390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5184684" y="4532813"/>
            <a:ext cx="998402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5154204" y="4998722"/>
            <a:ext cx="401865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7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86" grpId="0" animBg="1"/>
      <p:bldP spid="87" grpId="0"/>
      <p:bldP spid="88" grpId="0" animBg="1"/>
      <p:bldP spid="89" grpId="0"/>
      <p:bldP spid="91" grpId="0"/>
      <p:bldP spid="92" grpId="0"/>
      <p:bldP spid="93" grpId="0" animBg="1"/>
      <p:bldP spid="94" grpId="0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  <a:r>
                  <a:rPr lang="en-GB" sz="1600" dirty="0">
                    <a:latin typeface="Comic Sans MS" pitchFamily="66" charset="0"/>
                  </a:rPr>
                  <a:t> Vectors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respectively. Prove that diagonals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bisect each other.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  <a:blipFill>
                <a:blip r:embed="rId2"/>
                <a:stretch>
                  <a:fillRect t="-611" r="-2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875554" y="1521174"/>
            <a:ext cx="2592288" cy="1608746"/>
            <a:chOff x="5292080" y="1460214"/>
            <a:chExt cx="2592288" cy="1608746"/>
          </a:xfrm>
        </p:grpSpPr>
        <p:sp>
          <p:nvSpPr>
            <p:cNvPr id="2" name="Cube 1"/>
            <p:cNvSpPr/>
            <p:nvPr/>
          </p:nvSpPr>
          <p:spPr>
            <a:xfrm>
              <a:off x="5292080" y="1484784"/>
              <a:ext cx="2592288" cy="1584176"/>
            </a:xfrm>
            <a:prstGeom prst="cub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698002" y="2684350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698002" y="146021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300788" y="2690949"/>
              <a:ext cx="385909" cy="37319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blipFill>
                <a:blip r:embed="rId3"/>
                <a:stretch>
                  <a:fillRect l="-16667" r="-10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blipFill>
                <a:blip r:embed="rId5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blipFill>
                <a:blip r:embed="rId6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blipFill>
                <a:blip r:embed="rId7"/>
                <a:stretch>
                  <a:fillRect l="-28000" r="-24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blipFill>
                <a:blip r:embed="rId8"/>
                <a:stretch>
                  <a:fillRect l="-25000" r="-1785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blipFill>
                <a:blip r:embed="rId10"/>
                <a:stretch>
                  <a:fillRect l="-16667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 flipH="1">
            <a:off x="6927125" y="3127330"/>
            <a:ext cx="643074" cy="6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8215381" y="2832735"/>
            <a:ext cx="154781" cy="1595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8072506" y="2366010"/>
            <a:ext cx="2381" cy="1928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blipFill>
                <a:blip r:embed="rId11"/>
                <a:stretch>
                  <a:fillRect l="-17241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blipFill>
                <a:blip r:embed="rId12"/>
                <a:stretch>
                  <a:fillRect l="-3333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blipFill>
                <a:blip r:embed="rId14"/>
                <a:stretch>
                  <a:fillRect l="-24138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 flipV="1">
            <a:off x="5904412" y="1556481"/>
            <a:ext cx="2506972" cy="15611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278880" y="1558834"/>
            <a:ext cx="1785257" cy="156754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𝑂𝐸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blipFill>
                <a:blip r:embed="rId15"/>
                <a:stretch>
                  <a:fillRect l="-2913" r="-194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𝐵𝐺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blipFill>
                <a:blip r:embed="rId16"/>
                <a:stretch>
                  <a:fillRect l="-2632" r="-175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1262741" y="4027714"/>
                <a:ext cx="1773947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741" y="4027714"/>
                <a:ext cx="1773947" cy="277768"/>
              </a:xfrm>
              <a:prstGeom prst="rect">
                <a:avLst/>
              </a:prstGeom>
              <a:blipFill>
                <a:blip r:embed="rId17"/>
                <a:stretch>
                  <a:fillRect l="-2062" r="-137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84067" y="4497976"/>
                <a:ext cx="2327881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067" y="4497976"/>
                <a:ext cx="2327881" cy="277768"/>
              </a:xfrm>
              <a:prstGeom prst="rect">
                <a:avLst/>
              </a:prstGeom>
              <a:blipFill>
                <a:blip r:embed="rId18"/>
                <a:stretch>
                  <a:fillRect l="-1309" r="-78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815737" y="5024845"/>
                <a:ext cx="7830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37" y="5024845"/>
                <a:ext cx="783035" cy="276999"/>
              </a:xfrm>
              <a:prstGeom prst="rect">
                <a:avLst/>
              </a:prstGeom>
              <a:blipFill>
                <a:blip r:embed="rId19"/>
                <a:stretch>
                  <a:fillRect l="-7031" r="-78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802674" y="5386250"/>
                <a:ext cx="791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74" y="5386250"/>
                <a:ext cx="791691" cy="276999"/>
              </a:xfrm>
              <a:prstGeom prst="rect">
                <a:avLst/>
              </a:prstGeom>
              <a:blipFill>
                <a:blip r:embed="rId20"/>
                <a:stretch>
                  <a:fillRect l="-6923" r="-692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15244" y="4254136"/>
                <a:ext cx="995401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𝐵𝐺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44" y="4254136"/>
                <a:ext cx="995401" cy="277768"/>
              </a:xfrm>
              <a:prstGeom prst="rect">
                <a:avLst/>
              </a:prstGeom>
              <a:blipFill>
                <a:blip r:embed="rId21"/>
                <a:stretch>
                  <a:fillRect l="-3659" r="-3049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286105" y="3745702"/>
            <a:ext cx="2316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Originally, we said that: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066796" y="5817327"/>
                <a:ext cx="2264466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+0.5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+0.5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96" y="5817327"/>
                <a:ext cx="2264466" cy="277768"/>
              </a:xfrm>
              <a:prstGeom prst="rect">
                <a:avLst/>
              </a:prstGeom>
              <a:blipFill>
                <a:blip r:embed="rId22"/>
                <a:stretch>
                  <a:fillRect l="-1348" r="-809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10890" y="4702627"/>
                <a:ext cx="1146981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𝐵𝐺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90" y="4702627"/>
                <a:ext cx="1146981" cy="277768"/>
              </a:xfrm>
              <a:prstGeom prst="rect">
                <a:avLst/>
              </a:prstGeom>
              <a:blipFill>
                <a:blip r:embed="rId23"/>
                <a:stretch>
                  <a:fillRect l="-3723" r="-266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5638801" y="4468514"/>
                <a:ext cx="19899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We can replace the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1" y="4468514"/>
                <a:ext cx="1989908" cy="276999"/>
              </a:xfrm>
              <a:prstGeom prst="rect">
                <a:avLst/>
              </a:prstGeom>
              <a:blipFill>
                <a:blip r:embed="rId24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504178" y="4402181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4214949" y="5226160"/>
                <a:ext cx="4763587" cy="33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This shows that diagonal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𝐵𝐻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has also been bisected…</a:t>
                </a: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49" y="5226160"/>
                <a:ext cx="4763587" cy="333938"/>
              </a:xfrm>
              <a:prstGeom prst="rect">
                <a:avLst/>
              </a:prstGeom>
              <a:blipFill>
                <a:blip r:embed="rId2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10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60" grpId="0"/>
      <p:bldP spid="69" grpId="0"/>
      <p:bldP spid="70" grpId="0" animBg="1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the points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(2,−5,−8)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(1,−7,−3)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(0,15,−10) 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6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2,19,−20) 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respectively.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  <a:blipFill>
                <a:blip r:embed="rId2"/>
                <a:stretch>
                  <a:fillRect t="-766" r="-2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19748" y="1406434"/>
                <a:ext cx="1380378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1406434"/>
                <a:ext cx="1380378" cy="277768"/>
              </a:xfrm>
              <a:prstGeom prst="rect">
                <a:avLst/>
              </a:prstGeom>
              <a:blipFill>
                <a:blip r:embed="rId3"/>
                <a:stretch>
                  <a:fillRect l="-2643" r="-220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5393" y="1881051"/>
                <a:ext cx="1864998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393" y="1881051"/>
                <a:ext cx="1864998" cy="6512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19748" y="2677886"/>
                <a:ext cx="1102160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2677886"/>
                <a:ext cx="1102160" cy="6512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19748" y="3566160"/>
                <a:ext cx="1725409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3566160"/>
                <a:ext cx="1725409" cy="277768"/>
              </a:xfrm>
              <a:prstGeom prst="rect">
                <a:avLst/>
              </a:prstGeom>
              <a:blipFill>
                <a:blip r:embed="rId6"/>
                <a:stretch>
                  <a:fillRect l="-2473" r="-2827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271801" y="1650273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505302" y="1725141"/>
            <a:ext cx="1358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267447" y="2342605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306635" y="3078479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505303" y="2474077"/>
            <a:ext cx="1045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522720" y="3101095"/>
            <a:ext cx="1602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in the form specified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24102" y="4127862"/>
                <a:ext cx="1383905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𝑂𝐶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𝑂𝐷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2" y="4127862"/>
                <a:ext cx="1383905" cy="277768"/>
              </a:xfrm>
              <a:prstGeom prst="rect">
                <a:avLst/>
              </a:prstGeom>
              <a:blipFill>
                <a:blip r:embed="rId7"/>
                <a:stretch>
                  <a:fillRect l="-3084" r="-26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19747" y="4602479"/>
                <a:ext cx="2092624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7" y="4602479"/>
                <a:ext cx="2092624" cy="6512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24102" y="5399314"/>
                <a:ext cx="1102160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2" y="5399314"/>
                <a:ext cx="1102160" cy="6512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24102" y="6287588"/>
                <a:ext cx="1965795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2" y="6287588"/>
                <a:ext cx="1965795" cy="277768"/>
              </a:xfrm>
              <a:prstGeom prst="rect">
                <a:avLst/>
              </a:prstGeom>
              <a:blipFill>
                <a:blip r:embed="rId10"/>
                <a:stretch>
                  <a:fillRect l="-1858" r="-1858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46121" y="4336867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779622" y="4411735"/>
            <a:ext cx="1358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41767" y="5029199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398075" y="5799907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779623" y="5160671"/>
            <a:ext cx="1045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614160" y="5822523"/>
            <a:ext cx="1602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in the form specified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19451" y="3979818"/>
            <a:ext cx="46068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7862" y="4415246"/>
                <a:ext cx="1522468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62" y="4415246"/>
                <a:ext cx="1522468" cy="243015"/>
              </a:xfrm>
              <a:prstGeom prst="rect">
                <a:avLst/>
              </a:prstGeom>
              <a:blipFill>
                <a:blip r:embed="rId11"/>
                <a:stretch>
                  <a:fillRect l="-2400" r="-240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85553" y="4419599"/>
                <a:ext cx="1724318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553" y="4419599"/>
                <a:ext cx="1724318" cy="243015"/>
              </a:xfrm>
              <a:prstGeom prst="rect">
                <a:avLst/>
              </a:prstGeom>
              <a:blipFill>
                <a:blip r:embed="rId12"/>
                <a:stretch>
                  <a:fillRect l="-1767" r="-1767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50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/>
      <p:bldP spid="24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the points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(2,−5,−8)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(1,−7,−3)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(0,15,−10) 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6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2,19,−20) 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respectively.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the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parallel and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  <a:blipFill>
                <a:blip r:embed="rId2"/>
                <a:stretch>
                  <a:fillRect l="-796" t="-766" r="-2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7862" y="4415246"/>
                <a:ext cx="1522468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62" y="4415246"/>
                <a:ext cx="1522468" cy="243015"/>
              </a:xfrm>
              <a:prstGeom prst="rect">
                <a:avLst/>
              </a:prstGeom>
              <a:blipFill>
                <a:blip r:embed="rId3"/>
                <a:stretch>
                  <a:fillRect l="-2400" r="-240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85553" y="4419599"/>
                <a:ext cx="1724318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553" y="4419599"/>
                <a:ext cx="1724318" cy="243015"/>
              </a:xfrm>
              <a:prstGeom prst="rect">
                <a:avLst/>
              </a:prstGeom>
              <a:blipFill>
                <a:blip r:embed="rId4"/>
                <a:stretch>
                  <a:fillRect l="-1767" r="-1767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625769" y="1571976"/>
                <a:ext cx="2153988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69" y="1571976"/>
                <a:ext cx="2153988" cy="370101"/>
              </a:xfrm>
              <a:prstGeom prst="rect">
                <a:avLst/>
              </a:prstGeom>
              <a:blipFill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621414" y="2064010"/>
                <a:ext cx="2210092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2(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414" y="2064010"/>
                <a:ext cx="2210092" cy="370101"/>
              </a:xfrm>
              <a:prstGeom prst="rect">
                <a:avLst/>
              </a:prstGeom>
              <a:blipFill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625768" y="2547336"/>
                <a:ext cx="1156407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68" y="2547336"/>
                <a:ext cx="1156407" cy="3701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602727" y="1776549"/>
            <a:ext cx="294462" cy="498059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775270" y="1890605"/>
            <a:ext cx="2072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right side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72247" y="2277292"/>
            <a:ext cx="294462" cy="498059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862355" y="2352160"/>
            <a:ext cx="862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9315" y="2133600"/>
            <a:ext cx="1280159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368836" y="2599508"/>
            <a:ext cx="343988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252549" y="4389121"/>
            <a:ext cx="1593667" cy="278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1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  <p:bldP spid="31" grpId="0" animBg="1"/>
      <p:bldP spid="32" grpId="0"/>
      <p:bldP spid="33" grpId="0" animBg="1"/>
      <p:bldP spid="34" grpId="0"/>
      <p:bldP spid="5" grpId="0" animBg="1"/>
      <p:bldP spid="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the points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(2,−5,−8)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(1,−7,−3)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(0,15,−10) 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6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2,19,−20) 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respectively.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the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parallel and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Hence, describe the quadrilateral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  <a:blipFill>
                <a:blip r:embed="rId2"/>
                <a:stretch>
                  <a:fillRect l="-796" t="-766" r="-2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7862" y="4415246"/>
                <a:ext cx="1522468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62" y="4415246"/>
                <a:ext cx="1522468" cy="243015"/>
              </a:xfrm>
              <a:prstGeom prst="rect">
                <a:avLst/>
              </a:prstGeom>
              <a:blipFill>
                <a:blip r:embed="rId3"/>
                <a:stretch>
                  <a:fillRect l="-2400" r="-240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85553" y="4419599"/>
                <a:ext cx="1724318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553" y="4419599"/>
                <a:ext cx="1724318" cy="243015"/>
              </a:xfrm>
              <a:prstGeom prst="rect">
                <a:avLst/>
              </a:prstGeom>
              <a:blipFill>
                <a:blip r:embed="rId4"/>
                <a:stretch>
                  <a:fillRect l="-1767" r="-1767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4005943" y="4447713"/>
            <a:ext cx="1871074" cy="152636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76186" y="3828981"/>
            <a:ext cx="423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Since we have 2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unequal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parallel sides, the quadrilateral must be a trapezium…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383044" y="5513033"/>
            <a:ext cx="1109709" cy="3551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745332" y="4580878"/>
            <a:ext cx="2164671" cy="7205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761608" y="5299969"/>
            <a:ext cx="614038" cy="5696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494234" y="4572000"/>
            <a:ext cx="424648" cy="942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218807" y="5899212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807" y="5899212"/>
                <a:ext cx="155619" cy="215444"/>
              </a:xfrm>
              <a:prstGeom prst="rect">
                <a:avLst/>
              </a:prstGeom>
              <a:blipFill>
                <a:blip r:embed="rId5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480916" y="5518952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916" y="5518952"/>
                <a:ext cx="163506" cy="215444"/>
              </a:xfrm>
              <a:prstGeom prst="rect">
                <a:avLst/>
              </a:prstGeom>
              <a:blipFill>
                <a:blip r:embed="rId6"/>
                <a:stretch>
                  <a:fillRect l="-25926" r="-18519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61790" y="4401845"/>
                <a:ext cx="1553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790" y="4401845"/>
                <a:ext cx="155364" cy="215444"/>
              </a:xfrm>
              <a:prstGeom prst="rect">
                <a:avLst/>
              </a:prstGeom>
              <a:blipFill>
                <a:blip r:embed="rId7"/>
                <a:stretch>
                  <a:fillRect l="-26923" r="-1538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64819" y="5138692"/>
                <a:ext cx="1703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819" y="5138692"/>
                <a:ext cx="170368" cy="215444"/>
              </a:xfrm>
              <a:prstGeom prst="rect">
                <a:avLst/>
              </a:prstGeom>
              <a:blipFill>
                <a:blip r:embed="rId8"/>
                <a:stretch>
                  <a:fillRect l="-25000" r="-1785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7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39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4,−9,−3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7, −7, −7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(8,−2,0)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respectively. Find the coordinates of a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forms a parallelogram.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It is strongly advised that you draw sketches to help visualize problems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The sketches do not have to be accurate, but can help indicate to you what information you need and how to get it…</a:t>
                </a: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  <a:blipFill>
                <a:blip r:embed="rId2"/>
                <a:stretch>
                  <a:fillRect l="-318" t="-766" r="-2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Parallelogram 1"/>
          <p:cNvSpPr/>
          <p:nvPr/>
        </p:nvSpPr>
        <p:spPr>
          <a:xfrm>
            <a:off x="4824361" y="2261017"/>
            <a:ext cx="3133817" cy="1189608"/>
          </a:xfrm>
          <a:prstGeom prst="parallelogram">
            <a:avLst>
              <a:gd name="adj" fmla="val 42164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447713" y="3490573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713" y="3490573"/>
                <a:ext cx="159146" cy="215444"/>
              </a:xfrm>
              <a:prstGeom prst="rect">
                <a:avLst/>
              </a:prstGeom>
              <a:blipFill>
                <a:blip r:embed="rId3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79360" y="3492053"/>
                <a:ext cx="1381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360" y="3492053"/>
                <a:ext cx="138179" cy="215444"/>
              </a:xfrm>
              <a:prstGeom prst="rect">
                <a:avLst/>
              </a:prstGeom>
              <a:blipFill>
                <a:blip r:embed="rId4"/>
                <a:stretch>
                  <a:fillRect l="-31818" r="-2727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27722" y="2081982"/>
                <a:ext cx="167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722" y="2081982"/>
                <a:ext cx="167161" cy="215444"/>
              </a:xfrm>
              <a:prstGeom prst="rect">
                <a:avLst/>
              </a:prstGeom>
              <a:blipFill>
                <a:blip r:embed="rId5"/>
                <a:stretch>
                  <a:fillRect l="-37037" r="-3333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13500" y="2019839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500" y="2019839"/>
                <a:ext cx="155042" cy="215444"/>
              </a:xfrm>
              <a:prstGeom prst="rect">
                <a:avLst/>
              </a:prstGeom>
              <a:blipFill>
                <a:blip r:embed="rId6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008987" y="1357944"/>
            <a:ext cx="5074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letters given will always be clockwise or anticlockwise around the shape…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47577" y="1972883"/>
                <a:ext cx="10748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4,−9,−3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577" y="1972883"/>
                <a:ext cx="107484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495992" y="3444632"/>
                <a:ext cx="9087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(8,−2,0)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992" y="3444632"/>
                <a:ext cx="90871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069154" y="2025134"/>
                <a:ext cx="10748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7, −7, −7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154" y="2025134"/>
                <a:ext cx="107484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83009" y="3757155"/>
                <a:ext cx="4878110" cy="578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this is to be a parallelogram,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𝑄𝑅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equal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𝑃𝑆</m:t>
                        </m:r>
                      </m:e>
                    </m:ac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009" y="3757155"/>
                <a:ext cx="4878110" cy="578363"/>
              </a:xfrm>
              <a:prstGeom prst="rect">
                <a:avLst/>
              </a:prstGeom>
              <a:blipFill>
                <a:blip r:embed="rId1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19450" y="4437016"/>
                <a:ext cx="1219629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𝑂𝑅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𝑂𝑄</m:t>
                          </m:r>
                        </m:e>
                      </m:ac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450" y="4437016"/>
                <a:ext cx="1219629" cy="243015"/>
              </a:xfrm>
              <a:prstGeom prst="rect">
                <a:avLst/>
              </a:prstGeom>
              <a:blipFill>
                <a:blip r:embed="rId11"/>
                <a:stretch>
                  <a:fillRect l="-4500" r="-4000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15095" y="4841965"/>
                <a:ext cx="1635448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095" y="4841965"/>
                <a:ext cx="1635448" cy="56977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02032" y="5525588"/>
                <a:ext cx="833562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032" y="5525588"/>
                <a:ext cx="833562" cy="56977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077198" y="2603861"/>
                <a:ext cx="358239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98" y="2603861"/>
                <a:ext cx="358239" cy="569002"/>
              </a:xfrm>
              <a:prstGeom prst="rect">
                <a:avLst/>
              </a:prstGeom>
              <a:blipFill>
                <a:blip r:embed="rId14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7785463" y="2394858"/>
            <a:ext cx="391886" cy="9231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62992" y="2555964"/>
                <a:ext cx="358239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2" y="2555964"/>
                <a:ext cx="358239" cy="56900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>
            <a:off x="4680857" y="2381795"/>
            <a:ext cx="391886" cy="9231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814601" y="4589417"/>
            <a:ext cx="272690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000205" y="4668640"/>
            <a:ext cx="1402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845081" y="5246914"/>
            <a:ext cx="272690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913120" y="5374035"/>
            <a:ext cx="1402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4955177" y="6018470"/>
                <a:ext cx="3204754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both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𝑃𝑆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are equal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177" y="6018470"/>
                <a:ext cx="3204754" cy="6613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28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9" grpId="0"/>
      <p:bldP spid="20" grpId="0"/>
      <p:bldP spid="21" grpId="0"/>
      <p:bldP spid="3" grpId="0"/>
      <p:bldP spid="7" grpId="0"/>
      <p:bldP spid="8" grpId="0"/>
      <p:bldP spid="9" grpId="0"/>
      <p:bldP spid="29" grpId="0"/>
      <p:bldP spid="10" grpId="0"/>
      <p:bldP spid="30" grpId="0"/>
      <p:bldP spid="31" grpId="0"/>
      <p:bldP spid="32" grpId="0"/>
      <p:bldP spid="36" grpId="0"/>
      <p:bldP spid="44" grpId="0" animBg="1"/>
      <p:bldP spid="45" grpId="0"/>
      <p:bldP spid="46" grpId="0" animBg="1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4,−9,−3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7, −7, −7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(8,−2,0)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respectively. Find the coordinates of a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forms a parallelogram.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It is strongly advised that you draw sketches to help visualize problems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The sketches do not have to be accurate, but can help indicate to you what information you need and how to get it…</a:t>
                </a: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  <a:blipFill>
                <a:blip r:embed="rId2"/>
                <a:stretch>
                  <a:fillRect l="-318" t="-766" r="-2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Parallelogram 1"/>
          <p:cNvSpPr/>
          <p:nvPr/>
        </p:nvSpPr>
        <p:spPr>
          <a:xfrm>
            <a:off x="4824361" y="2261017"/>
            <a:ext cx="3133817" cy="1189608"/>
          </a:xfrm>
          <a:prstGeom prst="parallelogram">
            <a:avLst>
              <a:gd name="adj" fmla="val 42164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447713" y="3490573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713" y="3490573"/>
                <a:ext cx="159146" cy="215444"/>
              </a:xfrm>
              <a:prstGeom prst="rect">
                <a:avLst/>
              </a:prstGeom>
              <a:blipFill>
                <a:blip r:embed="rId3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79360" y="3492053"/>
                <a:ext cx="1381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360" y="3492053"/>
                <a:ext cx="138179" cy="215444"/>
              </a:xfrm>
              <a:prstGeom prst="rect">
                <a:avLst/>
              </a:prstGeom>
              <a:blipFill>
                <a:blip r:embed="rId4"/>
                <a:stretch>
                  <a:fillRect l="-31818" r="-2727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27722" y="2081982"/>
                <a:ext cx="167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722" y="2081982"/>
                <a:ext cx="167161" cy="215444"/>
              </a:xfrm>
              <a:prstGeom prst="rect">
                <a:avLst/>
              </a:prstGeom>
              <a:blipFill>
                <a:blip r:embed="rId5"/>
                <a:stretch>
                  <a:fillRect l="-37037" r="-3333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13500" y="2019839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500" y="2019839"/>
                <a:ext cx="155042" cy="215444"/>
              </a:xfrm>
              <a:prstGeom prst="rect">
                <a:avLst/>
              </a:prstGeom>
              <a:blipFill>
                <a:blip r:embed="rId6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008987" y="1357944"/>
            <a:ext cx="5074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letters given will always be clockwise or anticlockwise around the shape…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47577" y="1972883"/>
                <a:ext cx="10748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4,−9,−3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577" y="1972883"/>
                <a:ext cx="107484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495992" y="3444632"/>
                <a:ext cx="9087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(8,−2,0)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992" y="3444632"/>
                <a:ext cx="90871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069154" y="2025134"/>
                <a:ext cx="10748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7, −7, −7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154" y="2025134"/>
                <a:ext cx="107484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077198" y="2603861"/>
                <a:ext cx="358239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98" y="2603861"/>
                <a:ext cx="358239" cy="569002"/>
              </a:xfrm>
              <a:prstGeom prst="rect">
                <a:avLst/>
              </a:prstGeom>
              <a:blipFill>
                <a:blip r:embed="rId10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7785463" y="2394858"/>
            <a:ext cx="391886" cy="9231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62992" y="2555964"/>
                <a:ext cx="358239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2" y="2555964"/>
                <a:ext cx="358239" cy="5690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>
            <a:off x="4680857" y="2381795"/>
            <a:ext cx="391886" cy="9231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11040" y="4036423"/>
                <a:ext cx="1043812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𝑃𝑆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0" y="4036423"/>
                <a:ext cx="1043812" cy="277768"/>
              </a:xfrm>
              <a:prstGeom prst="rect">
                <a:avLst/>
              </a:prstGeom>
              <a:blipFill>
                <a:blip r:embed="rId12"/>
                <a:stretch>
                  <a:fillRect l="-3509" r="-292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15394" y="4502332"/>
                <a:ext cx="1554143" cy="650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394" y="4502332"/>
                <a:ext cx="1554143" cy="6503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11040" y="5299166"/>
                <a:ext cx="945194" cy="650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0" y="5299166"/>
                <a:ext cx="945194" cy="65030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984418" y="4280263"/>
            <a:ext cx="272690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183085" y="4407384"/>
            <a:ext cx="1402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988772" y="5024846"/>
            <a:ext cx="272690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056811" y="5151967"/>
            <a:ext cx="1402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177245" y="6183085"/>
                <a:ext cx="2754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point 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5,−4,4</m:t>
                        </m:r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245" y="6183085"/>
                <a:ext cx="2754793" cy="276999"/>
              </a:xfrm>
              <a:prstGeom prst="rect">
                <a:avLst/>
              </a:prstGeom>
              <a:blipFill>
                <a:blip r:embed="rId15"/>
                <a:stretch>
                  <a:fillRect l="-5088" t="-26087" b="-5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28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33" grpId="0"/>
      <p:bldP spid="34" grpId="0" animBg="1"/>
      <p:bldP spid="35" grpId="0"/>
      <p:bldP spid="38" grpId="0" animBg="1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that: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𝑝𝑞𝑟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A common method that can be used in solving vector problems is comparing coefficients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</a:rPr>
                  <a:t>This is effective since the vectors are broken down into their component parts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  <a:blipFill>
                <a:blip r:embed="rId2"/>
                <a:stretch>
                  <a:fillRect l="-955" t="-766" r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78322" y="1459247"/>
                <a:ext cx="38480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𝑝𝑞𝑟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322" y="1459247"/>
                <a:ext cx="3848041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642513" y="1498044"/>
            <a:ext cx="275715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777846" y="1511276"/>
            <a:ext cx="253268" cy="2820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12222" y="1940067"/>
                <a:ext cx="454350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these are equal, then the coefficients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be the same on both sides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is also true of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𝒌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terms…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222" y="1940067"/>
                <a:ext cx="4543507" cy="738664"/>
              </a:xfrm>
              <a:prstGeom prst="rect">
                <a:avLst/>
              </a:prstGeom>
              <a:blipFill>
                <a:blip r:embed="rId4"/>
                <a:stretch>
                  <a:fillRect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34395" y="2987336"/>
                <a:ext cx="7728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395" y="2987336"/>
                <a:ext cx="772840" cy="246221"/>
              </a:xfrm>
              <a:prstGeom prst="rect">
                <a:avLst/>
              </a:prstGeom>
              <a:blipFill>
                <a:blip r:embed="rId5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35875" y="3388310"/>
                <a:ext cx="7728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875" y="3388310"/>
                <a:ext cx="772840" cy="246221"/>
              </a:xfrm>
              <a:prstGeom prst="rect">
                <a:avLst/>
              </a:prstGeom>
              <a:blipFill>
                <a:blip r:embed="rId6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114407" y="3108411"/>
            <a:ext cx="283216" cy="45153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348585" y="3146754"/>
            <a:ext cx="2543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It therefore follows that…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14508" y="1499524"/>
            <a:ext cx="753631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042443" y="1518759"/>
            <a:ext cx="414800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87300" y="4000870"/>
                <a:ext cx="16808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300" y="4000870"/>
                <a:ext cx="1680840" cy="246221"/>
              </a:xfrm>
              <a:prstGeom prst="rect">
                <a:avLst/>
              </a:prstGeom>
              <a:blipFill>
                <a:blip r:embed="rId7"/>
                <a:stretch>
                  <a:fillRect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755079" y="4139700"/>
            <a:ext cx="283216" cy="45153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989257" y="4178043"/>
            <a:ext cx="2543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It therefore follows that…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97657" y="4463988"/>
                <a:ext cx="16808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657" y="4463988"/>
                <a:ext cx="1680840" cy="246221"/>
              </a:xfrm>
              <a:prstGeom prst="rect">
                <a:avLst/>
              </a:prstGeom>
              <a:blipFill>
                <a:blip r:embed="rId8"/>
                <a:stretch>
                  <a:fillRect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882717" y="4909351"/>
                <a:ext cx="83450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717" y="4909351"/>
                <a:ext cx="834503" cy="246221"/>
              </a:xfrm>
              <a:prstGeom prst="rect">
                <a:avLst/>
              </a:prstGeom>
              <a:blipFill>
                <a:blip r:embed="rId9"/>
                <a:stretch>
                  <a:fillRect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24399" y="5354715"/>
                <a:ext cx="850778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399" y="5354715"/>
                <a:ext cx="850778" cy="246221"/>
              </a:xfrm>
              <a:prstGeom prst="rect">
                <a:avLst/>
              </a:prstGeom>
              <a:blipFill>
                <a:blip r:embed="rId10"/>
                <a:stretch>
                  <a:fillRect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18116" y="5529308"/>
                <a:ext cx="77284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16" y="5529308"/>
                <a:ext cx="772840" cy="276999"/>
              </a:xfrm>
              <a:prstGeom prst="rect">
                <a:avLst/>
              </a:prstGeom>
              <a:blipFill>
                <a:blip r:embed="rId11"/>
                <a:stretch>
                  <a:fillRect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272465" y="5524870"/>
                <a:ext cx="85077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465" y="5524870"/>
                <a:ext cx="850778" cy="276999"/>
              </a:xfrm>
              <a:prstGeom prst="rect">
                <a:avLst/>
              </a:prstGeom>
              <a:blipFill>
                <a:blip r:embed="rId12"/>
                <a:stretch>
                  <a:fillRect l="-2878" r="-3597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650026" y="4585063"/>
            <a:ext cx="283216" cy="45153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5884204" y="4623406"/>
                <a:ext cx="22122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already know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204" y="4623406"/>
                <a:ext cx="2212231" cy="307777"/>
              </a:xfrm>
              <a:prstGeom prst="rect">
                <a:avLst/>
              </a:prstGeom>
              <a:blipFill>
                <a:blip r:embed="rId13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795428" y="5129433"/>
            <a:ext cx="1377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by -1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571606" y="5030426"/>
            <a:ext cx="283216" cy="45153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29" grpId="0" animBg="1"/>
      <p:bldP spid="29" grpId="1" animBg="1"/>
      <p:bldP spid="11" grpId="0"/>
      <p:bldP spid="31" grpId="0"/>
      <p:bldP spid="43" grpId="0" animBg="1"/>
      <p:bldP spid="44" grpId="0"/>
      <p:bldP spid="45" grpId="0" animBg="1"/>
      <p:bldP spid="45" grpId="1" animBg="1"/>
      <p:bldP spid="46" grpId="0" animBg="1"/>
      <p:bldP spid="46" grpId="1" animBg="1"/>
      <p:bldP spid="47" grpId="0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that: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𝑝𝑞𝑟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A common method that can be used in solving vector problems is comparing coefficients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</a:rPr>
                  <a:t>This is effective since the vectors are broken down into their component parts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827417" cy="4774474"/>
              </a:xfrm>
              <a:blipFill>
                <a:blip r:embed="rId2"/>
                <a:stretch>
                  <a:fillRect l="-955" t="-766" r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78322" y="1459247"/>
                <a:ext cx="38480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𝑝𝑞𝑟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322" y="1459247"/>
                <a:ext cx="3848041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877018" y="1489166"/>
            <a:ext cx="674702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12222" y="1940067"/>
                <a:ext cx="454350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these are equal, then the coefficients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be the same on both sides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is also true of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𝒌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terms…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222" y="1940067"/>
                <a:ext cx="4543507" cy="738664"/>
              </a:xfrm>
              <a:prstGeom prst="rect">
                <a:avLst/>
              </a:prstGeom>
              <a:blipFill>
                <a:blip r:embed="rId4"/>
                <a:stretch>
                  <a:fillRect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34395" y="2987336"/>
                <a:ext cx="130058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𝑝𝑞𝑟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395" y="2987336"/>
                <a:ext cx="1300580" cy="246221"/>
              </a:xfrm>
              <a:prstGeom prst="rect">
                <a:avLst/>
              </a:prstGeom>
              <a:blipFill>
                <a:blip r:embed="rId5"/>
                <a:stretch>
                  <a:fillRect l="-4673" r="-4673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24651" y="3441576"/>
                <a:ext cx="109491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120=4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𝑝𝑞𝑟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651" y="3441576"/>
                <a:ext cx="1094913" cy="246221"/>
              </a:xfrm>
              <a:prstGeom prst="rect">
                <a:avLst/>
              </a:prstGeom>
              <a:blipFill>
                <a:blip r:embed="rId6"/>
                <a:stretch>
                  <a:fillRect l="-3889" r="-444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691456" y="3108411"/>
            <a:ext cx="283216" cy="45153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925634" y="3146754"/>
            <a:ext cx="2543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It therefore follows that…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466120" y="1518759"/>
            <a:ext cx="790113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18116" y="5529308"/>
                <a:ext cx="77284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16" y="5529308"/>
                <a:ext cx="772840" cy="276999"/>
              </a:xfrm>
              <a:prstGeom prst="rect">
                <a:avLst/>
              </a:prstGeom>
              <a:blipFill>
                <a:blip r:embed="rId7"/>
                <a:stretch>
                  <a:fillRect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272465" y="5524870"/>
                <a:ext cx="85077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465" y="5524870"/>
                <a:ext cx="850778" cy="276999"/>
              </a:xfrm>
              <a:prstGeom prst="rect">
                <a:avLst/>
              </a:prstGeom>
              <a:blipFill>
                <a:blip r:embed="rId8"/>
                <a:stretch>
                  <a:fillRect l="-2878" r="-3597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72864" y="3904694"/>
                <a:ext cx="16793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120=4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864" y="3904694"/>
                <a:ext cx="1679361" cy="246221"/>
              </a:xfrm>
              <a:prstGeom prst="rect">
                <a:avLst/>
              </a:prstGeom>
              <a:blipFill>
                <a:blip r:embed="rId9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83222" y="4350057"/>
                <a:ext cx="120736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120=−60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22" y="4350057"/>
                <a:ext cx="1207365" cy="246221"/>
              </a:xfrm>
              <a:prstGeom prst="rect">
                <a:avLst/>
              </a:prstGeom>
              <a:blipFill>
                <a:blip r:embed="rId10"/>
                <a:stretch>
                  <a:fillRect l="-50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29091" y="4830930"/>
                <a:ext cx="78863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091" y="4830930"/>
                <a:ext cx="788634" cy="246221"/>
              </a:xfrm>
              <a:prstGeom prst="rect">
                <a:avLst/>
              </a:prstGeom>
              <a:blipFill>
                <a:blip r:embed="rId11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613037" y="4494807"/>
            <a:ext cx="283216" cy="45153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856092" y="4568661"/>
            <a:ext cx="1414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-60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074675" y="3589285"/>
            <a:ext cx="283216" cy="45153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237831" y="3547729"/>
                <a:ext cx="19917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know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now…</a:t>
                </a:r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831" y="3547729"/>
                <a:ext cx="1991768" cy="523220"/>
              </a:xfrm>
              <a:prstGeom prst="rect">
                <a:avLst/>
              </a:prstGeom>
              <a:blipFill>
                <a:blip r:embed="rId12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978500" y="4061281"/>
            <a:ext cx="283216" cy="45153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212678" y="4099624"/>
            <a:ext cx="1821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 right side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0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31" grpId="0"/>
      <p:bldP spid="43" grpId="0" animBg="1"/>
      <p:bldP spid="44" grpId="0"/>
      <p:bldP spid="46" grpId="0" animBg="1"/>
      <p:bldP spid="27" grpId="0"/>
      <p:bldP spid="28" grpId="0"/>
      <p:bldP spid="30" grpId="0"/>
      <p:bldP spid="32" grpId="0" animBg="1"/>
      <p:bldP spid="33" grpId="0"/>
      <p:bldP spid="34" grpId="0" animBg="1"/>
      <p:bldP spid="35" grpId="0"/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geometric problems involving vectors in 3 dimensions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  <a:r>
                  <a:rPr lang="en-GB" sz="1600" dirty="0">
                    <a:latin typeface="Comic Sans MS" pitchFamily="66" charset="0"/>
                  </a:rPr>
                  <a:t> Vectors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respectively. Prove that diagonals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bisect each other.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Start by assuming there is a point of intersection between the diagonals, called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𝐻</m:t>
                    </m:r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two different ways to get there from O (so, find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𝑂𝐻</m:t>
                        </m:r>
                      </m:e>
                    </m:acc>
                  </m:oMath>
                </a14:m>
                <a:r>
                  <a:rPr lang="en-US" sz="1600" dirty="0">
                    <a:latin typeface="Comic Sans MS" pitchFamily="66" charset="0"/>
                  </a:rPr>
                  <a:t> in two ways). 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</a:rPr>
                  <a:t>One method should involve diagonal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and the other should involve diagonal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199"/>
                <a:ext cx="3827417" cy="4992189"/>
              </a:xfrm>
              <a:blipFill>
                <a:blip r:embed="rId2"/>
                <a:stretch>
                  <a:fillRect t="-611" r="-2707" b="-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875554" y="1521174"/>
            <a:ext cx="2592288" cy="1608746"/>
            <a:chOff x="5292080" y="1460214"/>
            <a:chExt cx="2592288" cy="1608746"/>
          </a:xfrm>
        </p:grpSpPr>
        <p:sp>
          <p:nvSpPr>
            <p:cNvPr id="2" name="Cube 1"/>
            <p:cNvSpPr/>
            <p:nvPr/>
          </p:nvSpPr>
          <p:spPr>
            <a:xfrm>
              <a:off x="5292080" y="1484784"/>
              <a:ext cx="2592288" cy="1584176"/>
            </a:xfrm>
            <a:prstGeom prst="cub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698002" y="2684350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698002" y="146021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300788" y="2690949"/>
              <a:ext cx="385909" cy="37319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75161" y="2621195"/>
                <a:ext cx="181158" cy="215444"/>
              </a:xfrm>
              <a:prstGeom prst="rect">
                <a:avLst/>
              </a:prstGeom>
              <a:blipFill>
                <a:blip r:embed="rId3"/>
                <a:stretch>
                  <a:fillRect l="-16667" r="-10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450" y="3135001"/>
                <a:ext cx="166263" cy="215444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462" y="1345390"/>
                <a:ext cx="159274" cy="215444"/>
              </a:xfrm>
              <a:prstGeom prst="rect">
                <a:avLst/>
              </a:prstGeom>
              <a:blipFill>
                <a:blip r:embed="rId5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879" y="1323618"/>
                <a:ext cx="166263" cy="215444"/>
              </a:xfrm>
              <a:prstGeom prst="rect">
                <a:avLst/>
              </a:prstGeom>
              <a:blipFill>
                <a:blip r:embed="rId6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742" y="1763401"/>
                <a:ext cx="156068" cy="215444"/>
              </a:xfrm>
              <a:prstGeom prst="rect">
                <a:avLst/>
              </a:prstGeom>
              <a:blipFill>
                <a:blip r:embed="rId7"/>
                <a:stretch>
                  <a:fillRect l="-28000" r="-24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856" y="2586361"/>
                <a:ext cx="170368" cy="215444"/>
              </a:xfrm>
              <a:prstGeom prst="rect">
                <a:avLst/>
              </a:prstGeom>
              <a:blipFill>
                <a:blip r:embed="rId8"/>
                <a:stretch>
                  <a:fillRect l="-25000" r="-1785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07383" y="1728566"/>
                <a:ext cx="259759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14545" y="3108876"/>
                <a:ext cx="181158" cy="215444"/>
              </a:xfrm>
              <a:prstGeom prst="rect">
                <a:avLst/>
              </a:prstGeom>
              <a:blipFill>
                <a:blip r:embed="rId10"/>
                <a:stretch>
                  <a:fillRect l="-16667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 flipH="1">
            <a:off x="6927125" y="3127330"/>
            <a:ext cx="643074" cy="6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8215381" y="2832735"/>
            <a:ext cx="154781" cy="1595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8072506" y="2366010"/>
            <a:ext cx="2381" cy="1928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98774" y="3149833"/>
                <a:ext cx="181158" cy="215444"/>
              </a:xfrm>
              <a:prstGeom prst="rect">
                <a:avLst/>
              </a:prstGeom>
              <a:blipFill>
                <a:blip r:embed="rId11"/>
                <a:stretch>
                  <a:fillRect l="-17241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03711" y="2868845"/>
                <a:ext cx="181158" cy="215444"/>
              </a:xfrm>
              <a:prstGeom prst="rect">
                <a:avLst/>
              </a:prstGeom>
              <a:blipFill>
                <a:blip r:embed="rId12"/>
                <a:stretch>
                  <a:fillRect l="-3333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60824" y="2402120"/>
                <a:ext cx="181158" cy="2154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696" y="2103036"/>
                <a:ext cx="176780" cy="215444"/>
              </a:xfrm>
              <a:prstGeom prst="rect">
                <a:avLst/>
              </a:prstGeom>
              <a:blipFill>
                <a:blip r:embed="rId14"/>
                <a:stretch>
                  <a:fillRect l="-24138" r="-172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 flipV="1">
            <a:off x="5904412" y="1556481"/>
            <a:ext cx="2506972" cy="15611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278880" y="1558834"/>
            <a:ext cx="1785257" cy="156754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𝑂𝐸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2" y="1476101"/>
                <a:ext cx="1256946" cy="243015"/>
              </a:xfrm>
              <a:prstGeom prst="rect">
                <a:avLst/>
              </a:prstGeom>
              <a:blipFill>
                <a:blip r:embed="rId15"/>
                <a:stretch>
                  <a:fillRect l="-2913" r="-194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𝐵𝐺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8" y="1828797"/>
                <a:ext cx="1388585" cy="243015"/>
              </a:xfrm>
              <a:prstGeom prst="rect">
                <a:avLst/>
              </a:prstGeom>
              <a:blipFill>
                <a:blip r:embed="rId16"/>
                <a:stretch>
                  <a:fillRect l="-2632" r="-175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450078" y="4349931"/>
                <a:ext cx="993990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𝑂𝐸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8" y="4349931"/>
                <a:ext cx="993990" cy="277768"/>
              </a:xfrm>
              <a:prstGeom prst="rect">
                <a:avLst/>
              </a:prstGeom>
              <a:blipFill>
                <a:blip r:embed="rId17"/>
                <a:stretch>
                  <a:fillRect l="-3681" r="-306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445724" y="4772297"/>
                <a:ext cx="1782667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m:rPr>
                              <m:nor/>
                            </m:rPr>
                            <a:rPr lang="en-GB" sz="1600" b="1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724" y="4772297"/>
                <a:ext cx="1782667" cy="277768"/>
              </a:xfrm>
              <a:prstGeom prst="rect">
                <a:avLst/>
              </a:prstGeom>
              <a:blipFill>
                <a:blip r:embed="rId18"/>
                <a:stretch>
                  <a:fillRect l="-204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450079" y="5212079"/>
                <a:ext cx="1770869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9" y="5212079"/>
                <a:ext cx="1770869" cy="277768"/>
              </a:xfrm>
              <a:prstGeom prst="rect">
                <a:avLst/>
              </a:prstGeom>
              <a:blipFill>
                <a:blip r:embed="rId19"/>
                <a:stretch>
                  <a:fillRect l="-2069" r="-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126842" y="4511038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317646" y="4359655"/>
                <a:ext cx="2512845" cy="550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𝑂𝐸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with the expression above</a:t>
                </a:r>
              </a:p>
            </p:txBody>
          </p:sp>
        </mc:Choice>
        <mc:Fallback xmlns="">
          <p:sp>
            <p:nvSpPr>
              <p:cNvPr id="83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646" y="4359655"/>
                <a:ext cx="2512845" cy="550792"/>
              </a:xfrm>
              <a:prstGeom prst="rect">
                <a:avLst/>
              </a:prstGeom>
              <a:blipFill>
                <a:blip r:embed="rId20"/>
                <a:stretch>
                  <a:fillRect r="-969" b="-9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192156" y="4985655"/>
            <a:ext cx="256540" cy="42659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426504" y="5034570"/>
            <a:ext cx="1872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135302" y="1463040"/>
            <a:ext cx="1333679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5106309" y="4358641"/>
            <a:ext cx="362674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5136788" y="4798423"/>
            <a:ext cx="1055005" cy="2686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4850674" y="3562821"/>
                <a:ext cx="3718561" cy="550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</m:acc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will be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𝑂𝐸</m:t>
                        </m:r>
                      </m:e>
                    </m:acc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but multiplied by a constant (we will use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9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674" y="3562821"/>
                <a:ext cx="3718561" cy="550792"/>
              </a:xfrm>
              <a:prstGeom prst="rect">
                <a:avLst/>
              </a:prstGeom>
              <a:blipFill>
                <a:blip r:embed="rId21"/>
                <a:stretch>
                  <a:fillRect b="-9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357050" y="5586548"/>
                <a:ext cx="1553374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</m:acc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50" y="5586548"/>
                <a:ext cx="1553374" cy="243015"/>
              </a:xfrm>
              <a:prstGeom prst="rect">
                <a:avLst/>
              </a:prstGeom>
              <a:blipFill>
                <a:blip r:embed="rId22"/>
                <a:stretch>
                  <a:fillRect l="-2362" r="-11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85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5" grpId="0"/>
      <p:bldP spid="78" grpId="0"/>
      <p:bldP spid="77" grpId="0"/>
      <p:bldP spid="80" grpId="0"/>
      <p:bldP spid="81" grpId="0"/>
      <p:bldP spid="82" grpId="0" animBg="1"/>
      <p:bldP spid="83" grpId="0"/>
      <p:bldP spid="84" grpId="0" animBg="1"/>
      <p:bldP spid="85" grpId="0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/>
      <p:bldP spid="9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DADED7-F173-4AEC-A1AE-393C478DFF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BA7BA4-05FB-40AA-A5CE-C9FD76A43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520C77-14B5-494B-A5BD-4D4C6FC79FE1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2549</TotalTime>
  <Words>2503</Words>
  <Application>Microsoft Office PowerPoint</Application>
  <PresentationFormat>On-screen Show (4:3)</PresentationFormat>
  <Paragraphs>327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Comic Sans MS</vt:lpstr>
      <vt:lpstr>Stone Temple SF</vt:lpstr>
      <vt:lpstr>Wingdings</vt:lpstr>
      <vt:lpstr>Office Theme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658</cp:revision>
  <dcterms:created xsi:type="dcterms:W3CDTF">2018-04-30T00:32:33Z</dcterms:created>
  <dcterms:modified xsi:type="dcterms:W3CDTF">2020-12-09T21:05:53Z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