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352" r:id="rId5"/>
    <p:sldId id="353" r:id="rId6"/>
    <p:sldId id="362" r:id="rId7"/>
    <p:sldId id="363" r:id="rId8"/>
    <p:sldId id="364" r:id="rId9"/>
    <p:sldId id="365" r:id="rId10"/>
    <p:sldId id="368" r:id="rId11"/>
    <p:sldId id="369" r:id="rId12"/>
    <p:sldId id="370" r:id="rId13"/>
    <p:sldId id="366" r:id="rId14"/>
    <p:sldId id="371" r:id="rId15"/>
    <p:sldId id="372" r:id="rId16"/>
    <p:sldId id="373" r:id="rId17"/>
    <p:sldId id="37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>
      <p:cViewPr varScale="1">
        <p:scale>
          <a:sx n="109" d="100"/>
          <a:sy n="109" d="100"/>
        </p:scale>
        <p:origin x="16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74.png"/><Relationship Id="rId7" Type="http://schemas.openxmlformats.org/officeDocument/2006/relationships/image" Target="../media/image82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10" Type="http://schemas.openxmlformats.org/officeDocument/2006/relationships/image" Target="../media/image85.png"/><Relationship Id="rId4" Type="http://schemas.openxmlformats.org/officeDocument/2006/relationships/image" Target="../media/image75.png"/><Relationship Id="rId9" Type="http://schemas.openxmlformats.org/officeDocument/2006/relationships/image" Target="../media/image8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3" Type="http://schemas.openxmlformats.org/officeDocument/2006/relationships/image" Target="../media/image74.png"/><Relationship Id="rId7" Type="http://schemas.openxmlformats.org/officeDocument/2006/relationships/image" Target="../media/image86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10" Type="http://schemas.openxmlformats.org/officeDocument/2006/relationships/image" Target="../media/image85.png"/><Relationship Id="rId4" Type="http://schemas.openxmlformats.org/officeDocument/2006/relationships/image" Target="../media/image75.png"/><Relationship Id="rId9" Type="http://schemas.openxmlformats.org/officeDocument/2006/relationships/image" Target="../media/image8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13" Type="http://schemas.openxmlformats.org/officeDocument/2006/relationships/image" Target="../media/image100.png"/><Relationship Id="rId18" Type="http://schemas.openxmlformats.org/officeDocument/2006/relationships/image" Target="../media/image105.png"/><Relationship Id="rId3" Type="http://schemas.openxmlformats.org/officeDocument/2006/relationships/image" Target="../media/image90.png"/><Relationship Id="rId7" Type="http://schemas.openxmlformats.org/officeDocument/2006/relationships/image" Target="../media/image94.png"/><Relationship Id="rId12" Type="http://schemas.openxmlformats.org/officeDocument/2006/relationships/image" Target="../media/image99.png"/><Relationship Id="rId17" Type="http://schemas.openxmlformats.org/officeDocument/2006/relationships/image" Target="../media/image104.png"/><Relationship Id="rId2" Type="http://schemas.openxmlformats.org/officeDocument/2006/relationships/image" Target="../media/image89.png"/><Relationship Id="rId16" Type="http://schemas.openxmlformats.org/officeDocument/2006/relationships/image" Target="../media/image103.png"/><Relationship Id="rId20" Type="http://schemas.openxmlformats.org/officeDocument/2006/relationships/image" Target="../media/image1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11" Type="http://schemas.openxmlformats.org/officeDocument/2006/relationships/image" Target="../media/image98.png"/><Relationship Id="rId5" Type="http://schemas.openxmlformats.org/officeDocument/2006/relationships/image" Target="../media/image92.png"/><Relationship Id="rId15" Type="http://schemas.openxmlformats.org/officeDocument/2006/relationships/image" Target="../media/image102.png"/><Relationship Id="rId10" Type="http://schemas.openxmlformats.org/officeDocument/2006/relationships/image" Target="../media/image97.png"/><Relationship Id="rId19" Type="http://schemas.openxmlformats.org/officeDocument/2006/relationships/image" Target="../media/image106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Relationship Id="rId14" Type="http://schemas.openxmlformats.org/officeDocument/2006/relationships/image" Target="../media/image10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53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Relationship Id="rId9" Type="http://schemas.openxmlformats.org/officeDocument/2006/relationships/image" Target="../media/image5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2.png"/><Relationship Id="rId7" Type="http://schemas.openxmlformats.org/officeDocument/2006/relationships/image" Target="../media/image6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97.png"/><Relationship Id="rId18" Type="http://schemas.openxmlformats.org/officeDocument/2006/relationships/image" Target="../media/image702.png"/><Relationship Id="rId17" Type="http://schemas.openxmlformats.org/officeDocument/2006/relationships/image" Target="../media/image701.png"/><Relationship Id="rId16" Type="http://schemas.openxmlformats.org/officeDocument/2006/relationships/image" Target="../media/image700.png"/><Relationship Id="rId20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699.png"/><Relationship Id="rId19" Type="http://schemas.openxmlformats.org/officeDocument/2006/relationships/image" Target="../media/image64.png"/><Relationship Id="rId14" Type="http://schemas.openxmlformats.org/officeDocument/2006/relationships/image" Target="../media/image69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95504" y="2367937"/>
            <a:ext cx="541122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381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Stone Temple SF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381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Stone Temple SF" pitchFamily="2" charset="0"/>
              </a:rPr>
              <a:t>Exercise 12B</a:t>
            </a:r>
          </a:p>
        </p:txBody>
      </p:sp>
    </p:spTree>
    <p:extLst>
      <p:ext uri="{BB962C8B-B14F-4D97-AF65-F5344CB8AC3E}">
        <p14:creationId xmlns:p14="http://schemas.microsoft.com/office/powerpoint/2010/main" val="3666272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vectors to describe movement in 3 dimensions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magnitude of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and hence find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itchFamily="66" charset="0"/>
                  </a:rPr>
                  <a:t>, the unit vector in the direction of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Now divide the original vector by the magnitude calculated…</a:t>
                </a: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668" t="-766" r="-36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53440" y="3757748"/>
                <a:ext cx="2323072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(2)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(−1)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(4)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" y="3757748"/>
                <a:ext cx="2323072" cy="298159"/>
              </a:xfrm>
              <a:prstGeom prst="rect">
                <a:avLst/>
              </a:prstGeom>
              <a:blipFill>
                <a:blip r:embed="rId3"/>
                <a:stretch>
                  <a:fillRect r="-262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66502" y="4284616"/>
                <a:ext cx="934936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02" y="4284616"/>
                <a:ext cx="934936" cy="275268"/>
              </a:xfrm>
              <a:prstGeom prst="rect">
                <a:avLst/>
              </a:prstGeom>
              <a:blipFill>
                <a:blip r:embed="rId4"/>
                <a:stretch>
                  <a:fillRect r="-3896"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28456" y="1658982"/>
                <a:ext cx="14425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6" y="1658982"/>
                <a:ext cx="1442511" cy="246221"/>
              </a:xfrm>
              <a:prstGeom prst="rect">
                <a:avLst/>
              </a:prstGeom>
              <a:blipFill>
                <a:blip r:embed="rId5"/>
                <a:stretch>
                  <a:fillRect l="-1695" r="-2966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24102" y="2177142"/>
                <a:ext cx="2055884" cy="508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102" y="2177142"/>
                <a:ext cx="2055884" cy="508665"/>
              </a:xfrm>
              <a:prstGeom prst="rect">
                <a:avLst/>
              </a:prstGeom>
              <a:blipFill>
                <a:blip r:embed="rId6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3175903" y="3892730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3319742" y="3880511"/>
            <a:ext cx="1609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 and leave as a surd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506931" y="1894114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6720438" y="2003815"/>
                <a:ext cx="138724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</m:oMath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438" y="2003815"/>
                <a:ext cx="1387242" cy="307777"/>
              </a:xfrm>
              <a:prstGeom prst="rect">
                <a:avLst/>
              </a:prstGeom>
              <a:blipFill>
                <a:blip r:embed="rId7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 flipV="1">
            <a:off x="3727269" y="3074127"/>
            <a:ext cx="1828800" cy="50509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5553488" y="3292683"/>
                <a:ext cx="197071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itchFamily="66" charset="0"/>
                  </a:rPr>
                  <a:t>This notation means the ‘unit vector’ parallel to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GB" sz="1400" b="1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488" y="3292683"/>
                <a:ext cx="1970717" cy="738664"/>
              </a:xfrm>
              <a:prstGeom prst="rect">
                <a:avLst/>
              </a:prstGeom>
              <a:blipFill>
                <a:blip r:embed="rId8"/>
                <a:stretch>
                  <a:fillRect t="-1653" r="-310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504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4" grpId="0"/>
      <p:bldP spid="9" grpId="0"/>
      <p:bldP spid="10" grpId="0" animBg="1"/>
      <p:bldP spid="11" grpId="0"/>
      <p:bldP spid="12" grpId="0" animBg="1"/>
      <p:bldP spid="13" grpId="0"/>
      <p:bldP spid="17" grpId="0"/>
      <p:bldP spid="1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vectors to describe movement in 3 dimensions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the vector: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with magnitude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21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calculate the angle between the vector and the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axes…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Consider the diagram to the right, with the exact vector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𝒂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drawn, starting from the origin…</a:t>
                </a: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 make a right angled triangle, which is ‘leaning’ into the 3D space</a:t>
                </a: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‘end’ of the vector is when we use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given, in this case 2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2838" b="-5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6">
            <a:extLst>
              <a:ext uri="{FF2B5EF4-FFF2-40B4-BE49-F238E27FC236}">
                <a16:creationId xmlns:a16="http://schemas.microsoft.com/office/drawing/2014/main" id="{73E0B237-414C-409B-80BA-D9F46D3A1C2A}"/>
              </a:ext>
            </a:extLst>
          </p:cNvPr>
          <p:cNvCxnSpPr/>
          <p:nvPr/>
        </p:nvCxnSpPr>
        <p:spPr>
          <a:xfrm>
            <a:off x="5711600" y="2759634"/>
            <a:ext cx="1965960" cy="64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7">
            <a:extLst>
              <a:ext uri="{FF2B5EF4-FFF2-40B4-BE49-F238E27FC236}">
                <a16:creationId xmlns:a16="http://schemas.microsoft.com/office/drawing/2014/main" id="{D544B20C-049E-4E4B-8FB6-0A10AF6FD171}"/>
              </a:ext>
            </a:extLst>
          </p:cNvPr>
          <p:cNvCxnSpPr/>
          <p:nvPr/>
        </p:nvCxnSpPr>
        <p:spPr>
          <a:xfrm flipV="1">
            <a:off x="5722584" y="1760455"/>
            <a:ext cx="1673352" cy="11978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9">
            <a:extLst>
              <a:ext uri="{FF2B5EF4-FFF2-40B4-BE49-F238E27FC236}">
                <a16:creationId xmlns:a16="http://schemas.microsoft.com/office/drawing/2014/main" id="{969C0138-9231-4E32-AFA3-999C22A6E198}"/>
              </a:ext>
            </a:extLst>
          </p:cNvPr>
          <p:cNvCxnSpPr/>
          <p:nvPr/>
        </p:nvCxnSpPr>
        <p:spPr>
          <a:xfrm flipH="1" flipV="1">
            <a:off x="5902100" y="1248334"/>
            <a:ext cx="12192" cy="18318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4">
            <a:extLst>
              <a:ext uri="{FF2B5EF4-FFF2-40B4-BE49-F238E27FC236}">
                <a16:creationId xmlns:a16="http://schemas.microsoft.com/office/drawing/2014/main" id="{70A26417-E3AC-44FC-B10A-F9F26FDDFB30}"/>
              </a:ext>
            </a:extLst>
          </p:cNvPr>
          <p:cNvSpPr txBox="1"/>
          <p:nvPr/>
        </p:nvSpPr>
        <p:spPr>
          <a:xfrm>
            <a:off x="7390807" y="1514329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20" name="TextBox 15">
            <a:extLst>
              <a:ext uri="{FF2B5EF4-FFF2-40B4-BE49-F238E27FC236}">
                <a16:creationId xmlns:a16="http://schemas.microsoft.com/office/drawing/2014/main" id="{FD00D21E-94FD-48B4-B2F2-CD9054BFCECB}"/>
              </a:ext>
            </a:extLst>
          </p:cNvPr>
          <p:cNvSpPr txBox="1"/>
          <p:nvPr/>
        </p:nvSpPr>
        <p:spPr>
          <a:xfrm>
            <a:off x="7692800" y="3343834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21" name="TextBox 16">
            <a:extLst>
              <a:ext uri="{FF2B5EF4-FFF2-40B4-BE49-F238E27FC236}">
                <a16:creationId xmlns:a16="http://schemas.microsoft.com/office/drawing/2014/main" id="{0CA55135-1437-4F61-826B-188D7DF5557F}"/>
              </a:ext>
            </a:extLst>
          </p:cNvPr>
          <p:cNvSpPr txBox="1"/>
          <p:nvPr/>
        </p:nvSpPr>
        <p:spPr>
          <a:xfrm>
            <a:off x="5638364" y="119171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14">
                <a:extLst>
                  <a:ext uri="{FF2B5EF4-FFF2-40B4-BE49-F238E27FC236}">
                    <a16:creationId xmlns:a16="http://schemas.microsoft.com/office/drawing/2014/main" id="{70A26417-E3AC-44FC-B10A-F9F26FDDFB30}"/>
                  </a:ext>
                </a:extLst>
              </p:cNvPr>
              <p:cNvSpPr txBox="1"/>
              <p:nvPr/>
            </p:nvSpPr>
            <p:spPr>
              <a:xfrm>
                <a:off x="6616963" y="1672989"/>
                <a:ext cx="3754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14">
                <a:extLst>
                  <a:ext uri="{FF2B5EF4-FFF2-40B4-BE49-F238E27FC236}">
                    <a16:creationId xmlns:a16="http://schemas.microsoft.com/office/drawing/2014/main" id="{70A26417-E3AC-44FC-B10A-F9F26FDDF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6963" y="1672989"/>
                <a:ext cx="375424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5169352" y="2330767"/>
            <a:ext cx="914400" cy="914400"/>
          </a:xfrm>
          <a:prstGeom prst="arc">
            <a:avLst>
              <a:gd name="adj1" fmla="val 20574613"/>
              <a:gd name="adj2" fmla="val 70588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097132" y="2634978"/>
                <a:ext cx="18793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132" y="2634978"/>
                <a:ext cx="187937" cy="184666"/>
              </a:xfrm>
              <a:prstGeom prst="rect">
                <a:avLst/>
              </a:prstGeom>
              <a:blipFill>
                <a:blip r:embed="rId4"/>
                <a:stretch>
                  <a:fillRect l="-19355" r="-3226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7">
            <a:extLst>
              <a:ext uri="{FF2B5EF4-FFF2-40B4-BE49-F238E27FC236}">
                <a16:creationId xmlns:a16="http://schemas.microsoft.com/office/drawing/2014/main" id="{D544B20C-049E-4E4B-8FB6-0A10AF6FD171}"/>
              </a:ext>
            </a:extLst>
          </p:cNvPr>
          <p:cNvCxnSpPr/>
          <p:nvPr/>
        </p:nvCxnSpPr>
        <p:spPr>
          <a:xfrm flipV="1">
            <a:off x="6319837" y="1943100"/>
            <a:ext cx="428626" cy="101250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6">
            <a:extLst>
              <a:ext uri="{FF2B5EF4-FFF2-40B4-BE49-F238E27FC236}">
                <a16:creationId xmlns:a16="http://schemas.microsoft.com/office/drawing/2014/main" id="{73E0B237-414C-409B-80BA-D9F46D3A1C2A}"/>
              </a:ext>
            </a:extLst>
          </p:cNvPr>
          <p:cNvCxnSpPr/>
          <p:nvPr/>
        </p:nvCxnSpPr>
        <p:spPr>
          <a:xfrm>
            <a:off x="6267450" y="2827338"/>
            <a:ext cx="95250" cy="3095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904411" y="1950720"/>
            <a:ext cx="836023" cy="8795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6">
            <a:extLst>
              <a:ext uri="{FF2B5EF4-FFF2-40B4-BE49-F238E27FC236}">
                <a16:creationId xmlns:a16="http://schemas.microsoft.com/office/drawing/2014/main" id="{73E0B237-414C-409B-80BA-D9F46D3A1C2A}"/>
              </a:ext>
            </a:extLst>
          </p:cNvPr>
          <p:cNvCxnSpPr/>
          <p:nvPr/>
        </p:nvCxnSpPr>
        <p:spPr>
          <a:xfrm flipH="1">
            <a:off x="6226969" y="2824162"/>
            <a:ext cx="42863" cy="100013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31818" y="2900590"/>
                <a:ext cx="12170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818" y="2900590"/>
                <a:ext cx="121700" cy="184666"/>
              </a:xfrm>
              <a:prstGeom prst="rect">
                <a:avLst/>
              </a:prstGeom>
              <a:blipFill>
                <a:blip r:embed="rId5"/>
                <a:stretch>
                  <a:fillRect l="-15000" r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14">
                <a:extLst>
                  <a:ext uri="{FF2B5EF4-FFF2-40B4-BE49-F238E27FC236}">
                    <a16:creationId xmlns:a16="http://schemas.microsoft.com/office/drawing/2014/main" id="{70A26417-E3AC-44FC-B10A-F9F26FDDFB30}"/>
                  </a:ext>
                </a:extLst>
              </p:cNvPr>
              <p:cNvSpPr txBox="1"/>
              <p:nvPr/>
            </p:nvSpPr>
            <p:spPr>
              <a:xfrm>
                <a:off x="5998654" y="2073583"/>
                <a:ext cx="4890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14">
                <a:extLst>
                  <a:ext uri="{FF2B5EF4-FFF2-40B4-BE49-F238E27FC236}">
                    <a16:creationId xmlns:a16="http://schemas.microsoft.com/office/drawing/2014/main" id="{70A26417-E3AC-44FC-B10A-F9F26FDDF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654" y="2073583"/>
                <a:ext cx="489045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661851" y="2943497"/>
            <a:ext cx="252549" cy="2612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580708" y="4532810"/>
                <a:ext cx="1106329" cy="4547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08" y="4532810"/>
                <a:ext cx="1106329" cy="454740"/>
              </a:xfrm>
              <a:prstGeom prst="rect">
                <a:avLst/>
              </a:prstGeom>
              <a:blipFill>
                <a:blip r:embed="rId7"/>
                <a:stretch>
                  <a:fillRect l="-3297"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76354" y="5164182"/>
                <a:ext cx="1210588" cy="508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354" y="5164182"/>
                <a:ext cx="1210588" cy="508665"/>
              </a:xfrm>
              <a:prstGeom prst="rect">
                <a:avLst/>
              </a:prstGeom>
              <a:blipFill>
                <a:blip r:embed="rId8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911633" y="5952308"/>
                <a:ext cx="100046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=64.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33" y="5952308"/>
                <a:ext cx="1000467" cy="251800"/>
              </a:xfrm>
              <a:prstGeom prst="rect">
                <a:avLst/>
              </a:prstGeom>
              <a:blipFill>
                <a:blip r:embed="rId9"/>
                <a:stretch>
                  <a:fillRect l="-4268" r="-1220" b="-9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740578" y="4837611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5982789" y="4825392"/>
            <a:ext cx="207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 from the diagram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823310" y="5442857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156960" y="5643997"/>
            <a:ext cx="1245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Inverse cos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650377" y="3827416"/>
                <a:ext cx="1142043" cy="509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𝐴𝑑𝑗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𝐻𝑦𝑝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377" y="3827416"/>
                <a:ext cx="1142043" cy="50956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762350" y="4136571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5961019" y="4124352"/>
            <a:ext cx="207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letters from the diagram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23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2" grpId="0" animBg="1"/>
      <p:bldP spid="23" grpId="0"/>
      <p:bldP spid="48" grpId="0"/>
      <p:bldP spid="51" grpId="0"/>
      <p:bldP spid="50" grpId="0" animBg="1"/>
      <p:bldP spid="50" grpId="1" animBg="1"/>
      <p:bldP spid="52" grpId="0"/>
      <p:bldP spid="54" grpId="0"/>
      <p:bldP spid="55" grpId="0"/>
      <p:bldP spid="56" grpId="0" animBg="1"/>
      <p:bldP spid="57" grpId="0"/>
      <p:bldP spid="58" grpId="0" animBg="1"/>
      <p:bldP spid="59" grpId="0"/>
      <p:bldP spid="60" grpId="0"/>
      <p:bldP spid="61" grpId="0" animBg="1"/>
      <p:bldP spid="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vectors to describe movement in 3 dimensions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the vector: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with magnitude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21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calculate the angle between the vector and the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axes…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Consider the diagram to the right, with the exact vector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𝒂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drawn, starting from the origin…</a:t>
                </a: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 make a right angled triangle, which is ‘leaning’ into the 3D space</a:t>
                </a: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‘end’ of the vector is when we use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given, in this case 2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2838" b="-5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6">
            <a:extLst>
              <a:ext uri="{FF2B5EF4-FFF2-40B4-BE49-F238E27FC236}">
                <a16:creationId xmlns:a16="http://schemas.microsoft.com/office/drawing/2014/main" id="{73E0B237-414C-409B-80BA-D9F46D3A1C2A}"/>
              </a:ext>
            </a:extLst>
          </p:cNvPr>
          <p:cNvCxnSpPr/>
          <p:nvPr/>
        </p:nvCxnSpPr>
        <p:spPr>
          <a:xfrm>
            <a:off x="5711600" y="2759634"/>
            <a:ext cx="1965960" cy="64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7">
            <a:extLst>
              <a:ext uri="{FF2B5EF4-FFF2-40B4-BE49-F238E27FC236}">
                <a16:creationId xmlns:a16="http://schemas.microsoft.com/office/drawing/2014/main" id="{D544B20C-049E-4E4B-8FB6-0A10AF6FD171}"/>
              </a:ext>
            </a:extLst>
          </p:cNvPr>
          <p:cNvCxnSpPr/>
          <p:nvPr/>
        </p:nvCxnSpPr>
        <p:spPr>
          <a:xfrm flipV="1">
            <a:off x="5722584" y="1760455"/>
            <a:ext cx="1673352" cy="11978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9">
            <a:extLst>
              <a:ext uri="{FF2B5EF4-FFF2-40B4-BE49-F238E27FC236}">
                <a16:creationId xmlns:a16="http://schemas.microsoft.com/office/drawing/2014/main" id="{969C0138-9231-4E32-AFA3-999C22A6E198}"/>
              </a:ext>
            </a:extLst>
          </p:cNvPr>
          <p:cNvCxnSpPr/>
          <p:nvPr/>
        </p:nvCxnSpPr>
        <p:spPr>
          <a:xfrm flipH="1" flipV="1">
            <a:off x="5902100" y="1248334"/>
            <a:ext cx="12192" cy="18318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4">
            <a:extLst>
              <a:ext uri="{FF2B5EF4-FFF2-40B4-BE49-F238E27FC236}">
                <a16:creationId xmlns:a16="http://schemas.microsoft.com/office/drawing/2014/main" id="{70A26417-E3AC-44FC-B10A-F9F26FDDFB30}"/>
              </a:ext>
            </a:extLst>
          </p:cNvPr>
          <p:cNvSpPr txBox="1"/>
          <p:nvPr/>
        </p:nvSpPr>
        <p:spPr>
          <a:xfrm>
            <a:off x="7390807" y="1514329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20" name="TextBox 15">
            <a:extLst>
              <a:ext uri="{FF2B5EF4-FFF2-40B4-BE49-F238E27FC236}">
                <a16:creationId xmlns:a16="http://schemas.microsoft.com/office/drawing/2014/main" id="{FD00D21E-94FD-48B4-B2F2-CD9054BFCECB}"/>
              </a:ext>
            </a:extLst>
          </p:cNvPr>
          <p:cNvSpPr txBox="1"/>
          <p:nvPr/>
        </p:nvSpPr>
        <p:spPr>
          <a:xfrm>
            <a:off x="7692800" y="3343834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21" name="TextBox 16">
            <a:extLst>
              <a:ext uri="{FF2B5EF4-FFF2-40B4-BE49-F238E27FC236}">
                <a16:creationId xmlns:a16="http://schemas.microsoft.com/office/drawing/2014/main" id="{0CA55135-1437-4F61-826B-188D7DF5557F}"/>
              </a:ext>
            </a:extLst>
          </p:cNvPr>
          <p:cNvSpPr txBox="1"/>
          <p:nvPr/>
        </p:nvSpPr>
        <p:spPr>
          <a:xfrm>
            <a:off x="5638364" y="119171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14">
                <a:extLst>
                  <a:ext uri="{FF2B5EF4-FFF2-40B4-BE49-F238E27FC236}">
                    <a16:creationId xmlns:a16="http://schemas.microsoft.com/office/drawing/2014/main" id="{70A26417-E3AC-44FC-B10A-F9F26FDDFB30}"/>
                  </a:ext>
                </a:extLst>
              </p:cNvPr>
              <p:cNvSpPr txBox="1"/>
              <p:nvPr/>
            </p:nvSpPr>
            <p:spPr>
              <a:xfrm>
                <a:off x="6616963" y="1672989"/>
                <a:ext cx="3754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14">
                <a:extLst>
                  <a:ext uri="{FF2B5EF4-FFF2-40B4-BE49-F238E27FC236}">
                    <a16:creationId xmlns:a16="http://schemas.microsoft.com/office/drawing/2014/main" id="{70A26417-E3AC-44FC-B10A-F9F26FDDF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6963" y="1672989"/>
                <a:ext cx="375424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5169352" y="2330767"/>
            <a:ext cx="914400" cy="914400"/>
          </a:xfrm>
          <a:prstGeom prst="arc">
            <a:avLst>
              <a:gd name="adj1" fmla="val 20574613"/>
              <a:gd name="adj2" fmla="val 70588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097132" y="2634978"/>
                <a:ext cx="18793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132" y="2634978"/>
                <a:ext cx="187937" cy="184666"/>
              </a:xfrm>
              <a:prstGeom prst="rect">
                <a:avLst/>
              </a:prstGeom>
              <a:blipFill>
                <a:blip r:embed="rId4"/>
                <a:stretch>
                  <a:fillRect l="-19355" r="-3226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7">
            <a:extLst>
              <a:ext uri="{FF2B5EF4-FFF2-40B4-BE49-F238E27FC236}">
                <a16:creationId xmlns:a16="http://schemas.microsoft.com/office/drawing/2014/main" id="{D544B20C-049E-4E4B-8FB6-0A10AF6FD171}"/>
              </a:ext>
            </a:extLst>
          </p:cNvPr>
          <p:cNvCxnSpPr/>
          <p:nvPr/>
        </p:nvCxnSpPr>
        <p:spPr>
          <a:xfrm flipV="1">
            <a:off x="6319837" y="1943100"/>
            <a:ext cx="428626" cy="101250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6">
            <a:extLst>
              <a:ext uri="{FF2B5EF4-FFF2-40B4-BE49-F238E27FC236}">
                <a16:creationId xmlns:a16="http://schemas.microsoft.com/office/drawing/2014/main" id="{73E0B237-414C-409B-80BA-D9F46D3A1C2A}"/>
              </a:ext>
            </a:extLst>
          </p:cNvPr>
          <p:cNvCxnSpPr/>
          <p:nvPr/>
        </p:nvCxnSpPr>
        <p:spPr>
          <a:xfrm>
            <a:off x="6267450" y="2827338"/>
            <a:ext cx="95250" cy="3095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904411" y="1950720"/>
            <a:ext cx="836023" cy="8795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6">
            <a:extLst>
              <a:ext uri="{FF2B5EF4-FFF2-40B4-BE49-F238E27FC236}">
                <a16:creationId xmlns:a16="http://schemas.microsoft.com/office/drawing/2014/main" id="{73E0B237-414C-409B-80BA-D9F46D3A1C2A}"/>
              </a:ext>
            </a:extLst>
          </p:cNvPr>
          <p:cNvCxnSpPr/>
          <p:nvPr/>
        </p:nvCxnSpPr>
        <p:spPr>
          <a:xfrm flipH="1">
            <a:off x="6226969" y="2824162"/>
            <a:ext cx="42863" cy="100013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31818" y="2900590"/>
                <a:ext cx="12170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818" y="2900590"/>
                <a:ext cx="121700" cy="184666"/>
              </a:xfrm>
              <a:prstGeom prst="rect">
                <a:avLst/>
              </a:prstGeom>
              <a:blipFill>
                <a:blip r:embed="rId5"/>
                <a:stretch>
                  <a:fillRect l="-15000" r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14">
                <a:extLst>
                  <a:ext uri="{FF2B5EF4-FFF2-40B4-BE49-F238E27FC236}">
                    <a16:creationId xmlns:a16="http://schemas.microsoft.com/office/drawing/2014/main" id="{70A26417-E3AC-44FC-B10A-F9F26FDDFB30}"/>
                  </a:ext>
                </a:extLst>
              </p:cNvPr>
              <p:cNvSpPr txBox="1"/>
              <p:nvPr/>
            </p:nvSpPr>
            <p:spPr>
              <a:xfrm>
                <a:off x="5998654" y="2073583"/>
                <a:ext cx="4890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14">
                <a:extLst>
                  <a:ext uri="{FF2B5EF4-FFF2-40B4-BE49-F238E27FC236}">
                    <a16:creationId xmlns:a16="http://schemas.microsoft.com/office/drawing/2014/main" id="{70A26417-E3AC-44FC-B10A-F9F26FDDF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654" y="2073583"/>
                <a:ext cx="489045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580708" y="4532810"/>
                <a:ext cx="1106329" cy="4547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08" y="4532810"/>
                <a:ext cx="1106329" cy="454740"/>
              </a:xfrm>
              <a:prstGeom prst="rect">
                <a:avLst/>
              </a:prstGeom>
              <a:blipFill>
                <a:blip r:embed="rId7"/>
                <a:stretch>
                  <a:fillRect l="-3846" t="-2703"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76354" y="5164182"/>
                <a:ext cx="1216615" cy="508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354" y="5164182"/>
                <a:ext cx="1216615" cy="508665"/>
              </a:xfrm>
              <a:prstGeom prst="rect">
                <a:avLst/>
              </a:prstGeom>
              <a:blipFill>
                <a:blip r:embed="rId8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911633" y="5952308"/>
                <a:ext cx="1120307" cy="2768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=102.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33" y="5952308"/>
                <a:ext cx="1120307" cy="276871"/>
              </a:xfrm>
              <a:prstGeom prst="rect">
                <a:avLst/>
              </a:prstGeom>
              <a:blipFill>
                <a:blip r:embed="rId9"/>
                <a:stretch>
                  <a:fillRect l="-3825" r="-1093" b="-19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740578" y="4837611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5982789" y="4825392"/>
            <a:ext cx="207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 from the diagram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936522" y="5442857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270172" y="5643997"/>
            <a:ext cx="1245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Inverse cos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4214949" y="3736820"/>
                <a:ext cx="478100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You can use a very similar process for the angles between the axes, with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from the vector instead…</a:t>
                </a:r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949" y="3736820"/>
                <a:ext cx="4781005" cy="738664"/>
              </a:xfrm>
              <a:prstGeom prst="rect">
                <a:avLst/>
              </a:prstGeom>
              <a:blipFill>
                <a:blip r:embed="rId10"/>
                <a:stretch>
                  <a:fillRect t="-1653" r="-127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923108" y="2952205"/>
            <a:ext cx="330926" cy="2612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56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4" grpId="0"/>
      <p:bldP spid="55" grpId="0"/>
      <p:bldP spid="56" grpId="0" animBg="1"/>
      <p:bldP spid="57" grpId="0"/>
      <p:bldP spid="58" grpId="0" animBg="1"/>
      <p:bldP spid="59" grpId="0"/>
      <p:bldP spid="31" grpId="0"/>
      <p:bldP spid="32" grpId="0" animBg="1"/>
      <p:bldP spid="3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vectors to describe movement in 3 dimensions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the vector: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with magnitude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21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calculate the angle between the vector and the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axes…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Consider the diagram to the right, with the exact vector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𝒂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drawn, starting from the origin…</a:t>
                </a: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 make a right angled triangle, which is ‘leaning’ into the 3D space</a:t>
                </a: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‘end’ of the vector is when we use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given, in this case 2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2838" b="-5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6">
            <a:extLst>
              <a:ext uri="{FF2B5EF4-FFF2-40B4-BE49-F238E27FC236}">
                <a16:creationId xmlns:a16="http://schemas.microsoft.com/office/drawing/2014/main" id="{73E0B237-414C-409B-80BA-D9F46D3A1C2A}"/>
              </a:ext>
            </a:extLst>
          </p:cNvPr>
          <p:cNvCxnSpPr/>
          <p:nvPr/>
        </p:nvCxnSpPr>
        <p:spPr>
          <a:xfrm>
            <a:off x="5711600" y="2759634"/>
            <a:ext cx="1965960" cy="64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7">
            <a:extLst>
              <a:ext uri="{FF2B5EF4-FFF2-40B4-BE49-F238E27FC236}">
                <a16:creationId xmlns:a16="http://schemas.microsoft.com/office/drawing/2014/main" id="{D544B20C-049E-4E4B-8FB6-0A10AF6FD171}"/>
              </a:ext>
            </a:extLst>
          </p:cNvPr>
          <p:cNvCxnSpPr/>
          <p:nvPr/>
        </p:nvCxnSpPr>
        <p:spPr>
          <a:xfrm flipV="1">
            <a:off x="5722584" y="1760455"/>
            <a:ext cx="1673352" cy="11978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9">
            <a:extLst>
              <a:ext uri="{FF2B5EF4-FFF2-40B4-BE49-F238E27FC236}">
                <a16:creationId xmlns:a16="http://schemas.microsoft.com/office/drawing/2014/main" id="{969C0138-9231-4E32-AFA3-999C22A6E198}"/>
              </a:ext>
            </a:extLst>
          </p:cNvPr>
          <p:cNvCxnSpPr/>
          <p:nvPr/>
        </p:nvCxnSpPr>
        <p:spPr>
          <a:xfrm flipH="1" flipV="1">
            <a:off x="5902100" y="1248334"/>
            <a:ext cx="12192" cy="18318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4">
            <a:extLst>
              <a:ext uri="{FF2B5EF4-FFF2-40B4-BE49-F238E27FC236}">
                <a16:creationId xmlns:a16="http://schemas.microsoft.com/office/drawing/2014/main" id="{70A26417-E3AC-44FC-B10A-F9F26FDDFB30}"/>
              </a:ext>
            </a:extLst>
          </p:cNvPr>
          <p:cNvSpPr txBox="1"/>
          <p:nvPr/>
        </p:nvSpPr>
        <p:spPr>
          <a:xfrm>
            <a:off x="7390807" y="1514329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20" name="TextBox 15">
            <a:extLst>
              <a:ext uri="{FF2B5EF4-FFF2-40B4-BE49-F238E27FC236}">
                <a16:creationId xmlns:a16="http://schemas.microsoft.com/office/drawing/2014/main" id="{FD00D21E-94FD-48B4-B2F2-CD9054BFCECB}"/>
              </a:ext>
            </a:extLst>
          </p:cNvPr>
          <p:cNvSpPr txBox="1"/>
          <p:nvPr/>
        </p:nvSpPr>
        <p:spPr>
          <a:xfrm>
            <a:off x="7692800" y="3343834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21" name="TextBox 16">
            <a:extLst>
              <a:ext uri="{FF2B5EF4-FFF2-40B4-BE49-F238E27FC236}">
                <a16:creationId xmlns:a16="http://schemas.microsoft.com/office/drawing/2014/main" id="{0CA55135-1437-4F61-826B-188D7DF5557F}"/>
              </a:ext>
            </a:extLst>
          </p:cNvPr>
          <p:cNvSpPr txBox="1"/>
          <p:nvPr/>
        </p:nvSpPr>
        <p:spPr>
          <a:xfrm>
            <a:off x="5638364" y="119171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14">
                <a:extLst>
                  <a:ext uri="{FF2B5EF4-FFF2-40B4-BE49-F238E27FC236}">
                    <a16:creationId xmlns:a16="http://schemas.microsoft.com/office/drawing/2014/main" id="{70A26417-E3AC-44FC-B10A-F9F26FDDFB30}"/>
                  </a:ext>
                </a:extLst>
              </p:cNvPr>
              <p:cNvSpPr txBox="1"/>
              <p:nvPr/>
            </p:nvSpPr>
            <p:spPr>
              <a:xfrm>
                <a:off x="6616963" y="1672989"/>
                <a:ext cx="3754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14">
                <a:extLst>
                  <a:ext uri="{FF2B5EF4-FFF2-40B4-BE49-F238E27FC236}">
                    <a16:creationId xmlns:a16="http://schemas.microsoft.com/office/drawing/2014/main" id="{70A26417-E3AC-44FC-B10A-F9F26FDDF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6963" y="1672989"/>
                <a:ext cx="375424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5169352" y="2330767"/>
            <a:ext cx="914400" cy="914400"/>
          </a:xfrm>
          <a:prstGeom prst="arc">
            <a:avLst>
              <a:gd name="adj1" fmla="val 20574613"/>
              <a:gd name="adj2" fmla="val 70588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097132" y="2634978"/>
                <a:ext cx="18793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132" y="2634978"/>
                <a:ext cx="187937" cy="184666"/>
              </a:xfrm>
              <a:prstGeom prst="rect">
                <a:avLst/>
              </a:prstGeom>
              <a:blipFill>
                <a:blip r:embed="rId4"/>
                <a:stretch>
                  <a:fillRect l="-19355" r="-3226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7">
            <a:extLst>
              <a:ext uri="{FF2B5EF4-FFF2-40B4-BE49-F238E27FC236}">
                <a16:creationId xmlns:a16="http://schemas.microsoft.com/office/drawing/2014/main" id="{D544B20C-049E-4E4B-8FB6-0A10AF6FD171}"/>
              </a:ext>
            </a:extLst>
          </p:cNvPr>
          <p:cNvCxnSpPr/>
          <p:nvPr/>
        </p:nvCxnSpPr>
        <p:spPr>
          <a:xfrm flipV="1">
            <a:off x="6319837" y="1943100"/>
            <a:ext cx="428626" cy="101250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6">
            <a:extLst>
              <a:ext uri="{FF2B5EF4-FFF2-40B4-BE49-F238E27FC236}">
                <a16:creationId xmlns:a16="http://schemas.microsoft.com/office/drawing/2014/main" id="{73E0B237-414C-409B-80BA-D9F46D3A1C2A}"/>
              </a:ext>
            </a:extLst>
          </p:cNvPr>
          <p:cNvCxnSpPr/>
          <p:nvPr/>
        </p:nvCxnSpPr>
        <p:spPr>
          <a:xfrm>
            <a:off x="6267450" y="2827338"/>
            <a:ext cx="95250" cy="3095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904411" y="1950720"/>
            <a:ext cx="836023" cy="8795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6">
            <a:extLst>
              <a:ext uri="{FF2B5EF4-FFF2-40B4-BE49-F238E27FC236}">
                <a16:creationId xmlns:a16="http://schemas.microsoft.com/office/drawing/2014/main" id="{73E0B237-414C-409B-80BA-D9F46D3A1C2A}"/>
              </a:ext>
            </a:extLst>
          </p:cNvPr>
          <p:cNvCxnSpPr/>
          <p:nvPr/>
        </p:nvCxnSpPr>
        <p:spPr>
          <a:xfrm flipH="1">
            <a:off x="6226969" y="2824162"/>
            <a:ext cx="42863" cy="100013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31818" y="2900590"/>
                <a:ext cx="12170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818" y="2900590"/>
                <a:ext cx="121700" cy="184666"/>
              </a:xfrm>
              <a:prstGeom prst="rect">
                <a:avLst/>
              </a:prstGeom>
              <a:blipFill>
                <a:blip r:embed="rId5"/>
                <a:stretch>
                  <a:fillRect l="-15000" r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14">
                <a:extLst>
                  <a:ext uri="{FF2B5EF4-FFF2-40B4-BE49-F238E27FC236}">
                    <a16:creationId xmlns:a16="http://schemas.microsoft.com/office/drawing/2014/main" id="{70A26417-E3AC-44FC-B10A-F9F26FDDFB30}"/>
                  </a:ext>
                </a:extLst>
              </p:cNvPr>
              <p:cNvSpPr txBox="1"/>
              <p:nvPr/>
            </p:nvSpPr>
            <p:spPr>
              <a:xfrm>
                <a:off x="5998654" y="2073583"/>
                <a:ext cx="4890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14">
                <a:extLst>
                  <a:ext uri="{FF2B5EF4-FFF2-40B4-BE49-F238E27FC236}">
                    <a16:creationId xmlns:a16="http://schemas.microsoft.com/office/drawing/2014/main" id="{70A26417-E3AC-44FC-B10A-F9F26FDDF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654" y="2073583"/>
                <a:ext cx="489045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580708" y="4532810"/>
                <a:ext cx="1106329" cy="4547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08" y="4532810"/>
                <a:ext cx="1106329" cy="454740"/>
              </a:xfrm>
              <a:prstGeom prst="rect">
                <a:avLst/>
              </a:prstGeom>
              <a:blipFill>
                <a:blip r:embed="rId7"/>
                <a:stretch>
                  <a:fillRect l="-3297" t="-2703"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76354" y="5164182"/>
                <a:ext cx="1216615" cy="508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354" y="5164182"/>
                <a:ext cx="1216615" cy="508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911633" y="5952308"/>
                <a:ext cx="1006494" cy="2768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=29.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33" y="5952308"/>
                <a:ext cx="1006494" cy="276871"/>
              </a:xfrm>
              <a:prstGeom prst="rect">
                <a:avLst/>
              </a:prstGeom>
              <a:blipFill>
                <a:blip r:embed="rId9"/>
                <a:stretch>
                  <a:fillRect l="-4242" r="-1212" b="-19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740578" y="4837611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5982789" y="4825392"/>
            <a:ext cx="207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 from the diagram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936522" y="5442857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270172" y="5643997"/>
            <a:ext cx="1245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Inverse cos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4214949" y="3736820"/>
                <a:ext cx="478100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You can use a very similar process for the angles between the axes, with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from the vector instead…</a:t>
                </a:r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949" y="3736820"/>
                <a:ext cx="4781005" cy="738664"/>
              </a:xfrm>
              <a:prstGeom prst="rect">
                <a:avLst/>
              </a:prstGeom>
              <a:blipFill>
                <a:blip r:embed="rId10"/>
                <a:stretch>
                  <a:fillRect t="-1653" r="-127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1227907" y="2934788"/>
            <a:ext cx="496389" cy="2612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68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4" grpId="0"/>
      <p:bldP spid="55" grpId="0"/>
      <p:bldP spid="56" grpId="0" animBg="1"/>
      <p:bldP spid="57" grpId="0"/>
      <p:bldP spid="58" grpId="0" animBg="1"/>
      <p:bldP spid="59" grpId="0"/>
      <p:bldP spid="31" grpId="0"/>
      <p:bldP spid="32" grpId="0" animBg="1"/>
      <p:bldP spid="3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97235" y="3742509"/>
                <a:ext cx="2401747" cy="353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|</m:t>
                      </m:r>
                      <m:r>
                        <a:rPr lang="en-GB" sz="1400" b="0" i="1" smtClean="0">
                          <a:latin typeface="Cambria Math"/>
                        </a:rPr>
                        <m:t>𝐴𝐵</m:t>
                      </m:r>
                      <m:r>
                        <a:rPr lang="en-GB" sz="1400" b="0" i="1" smtClean="0">
                          <a:latin typeface="Cambria Math"/>
                        </a:rPr>
                        <m:t>|=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(−1)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(−8)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35" y="3742509"/>
                <a:ext cx="2401747" cy="353238"/>
              </a:xfrm>
              <a:prstGeom prst="rect">
                <a:avLst/>
              </a:prstGeom>
              <a:blipFill>
                <a:blip r:embed="rId2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97235" y="2218509"/>
                <a:ext cx="1676399" cy="660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𝐴𝐵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35" y="2218509"/>
                <a:ext cx="1676399" cy="6606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97235" y="2904309"/>
                <a:ext cx="1219200" cy="662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𝐴𝐵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−8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35" y="2904309"/>
                <a:ext cx="1219200" cy="6621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97235" y="1913709"/>
                <a:ext cx="11320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𝐴𝐵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1" i="1" smtClean="0">
                          <a:latin typeface="Cambria Math"/>
                        </a:rPr>
                        <m:t>𝒃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1" i="1" smtClean="0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35" y="1913709"/>
                <a:ext cx="113204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97235" y="4123509"/>
                <a:ext cx="112530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|</m:t>
                      </m:r>
                      <m:r>
                        <a:rPr lang="en-GB" sz="1400" b="0" i="1" smtClean="0">
                          <a:latin typeface="Cambria Math"/>
                        </a:rPr>
                        <m:t>𝐴𝐵</m:t>
                      </m:r>
                      <m:r>
                        <a:rPr lang="en-GB" sz="1400" b="0" i="1" smtClean="0">
                          <a:latin typeface="Cambria Math"/>
                        </a:rPr>
                        <m:t>|=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69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35" y="4123509"/>
                <a:ext cx="1125308" cy="333168"/>
              </a:xfrm>
              <a:prstGeom prst="rect">
                <a:avLst/>
              </a:prstGeom>
              <a:blipFill>
                <a:blip r:embed="rId6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97235" y="4656909"/>
                <a:ext cx="1905000" cy="368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|</m:t>
                      </m:r>
                      <m:r>
                        <a:rPr lang="en-GB" sz="1400" b="0" i="1" smtClean="0">
                          <a:latin typeface="Cambria Math"/>
                        </a:rPr>
                        <m:t>𝑂𝐴</m:t>
                      </m:r>
                      <m:r>
                        <a:rPr lang="en-GB" sz="1400" b="0" i="1" smtClean="0">
                          <a:latin typeface="Cambria Math"/>
                        </a:rPr>
                        <m:t>|=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35" y="4656909"/>
                <a:ext cx="1905000" cy="368755"/>
              </a:xfrm>
              <a:prstGeom prst="rect">
                <a:avLst/>
              </a:prstGeom>
              <a:blipFill>
                <a:blip r:embed="rId7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97235" y="5037909"/>
                <a:ext cx="11430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|</m:t>
                      </m:r>
                      <m:r>
                        <a:rPr lang="en-GB" sz="1400" b="0" i="1" smtClean="0">
                          <a:latin typeface="Cambria Math"/>
                        </a:rPr>
                        <m:t>𝑂𝐴</m:t>
                      </m:r>
                      <m:r>
                        <a:rPr lang="en-GB" sz="1400" b="0" i="1" smtClean="0">
                          <a:latin typeface="Cambria Math"/>
                        </a:rPr>
                        <m:t>|=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69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35" y="5037909"/>
                <a:ext cx="1143000" cy="333168"/>
              </a:xfrm>
              <a:prstGeom prst="rect">
                <a:avLst/>
              </a:prstGeom>
              <a:blipFill>
                <a:blip r:embed="rId8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97235" y="5540584"/>
                <a:ext cx="22098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|</m:t>
                      </m:r>
                      <m:r>
                        <a:rPr lang="en-GB" sz="1400" b="0" i="1" smtClean="0">
                          <a:latin typeface="Cambria Math"/>
                        </a:rPr>
                        <m:t>𝑂𝐵</m:t>
                      </m:r>
                      <m:r>
                        <a:rPr lang="en-GB" sz="1400" b="0" i="1" smtClean="0">
                          <a:latin typeface="Cambria Math"/>
                        </a:rPr>
                        <m:t>|=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(−1)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35" y="5540584"/>
                <a:ext cx="2209800" cy="353238"/>
              </a:xfrm>
              <a:prstGeom prst="rect">
                <a:avLst/>
              </a:prstGeom>
              <a:blipFill>
                <a:blip r:embed="rId9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97235" y="5921584"/>
                <a:ext cx="11430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|</m:t>
                      </m:r>
                      <m:r>
                        <a:rPr lang="en-GB" sz="1400" b="0" i="1" smtClean="0">
                          <a:latin typeface="Cambria Math"/>
                        </a:rPr>
                        <m:t>𝑂𝐵</m:t>
                      </m:r>
                      <m:r>
                        <a:rPr lang="en-GB" sz="1400" b="0" i="1" smtClean="0">
                          <a:latin typeface="Cambria Math"/>
                        </a:rPr>
                        <m:t>|=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26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35" y="5921584"/>
                <a:ext cx="1143000" cy="333168"/>
              </a:xfrm>
              <a:prstGeom prst="rect">
                <a:avLst/>
              </a:prstGeom>
              <a:blipFill>
                <a:blip r:embed="rId10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4117427" y="1928635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118998" y="2410974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129995" y="3100702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159846" y="3781004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170844" y="4178501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70844" y="4725255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181842" y="5094472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172415" y="5584665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83413" y="5963309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121435" y="1913709"/>
            <a:ext cx="177805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Find the vector AB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73835" y="3818709"/>
            <a:ext cx="160019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find the magnitude of AB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045235" y="4961709"/>
            <a:ext cx="19812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Find the magnitude of OA and OB using their position vectors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8550381" y="1952202"/>
            <a:ext cx="228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8523672" y="4074804"/>
            <a:ext cx="228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469441" y="5217018"/>
            <a:ext cx="228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8149742" y="5228016"/>
            <a:ext cx="228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273912" y="6010292"/>
            <a:ext cx="320649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Isosceles as 2 vectors have equal magnitudes</a:t>
            </a: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vectors to describe movement in 3 dimensions</a:t>
                </a:r>
              </a:p>
              <a:p>
                <a:pPr marL="0" indent="0" algn="ctr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have position vectors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relative to a fixed origin O. 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sz="1600" dirty="0">
                    <a:latin typeface="Comic Sans MS" pitchFamily="66" charset="0"/>
                  </a:rPr>
                  <a:t> and show that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is isosceles.</a:t>
                </a:r>
              </a:p>
            </p:txBody>
          </p:sp>
        </mc:Choice>
        <mc:Fallback xmlns="">
          <p:sp>
            <p:nvSpPr>
              <p:cNvPr id="40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  <a:blipFill>
                <a:blip r:embed="rId11"/>
                <a:stretch>
                  <a:fillRect l="-334" t="-766" r="-28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 flipV="1">
            <a:off x="849086" y="4245429"/>
            <a:ext cx="1158240" cy="155883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2029097" y="4223659"/>
            <a:ext cx="905691" cy="1889759"/>
          </a:xfrm>
          <a:prstGeom prst="line">
            <a:avLst/>
          </a:prstGeom>
          <a:ln w="2540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40378" y="5786847"/>
            <a:ext cx="2068285" cy="317862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57349" y="5677989"/>
                <a:ext cx="3509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49" y="5677989"/>
                <a:ext cx="35093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846218" y="3953691"/>
                <a:ext cx="3509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218" y="3953691"/>
                <a:ext cx="35093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847704" y="6035040"/>
                <a:ext cx="3509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7704" y="6035040"/>
                <a:ext cx="35093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927464" y="4445726"/>
                <a:ext cx="542905" cy="6605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464" y="4445726"/>
                <a:ext cx="542905" cy="6605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484813" y="6013268"/>
                <a:ext cx="677558" cy="660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813" y="6013268"/>
                <a:ext cx="677558" cy="66069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407921" y="4593772"/>
                <a:ext cx="677558" cy="660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921" y="4593772"/>
                <a:ext cx="677558" cy="66069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165463" y="3892732"/>
            <a:ext cx="9056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Sketch (not to scale)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869475" y="5233851"/>
                <a:ext cx="541430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69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475" y="5233851"/>
                <a:ext cx="541430" cy="33316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66058" y="5107577"/>
                <a:ext cx="541430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69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8" y="5107577"/>
                <a:ext cx="541430" cy="33316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120537" y="6156961"/>
                <a:ext cx="541430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26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537" y="6156961"/>
                <a:ext cx="541430" cy="33316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515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30" grpId="0" animBg="1"/>
      <p:bldP spid="31" grpId="0" animBg="1"/>
      <p:bldP spid="32" grpId="0" animBg="1"/>
      <p:bldP spid="37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use vectors to describe movement in 3 dimensions</a:t>
            </a:r>
          </a:p>
          <a:p>
            <a:pPr marL="0" indent="0" algn="ctr">
              <a:buNone/>
            </a:pPr>
            <a:endParaRPr lang="en-US" sz="16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</a:rPr>
              <a:t>You can use 3D vectors to describe movement in 3 dimensions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CE0D173-25C6-41D5-BA25-7DCADD17FD69}"/>
                  </a:ext>
                </a:extLst>
              </p:cNvPr>
              <p:cNvSpPr txBox="1"/>
              <p:nvPr/>
            </p:nvSpPr>
            <p:spPr>
              <a:xfrm>
                <a:off x="1052003" y="3599895"/>
                <a:ext cx="659988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CE0D173-25C6-41D5-BA25-7DCADD17F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003" y="3599895"/>
                <a:ext cx="659988" cy="5697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6">
            <a:extLst>
              <a:ext uri="{FF2B5EF4-FFF2-40B4-BE49-F238E27FC236}">
                <a16:creationId xmlns:a16="http://schemas.microsoft.com/office/drawing/2014/main" id="{73E0B237-414C-409B-80BA-D9F46D3A1C2A}"/>
              </a:ext>
            </a:extLst>
          </p:cNvPr>
          <p:cNvCxnSpPr/>
          <p:nvPr/>
        </p:nvCxnSpPr>
        <p:spPr>
          <a:xfrm>
            <a:off x="4056971" y="5110948"/>
            <a:ext cx="1965960" cy="64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7">
            <a:extLst>
              <a:ext uri="{FF2B5EF4-FFF2-40B4-BE49-F238E27FC236}">
                <a16:creationId xmlns:a16="http://schemas.microsoft.com/office/drawing/2014/main" id="{D544B20C-049E-4E4B-8FB6-0A10AF6FD171}"/>
              </a:ext>
            </a:extLst>
          </p:cNvPr>
          <p:cNvCxnSpPr/>
          <p:nvPr/>
        </p:nvCxnSpPr>
        <p:spPr>
          <a:xfrm rot="10800000" flipV="1">
            <a:off x="2813921" y="5026169"/>
            <a:ext cx="1673352" cy="11978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9">
            <a:extLst>
              <a:ext uri="{FF2B5EF4-FFF2-40B4-BE49-F238E27FC236}">
                <a16:creationId xmlns:a16="http://schemas.microsoft.com/office/drawing/2014/main" id="{969C0138-9231-4E32-AFA3-999C22A6E198}"/>
              </a:ext>
            </a:extLst>
          </p:cNvPr>
          <p:cNvCxnSpPr/>
          <p:nvPr/>
        </p:nvCxnSpPr>
        <p:spPr>
          <a:xfrm flipH="1" flipV="1">
            <a:off x="4247471" y="3599648"/>
            <a:ext cx="12192" cy="18318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4">
            <a:extLst>
              <a:ext uri="{FF2B5EF4-FFF2-40B4-BE49-F238E27FC236}">
                <a16:creationId xmlns:a16="http://schemas.microsoft.com/office/drawing/2014/main" id="{70A26417-E3AC-44FC-B10A-F9F26FDDFB30}"/>
              </a:ext>
            </a:extLst>
          </p:cNvPr>
          <p:cNvSpPr txBox="1"/>
          <p:nvPr/>
        </p:nvSpPr>
        <p:spPr>
          <a:xfrm>
            <a:off x="2635927" y="591215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10" name="TextBox 15">
            <a:extLst>
              <a:ext uri="{FF2B5EF4-FFF2-40B4-BE49-F238E27FC236}">
                <a16:creationId xmlns:a16="http://schemas.microsoft.com/office/drawing/2014/main" id="{FD00D21E-94FD-48B4-B2F2-CD9054BFCECB}"/>
              </a:ext>
            </a:extLst>
          </p:cNvPr>
          <p:cNvSpPr txBox="1"/>
          <p:nvPr/>
        </p:nvSpPr>
        <p:spPr>
          <a:xfrm>
            <a:off x="6038171" y="569514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11" name="TextBox 16">
            <a:extLst>
              <a:ext uri="{FF2B5EF4-FFF2-40B4-BE49-F238E27FC236}">
                <a16:creationId xmlns:a16="http://schemas.microsoft.com/office/drawing/2014/main" id="{0CA55135-1437-4F61-826B-188D7DF5557F}"/>
              </a:ext>
            </a:extLst>
          </p:cNvPr>
          <p:cNvSpPr txBox="1"/>
          <p:nvPr/>
        </p:nvSpPr>
        <p:spPr>
          <a:xfrm>
            <a:off x="3983735" y="35430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z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A2AAC0D-02AF-404E-A727-71AE8A7267EE}"/>
              </a:ext>
            </a:extLst>
          </p:cNvPr>
          <p:cNvSpPr txBox="1"/>
          <p:nvPr/>
        </p:nvSpPr>
        <p:spPr>
          <a:xfrm>
            <a:off x="506027" y="4296793"/>
            <a:ext cx="2006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A movement one unit in the x-direction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E2B17BE-12EA-4108-B2FB-5C52D7C66582}"/>
                  </a:ext>
                </a:extLst>
              </p:cNvPr>
              <p:cNvSpPr txBox="1"/>
              <p:nvPr/>
            </p:nvSpPr>
            <p:spPr>
              <a:xfrm>
                <a:off x="7338873" y="4702205"/>
                <a:ext cx="659988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E2B17BE-12EA-4108-B2FB-5C52D7C66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873" y="4702205"/>
                <a:ext cx="659988" cy="5697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F0E38F1-3D91-454B-9E1F-393EB85CC468}"/>
              </a:ext>
            </a:extLst>
          </p:cNvPr>
          <p:cNvSpPr txBox="1"/>
          <p:nvPr/>
        </p:nvSpPr>
        <p:spPr>
          <a:xfrm>
            <a:off x="6739631" y="5381347"/>
            <a:ext cx="2006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A movement one unit in the y-direction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BE544761-DAEC-46BE-863F-08D3428FECFE}"/>
                  </a:ext>
                </a:extLst>
              </p:cNvPr>
              <p:cNvSpPr txBox="1"/>
              <p:nvPr/>
            </p:nvSpPr>
            <p:spPr>
              <a:xfrm>
                <a:off x="5005526" y="2315592"/>
                <a:ext cx="703269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BE544761-DAEC-46BE-863F-08D3428FEC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5526" y="2315592"/>
                <a:ext cx="703269" cy="5683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54E1AE4-003E-4646-8344-F805317C8405}"/>
              </a:ext>
            </a:extLst>
          </p:cNvPr>
          <p:cNvSpPr txBox="1"/>
          <p:nvPr/>
        </p:nvSpPr>
        <p:spPr>
          <a:xfrm>
            <a:off x="4379651" y="3003612"/>
            <a:ext cx="2006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A movement one unit in the z-direction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65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3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use vectors to describe movement in 3 dimensions</a:t>
            </a:r>
          </a:p>
          <a:p>
            <a:pPr marL="0" indent="0" algn="ctr">
              <a:buNone/>
            </a:pPr>
            <a:endParaRPr lang="en-US" sz="16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</a:rPr>
              <a:t>You can use 3D vectors to describe movement in 3 dimensions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CE0D173-25C6-41D5-BA25-7DCADD17FD69}"/>
                  </a:ext>
                </a:extLst>
              </p:cNvPr>
              <p:cNvSpPr txBox="1"/>
              <p:nvPr/>
            </p:nvSpPr>
            <p:spPr>
              <a:xfrm>
                <a:off x="5677268" y="4265719"/>
                <a:ext cx="1525097" cy="5325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CE0D173-25C6-41D5-BA25-7DCADD17F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268" y="4265719"/>
                <a:ext cx="1525097" cy="5325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6">
            <a:extLst>
              <a:ext uri="{FF2B5EF4-FFF2-40B4-BE49-F238E27FC236}">
                <a16:creationId xmlns:a16="http://schemas.microsoft.com/office/drawing/2014/main" id="{73E0B237-414C-409B-80BA-D9F46D3A1C2A}"/>
              </a:ext>
            </a:extLst>
          </p:cNvPr>
          <p:cNvCxnSpPr/>
          <p:nvPr/>
        </p:nvCxnSpPr>
        <p:spPr>
          <a:xfrm>
            <a:off x="4056971" y="5110948"/>
            <a:ext cx="1965960" cy="64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7">
            <a:extLst>
              <a:ext uri="{FF2B5EF4-FFF2-40B4-BE49-F238E27FC236}">
                <a16:creationId xmlns:a16="http://schemas.microsoft.com/office/drawing/2014/main" id="{D544B20C-049E-4E4B-8FB6-0A10AF6FD171}"/>
              </a:ext>
            </a:extLst>
          </p:cNvPr>
          <p:cNvCxnSpPr/>
          <p:nvPr/>
        </p:nvCxnSpPr>
        <p:spPr>
          <a:xfrm rot="10800000" flipV="1">
            <a:off x="2813921" y="5026169"/>
            <a:ext cx="1673352" cy="11978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9">
            <a:extLst>
              <a:ext uri="{FF2B5EF4-FFF2-40B4-BE49-F238E27FC236}">
                <a16:creationId xmlns:a16="http://schemas.microsoft.com/office/drawing/2014/main" id="{969C0138-9231-4E32-AFA3-999C22A6E198}"/>
              </a:ext>
            </a:extLst>
          </p:cNvPr>
          <p:cNvCxnSpPr/>
          <p:nvPr/>
        </p:nvCxnSpPr>
        <p:spPr>
          <a:xfrm flipH="1" flipV="1">
            <a:off x="4247471" y="3599648"/>
            <a:ext cx="12192" cy="18318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4">
            <a:extLst>
              <a:ext uri="{FF2B5EF4-FFF2-40B4-BE49-F238E27FC236}">
                <a16:creationId xmlns:a16="http://schemas.microsoft.com/office/drawing/2014/main" id="{70A26417-E3AC-44FC-B10A-F9F26FDDFB30}"/>
              </a:ext>
            </a:extLst>
          </p:cNvPr>
          <p:cNvSpPr txBox="1"/>
          <p:nvPr/>
        </p:nvSpPr>
        <p:spPr>
          <a:xfrm>
            <a:off x="2635927" y="591215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10" name="TextBox 15">
            <a:extLst>
              <a:ext uri="{FF2B5EF4-FFF2-40B4-BE49-F238E27FC236}">
                <a16:creationId xmlns:a16="http://schemas.microsoft.com/office/drawing/2014/main" id="{FD00D21E-94FD-48B4-B2F2-CD9054BFCECB}"/>
              </a:ext>
            </a:extLst>
          </p:cNvPr>
          <p:cNvSpPr txBox="1"/>
          <p:nvPr/>
        </p:nvSpPr>
        <p:spPr>
          <a:xfrm>
            <a:off x="6038171" y="569514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11" name="TextBox 16">
            <a:extLst>
              <a:ext uri="{FF2B5EF4-FFF2-40B4-BE49-F238E27FC236}">
                <a16:creationId xmlns:a16="http://schemas.microsoft.com/office/drawing/2014/main" id="{0CA55135-1437-4F61-826B-188D7DF5557F}"/>
              </a:ext>
            </a:extLst>
          </p:cNvPr>
          <p:cNvSpPr txBox="1"/>
          <p:nvPr/>
        </p:nvSpPr>
        <p:spPr>
          <a:xfrm>
            <a:off x="3983735" y="35430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z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A2AAC0D-02AF-404E-A727-71AE8A7267EE}"/>
              </a:ext>
            </a:extLst>
          </p:cNvPr>
          <p:cNvSpPr txBox="1"/>
          <p:nvPr/>
        </p:nvSpPr>
        <p:spPr>
          <a:xfrm>
            <a:off x="4882718" y="3915052"/>
            <a:ext cx="309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any vector in 3 dimensions: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86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vectors to describe movement in 3 dimensions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Consider the points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(1,5,−2)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(0,−3,7)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itchFamily="66" charset="0"/>
                  </a:rPr>
                  <a:t>Find the position vectors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𝑖𝑗𝑘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notation.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itchFamily="66" charset="0"/>
                  </a:rPr>
                  <a:t> as a column vector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34" t="-766" r="-28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38874FA6-1BF0-47AF-AB4F-2DAA3962FA5A}"/>
              </a:ext>
            </a:extLst>
          </p:cNvPr>
          <p:cNvCxnSpPr/>
          <p:nvPr/>
        </p:nvCxnSpPr>
        <p:spPr>
          <a:xfrm flipV="1">
            <a:off x="3728621" y="2707689"/>
            <a:ext cx="1154097" cy="9942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B520046-5E63-4FA2-AA8A-99E269C19060}"/>
              </a:ext>
            </a:extLst>
          </p:cNvPr>
          <p:cNvSpPr txBox="1"/>
          <p:nvPr/>
        </p:nvSpPr>
        <p:spPr>
          <a:xfrm>
            <a:off x="4132159" y="2130640"/>
            <a:ext cx="3237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position vector of a point is the vector to get to it from (0,0,0)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D0D3E1-D2FC-4C4F-A0E5-0139265C00AA}"/>
                  </a:ext>
                </a:extLst>
              </p:cNvPr>
              <p:cNvSpPr txBox="1"/>
              <p:nvPr/>
            </p:nvSpPr>
            <p:spPr>
              <a:xfrm>
                <a:off x="4676114" y="3517271"/>
                <a:ext cx="1585562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D0D3E1-D2FC-4C4F-A0E5-0139265C0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114" y="3517271"/>
                <a:ext cx="1585562" cy="277768"/>
              </a:xfrm>
              <a:prstGeom prst="rect">
                <a:avLst/>
              </a:prstGeom>
              <a:blipFill>
                <a:blip r:embed="rId3"/>
                <a:stretch>
                  <a:fillRect l="-2308" r="-2692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847E1483-E897-4877-9BB3-F06668D9823E}"/>
                  </a:ext>
                </a:extLst>
              </p:cNvPr>
              <p:cNvSpPr txBox="1"/>
              <p:nvPr/>
            </p:nvSpPr>
            <p:spPr>
              <a:xfrm>
                <a:off x="4665551" y="3977489"/>
                <a:ext cx="1425775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847E1483-E897-4877-9BB3-F06668D982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551" y="3977489"/>
                <a:ext cx="1425775" cy="277768"/>
              </a:xfrm>
              <a:prstGeom prst="rect">
                <a:avLst/>
              </a:prstGeom>
              <a:blipFill>
                <a:blip r:embed="rId4"/>
                <a:stretch>
                  <a:fillRect l="-2564" r="-2991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179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vectors to describe movement in 3 dimensions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Consider the points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(1,5,−2)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(0,−3,7)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itchFamily="66" charset="0"/>
                  </a:rPr>
                  <a:t>Find the position vectors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𝑖𝑗𝑘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notation.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itchFamily="66" charset="0"/>
                  </a:rPr>
                  <a:t> as a column vector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34" t="-766" r="-28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D0D3E1-D2FC-4C4F-A0E5-0139265C00AA}"/>
                  </a:ext>
                </a:extLst>
              </p:cNvPr>
              <p:cNvSpPr txBox="1"/>
              <p:nvPr/>
            </p:nvSpPr>
            <p:spPr>
              <a:xfrm>
                <a:off x="285184" y="4187228"/>
                <a:ext cx="1585562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D0D3E1-D2FC-4C4F-A0E5-0139265C0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84" y="4187228"/>
                <a:ext cx="1585562" cy="277768"/>
              </a:xfrm>
              <a:prstGeom prst="rect">
                <a:avLst/>
              </a:prstGeom>
              <a:blipFill>
                <a:blip r:embed="rId3"/>
                <a:stretch>
                  <a:fillRect l="-2692" r="-2308" b="-3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847E1483-E897-4877-9BB3-F06668D9823E}"/>
                  </a:ext>
                </a:extLst>
              </p:cNvPr>
              <p:cNvSpPr txBox="1"/>
              <p:nvPr/>
            </p:nvSpPr>
            <p:spPr>
              <a:xfrm>
                <a:off x="2212062" y="4185718"/>
                <a:ext cx="1425775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847E1483-E897-4877-9BB3-F06668D982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062" y="4185718"/>
                <a:ext cx="1425775" cy="277768"/>
              </a:xfrm>
              <a:prstGeom prst="rect">
                <a:avLst/>
              </a:prstGeom>
              <a:blipFill>
                <a:blip r:embed="rId4"/>
                <a:stretch>
                  <a:fillRect l="-2991" r="-2564" b="-3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EB7D3663-E957-4A58-8F96-767BB34FC3A1}"/>
                  </a:ext>
                </a:extLst>
              </p:cNvPr>
              <p:cNvSpPr txBox="1"/>
              <p:nvPr/>
            </p:nvSpPr>
            <p:spPr>
              <a:xfrm>
                <a:off x="4639901" y="2095877"/>
                <a:ext cx="1380378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EB7D3663-E957-4A58-8F96-767BB34FC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9901" y="2095877"/>
                <a:ext cx="1380378" cy="277768"/>
              </a:xfrm>
              <a:prstGeom prst="rect">
                <a:avLst/>
              </a:prstGeom>
              <a:blipFill>
                <a:blip r:embed="rId5"/>
                <a:stretch>
                  <a:fillRect l="-2643" r="-220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1DB0F31-33B3-4303-A3EC-5D9A60B826C8}"/>
                  </a:ext>
                </a:extLst>
              </p:cNvPr>
              <p:cNvSpPr txBox="1"/>
              <p:nvPr/>
            </p:nvSpPr>
            <p:spPr>
              <a:xfrm>
                <a:off x="4647445" y="2565148"/>
                <a:ext cx="1864998" cy="6503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1DB0F31-33B3-4303-A3EC-5D9A60B826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445" y="2565148"/>
                <a:ext cx="1864998" cy="6503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F8C318E-B366-4A7C-A0F1-6F1FB722CD80}"/>
                  </a:ext>
                </a:extLst>
              </p:cNvPr>
              <p:cNvSpPr txBox="1"/>
              <p:nvPr/>
            </p:nvSpPr>
            <p:spPr>
              <a:xfrm>
                <a:off x="4645937" y="3387505"/>
                <a:ext cx="1102161" cy="6503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F8C318E-B366-4A7C-A0F1-6F1FB722C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937" y="3387505"/>
                <a:ext cx="1102161" cy="6503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39">
            <a:extLst>
              <a:ext uri="{FF2B5EF4-FFF2-40B4-BE49-F238E27FC236}">
                <a16:creationId xmlns:a16="http://schemas.microsoft.com/office/drawing/2014/main" id="{BAD7F295-D1B2-4507-B0F8-4F05944AD1D7}"/>
              </a:ext>
            </a:extLst>
          </p:cNvPr>
          <p:cNvSpPr/>
          <p:nvPr/>
        </p:nvSpPr>
        <p:spPr>
          <a:xfrm>
            <a:off x="6352713" y="2237173"/>
            <a:ext cx="394316" cy="660646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53">
            <a:extLst>
              <a:ext uri="{FF2B5EF4-FFF2-40B4-BE49-F238E27FC236}">
                <a16:creationId xmlns:a16="http://schemas.microsoft.com/office/drawing/2014/main" id="{712B25EA-1F6E-4763-857B-47E984BE590F}"/>
              </a:ext>
            </a:extLst>
          </p:cNvPr>
          <p:cNvSpPr txBox="1"/>
          <p:nvPr/>
        </p:nvSpPr>
        <p:spPr>
          <a:xfrm>
            <a:off x="6689325" y="2302275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the vectors we have as columns</a:t>
            </a:r>
          </a:p>
        </p:txBody>
      </p:sp>
      <p:sp>
        <p:nvSpPr>
          <p:cNvPr id="16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371948" y="3046521"/>
            <a:ext cx="394316" cy="660646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646416" y="3244787"/>
            <a:ext cx="11215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226757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4" grpId="0" animBg="1"/>
      <p:bldP spid="15" grpId="0"/>
      <p:bldP spid="16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vectors to describe movement in 3 dimensions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vectors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are given as: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	ii)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b) State, with a reason, whether either of these vectors is parallel to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668" t="-766" r="-28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624251" y="1563189"/>
                <a:ext cx="65864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1" i="1" dirty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dirty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251" y="1563189"/>
                <a:ext cx="658642" cy="246221"/>
              </a:xfrm>
              <a:prstGeom prst="rect">
                <a:avLst/>
              </a:prstGeom>
              <a:blipFill>
                <a:blip r:embed="rId3"/>
                <a:stretch>
                  <a:fillRect l="-7407" r="-6481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28309" y="1994263"/>
                <a:ext cx="1685974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309" y="1994263"/>
                <a:ext cx="1685974" cy="6512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3955" y="2843349"/>
                <a:ext cx="1651799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55" y="2843349"/>
                <a:ext cx="1651799" cy="6512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19601" y="3666309"/>
                <a:ext cx="888961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−14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1" y="3666309"/>
                <a:ext cx="888961" cy="6512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041023" y="1776548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6193570" y="1842706"/>
                <a:ext cx="16093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570" y="1842706"/>
                <a:ext cx="1609310" cy="307777"/>
              </a:xfrm>
              <a:prstGeom prst="rect">
                <a:avLst/>
              </a:prstGeom>
              <a:blipFill>
                <a:blip r:embed="rId7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054086" y="2538548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997480" y="3396342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150028" y="2513265"/>
            <a:ext cx="1609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the first by 4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184862" y="3540877"/>
            <a:ext cx="16093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Add together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69819" y="6078583"/>
                <a:ext cx="1361719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19" y="6078583"/>
                <a:ext cx="1361719" cy="5697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36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 animBg="1"/>
      <p:bldP spid="10" grpId="0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vectors to describe movement in 3 dimensions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vectors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are given as: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	ii)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b) State, with a reason, whether either of these vectors is parallel to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668" t="-766" r="-28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624251" y="1563189"/>
                <a:ext cx="7724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1" i="1" dirty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251" y="1563189"/>
                <a:ext cx="772456" cy="246221"/>
              </a:xfrm>
              <a:prstGeom prst="rect">
                <a:avLst/>
              </a:prstGeom>
              <a:blipFill>
                <a:blip r:embed="rId3"/>
                <a:stretch>
                  <a:fillRect l="-6349" r="-5556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28309" y="1994263"/>
                <a:ext cx="1833964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309" y="1994263"/>
                <a:ext cx="1833964" cy="6512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3955" y="2843349"/>
                <a:ext cx="1537985" cy="6503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55" y="2843349"/>
                <a:ext cx="1537985" cy="6503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19601" y="3666309"/>
                <a:ext cx="775148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1" y="3666309"/>
                <a:ext cx="775148" cy="6512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197777" y="1776548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6350324" y="1842706"/>
                <a:ext cx="16093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324" y="1842706"/>
                <a:ext cx="1609310" cy="307777"/>
              </a:xfrm>
              <a:prstGeom prst="rect">
                <a:avLst/>
              </a:prstGeom>
              <a:blipFill>
                <a:blip r:embed="rId7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167297" y="2547257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997480" y="3396342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298074" y="2617768"/>
            <a:ext cx="2349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the first by 2 and the second by 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184862" y="3540877"/>
            <a:ext cx="16093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Add together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69819" y="6078583"/>
                <a:ext cx="1361719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19" y="6078583"/>
                <a:ext cx="1361719" cy="5697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268583" y="6078583"/>
                <a:ext cx="1361719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583" y="6078583"/>
                <a:ext cx="1361719" cy="5697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286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 animBg="1"/>
      <p:bldP spid="10" grpId="0"/>
      <p:bldP spid="12" grpId="0" animBg="1"/>
      <p:bldP spid="13" grpId="0" animBg="1"/>
      <p:bldP spid="14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vectors to describe movement in 3 dimensions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vectors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are given as: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	ii)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b) State, with a reason, whether either of these vectors is parallel to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668" t="-766" r="-28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69819" y="6078583"/>
                <a:ext cx="1361719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19" y="6078583"/>
                <a:ext cx="1361719" cy="5697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268583" y="6078583"/>
                <a:ext cx="1361719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583" y="6078583"/>
                <a:ext cx="1361719" cy="5697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08697" y="3271844"/>
                <a:ext cx="1361719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697" y="3271844"/>
                <a:ext cx="1361719" cy="5697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707461" y="3271844"/>
                <a:ext cx="1361719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7461" y="3271844"/>
                <a:ext cx="1361719" cy="5697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188064" y="1368936"/>
                <a:ext cx="4441032" cy="1523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To check if these are parallel to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take out a factor to make the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equal 4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Then compare if the vector becomes the same as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064" y="1368936"/>
                <a:ext cx="4441032" cy="1523109"/>
              </a:xfrm>
              <a:prstGeom prst="rect">
                <a:avLst/>
              </a:prstGeom>
              <a:blipFill>
                <a:blip r:embed="rId7"/>
                <a:stretch>
                  <a:fillRect l="-274" t="-803" r="-13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10178" y="4001292"/>
                <a:ext cx="1574470" cy="10351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178" y="4001292"/>
                <a:ext cx="1574470" cy="103515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707461" y="4195122"/>
                <a:ext cx="1625701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7461" y="4195122"/>
                <a:ext cx="1625701" cy="5690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6679475" y="4110361"/>
            <a:ext cx="1665536" cy="7457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71062" y="5660571"/>
                <a:ext cx="16997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So only this one is parallel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b="1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400" b="1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062" y="5660571"/>
                <a:ext cx="1699792" cy="523220"/>
              </a:xfrm>
              <a:prstGeom prst="rect">
                <a:avLst/>
              </a:prstGeom>
              <a:blipFill>
                <a:blip r:embed="rId10"/>
                <a:stretch>
                  <a:fillRect l="-1075" t="-2353" r="-3226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H="1" flipV="1">
            <a:off x="7654834" y="4963886"/>
            <a:ext cx="235132" cy="635725"/>
          </a:xfrm>
          <a:prstGeom prst="straightConnector1">
            <a:avLst/>
          </a:prstGeom>
          <a:ln w="2222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08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/>
          <p:cNvSpPr/>
          <p:nvPr/>
        </p:nvSpPr>
        <p:spPr>
          <a:xfrm flipH="1">
            <a:off x="4749800" y="1917700"/>
            <a:ext cx="2730500" cy="1409700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975350" y="3409950"/>
                <a:ext cx="1867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350" y="3409950"/>
                <a:ext cx="186781" cy="276999"/>
              </a:xfrm>
              <a:prstGeom prst="rect">
                <a:avLst/>
              </a:prstGeom>
              <a:blipFill>
                <a:blip r:embed="rId13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600950" y="2495550"/>
                <a:ext cx="1867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950" y="2495550"/>
                <a:ext cx="186781" cy="276999"/>
              </a:xfrm>
              <a:prstGeom prst="rect">
                <a:avLst/>
              </a:prstGeom>
              <a:blipFill>
                <a:blip r:embed="rId14"/>
                <a:stretch>
                  <a:fillRect l="-29032" r="-2580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454650" y="2139950"/>
                <a:ext cx="980974" cy="3431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650" y="2139950"/>
                <a:ext cx="980974" cy="343107"/>
              </a:xfrm>
              <a:prstGeom prst="rect">
                <a:avLst/>
              </a:prstGeom>
              <a:blipFill>
                <a:blip r:embed="rId15"/>
                <a:stretch>
                  <a:fillRect r="-1242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ight Triangle 40"/>
          <p:cNvSpPr/>
          <p:nvPr/>
        </p:nvSpPr>
        <p:spPr>
          <a:xfrm flipH="1">
            <a:off x="4711700" y="4356100"/>
            <a:ext cx="2730500" cy="1409700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746750" y="5835650"/>
                <a:ext cx="961097" cy="526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6750" y="5835650"/>
                <a:ext cx="961097" cy="52623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626350" y="4794250"/>
                <a:ext cx="961097" cy="5777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6350" y="4794250"/>
                <a:ext cx="961097" cy="57778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988050" y="4654550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050" y="4654550"/>
                <a:ext cx="181140" cy="276999"/>
              </a:xfrm>
              <a:prstGeom prst="rect">
                <a:avLst/>
              </a:prstGeom>
              <a:blipFill>
                <a:blip r:embed="rId1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7302500" y="3124200"/>
            <a:ext cx="190500" cy="20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7264400" y="5575300"/>
            <a:ext cx="190500" cy="20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 flipH="1">
            <a:off x="4241799" y="3350260"/>
            <a:ext cx="509197" cy="199644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00598" y="3884033"/>
                <a:ext cx="1835894" cy="5879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all sides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598" y="3884033"/>
                <a:ext cx="1835894" cy="587918"/>
              </a:xfrm>
              <a:prstGeom prst="rect">
                <a:avLst/>
              </a:prstGeom>
              <a:blipFill>
                <a:blip r:embed="rId19"/>
                <a:stretch>
                  <a:fillRect l="-1329" t="-12371" r="-4651" b="-237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701306" y="1173490"/>
                <a:ext cx="5442694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Imagine we represent the vector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(in 2 dimensions) using a right angled triangle, and calculate its magnitude</a:t>
                </a: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306" y="1173490"/>
                <a:ext cx="5442694" cy="492443"/>
              </a:xfrm>
              <a:prstGeom prst="rect">
                <a:avLst/>
              </a:prstGeom>
              <a:blipFill>
                <a:blip r:embed="rId20"/>
                <a:stretch>
                  <a:fillRect l="-2016" t="-12500" r="-3695" b="-2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308592" y="3640919"/>
            <a:ext cx="3444802" cy="27084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second triangle is a unit vector (meaning it has a magnitude of 1), but in the same direction as the original vector…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to find a unit vector parallel to another vector, divide all terms by the original vector’s magnitude…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process also works in 3D!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152400" y="1600200"/>
            <a:ext cx="3653246" cy="4774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>
                <a:latin typeface="Comic Sans MS" pitchFamily="66" charset="0"/>
              </a:rPr>
              <a:t>You need to be able to use vectors to describe movement in 3 dimensions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latin typeface="Comic Sans MS" pitchFamily="66" charset="0"/>
                <a:sym typeface="Wingdings" panose="05000000000000000000" pitchFamily="2" charset="2"/>
              </a:rPr>
              <a:t> You also need to be able to calculate unit vectors…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69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39" grpId="0"/>
      <p:bldP spid="40" grpId="0"/>
      <p:bldP spid="41" grpId="0" animBg="1"/>
      <p:bldP spid="42" grpId="0"/>
      <p:bldP spid="43" grpId="0"/>
      <p:bldP spid="44" grpId="0"/>
      <p:bldP spid="8" grpId="0" animBg="1"/>
      <p:bldP spid="48" grpId="0" animBg="1"/>
      <p:bldP spid="49" grpId="0" animBg="1"/>
      <p:bldP spid="50" grpId="0"/>
      <p:bldP spid="5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749260F-4ADF-477D-9B8F-569D79A012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953D4F-182D-4557-8BB4-B8B9AD8361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3B8F01-97F9-460D-8AB8-598B8FD6F581}">
  <ds:schemaRefs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2515</TotalTime>
  <Words>2195</Words>
  <Application>Microsoft Office PowerPoint</Application>
  <PresentationFormat>On-screen Show (4:3)</PresentationFormat>
  <Paragraphs>265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Comic Sans MS</vt:lpstr>
      <vt:lpstr>Stone Temple SF</vt:lpstr>
      <vt:lpstr>Wingdings</vt:lpstr>
      <vt:lpstr>Office Theme</vt:lpstr>
      <vt:lpstr>PowerPoint Presentation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658</cp:revision>
  <dcterms:created xsi:type="dcterms:W3CDTF">2018-04-30T00:32:33Z</dcterms:created>
  <dcterms:modified xsi:type="dcterms:W3CDTF">2020-12-09T17:50:38Z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