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351" r:id="rId7"/>
    <p:sldId id="348" r:id="rId8"/>
    <p:sldId id="358" r:id="rId9"/>
    <p:sldId id="359" r:id="rId10"/>
    <p:sldId id="360" r:id="rId11"/>
    <p:sldId id="3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6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>
      <p:cViewPr varScale="1">
        <p:scale>
          <a:sx n="109" d="100"/>
          <a:sy n="109" d="100"/>
        </p:scale>
        <p:origin x="16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7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62121" y="2582540"/>
            <a:ext cx="640431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Stone Temple SF" pitchFamily="2" charset="0"/>
              </a:rPr>
              <a:t>Vectors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267744" y="4149080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468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14"/>
              <p:cNvSpPr>
                <a:spLocks noGrp="1"/>
              </p:cNvSpPr>
              <p:nvPr>
                <p:ph idx="1"/>
              </p:nvPr>
            </p:nvSpPr>
            <p:spPr>
              <a:xfrm>
                <a:off x="334576" y="1700808"/>
                <a:ext cx="3491700" cy="4752528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𝒒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calculate: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𝒒</m:t>
                    </m:r>
                  </m:oMath>
                </a14:m>
                <a:endParaRPr lang="en-US" sz="1800" b="1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𝒒</m:t>
                    </m:r>
                  </m:oMath>
                </a14:m>
                <a:endParaRPr lang="en-US" sz="1800" b="1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Given that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 work out: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The magnitude of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US" sz="1800" b="1" dirty="0">
                  <a:latin typeface="Comic Sans MS" panose="030F0702030302020204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The unit vector that is parallel to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US" sz="18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Content Placeholder 1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4576" y="1700808"/>
                <a:ext cx="3491700" cy="4752528"/>
              </a:xfrm>
              <a:blipFill>
                <a:blip r:embed="rId2"/>
                <a:stretch>
                  <a:fillRect l="-2094" t="-2179" r="-17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14"/>
          <p:cNvSpPr txBox="1">
            <a:spLocks/>
          </p:cNvSpPr>
          <p:nvPr/>
        </p:nvSpPr>
        <p:spPr>
          <a:xfrm>
            <a:off x="4643452" y="1687745"/>
            <a:ext cx="4099332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1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14">
                <a:extLst>
                  <a:ext uri="{FF2B5EF4-FFF2-40B4-BE49-F238E27FC236}">
                    <a16:creationId xmlns:a16="http://schemas.microsoft.com/office/drawing/2014/main" id="{048B8B1C-F005-4391-AD65-5C4CEE6D825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57135" y="1684533"/>
                <a:ext cx="3491700" cy="47525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3) M is the midpoint of the line segment AB.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1800" b="1" i="1" dirty="0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1" i="1" dirty="0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,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𝐵𝑀</m:t>
                        </m:r>
                      </m:e>
                    </m:acc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US" sz="1800" b="1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lies on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𝑃𝐵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=3:1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𝐴𝑃</m:t>
                        </m:r>
                      </m:e>
                    </m:acc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US" sz="18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Content Placeholder 14">
                <a:extLst>
                  <a:ext uri="{FF2B5EF4-FFF2-40B4-BE49-F238E27FC236}">
                    <a16:creationId xmlns:a16="http://schemas.microsoft.com/office/drawing/2014/main" id="{048B8B1C-F005-4391-AD65-5C4CEE6D82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135" y="1684533"/>
                <a:ext cx="3491700" cy="4752528"/>
              </a:xfrm>
              <a:prstGeom prst="rect">
                <a:avLst/>
              </a:prstGeom>
              <a:blipFill>
                <a:blip r:embed="rId3"/>
                <a:stretch>
                  <a:fillRect l="-2094" t="-1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D3A2E03-D59B-437E-958B-91B475764845}"/>
                  </a:ext>
                </a:extLst>
              </p:cNvPr>
              <p:cNvSpPr txBox="1"/>
              <p:nvPr/>
            </p:nvSpPr>
            <p:spPr>
              <a:xfrm>
                <a:off x="1735585" y="2689933"/>
                <a:ext cx="29495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3D3A2E03-D59B-437E-958B-91B4757648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5585" y="2689933"/>
                <a:ext cx="294953" cy="307777"/>
              </a:xfrm>
              <a:prstGeom prst="rect">
                <a:avLst/>
              </a:prstGeom>
              <a:blipFill>
                <a:blip r:embed="rId4"/>
                <a:stretch>
                  <a:fillRect l="-20833" r="-22917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0B1B8D4-4E3A-4EDD-9B94-F337AE304CC3}"/>
                  </a:ext>
                </a:extLst>
              </p:cNvPr>
              <p:cNvSpPr txBox="1"/>
              <p:nvPr/>
            </p:nvSpPr>
            <p:spPr>
              <a:xfrm>
                <a:off x="1976762" y="3117541"/>
                <a:ext cx="131433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−13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+11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80B1B8D4-4E3A-4EDD-9B94-F337AE304C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6762" y="3117541"/>
                <a:ext cx="1314334" cy="307777"/>
              </a:xfrm>
              <a:prstGeom prst="rect">
                <a:avLst/>
              </a:prstGeom>
              <a:blipFill>
                <a:blip r:embed="rId5"/>
                <a:stretch>
                  <a:fillRect l="-926" r="-6481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C65CEEC9-70F8-49A8-BF1E-F0BCF855671E}"/>
                  </a:ext>
                </a:extLst>
              </p:cNvPr>
              <p:cNvSpPr txBox="1"/>
              <p:nvPr/>
            </p:nvSpPr>
            <p:spPr>
              <a:xfrm>
                <a:off x="2981419" y="5080986"/>
                <a:ext cx="511486" cy="3440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34</m:t>
                          </m:r>
                        </m:e>
                      </m:rad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C65CEEC9-70F8-49A8-BF1E-F0BCF8556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1419" y="5080986"/>
                <a:ext cx="511486" cy="344069"/>
              </a:xfrm>
              <a:prstGeom prst="rect">
                <a:avLst/>
              </a:prstGeom>
              <a:blipFill>
                <a:blip r:embed="rId6"/>
                <a:stretch>
                  <a:fillRect r="-11905" b="-5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D46B953-860E-4BE1-B207-8425D8BF36E8}"/>
                  </a:ext>
                </a:extLst>
              </p:cNvPr>
              <p:cNvSpPr txBox="1"/>
              <p:nvPr/>
            </p:nvSpPr>
            <p:spPr>
              <a:xfrm>
                <a:off x="2263808" y="5854823"/>
                <a:ext cx="1596014" cy="642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34</m:t>
                              </m:r>
                            </m:e>
                          </m:rad>
                        </m:den>
                      </m:f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34</m:t>
                              </m:r>
                            </m:e>
                          </m:rad>
                        </m:den>
                      </m:f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D46B953-860E-4BE1-B207-8425D8BF36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3808" y="5854823"/>
                <a:ext cx="1596014" cy="6420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26EDF66F-2159-45CC-9F00-57BB0742B511}"/>
                  </a:ext>
                </a:extLst>
              </p:cNvPr>
              <p:cNvSpPr txBox="1"/>
              <p:nvPr/>
            </p:nvSpPr>
            <p:spPr>
              <a:xfrm>
                <a:off x="7467602" y="5714261"/>
                <a:ext cx="886140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26EDF66F-2159-45CC-9F00-57BB0742B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2" y="5714261"/>
                <a:ext cx="886140" cy="5761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4C8BB1AA-E027-4816-B556-269262E5CED7}"/>
                  </a:ext>
                </a:extLst>
              </p:cNvPr>
              <p:cNvSpPr txBox="1"/>
              <p:nvPr/>
            </p:nvSpPr>
            <p:spPr>
              <a:xfrm>
                <a:off x="7875975" y="3832195"/>
                <a:ext cx="1078500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4C8BB1AA-E027-4816-B556-269262E5CE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5975" y="3832195"/>
                <a:ext cx="1078500" cy="57618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281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95504" y="2367937"/>
            <a:ext cx="5411225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381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Stone Temple SF" pitchFamily="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381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Stone Temple SF" pitchFamily="2" charset="0"/>
              </a:rPr>
              <a:t>Exercise 12A</a:t>
            </a:r>
          </a:p>
        </p:txBody>
      </p:sp>
    </p:spTree>
    <p:extLst>
      <p:ext uri="{BB962C8B-B14F-4D97-AF65-F5344CB8AC3E}">
        <p14:creationId xmlns:p14="http://schemas.microsoft.com/office/powerpoint/2010/main" val="2528371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798163" cy="4774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need to be able to use coordinates in 3 dimensions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31">
            <a:extLst>
              <a:ext uri="{FF2B5EF4-FFF2-40B4-BE49-F238E27FC236}">
                <a16:creationId xmlns:a16="http://schemas.microsoft.com/office/drawing/2014/main" id="{97D769F0-B1CF-45DD-9252-DC857CD89D68}"/>
              </a:ext>
            </a:extLst>
          </p:cNvPr>
          <p:cNvCxnSpPr/>
          <p:nvPr/>
        </p:nvCxnSpPr>
        <p:spPr>
          <a:xfrm>
            <a:off x="6324600" y="3429000"/>
            <a:ext cx="1965960" cy="64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32">
            <a:extLst>
              <a:ext uri="{FF2B5EF4-FFF2-40B4-BE49-F238E27FC236}">
                <a16:creationId xmlns:a16="http://schemas.microsoft.com/office/drawing/2014/main" id="{61BEED1A-B393-4E89-9EB9-A00466BBB08D}"/>
              </a:ext>
            </a:extLst>
          </p:cNvPr>
          <p:cNvCxnSpPr/>
          <p:nvPr/>
        </p:nvCxnSpPr>
        <p:spPr>
          <a:xfrm rot="10800000" flipV="1">
            <a:off x="5081550" y="3344221"/>
            <a:ext cx="1673352" cy="11978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34">
            <a:extLst>
              <a:ext uri="{FF2B5EF4-FFF2-40B4-BE49-F238E27FC236}">
                <a16:creationId xmlns:a16="http://schemas.microsoft.com/office/drawing/2014/main" id="{BC67BBED-15A5-4F0C-A92C-708A7647DCBC}"/>
              </a:ext>
            </a:extLst>
          </p:cNvPr>
          <p:cNvCxnSpPr/>
          <p:nvPr/>
        </p:nvCxnSpPr>
        <p:spPr>
          <a:xfrm flipH="1" flipV="1">
            <a:off x="6515100" y="1917700"/>
            <a:ext cx="12192" cy="18318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A697CA2-8146-4767-A7FB-1F32D52CB5F2}"/>
              </a:ext>
            </a:extLst>
          </p:cNvPr>
          <p:cNvSpPr txBox="1">
            <a:spLocks/>
          </p:cNvSpPr>
          <p:nvPr/>
        </p:nvSpPr>
        <p:spPr>
          <a:xfrm>
            <a:off x="137160" y="2175029"/>
            <a:ext cx="3648456" cy="3951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Cartesian coordinates in three dimensions are usually referred to as the x, y and z axes, each at right-angles to the other.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Coordinates in 3 dimensions are given in the form (x, y, z)</a:t>
            </a:r>
          </a:p>
        </p:txBody>
      </p:sp>
      <p:cxnSp>
        <p:nvCxnSpPr>
          <p:cNvPr id="9" name="Straight Arrow Connector 6">
            <a:extLst>
              <a:ext uri="{FF2B5EF4-FFF2-40B4-BE49-F238E27FC236}">
                <a16:creationId xmlns:a16="http://schemas.microsoft.com/office/drawing/2014/main" id="{0DD96484-0C6A-4317-9659-86B1AC3890CA}"/>
              </a:ext>
            </a:extLst>
          </p:cNvPr>
          <p:cNvCxnSpPr/>
          <p:nvPr/>
        </p:nvCxnSpPr>
        <p:spPr>
          <a:xfrm>
            <a:off x="1739900" y="5448300"/>
            <a:ext cx="1965960" cy="64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7">
            <a:extLst>
              <a:ext uri="{FF2B5EF4-FFF2-40B4-BE49-F238E27FC236}">
                <a16:creationId xmlns:a16="http://schemas.microsoft.com/office/drawing/2014/main" id="{258F9BEF-047B-41F8-A3B2-9D928A391B80}"/>
              </a:ext>
            </a:extLst>
          </p:cNvPr>
          <p:cNvCxnSpPr/>
          <p:nvPr/>
        </p:nvCxnSpPr>
        <p:spPr>
          <a:xfrm rot="10800000" flipV="1">
            <a:off x="496850" y="5363521"/>
            <a:ext cx="1673352" cy="11978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9">
            <a:extLst>
              <a:ext uri="{FF2B5EF4-FFF2-40B4-BE49-F238E27FC236}">
                <a16:creationId xmlns:a16="http://schemas.microsoft.com/office/drawing/2014/main" id="{5686D088-64F8-4F9A-AB7E-9EE049BB035D}"/>
              </a:ext>
            </a:extLst>
          </p:cNvPr>
          <p:cNvCxnSpPr/>
          <p:nvPr/>
        </p:nvCxnSpPr>
        <p:spPr>
          <a:xfrm flipH="1" flipV="1">
            <a:off x="1930400" y="3937000"/>
            <a:ext cx="12192" cy="18318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4">
            <a:extLst>
              <a:ext uri="{FF2B5EF4-FFF2-40B4-BE49-F238E27FC236}">
                <a16:creationId xmlns:a16="http://schemas.microsoft.com/office/drawing/2014/main" id="{672B2B32-46CD-41CD-A81E-73617835A3FA}"/>
              </a:ext>
            </a:extLst>
          </p:cNvPr>
          <p:cNvSpPr txBox="1"/>
          <p:nvPr/>
        </p:nvSpPr>
        <p:spPr>
          <a:xfrm>
            <a:off x="318856" y="624951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</a:t>
            </a:r>
          </a:p>
        </p:txBody>
      </p:sp>
      <p:sp>
        <p:nvSpPr>
          <p:cNvPr id="13" name="TextBox 15">
            <a:extLst>
              <a:ext uri="{FF2B5EF4-FFF2-40B4-BE49-F238E27FC236}">
                <a16:creationId xmlns:a16="http://schemas.microsoft.com/office/drawing/2014/main" id="{D8D7A967-050E-4634-A21D-E83F59B8D2A2}"/>
              </a:ext>
            </a:extLst>
          </p:cNvPr>
          <p:cNvSpPr txBox="1"/>
          <p:nvPr/>
        </p:nvSpPr>
        <p:spPr>
          <a:xfrm>
            <a:off x="3721100" y="60325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</a:t>
            </a:r>
          </a:p>
        </p:txBody>
      </p:sp>
      <p:sp>
        <p:nvSpPr>
          <p:cNvPr id="14" name="TextBox 16">
            <a:extLst>
              <a:ext uri="{FF2B5EF4-FFF2-40B4-BE49-F238E27FC236}">
                <a16:creationId xmlns:a16="http://schemas.microsoft.com/office/drawing/2014/main" id="{9A9AABE3-7614-4E4C-8F13-1E4800ACDC52}"/>
              </a:ext>
            </a:extLst>
          </p:cNvPr>
          <p:cNvSpPr txBox="1"/>
          <p:nvPr/>
        </p:nvSpPr>
        <p:spPr>
          <a:xfrm>
            <a:off x="1666664" y="388038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z</a:t>
            </a:r>
          </a:p>
        </p:txBody>
      </p:sp>
      <p:sp>
        <p:nvSpPr>
          <p:cNvPr id="15" name="TextBox 17">
            <a:extLst>
              <a:ext uri="{FF2B5EF4-FFF2-40B4-BE49-F238E27FC236}">
                <a16:creationId xmlns:a16="http://schemas.microsoft.com/office/drawing/2014/main" id="{E3E427BA-51E6-4150-97F2-B934CAD9BD1B}"/>
              </a:ext>
            </a:extLst>
          </p:cNvPr>
          <p:cNvSpPr txBox="1"/>
          <p:nvPr/>
        </p:nvSpPr>
        <p:spPr>
          <a:xfrm>
            <a:off x="0" y="4470400"/>
            <a:ext cx="18796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Imagine the x and y-axes have fallen down flat, and the z-axis sticks up vertically out of the origin…</a:t>
            </a:r>
          </a:p>
        </p:txBody>
      </p:sp>
      <p:sp>
        <p:nvSpPr>
          <p:cNvPr id="16" name="TextBox 18">
            <a:extLst>
              <a:ext uri="{FF2B5EF4-FFF2-40B4-BE49-F238E27FC236}">
                <a16:creationId xmlns:a16="http://schemas.microsoft.com/office/drawing/2014/main" id="{65C4A9F8-496B-4498-A5DE-A56EF33428C5}"/>
              </a:ext>
            </a:extLst>
          </p:cNvPr>
          <p:cNvSpPr txBox="1"/>
          <p:nvPr/>
        </p:nvSpPr>
        <p:spPr>
          <a:xfrm>
            <a:off x="4062953" y="1600200"/>
            <a:ext cx="49207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Find the distance from the origin to the point P(4, 2, 5)</a:t>
            </a:r>
          </a:p>
        </p:txBody>
      </p:sp>
      <p:cxnSp>
        <p:nvCxnSpPr>
          <p:cNvPr id="17" name="Straight Connector 25">
            <a:extLst>
              <a:ext uri="{FF2B5EF4-FFF2-40B4-BE49-F238E27FC236}">
                <a16:creationId xmlns:a16="http://schemas.microsoft.com/office/drawing/2014/main" id="{D123E930-55B8-42EA-A7E7-AD3389689958}"/>
              </a:ext>
            </a:extLst>
          </p:cNvPr>
          <p:cNvCxnSpPr/>
          <p:nvPr/>
        </p:nvCxnSpPr>
        <p:spPr>
          <a:xfrm flipH="1">
            <a:off x="5727700" y="3493285"/>
            <a:ext cx="792988" cy="583415"/>
          </a:xfrm>
          <a:prstGeom prst="line">
            <a:avLst/>
          </a:prstGeom>
          <a:ln w="317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28">
            <a:extLst>
              <a:ext uri="{FF2B5EF4-FFF2-40B4-BE49-F238E27FC236}">
                <a16:creationId xmlns:a16="http://schemas.microsoft.com/office/drawing/2014/main" id="{BAFC4B75-30CE-4A12-B6E1-0ECDDD1CBE78}"/>
              </a:ext>
            </a:extLst>
          </p:cNvPr>
          <p:cNvCxnSpPr/>
          <p:nvPr/>
        </p:nvCxnSpPr>
        <p:spPr>
          <a:xfrm>
            <a:off x="5762484" y="4052349"/>
            <a:ext cx="397016" cy="138651"/>
          </a:xfrm>
          <a:prstGeom prst="line">
            <a:avLst/>
          </a:prstGeom>
          <a:ln w="317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33">
            <a:extLst>
              <a:ext uri="{FF2B5EF4-FFF2-40B4-BE49-F238E27FC236}">
                <a16:creationId xmlns:a16="http://schemas.microsoft.com/office/drawing/2014/main" id="{D28D77E2-5D47-4488-8A02-6D77FA72B88A}"/>
              </a:ext>
            </a:extLst>
          </p:cNvPr>
          <p:cNvCxnSpPr/>
          <p:nvPr/>
        </p:nvCxnSpPr>
        <p:spPr>
          <a:xfrm flipV="1">
            <a:off x="6168361" y="2717800"/>
            <a:ext cx="3839" cy="1490225"/>
          </a:xfrm>
          <a:prstGeom prst="line">
            <a:avLst/>
          </a:prstGeom>
          <a:ln w="317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35">
            <a:extLst>
              <a:ext uri="{FF2B5EF4-FFF2-40B4-BE49-F238E27FC236}">
                <a16:creationId xmlns:a16="http://schemas.microsoft.com/office/drawing/2014/main" id="{74398AC9-808B-43CC-9017-97B81CDA43A9}"/>
              </a:ext>
            </a:extLst>
          </p:cNvPr>
          <p:cNvCxnSpPr/>
          <p:nvPr/>
        </p:nvCxnSpPr>
        <p:spPr>
          <a:xfrm>
            <a:off x="6172200" y="2717800"/>
            <a:ext cx="360533" cy="760429"/>
          </a:xfrm>
          <a:prstGeom prst="line">
            <a:avLst/>
          </a:prstGeom>
          <a:ln w="3175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38">
            <a:extLst>
              <a:ext uri="{FF2B5EF4-FFF2-40B4-BE49-F238E27FC236}">
                <a16:creationId xmlns:a16="http://schemas.microsoft.com/office/drawing/2014/main" id="{407CF10D-FAA0-48DB-85E2-4559F7341B55}"/>
              </a:ext>
            </a:extLst>
          </p:cNvPr>
          <p:cNvSpPr txBox="1"/>
          <p:nvPr/>
        </p:nvSpPr>
        <p:spPr>
          <a:xfrm>
            <a:off x="5857277" y="3502058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22" name="TextBox 39">
            <a:extLst>
              <a:ext uri="{FF2B5EF4-FFF2-40B4-BE49-F238E27FC236}">
                <a16:creationId xmlns:a16="http://schemas.microsoft.com/office/drawing/2014/main" id="{70E0790D-7F27-4753-80D1-13DA6A856758}"/>
              </a:ext>
            </a:extLst>
          </p:cNvPr>
          <p:cNvSpPr txBox="1"/>
          <p:nvPr/>
        </p:nvSpPr>
        <p:spPr>
          <a:xfrm>
            <a:off x="5879797" y="3137817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23" name="TextBox 40">
            <a:extLst>
              <a:ext uri="{FF2B5EF4-FFF2-40B4-BE49-F238E27FC236}">
                <a16:creationId xmlns:a16="http://schemas.microsoft.com/office/drawing/2014/main" id="{17A54D04-5B8D-458F-A3B2-D5AACDBD4B1F}"/>
              </a:ext>
            </a:extLst>
          </p:cNvPr>
          <p:cNvSpPr txBox="1"/>
          <p:nvPr/>
        </p:nvSpPr>
        <p:spPr>
          <a:xfrm>
            <a:off x="5814464" y="4074606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4" name="TextBox 41">
            <a:extLst>
              <a:ext uri="{FF2B5EF4-FFF2-40B4-BE49-F238E27FC236}">
                <a16:creationId xmlns:a16="http://schemas.microsoft.com/office/drawing/2014/main" id="{1639FFBB-3611-4C08-ADC9-E3DC1106240C}"/>
              </a:ext>
            </a:extLst>
          </p:cNvPr>
          <p:cNvSpPr txBox="1"/>
          <p:nvPr/>
        </p:nvSpPr>
        <p:spPr>
          <a:xfrm>
            <a:off x="4398264" y="4572000"/>
            <a:ext cx="45933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You can use the 3D version of Pythagoras’ Theorem</a:t>
            </a: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The distance from the origin to the point (x, y, z) is given by: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43">
                <a:extLst>
                  <a:ext uri="{FF2B5EF4-FFF2-40B4-BE49-F238E27FC236}">
                    <a16:creationId xmlns:a16="http://schemas.microsoft.com/office/drawing/2014/main" id="{28E18B9F-8CD3-4C1A-B801-A9DD30758C0A}"/>
                  </a:ext>
                </a:extLst>
              </p:cNvPr>
              <p:cNvSpPr txBox="1"/>
              <p:nvPr/>
            </p:nvSpPr>
            <p:spPr>
              <a:xfrm>
                <a:off x="5925312" y="5318760"/>
                <a:ext cx="1580561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43">
                <a:extLst>
                  <a:ext uri="{FF2B5EF4-FFF2-40B4-BE49-F238E27FC236}">
                    <a16:creationId xmlns:a16="http://schemas.microsoft.com/office/drawing/2014/main" id="{28E18B9F-8CD3-4C1A-B801-A9DD30758C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5312" y="5318760"/>
                <a:ext cx="1580561" cy="427746"/>
              </a:xfrm>
              <a:prstGeom prst="rect">
                <a:avLst/>
              </a:prstGeom>
              <a:blipFill>
                <a:blip r:embed="rId2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44">
                <a:extLst>
                  <a:ext uri="{FF2B5EF4-FFF2-40B4-BE49-F238E27FC236}">
                    <a16:creationId xmlns:a16="http://schemas.microsoft.com/office/drawing/2014/main" id="{C938A696-6728-4CF8-9462-B47E42304881}"/>
                  </a:ext>
                </a:extLst>
              </p:cNvPr>
              <p:cNvSpPr txBox="1"/>
              <p:nvPr/>
            </p:nvSpPr>
            <p:spPr>
              <a:xfrm>
                <a:off x="5715000" y="5867400"/>
                <a:ext cx="1801840" cy="4354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+2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44">
                <a:extLst>
                  <a:ext uri="{FF2B5EF4-FFF2-40B4-BE49-F238E27FC236}">
                    <a16:creationId xmlns:a16="http://schemas.microsoft.com/office/drawing/2014/main" id="{C938A696-6728-4CF8-9462-B47E423048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5867400"/>
                <a:ext cx="1801840" cy="4354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45">
                <a:extLst>
                  <a:ext uri="{FF2B5EF4-FFF2-40B4-BE49-F238E27FC236}">
                    <a16:creationId xmlns:a16="http://schemas.microsoft.com/office/drawing/2014/main" id="{FAE1ACEB-E26B-4605-B902-D00ACEB54282}"/>
                  </a:ext>
                </a:extLst>
              </p:cNvPr>
              <p:cNvSpPr txBox="1"/>
              <p:nvPr/>
            </p:nvSpPr>
            <p:spPr>
              <a:xfrm>
                <a:off x="5715000" y="6324600"/>
                <a:ext cx="9076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=6.71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45">
                <a:extLst>
                  <a:ext uri="{FF2B5EF4-FFF2-40B4-BE49-F238E27FC236}">
                    <a16:creationId xmlns:a16="http://schemas.microsoft.com/office/drawing/2014/main" id="{FAE1ACEB-E26B-4605-B902-D00ACEB542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6324600"/>
                <a:ext cx="90762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46">
            <a:extLst>
              <a:ext uri="{FF2B5EF4-FFF2-40B4-BE49-F238E27FC236}">
                <a16:creationId xmlns:a16="http://schemas.microsoft.com/office/drawing/2014/main" id="{33365A99-3D47-4EBE-B216-581780C24B6A}"/>
              </a:ext>
            </a:extLst>
          </p:cNvPr>
          <p:cNvSpPr txBox="1"/>
          <p:nvPr/>
        </p:nvSpPr>
        <p:spPr>
          <a:xfrm>
            <a:off x="6534346" y="6352880"/>
            <a:ext cx="6270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(2dp)</a:t>
            </a:r>
          </a:p>
        </p:txBody>
      </p:sp>
      <p:sp>
        <p:nvSpPr>
          <p:cNvPr id="29" name="TextBox 36">
            <a:extLst>
              <a:ext uri="{FF2B5EF4-FFF2-40B4-BE49-F238E27FC236}">
                <a16:creationId xmlns:a16="http://schemas.microsoft.com/office/drawing/2014/main" id="{6551A823-814A-496D-B1FC-E936FE1B4CA2}"/>
              </a:ext>
            </a:extLst>
          </p:cNvPr>
          <p:cNvSpPr txBox="1"/>
          <p:nvPr/>
        </p:nvSpPr>
        <p:spPr>
          <a:xfrm>
            <a:off x="4965700" y="41148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</a:t>
            </a:r>
          </a:p>
        </p:txBody>
      </p:sp>
      <p:sp>
        <p:nvSpPr>
          <p:cNvPr id="30" name="TextBox 37">
            <a:extLst>
              <a:ext uri="{FF2B5EF4-FFF2-40B4-BE49-F238E27FC236}">
                <a16:creationId xmlns:a16="http://schemas.microsoft.com/office/drawing/2014/main" id="{ADA2CF5C-2236-43F9-A0C3-C7F9EFCAB249}"/>
              </a:ext>
            </a:extLst>
          </p:cNvPr>
          <p:cNvSpPr txBox="1"/>
          <p:nvPr/>
        </p:nvSpPr>
        <p:spPr>
          <a:xfrm>
            <a:off x="8305800" y="40132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</a:t>
            </a:r>
          </a:p>
        </p:txBody>
      </p:sp>
      <p:sp>
        <p:nvSpPr>
          <p:cNvPr id="31" name="TextBox 42">
            <a:extLst>
              <a:ext uri="{FF2B5EF4-FFF2-40B4-BE49-F238E27FC236}">
                <a16:creationId xmlns:a16="http://schemas.microsoft.com/office/drawing/2014/main" id="{8EDC84B2-9E07-4FC4-91EA-97B72CD61C66}"/>
              </a:ext>
            </a:extLst>
          </p:cNvPr>
          <p:cNvSpPr txBox="1"/>
          <p:nvPr/>
        </p:nvSpPr>
        <p:spPr>
          <a:xfrm>
            <a:off x="6162464" y="1967489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193430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798163" cy="4774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need to be able to use coordinates in 3 dimensions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3" name="TextBox 5">
            <a:extLst>
              <a:ext uri="{FF2B5EF4-FFF2-40B4-BE49-F238E27FC236}">
                <a16:creationId xmlns:a16="http://schemas.microsoft.com/office/drawing/2014/main" id="{CA13B920-AC95-46EF-B3F0-8C97EB83633D}"/>
              </a:ext>
            </a:extLst>
          </p:cNvPr>
          <p:cNvSpPr txBox="1"/>
          <p:nvPr/>
        </p:nvSpPr>
        <p:spPr>
          <a:xfrm>
            <a:off x="3962400" y="160020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Find the distance between the points A(1, 3, 4) and B(8, 6, -5)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8">
                <a:extLst>
                  <a:ext uri="{FF2B5EF4-FFF2-40B4-BE49-F238E27FC236}">
                    <a16:creationId xmlns:a16="http://schemas.microsoft.com/office/drawing/2014/main" id="{BAA06183-BDDD-4A2B-8677-D571276B341C}"/>
                  </a:ext>
                </a:extLst>
              </p:cNvPr>
              <p:cNvSpPr txBox="1"/>
              <p:nvPr/>
            </p:nvSpPr>
            <p:spPr>
              <a:xfrm>
                <a:off x="4114800" y="2514600"/>
                <a:ext cx="7791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𝐴𝐵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8">
                <a:extLst>
                  <a:ext uri="{FF2B5EF4-FFF2-40B4-BE49-F238E27FC236}">
                    <a16:creationId xmlns:a16="http://schemas.microsoft.com/office/drawing/2014/main" id="{BAA06183-BDDD-4A2B-8677-D571276B34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514600"/>
                <a:ext cx="77918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A121C9C-69C0-4475-A261-C64BFB3BD105}"/>
                  </a:ext>
                </a:extLst>
              </p:cNvPr>
              <p:cNvSpPr txBox="1"/>
              <p:nvPr/>
            </p:nvSpPr>
            <p:spPr>
              <a:xfrm>
                <a:off x="4800600" y="2514600"/>
                <a:ext cx="7954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𝒃</m:t>
                      </m:r>
                      <m:r>
                        <a:rPr lang="en-GB" b="1" i="1" smtClean="0">
                          <a:latin typeface="Cambria Math"/>
                        </a:rPr>
                        <m:t>−</m:t>
                      </m:r>
                      <m:r>
                        <a:rPr lang="en-GB" b="1" i="1" smtClean="0"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A121C9C-69C0-4475-A261-C64BFB3BD1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514600"/>
                <a:ext cx="79541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6">
                <a:extLst>
                  <a:ext uri="{FF2B5EF4-FFF2-40B4-BE49-F238E27FC236}">
                    <a16:creationId xmlns:a16="http://schemas.microsoft.com/office/drawing/2014/main" id="{19CDB863-47E0-4BAA-9ABA-62140268F929}"/>
                  </a:ext>
                </a:extLst>
              </p:cNvPr>
              <p:cNvSpPr txBox="1"/>
              <p:nvPr/>
            </p:nvSpPr>
            <p:spPr>
              <a:xfrm>
                <a:off x="4466734" y="2857892"/>
                <a:ext cx="1762085" cy="8249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−5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6">
                <a:extLst>
                  <a:ext uri="{FF2B5EF4-FFF2-40B4-BE49-F238E27FC236}">
                    <a16:creationId xmlns:a16="http://schemas.microsoft.com/office/drawing/2014/main" id="{19CDB863-47E0-4BAA-9ABA-62140268F9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6734" y="2857892"/>
                <a:ext cx="1762085" cy="8249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7">
                <a:extLst>
                  <a:ext uri="{FF2B5EF4-FFF2-40B4-BE49-F238E27FC236}">
                    <a16:creationId xmlns:a16="http://schemas.microsoft.com/office/drawing/2014/main" id="{92910298-B2FF-407F-870D-4EF107727C9E}"/>
                  </a:ext>
                </a:extLst>
              </p:cNvPr>
              <p:cNvSpPr txBox="1"/>
              <p:nvPr/>
            </p:nvSpPr>
            <p:spPr>
              <a:xfrm>
                <a:off x="4506013" y="3689021"/>
                <a:ext cx="1057534" cy="8230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/>
                                  </a:rPr>
                                  <m:t>−9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7">
                <a:extLst>
                  <a:ext uri="{FF2B5EF4-FFF2-40B4-BE49-F238E27FC236}">
                    <a16:creationId xmlns:a16="http://schemas.microsoft.com/office/drawing/2014/main" id="{92910298-B2FF-407F-870D-4EF107727C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013" y="3689021"/>
                <a:ext cx="1057534" cy="8230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42">
            <a:extLst>
              <a:ext uri="{FF2B5EF4-FFF2-40B4-BE49-F238E27FC236}">
                <a16:creationId xmlns:a16="http://schemas.microsoft.com/office/drawing/2014/main" id="{01677AF8-8F97-4A7E-ADDB-A6480658193A}"/>
              </a:ext>
            </a:extLst>
          </p:cNvPr>
          <p:cNvCxnSpPr/>
          <p:nvPr/>
        </p:nvCxnSpPr>
        <p:spPr>
          <a:xfrm>
            <a:off x="4267200" y="2538984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47">
                <a:extLst>
                  <a:ext uri="{FF2B5EF4-FFF2-40B4-BE49-F238E27FC236}">
                    <a16:creationId xmlns:a16="http://schemas.microsoft.com/office/drawing/2014/main" id="{C0C27B13-2705-4BDD-9328-B1D3C6F0E652}"/>
                  </a:ext>
                </a:extLst>
              </p:cNvPr>
              <p:cNvSpPr txBox="1"/>
              <p:nvPr/>
            </p:nvSpPr>
            <p:spPr>
              <a:xfrm>
                <a:off x="4191000" y="4724400"/>
                <a:ext cx="9266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|</m:t>
                      </m:r>
                      <m:r>
                        <a:rPr lang="en-GB" b="0" i="1" smtClean="0">
                          <a:latin typeface="Cambria Math"/>
                        </a:rPr>
                        <m:t>𝐴𝐵</m:t>
                      </m:r>
                      <m:r>
                        <a:rPr lang="en-GB" b="0" i="1" smtClean="0">
                          <a:latin typeface="Cambria Math"/>
                        </a:rPr>
                        <m:t>|=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47">
                <a:extLst>
                  <a:ext uri="{FF2B5EF4-FFF2-40B4-BE49-F238E27FC236}">
                    <a16:creationId xmlns:a16="http://schemas.microsoft.com/office/drawing/2014/main" id="{C0C27B13-2705-4BDD-9328-B1D3C6F0E6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724400"/>
                <a:ext cx="926664" cy="369332"/>
              </a:xfrm>
              <a:prstGeom prst="rect">
                <a:avLst/>
              </a:prstGeom>
              <a:blipFill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48">
                <a:extLst>
                  <a:ext uri="{FF2B5EF4-FFF2-40B4-BE49-F238E27FC236}">
                    <a16:creationId xmlns:a16="http://schemas.microsoft.com/office/drawing/2014/main" id="{2AA32265-E346-4C5F-BBDE-BEA8ED63CABC}"/>
                  </a:ext>
                </a:extLst>
              </p:cNvPr>
              <p:cNvSpPr txBox="1"/>
              <p:nvPr/>
            </p:nvSpPr>
            <p:spPr>
              <a:xfrm>
                <a:off x="5010912" y="4696968"/>
                <a:ext cx="2032671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7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(−9)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48">
                <a:extLst>
                  <a:ext uri="{FF2B5EF4-FFF2-40B4-BE49-F238E27FC236}">
                    <a16:creationId xmlns:a16="http://schemas.microsoft.com/office/drawing/2014/main" id="{2AA32265-E346-4C5F-BBDE-BEA8ED63CA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0912" y="4696968"/>
                <a:ext cx="2032671" cy="427746"/>
              </a:xfrm>
              <a:prstGeom prst="rect">
                <a:avLst/>
              </a:prstGeom>
              <a:blipFill>
                <a:blip r:embed="rId7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10">
            <a:extLst>
              <a:ext uri="{FF2B5EF4-FFF2-40B4-BE49-F238E27FC236}">
                <a16:creationId xmlns:a16="http://schemas.microsoft.com/office/drawing/2014/main" id="{9AD5CE12-2C6B-411C-936C-FD856E150930}"/>
              </a:ext>
            </a:extLst>
          </p:cNvPr>
          <p:cNvSpPr txBox="1"/>
          <p:nvPr/>
        </p:nvSpPr>
        <p:spPr>
          <a:xfrm>
            <a:off x="6309360" y="2350008"/>
            <a:ext cx="2651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First calculate the vector from A to B</a:t>
            </a:r>
          </a:p>
        </p:txBody>
      </p:sp>
      <p:sp>
        <p:nvSpPr>
          <p:cNvPr id="44" name="TextBox 49">
            <a:extLst>
              <a:ext uri="{FF2B5EF4-FFF2-40B4-BE49-F238E27FC236}">
                <a16:creationId xmlns:a16="http://schemas.microsoft.com/office/drawing/2014/main" id="{5220383B-748A-42BD-BA83-C5EBD42C4CF2}"/>
              </a:ext>
            </a:extLst>
          </p:cNvPr>
          <p:cNvSpPr txBox="1"/>
          <p:nvPr/>
        </p:nvSpPr>
        <p:spPr>
          <a:xfrm>
            <a:off x="7092696" y="4578096"/>
            <a:ext cx="1822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Then use 3D Pythagoras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50">
                <a:extLst>
                  <a:ext uri="{FF2B5EF4-FFF2-40B4-BE49-F238E27FC236}">
                    <a16:creationId xmlns:a16="http://schemas.microsoft.com/office/drawing/2014/main" id="{9F7D55E7-4FB5-4A14-AD26-53D76DE48C0D}"/>
                  </a:ext>
                </a:extLst>
              </p:cNvPr>
              <p:cNvSpPr txBox="1"/>
              <p:nvPr/>
            </p:nvSpPr>
            <p:spPr>
              <a:xfrm>
                <a:off x="4706112" y="5297424"/>
                <a:ext cx="1062407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/>
                            </a:rPr>
                            <m:t>139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50">
                <a:extLst>
                  <a:ext uri="{FF2B5EF4-FFF2-40B4-BE49-F238E27FC236}">
                    <a16:creationId xmlns:a16="http://schemas.microsoft.com/office/drawing/2014/main" id="{9F7D55E7-4FB5-4A14-AD26-53D76DE48C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112" y="5297424"/>
                <a:ext cx="1062407" cy="4019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51">
                <a:extLst>
                  <a:ext uri="{FF2B5EF4-FFF2-40B4-BE49-F238E27FC236}">
                    <a16:creationId xmlns:a16="http://schemas.microsoft.com/office/drawing/2014/main" id="{0B39DB63-14DD-47AE-8057-A19E7C737C74}"/>
                  </a:ext>
                </a:extLst>
              </p:cNvPr>
              <p:cNvSpPr txBox="1"/>
              <p:nvPr/>
            </p:nvSpPr>
            <p:spPr>
              <a:xfrm>
                <a:off x="4721352" y="5815584"/>
                <a:ext cx="9076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=11.8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51">
                <a:extLst>
                  <a:ext uri="{FF2B5EF4-FFF2-40B4-BE49-F238E27FC236}">
                    <a16:creationId xmlns:a16="http://schemas.microsoft.com/office/drawing/2014/main" id="{0B39DB63-14DD-47AE-8057-A19E7C737C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352" y="5815584"/>
                <a:ext cx="907621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52">
            <a:extLst>
              <a:ext uri="{FF2B5EF4-FFF2-40B4-BE49-F238E27FC236}">
                <a16:creationId xmlns:a16="http://schemas.microsoft.com/office/drawing/2014/main" id="{9C84EBE3-60AC-4DAF-AFEC-6353B7EBFA38}"/>
              </a:ext>
            </a:extLst>
          </p:cNvPr>
          <p:cNvSpPr txBox="1"/>
          <p:nvPr/>
        </p:nvSpPr>
        <p:spPr>
          <a:xfrm>
            <a:off x="5528506" y="5840816"/>
            <a:ext cx="5982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(1dp)</a:t>
            </a:r>
          </a:p>
        </p:txBody>
      </p: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67690486-1E25-48F2-A030-FA9910FE41D0}"/>
              </a:ext>
            </a:extLst>
          </p:cNvPr>
          <p:cNvSpPr txBox="1">
            <a:spLocks/>
          </p:cNvSpPr>
          <p:nvPr/>
        </p:nvSpPr>
        <p:spPr>
          <a:xfrm>
            <a:off x="137160" y="2175029"/>
            <a:ext cx="3648456" cy="3951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Cartesian coordinates in three dimensions are usually referred to as the x, y and z axes, each at right-angles to the other.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Coordinates in 3 dimensions are given in the form (x, y, z)</a:t>
            </a:r>
          </a:p>
        </p:txBody>
      </p:sp>
      <p:cxnSp>
        <p:nvCxnSpPr>
          <p:cNvPr id="55" name="Straight Arrow Connector 6">
            <a:extLst>
              <a:ext uri="{FF2B5EF4-FFF2-40B4-BE49-F238E27FC236}">
                <a16:creationId xmlns:a16="http://schemas.microsoft.com/office/drawing/2014/main" id="{94F7A74A-5FAF-4827-B82B-000E13A419E8}"/>
              </a:ext>
            </a:extLst>
          </p:cNvPr>
          <p:cNvCxnSpPr/>
          <p:nvPr/>
        </p:nvCxnSpPr>
        <p:spPr>
          <a:xfrm>
            <a:off x="1739900" y="5448300"/>
            <a:ext cx="1965960" cy="64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7">
            <a:extLst>
              <a:ext uri="{FF2B5EF4-FFF2-40B4-BE49-F238E27FC236}">
                <a16:creationId xmlns:a16="http://schemas.microsoft.com/office/drawing/2014/main" id="{2BFE2BC7-00A8-45D6-84C3-EE2868FE4A73}"/>
              </a:ext>
            </a:extLst>
          </p:cNvPr>
          <p:cNvCxnSpPr/>
          <p:nvPr/>
        </p:nvCxnSpPr>
        <p:spPr>
          <a:xfrm rot="10800000" flipV="1">
            <a:off x="496850" y="5363521"/>
            <a:ext cx="1673352" cy="11978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9">
            <a:extLst>
              <a:ext uri="{FF2B5EF4-FFF2-40B4-BE49-F238E27FC236}">
                <a16:creationId xmlns:a16="http://schemas.microsoft.com/office/drawing/2014/main" id="{60E400A3-8D01-435C-901E-98D4C3EF6784}"/>
              </a:ext>
            </a:extLst>
          </p:cNvPr>
          <p:cNvCxnSpPr/>
          <p:nvPr/>
        </p:nvCxnSpPr>
        <p:spPr>
          <a:xfrm flipH="1" flipV="1">
            <a:off x="1930400" y="3937000"/>
            <a:ext cx="12192" cy="18318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14">
            <a:extLst>
              <a:ext uri="{FF2B5EF4-FFF2-40B4-BE49-F238E27FC236}">
                <a16:creationId xmlns:a16="http://schemas.microsoft.com/office/drawing/2014/main" id="{56E552B0-0987-48E3-9D2C-815562F44F36}"/>
              </a:ext>
            </a:extLst>
          </p:cNvPr>
          <p:cNvSpPr txBox="1"/>
          <p:nvPr/>
        </p:nvSpPr>
        <p:spPr>
          <a:xfrm>
            <a:off x="318856" y="624951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</a:t>
            </a:r>
          </a:p>
        </p:txBody>
      </p:sp>
      <p:sp>
        <p:nvSpPr>
          <p:cNvPr id="59" name="TextBox 15">
            <a:extLst>
              <a:ext uri="{FF2B5EF4-FFF2-40B4-BE49-F238E27FC236}">
                <a16:creationId xmlns:a16="http://schemas.microsoft.com/office/drawing/2014/main" id="{01B18DEE-3462-46B2-B0A6-E553FAF09873}"/>
              </a:ext>
            </a:extLst>
          </p:cNvPr>
          <p:cNvSpPr txBox="1"/>
          <p:nvPr/>
        </p:nvSpPr>
        <p:spPr>
          <a:xfrm>
            <a:off x="3721100" y="60325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</a:t>
            </a:r>
          </a:p>
        </p:txBody>
      </p:sp>
      <p:sp>
        <p:nvSpPr>
          <p:cNvPr id="60" name="TextBox 16">
            <a:extLst>
              <a:ext uri="{FF2B5EF4-FFF2-40B4-BE49-F238E27FC236}">
                <a16:creationId xmlns:a16="http://schemas.microsoft.com/office/drawing/2014/main" id="{29E28F37-B2BE-4BA0-B695-299176387501}"/>
              </a:ext>
            </a:extLst>
          </p:cNvPr>
          <p:cNvSpPr txBox="1"/>
          <p:nvPr/>
        </p:nvSpPr>
        <p:spPr>
          <a:xfrm>
            <a:off x="1666664" y="388038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146234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9" grpId="0"/>
      <p:bldP spid="40" grpId="0"/>
      <p:bldP spid="43" grpId="0"/>
      <p:bldP spid="44" grpId="0"/>
      <p:bldP spid="45" grpId="0"/>
      <p:bldP spid="46" grpId="0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798163" cy="4774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need to be able to use coordinates in 3 dimensions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67690486-1E25-48F2-A030-FA9910FE41D0}"/>
              </a:ext>
            </a:extLst>
          </p:cNvPr>
          <p:cNvSpPr txBox="1">
            <a:spLocks/>
          </p:cNvSpPr>
          <p:nvPr/>
        </p:nvSpPr>
        <p:spPr>
          <a:xfrm>
            <a:off x="137160" y="2175029"/>
            <a:ext cx="3648456" cy="39511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Cartesian coordinates in three dimensions are usually referred to as the x, y and z axes, each at right-angles to the other.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Coordinates in 3 dimensions are given in the form (x, y, z)</a:t>
            </a:r>
          </a:p>
        </p:txBody>
      </p:sp>
      <p:cxnSp>
        <p:nvCxnSpPr>
          <p:cNvPr id="55" name="Straight Arrow Connector 6">
            <a:extLst>
              <a:ext uri="{FF2B5EF4-FFF2-40B4-BE49-F238E27FC236}">
                <a16:creationId xmlns:a16="http://schemas.microsoft.com/office/drawing/2014/main" id="{94F7A74A-5FAF-4827-B82B-000E13A419E8}"/>
              </a:ext>
            </a:extLst>
          </p:cNvPr>
          <p:cNvCxnSpPr/>
          <p:nvPr/>
        </p:nvCxnSpPr>
        <p:spPr>
          <a:xfrm>
            <a:off x="1739900" y="5448300"/>
            <a:ext cx="1965960" cy="64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7">
            <a:extLst>
              <a:ext uri="{FF2B5EF4-FFF2-40B4-BE49-F238E27FC236}">
                <a16:creationId xmlns:a16="http://schemas.microsoft.com/office/drawing/2014/main" id="{2BFE2BC7-00A8-45D6-84C3-EE2868FE4A73}"/>
              </a:ext>
            </a:extLst>
          </p:cNvPr>
          <p:cNvCxnSpPr/>
          <p:nvPr/>
        </p:nvCxnSpPr>
        <p:spPr>
          <a:xfrm rot="10800000" flipV="1">
            <a:off x="496850" y="5363521"/>
            <a:ext cx="1673352" cy="11978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9">
            <a:extLst>
              <a:ext uri="{FF2B5EF4-FFF2-40B4-BE49-F238E27FC236}">
                <a16:creationId xmlns:a16="http://schemas.microsoft.com/office/drawing/2014/main" id="{60E400A3-8D01-435C-901E-98D4C3EF6784}"/>
              </a:ext>
            </a:extLst>
          </p:cNvPr>
          <p:cNvCxnSpPr/>
          <p:nvPr/>
        </p:nvCxnSpPr>
        <p:spPr>
          <a:xfrm flipH="1" flipV="1">
            <a:off x="1930400" y="3937000"/>
            <a:ext cx="12192" cy="18318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14">
            <a:extLst>
              <a:ext uri="{FF2B5EF4-FFF2-40B4-BE49-F238E27FC236}">
                <a16:creationId xmlns:a16="http://schemas.microsoft.com/office/drawing/2014/main" id="{56E552B0-0987-48E3-9D2C-815562F44F36}"/>
              </a:ext>
            </a:extLst>
          </p:cNvPr>
          <p:cNvSpPr txBox="1"/>
          <p:nvPr/>
        </p:nvSpPr>
        <p:spPr>
          <a:xfrm>
            <a:off x="318856" y="624951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</a:t>
            </a:r>
          </a:p>
        </p:txBody>
      </p:sp>
      <p:sp>
        <p:nvSpPr>
          <p:cNvPr id="59" name="TextBox 15">
            <a:extLst>
              <a:ext uri="{FF2B5EF4-FFF2-40B4-BE49-F238E27FC236}">
                <a16:creationId xmlns:a16="http://schemas.microsoft.com/office/drawing/2014/main" id="{01B18DEE-3462-46B2-B0A6-E553FAF09873}"/>
              </a:ext>
            </a:extLst>
          </p:cNvPr>
          <p:cNvSpPr txBox="1"/>
          <p:nvPr/>
        </p:nvSpPr>
        <p:spPr>
          <a:xfrm>
            <a:off x="3721100" y="60325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</a:t>
            </a:r>
          </a:p>
        </p:txBody>
      </p:sp>
      <p:sp>
        <p:nvSpPr>
          <p:cNvPr id="60" name="TextBox 16">
            <a:extLst>
              <a:ext uri="{FF2B5EF4-FFF2-40B4-BE49-F238E27FC236}">
                <a16:creationId xmlns:a16="http://schemas.microsoft.com/office/drawing/2014/main" id="{29E28F37-B2BE-4BA0-B695-299176387501}"/>
              </a:ext>
            </a:extLst>
          </p:cNvPr>
          <p:cNvSpPr txBox="1"/>
          <p:nvPr/>
        </p:nvSpPr>
        <p:spPr>
          <a:xfrm>
            <a:off x="1666664" y="388038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z</a:t>
            </a:r>
          </a:p>
        </p:txBody>
      </p:sp>
      <p:sp>
        <p:nvSpPr>
          <p:cNvPr id="25" name="TextBox 5">
            <a:extLst>
              <a:ext uri="{FF2B5EF4-FFF2-40B4-BE49-F238E27FC236}">
                <a16:creationId xmlns:a16="http://schemas.microsoft.com/office/drawing/2014/main" id="{8E134A76-C75B-40FA-AA2A-BF21149FB8E3}"/>
              </a:ext>
            </a:extLst>
          </p:cNvPr>
          <p:cNvSpPr txBox="1"/>
          <p:nvPr/>
        </p:nvSpPr>
        <p:spPr>
          <a:xfrm>
            <a:off x="3579180" y="1234736"/>
            <a:ext cx="55648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coordinates of A and B are (5, 0, 3) and (4, 2, k) respectively. Given that |AB| is 3 units, find the possible values of 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11">
                <a:extLst>
                  <a:ext uri="{FF2B5EF4-FFF2-40B4-BE49-F238E27FC236}">
                    <a16:creationId xmlns:a16="http://schemas.microsoft.com/office/drawing/2014/main" id="{4E003831-8B9F-4A19-B446-50CAD028FC53}"/>
                  </a:ext>
                </a:extLst>
              </p:cNvPr>
              <p:cNvSpPr txBox="1"/>
              <p:nvPr/>
            </p:nvSpPr>
            <p:spPr>
              <a:xfrm>
                <a:off x="4038600" y="1966404"/>
                <a:ext cx="1552412" cy="6664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𝐴𝐵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latin typeface="Cambria Math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𝑘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latin typeface="Cambria Math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11">
                <a:extLst>
                  <a:ext uri="{FF2B5EF4-FFF2-40B4-BE49-F238E27FC236}">
                    <a16:creationId xmlns:a16="http://schemas.microsoft.com/office/drawing/2014/main" id="{4E003831-8B9F-4A19-B446-50CAD028FC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966404"/>
                <a:ext cx="1552412" cy="6664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5">
                <a:extLst>
                  <a:ext uri="{FF2B5EF4-FFF2-40B4-BE49-F238E27FC236}">
                    <a16:creationId xmlns:a16="http://schemas.microsoft.com/office/drawing/2014/main" id="{04CE5CD6-B6AE-46E7-B56B-E0B563824067}"/>
                  </a:ext>
                </a:extLst>
              </p:cNvPr>
              <p:cNvSpPr txBox="1"/>
              <p:nvPr/>
            </p:nvSpPr>
            <p:spPr>
              <a:xfrm>
                <a:off x="4038600" y="2728404"/>
                <a:ext cx="1333634" cy="6621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𝐴𝐵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14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GB" sz="1400" b="0" i="1" smtClean="0">
                                    <a:latin typeface="Cambria Math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5">
                <a:extLst>
                  <a:ext uri="{FF2B5EF4-FFF2-40B4-BE49-F238E27FC236}">
                    <a16:creationId xmlns:a16="http://schemas.microsoft.com/office/drawing/2014/main" id="{04CE5CD6-B6AE-46E7-B56B-E0B5638240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728404"/>
                <a:ext cx="1333634" cy="6621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6">
            <a:extLst>
              <a:ext uri="{FF2B5EF4-FFF2-40B4-BE49-F238E27FC236}">
                <a16:creationId xmlns:a16="http://schemas.microsoft.com/office/drawing/2014/main" id="{1C81D97B-49EE-4668-8A4F-94CE17272EC5}"/>
              </a:ext>
            </a:extLst>
          </p:cNvPr>
          <p:cNvCxnSpPr/>
          <p:nvPr/>
        </p:nvCxnSpPr>
        <p:spPr>
          <a:xfrm>
            <a:off x="4163568" y="2173668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7">
            <a:extLst>
              <a:ext uri="{FF2B5EF4-FFF2-40B4-BE49-F238E27FC236}">
                <a16:creationId xmlns:a16="http://schemas.microsoft.com/office/drawing/2014/main" id="{9AD0C74E-49E6-4DC8-A175-EC73B356D446}"/>
              </a:ext>
            </a:extLst>
          </p:cNvPr>
          <p:cNvCxnSpPr/>
          <p:nvPr/>
        </p:nvCxnSpPr>
        <p:spPr>
          <a:xfrm>
            <a:off x="4163568" y="2929572"/>
            <a:ext cx="228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12">
                <a:extLst>
                  <a:ext uri="{FF2B5EF4-FFF2-40B4-BE49-F238E27FC236}">
                    <a16:creationId xmlns:a16="http://schemas.microsoft.com/office/drawing/2014/main" id="{18BB0C2E-43A8-4FA0-9AD6-4F738A96159B}"/>
                  </a:ext>
                </a:extLst>
              </p:cNvPr>
              <p:cNvSpPr txBox="1"/>
              <p:nvPr/>
            </p:nvSpPr>
            <p:spPr>
              <a:xfrm>
                <a:off x="4038600" y="3974976"/>
                <a:ext cx="2587568" cy="353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𝐴𝐵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(−1)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−3)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12">
                <a:extLst>
                  <a:ext uri="{FF2B5EF4-FFF2-40B4-BE49-F238E27FC236}">
                    <a16:creationId xmlns:a16="http://schemas.microsoft.com/office/drawing/2014/main" id="{18BB0C2E-43A8-4FA0-9AD6-4F738A961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974976"/>
                <a:ext cx="2587568" cy="353238"/>
              </a:xfrm>
              <a:prstGeom prst="rect">
                <a:avLst/>
              </a:prstGeom>
              <a:blipFill>
                <a:blip r:embed="rId4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29">
                <a:extLst>
                  <a:ext uri="{FF2B5EF4-FFF2-40B4-BE49-F238E27FC236}">
                    <a16:creationId xmlns:a16="http://schemas.microsoft.com/office/drawing/2014/main" id="{B0CDB98C-96EE-4988-970B-0B59BE40EFDE}"/>
                  </a:ext>
                </a:extLst>
              </p:cNvPr>
              <p:cNvSpPr txBox="1"/>
              <p:nvPr/>
            </p:nvSpPr>
            <p:spPr>
              <a:xfrm>
                <a:off x="4038600" y="4355976"/>
                <a:ext cx="1965923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𝐴𝐵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+14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29">
                <a:extLst>
                  <a:ext uri="{FF2B5EF4-FFF2-40B4-BE49-F238E27FC236}">
                    <a16:creationId xmlns:a16="http://schemas.microsoft.com/office/drawing/2014/main" id="{B0CDB98C-96EE-4988-970B-0B59BE40EF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355976"/>
                <a:ext cx="1965923" cy="3592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0">
                <a:extLst>
                  <a:ext uri="{FF2B5EF4-FFF2-40B4-BE49-F238E27FC236}">
                    <a16:creationId xmlns:a16="http://schemas.microsoft.com/office/drawing/2014/main" id="{B9DEF25C-30C7-4BB2-938B-D0D0E42B4594}"/>
                  </a:ext>
                </a:extLst>
              </p:cNvPr>
              <p:cNvSpPr txBox="1"/>
              <p:nvPr/>
            </p:nvSpPr>
            <p:spPr>
              <a:xfrm>
                <a:off x="4267200" y="4736976"/>
                <a:ext cx="1714444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3=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+14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0">
                <a:extLst>
                  <a:ext uri="{FF2B5EF4-FFF2-40B4-BE49-F238E27FC236}">
                    <a16:creationId xmlns:a16="http://schemas.microsoft.com/office/drawing/2014/main" id="{B9DEF25C-30C7-4BB2-938B-D0D0E42B45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736976"/>
                <a:ext cx="1714444" cy="3592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31">
                <a:extLst>
                  <a:ext uri="{FF2B5EF4-FFF2-40B4-BE49-F238E27FC236}">
                    <a16:creationId xmlns:a16="http://schemas.microsoft.com/office/drawing/2014/main" id="{CC308EE7-E62E-4184-B2F5-E3B3D3E279D9}"/>
                  </a:ext>
                </a:extLst>
              </p:cNvPr>
              <p:cNvSpPr txBox="1"/>
              <p:nvPr/>
            </p:nvSpPr>
            <p:spPr>
              <a:xfrm>
                <a:off x="4267200" y="5194176"/>
                <a:ext cx="15811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9=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−6</m:t>
                      </m:r>
                      <m:r>
                        <a:rPr lang="en-GB" sz="1400" i="1">
                          <a:latin typeface="Cambria Math"/>
                        </a:rPr>
                        <m:t>𝑘</m:t>
                      </m:r>
                      <m:r>
                        <a:rPr lang="en-GB" sz="1400" i="1">
                          <a:latin typeface="Cambria Math"/>
                        </a:rPr>
                        <m:t>+14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31">
                <a:extLst>
                  <a:ext uri="{FF2B5EF4-FFF2-40B4-BE49-F238E27FC236}">
                    <a16:creationId xmlns:a16="http://schemas.microsoft.com/office/drawing/2014/main" id="{CC308EE7-E62E-4184-B2F5-E3B3D3E279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194176"/>
                <a:ext cx="158113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32">
                <a:extLst>
                  <a:ext uri="{FF2B5EF4-FFF2-40B4-BE49-F238E27FC236}">
                    <a16:creationId xmlns:a16="http://schemas.microsoft.com/office/drawing/2014/main" id="{ECF9456E-C410-4667-B66C-7D7EFAE8990A}"/>
                  </a:ext>
                </a:extLst>
              </p:cNvPr>
              <p:cNvSpPr txBox="1"/>
              <p:nvPr/>
            </p:nvSpPr>
            <p:spPr>
              <a:xfrm>
                <a:off x="4267200" y="5575176"/>
                <a:ext cx="14817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0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−6</m:t>
                      </m:r>
                      <m:r>
                        <a:rPr lang="en-GB" sz="1400" i="1">
                          <a:latin typeface="Cambria Math"/>
                        </a:rPr>
                        <m:t>𝑘</m:t>
                      </m:r>
                      <m:r>
                        <a:rPr lang="en-GB" sz="1400" i="1"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32">
                <a:extLst>
                  <a:ext uri="{FF2B5EF4-FFF2-40B4-BE49-F238E27FC236}">
                    <a16:creationId xmlns:a16="http://schemas.microsoft.com/office/drawing/2014/main" id="{ECF9456E-C410-4667-B66C-7D7EFAE899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575176"/>
                <a:ext cx="14817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33">
                <a:extLst>
                  <a:ext uri="{FF2B5EF4-FFF2-40B4-BE49-F238E27FC236}">
                    <a16:creationId xmlns:a16="http://schemas.microsoft.com/office/drawing/2014/main" id="{39E6E4E1-B586-45BD-A12A-6E36A70EFB43}"/>
                  </a:ext>
                </a:extLst>
              </p:cNvPr>
              <p:cNvSpPr txBox="1"/>
              <p:nvPr/>
            </p:nvSpPr>
            <p:spPr>
              <a:xfrm>
                <a:off x="4267200" y="5956176"/>
                <a:ext cx="16903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0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𝑘</m:t>
                      </m:r>
                      <m:r>
                        <a:rPr lang="en-GB" sz="1400" b="0" i="1" smtClean="0">
                          <a:latin typeface="Cambria Math"/>
                        </a:rPr>
                        <m:t>−5)(</m:t>
                      </m:r>
                      <m:r>
                        <a:rPr lang="en-GB" sz="1400" b="0" i="1" smtClean="0">
                          <a:latin typeface="Cambria Math"/>
                        </a:rPr>
                        <m:t>𝑘</m:t>
                      </m:r>
                      <m:r>
                        <a:rPr lang="en-GB" sz="14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33">
                <a:extLst>
                  <a:ext uri="{FF2B5EF4-FFF2-40B4-BE49-F238E27FC236}">
                    <a16:creationId xmlns:a16="http://schemas.microsoft.com/office/drawing/2014/main" id="{39E6E4E1-B586-45BD-A12A-6E36A70EFB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956176"/>
                <a:ext cx="1690399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35">
                <a:extLst>
                  <a:ext uri="{FF2B5EF4-FFF2-40B4-BE49-F238E27FC236}">
                    <a16:creationId xmlns:a16="http://schemas.microsoft.com/office/drawing/2014/main" id="{DCC4A331-380B-4C77-B290-E68636824E78}"/>
                  </a:ext>
                </a:extLst>
              </p:cNvPr>
              <p:cNvSpPr txBox="1"/>
              <p:nvPr/>
            </p:nvSpPr>
            <p:spPr>
              <a:xfrm>
                <a:off x="4343400" y="6337176"/>
                <a:ext cx="13669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𝑘</m:t>
                      </m:r>
                      <m:r>
                        <a:rPr lang="en-GB" sz="1400" b="0" i="1" smtClean="0">
                          <a:latin typeface="Cambria Math"/>
                        </a:rPr>
                        <m:t>=5 </m:t>
                      </m:r>
                      <m:r>
                        <a:rPr lang="en-GB" sz="1400" b="0" i="1" smtClean="0">
                          <a:latin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𝑘</m:t>
                      </m:r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35">
                <a:extLst>
                  <a:ext uri="{FF2B5EF4-FFF2-40B4-BE49-F238E27FC236}">
                    <a16:creationId xmlns:a16="http://schemas.microsoft.com/office/drawing/2014/main" id="{DCC4A331-380B-4C77-B290-E68636824E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6337176"/>
                <a:ext cx="1366913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13">
            <a:extLst>
              <a:ext uri="{FF2B5EF4-FFF2-40B4-BE49-F238E27FC236}">
                <a16:creationId xmlns:a16="http://schemas.microsoft.com/office/drawing/2014/main" id="{A6D8F907-B9BD-4951-B2BB-6DDA35C965D9}"/>
              </a:ext>
            </a:extLst>
          </p:cNvPr>
          <p:cNvSpPr/>
          <p:nvPr/>
        </p:nvSpPr>
        <p:spPr>
          <a:xfrm>
            <a:off x="5410200" y="2271204"/>
            <a:ext cx="533400" cy="762000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39">
            <a:extLst>
              <a:ext uri="{FF2B5EF4-FFF2-40B4-BE49-F238E27FC236}">
                <a16:creationId xmlns:a16="http://schemas.microsoft.com/office/drawing/2014/main" id="{BBD3786C-3DAD-44A9-8E9F-84E509912511}"/>
              </a:ext>
            </a:extLst>
          </p:cNvPr>
          <p:cNvSpPr/>
          <p:nvPr/>
        </p:nvSpPr>
        <p:spPr>
          <a:xfrm>
            <a:off x="6477000" y="4127376"/>
            <a:ext cx="457200" cy="457200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40">
            <a:extLst>
              <a:ext uri="{FF2B5EF4-FFF2-40B4-BE49-F238E27FC236}">
                <a16:creationId xmlns:a16="http://schemas.microsoft.com/office/drawing/2014/main" id="{4E5B6E97-5013-4784-BA4D-EF8A74A2AFD3}"/>
              </a:ext>
            </a:extLst>
          </p:cNvPr>
          <p:cNvSpPr/>
          <p:nvPr/>
        </p:nvSpPr>
        <p:spPr>
          <a:xfrm>
            <a:off x="5791200" y="4508376"/>
            <a:ext cx="457200" cy="457200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Arc 41">
            <a:extLst>
              <a:ext uri="{FF2B5EF4-FFF2-40B4-BE49-F238E27FC236}">
                <a16:creationId xmlns:a16="http://schemas.microsoft.com/office/drawing/2014/main" id="{AECA88A4-A951-42DF-800B-57CEC96BBD55}"/>
              </a:ext>
            </a:extLst>
          </p:cNvPr>
          <p:cNvSpPr/>
          <p:nvPr/>
        </p:nvSpPr>
        <p:spPr>
          <a:xfrm>
            <a:off x="5791200" y="4965576"/>
            <a:ext cx="457200" cy="381000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Arc 43">
            <a:extLst>
              <a:ext uri="{FF2B5EF4-FFF2-40B4-BE49-F238E27FC236}">
                <a16:creationId xmlns:a16="http://schemas.microsoft.com/office/drawing/2014/main" id="{7295051E-7A31-4DDD-9723-75DDF791E366}"/>
              </a:ext>
            </a:extLst>
          </p:cNvPr>
          <p:cNvSpPr/>
          <p:nvPr/>
        </p:nvSpPr>
        <p:spPr>
          <a:xfrm>
            <a:off x="5791200" y="5346576"/>
            <a:ext cx="457200" cy="381000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Arc 44">
            <a:extLst>
              <a:ext uri="{FF2B5EF4-FFF2-40B4-BE49-F238E27FC236}">
                <a16:creationId xmlns:a16="http://schemas.microsoft.com/office/drawing/2014/main" id="{1F71B037-CB37-45A1-A299-C6843BB1D286}"/>
              </a:ext>
            </a:extLst>
          </p:cNvPr>
          <p:cNvSpPr/>
          <p:nvPr/>
        </p:nvSpPr>
        <p:spPr>
          <a:xfrm>
            <a:off x="5791200" y="5727576"/>
            <a:ext cx="457200" cy="381000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c 45">
            <a:extLst>
              <a:ext uri="{FF2B5EF4-FFF2-40B4-BE49-F238E27FC236}">
                <a16:creationId xmlns:a16="http://schemas.microsoft.com/office/drawing/2014/main" id="{EAE7285E-D850-4E23-90C8-AA16AE3E0C12}"/>
              </a:ext>
            </a:extLst>
          </p:cNvPr>
          <p:cNvSpPr/>
          <p:nvPr/>
        </p:nvSpPr>
        <p:spPr>
          <a:xfrm>
            <a:off x="5791200" y="6108576"/>
            <a:ext cx="457200" cy="381000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17">
                <a:extLst>
                  <a:ext uri="{FF2B5EF4-FFF2-40B4-BE49-F238E27FC236}">
                    <a16:creationId xmlns:a16="http://schemas.microsoft.com/office/drawing/2014/main" id="{725BCE32-1EB7-4582-A208-493323AD6A56}"/>
                  </a:ext>
                </a:extLst>
              </p:cNvPr>
              <p:cNvSpPr txBox="1"/>
              <p:nvPr/>
            </p:nvSpPr>
            <p:spPr>
              <a:xfrm>
                <a:off x="5958396" y="2424344"/>
                <a:ext cx="1863011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Calculate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/>
                      </a:rPr>
                      <m:t>𝐴𝐵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using k</a:t>
                </a:r>
              </a:p>
            </p:txBody>
          </p:sp>
        </mc:Choice>
        <mc:Fallback xmlns="">
          <p:sp>
            <p:nvSpPr>
              <p:cNvPr id="66" name="TextBox 17">
                <a:extLst>
                  <a:ext uri="{FF2B5EF4-FFF2-40B4-BE49-F238E27FC236}">
                    <a16:creationId xmlns:a16="http://schemas.microsoft.com/office/drawing/2014/main" id="{725BCE32-1EB7-4582-A208-493323AD6A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396" y="2424344"/>
                <a:ext cx="1863011" cy="307777"/>
              </a:xfrm>
              <a:prstGeom prst="rect">
                <a:avLst/>
              </a:prstGeom>
              <a:blipFill>
                <a:blip r:embed="rId11"/>
                <a:stretch>
                  <a:fillRect l="-980" t="-4000" b="-20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46">
            <a:extLst>
              <a:ext uri="{FF2B5EF4-FFF2-40B4-BE49-F238E27FC236}">
                <a16:creationId xmlns:a16="http://schemas.microsoft.com/office/drawing/2014/main" id="{92D5DF47-FD05-4D63-8270-2A6A797DFF3A}"/>
              </a:ext>
            </a:extLst>
          </p:cNvPr>
          <p:cNvSpPr txBox="1"/>
          <p:nvPr/>
        </p:nvSpPr>
        <p:spPr>
          <a:xfrm>
            <a:off x="4154751" y="3485964"/>
            <a:ext cx="211288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Pythagoras in 3D</a:t>
            </a:r>
          </a:p>
        </p:txBody>
      </p:sp>
      <p:sp>
        <p:nvSpPr>
          <p:cNvPr id="68" name="TextBox 53">
            <a:extLst>
              <a:ext uri="{FF2B5EF4-FFF2-40B4-BE49-F238E27FC236}">
                <a16:creationId xmlns:a16="http://schemas.microsoft.com/office/drawing/2014/main" id="{D34DD6FE-6676-424D-A8E5-45A68AC66C2D}"/>
              </a:ext>
            </a:extLst>
          </p:cNvPr>
          <p:cNvSpPr txBox="1"/>
          <p:nvPr/>
        </p:nvSpPr>
        <p:spPr>
          <a:xfrm>
            <a:off x="6858000" y="4051176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Careful when squaring the bracket</a:t>
            </a:r>
          </a:p>
        </p:txBody>
      </p:sp>
      <p:sp>
        <p:nvSpPr>
          <p:cNvPr id="69" name="TextBox 54">
            <a:extLst>
              <a:ext uri="{FF2B5EF4-FFF2-40B4-BE49-F238E27FC236}">
                <a16:creationId xmlns:a16="http://schemas.microsoft.com/office/drawing/2014/main" id="{A814C01D-8025-4F72-9D13-1AC22A08D1B0}"/>
              </a:ext>
            </a:extLst>
          </p:cNvPr>
          <p:cNvSpPr txBox="1"/>
          <p:nvPr/>
        </p:nvSpPr>
        <p:spPr>
          <a:xfrm>
            <a:off x="6248400" y="4584576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|AB| = 3</a:t>
            </a:r>
          </a:p>
        </p:txBody>
      </p:sp>
      <p:sp>
        <p:nvSpPr>
          <p:cNvPr id="70" name="TextBox 55">
            <a:extLst>
              <a:ext uri="{FF2B5EF4-FFF2-40B4-BE49-F238E27FC236}">
                <a16:creationId xmlns:a16="http://schemas.microsoft.com/office/drawing/2014/main" id="{0DE7F0C8-5B3F-4216-9AC8-FDE9F6A0960F}"/>
              </a:ext>
            </a:extLst>
          </p:cNvPr>
          <p:cNvSpPr txBox="1"/>
          <p:nvPr/>
        </p:nvSpPr>
        <p:spPr>
          <a:xfrm>
            <a:off x="6172200" y="4965576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both sides</a:t>
            </a:r>
          </a:p>
        </p:txBody>
      </p:sp>
      <p:sp>
        <p:nvSpPr>
          <p:cNvPr id="71" name="TextBox 56">
            <a:extLst>
              <a:ext uri="{FF2B5EF4-FFF2-40B4-BE49-F238E27FC236}">
                <a16:creationId xmlns:a16="http://schemas.microsoft.com/office/drawing/2014/main" id="{1DDD746D-3735-4592-BF35-527CEDD5760A}"/>
              </a:ext>
            </a:extLst>
          </p:cNvPr>
          <p:cNvSpPr txBox="1"/>
          <p:nvPr/>
        </p:nvSpPr>
        <p:spPr>
          <a:xfrm>
            <a:off x="6172200" y="5346576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Solve as a quadratic</a:t>
            </a:r>
          </a:p>
        </p:txBody>
      </p:sp>
      <p:cxnSp>
        <p:nvCxnSpPr>
          <p:cNvPr id="72" name="Straight Arrow Connector 26">
            <a:extLst>
              <a:ext uri="{FF2B5EF4-FFF2-40B4-BE49-F238E27FC236}">
                <a16:creationId xmlns:a16="http://schemas.microsoft.com/office/drawing/2014/main" id="{49FF2A5D-2E97-411E-88A6-4792A8778093}"/>
              </a:ext>
            </a:extLst>
          </p:cNvPr>
          <p:cNvCxnSpPr/>
          <p:nvPr/>
        </p:nvCxnSpPr>
        <p:spPr>
          <a:xfrm>
            <a:off x="6872736" y="2450355"/>
            <a:ext cx="228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085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0" grpId="0"/>
      <p:bldP spid="31" grpId="0"/>
      <p:bldP spid="32" grpId="0"/>
      <p:bldP spid="48" grpId="0"/>
      <p:bldP spid="49" grpId="0"/>
      <p:bldP spid="50" grpId="0"/>
      <p:bldP spid="51" grpId="0"/>
      <p:bldP spid="52" grpId="0" animBg="1"/>
      <p:bldP spid="53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/>
      <p:bldP spid="69" grpId="0"/>
      <p:bldP spid="70" grpId="0"/>
      <p:bldP spid="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" y="2379216"/>
            <a:ext cx="3648456" cy="37469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Please note that when operating in 3D, there can be some inconsistencies with which way the axes are labelled!</a:t>
            </a:r>
          </a:p>
        </p:txBody>
      </p:sp>
      <p:pic>
        <p:nvPicPr>
          <p:cNvPr id="1026" name="Picture 2" descr="https://upload.wikimedia.org/wikipedia/commons/thumb/e/e2/Cartesian_coordinate_system_handedness.svg/400px-Cartesian_coordinate_system_handednes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80670"/>
            <a:ext cx="4262087" cy="2610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866693" y="2394858"/>
            <a:ext cx="3230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Sometimes referred to as left handed or right handed!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50" name="Picture 2" descr="https://upload.wikimedia.org/wikipedia/commons/b/b2/3D_Cartesian_Coodinate_Handednes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85" y="3167744"/>
            <a:ext cx="4531633" cy="2549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41">
            <a:extLst>
              <a:ext uri="{FF2B5EF4-FFF2-40B4-BE49-F238E27FC236}">
                <a16:creationId xmlns:a16="http://schemas.microsoft.com/office/drawing/2014/main" id="{A81E2999-F530-4364-8B95-810060DB5CB5}"/>
              </a:ext>
            </a:extLst>
          </p:cNvPr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59E4A7CE-1A98-4E68-8BB0-3BAD7E68A324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600200"/>
            <a:ext cx="3798163" cy="47744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>
                <a:latin typeface="Comic Sans MS" pitchFamily="66" charset="0"/>
              </a:rPr>
              <a:t>You need to be able to use coordinates in 3 dimensions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E928947D-7CB1-4358-8B08-AAF472ACC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08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18" r="75000" b="51949"/>
          <a:stretch/>
        </p:blipFill>
        <p:spPr bwMode="auto">
          <a:xfrm>
            <a:off x="5152571" y="3149598"/>
            <a:ext cx="3429000" cy="3191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http://intmstat.com/vectors/235-3D-vect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15" y="3167742"/>
            <a:ext cx="3225800" cy="3205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H="1">
            <a:off x="3749861" y="2656114"/>
            <a:ext cx="865682" cy="6037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79606" y="2198914"/>
            <a:ext cx="2806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Stick to this way!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41">
            <a:extLst>
              <a:ext uri="{FF2B5EF4-FFF2-40B4-BE49-F238E27FC236}">
                <a16:creationId xmlns:a16="http://schemas.microsoft.com/office/drawing/2014/main" id="{D5FCD1F3-BDC4-4D0D-93CD-41773B7F9FBF}"/>
              </a:ext>
            </a:extLst>
          </p:cNvPr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7F2DB1D0-44F1-40F8-AC88-B7A63AFE4ACA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1600200"/>
            <a:ext cx="3798163" cy="47744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>
                <a:latin typeface="Comic Sans MS" pitchFamily="66" charset="0"/>
              </a:rPr>
              <a:t>You need to be able to use coordinates in 3 dimensions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7828744-24FA-45BF-AFAF-F76DC56A7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" y="2379216"/>
            <a:ext cx="3648456" cy="37469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Please note that when operating in 3D, there can be some inconsistencies with which way the axes are labelled!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40AE56D9-6543-456D-8D2A-1E217AAE4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96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955E9B-642A-4C29-8D00-3789ED12F0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75171D-4DE3-4C83-8433-A8BC6191B6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05ED11-D719-43CD-90DE-725C3E12FD13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2514</TotalTime>
  <Words>864</Words>
  <Application>Microsoft Office PowerPoint</Application>
  <PresentationFormat>On-screen Show (4:3)</PresentationFormat>
  <Paragraphs>111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Cambria Math</vt:lpstr>
      <vt:lpstr>Comic Sans MS</vt:lpstr>
      <vt:lpstr>Stone Temple SF</vt:lpstr>
      <vt:lpstr>Wingdings</vt:lpstr>
      <vt:lpstr>Office Theme</vt:lpstr>
      <vt:lpstr>PowerPoint Presentation</vt:lpstr>
      <vt:lpstr>Prior Knowledge Check</vt:lpstr>
      <vt:lpstr>PowerPoint Presentation</vt:lpstr>
      <vt:lpstr>Vectors</vt:lpstr>
      <vt:lpstr>Vectors</vt:lpstr>
      <vt:lpstr>Vectors</vt:lpstr>
      <vt:lpstr>Vectors</vt:lpstr>
      <vt:lpstr>Vectors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658</cp:revision>
  <dcterms:created xsi:type="dcterms:W3CDTF">2018-04-30T00:32:33Z</dcterms:created>
  <dcterms:modified xsi:type="dcterms:W3CDTF">2020-12-09T17:47:46Z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