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52" r:id="rId10"/>
    <p:sldId id="353" r:id="rId11"/>
    <p:sldId id="362" r:id="rId12"/>
    <p:sldId id="363" r:id="rId13"/>
    <p:sldId id="364" r:id="rId14"/>
    <p:sldId id="365" r:id="rId15"/>
    <p:sldId id="368" r:id="rId16"/>
    <p:sldId id="369" r:id="rId17"/>
    <p:sldId id="370" r:id="rId18"/>
    <p:sldId id="366" r:id="rId19"/>
    <p:sldId id="371" r:id="rId20"/>
    <p:sldId id="372" r:id="rId21"/>
    <p:sldId id="373" r:id="rId22"/>
    <p:sldId id="374" r:id="rId23"/>
    <p:sldId id="354" r:id="rId24"/>
    <p:sldId id="355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56" r:id="rId37"/>
    <p:sldId id="357" r:id="rId38"/>
    <p:sldId id="386" r:id="rId39"/>
    <p:sldId id="387" r:id="rId40"/>
    <p:sldId id="38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7.png"/><Relationship Id="rId18" Type="http://schemas.openxmlformats.org/officeDocument/2006/relationships/image" Target="../media/image702.png"/><Relationship Id="rId17" Type="http://schemas.openxmlformats.org/officeDocument/2006/relationships/image" Target="../media/image701.png"/><Relationship Id="rId16" Type="http://schemas.openxmlformats.org/officeDocument/2006/relationships/image" Target="../media/image70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99.png"/><Relationship Id="rId19" Type="http://schemas.openxmlformats.org/officeDocument/2006/relationships/image" Target="../media/image64.png"/><Relationship Id="rId14" Type="http://schemas.openxmlformats.org/officeDocument/2006/relationships/image" Target="../media/image6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5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png"/><Relationship Id="rId7" Type="http://schemas.openxmlformats.org/officeDocument/2006/relationships/image" Target="../media/image8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5.png"/><Relationship Id="rId4" Type="http://schemas.openxmlformats.org/officeDocument/2006/relationships/image" Target="../media/image75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4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46.png"/><Relationship Id="rId10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8.png"/><Relationship Id="rId7" Type="http://schemas.openxmlformats.org/officeDocument/2006/relationships/image" Target="../media/image156.png"/><Relationship Id="rId12" Type="http://schemas.openxmlformats.org/officeDocument/2006/relationships/image" Target="../media/image16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3.png"/><Relationship Id="rId5" Type="http://schemas.openxmlformats.org/officeDocument/2006/relationships/image" Target="../media/image159.png"/><Relationship Id="rId10" Type="http://schemas.openxmlformats.org/officeDocument/2006/relationships/image" Target="../media/image162.png"/><Relationship Id="rId4" Type="http://schemas.openxmlformats.org/officeDocument/2006/relationships/image" Target="../media/image149.png"/><Relationship Id="rId9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24.png"/><Relationship Id="rId21" Type="http://schemas.openxmlformats.org/officeDocument/2006/relationships/image" Target="../media/image181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10" Type="http://schemas.openxmlformats.org/officeDocument/2006/relationships/image" Target="../media/image125.png"/><Relationship Id="rId19" Type="http://schemas.openxmlformats.org/officeDocument/2006/relationships/image" Target="../media/image179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84.png"/><Relationship Id="rId3" Type="http://schemas.openxmlformats.org/officeDocument/2006/relationships/image" Target="../media/image124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83.png"/><Relationship Id="rId25" Type="http://schemas.openxmlformats.org/officeDocument/2006/relationships/image" Target="../media/image190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189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188.png"/><Relationship Id="rId10" Type="http://schemas.openxmlformats.org/officeDocument/2006/relationships/image" Target="../media/image125.png"/><Relationship Id="rId19" Type="http://schemas.openxmlformats.org/officeDocument/2006/relationships/image" Target="../media/image18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26" Type="http://schemas.openxmlformats.org/officeDocument/2006/relationships/image" Target="../media/image201.png"/><Relationship Id="rId3" Type="http://schemas.openxmlformats.org/officeDocument/2006/relationships/image" Target="../media/image124.png"/><Relationship Id="rId21" Type="http://schemas.openxmlformats.org/officeDocument/2006/relationships/image" Target="../media/image196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00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195.png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199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198.png"/><Relationship Id="rId28" Type="http://schemas.openxmlformats.org/officeDocument/2006/relationships/image" Target="../media/image203.png"/><Relationship Id="rId10" Type="http://schemas.openxmlformats.org/officeDocument/2006/relationships/image" Target="../media/image125.png"/><Relationship Id="rId19" Type="http://schemas.openxmlformats.org/officeDocument/2006/relationships/image" Target="../media/image194.png"/><Relationship Id="rId31" Type="http://schemas.openxmlformats.org/officeDocument/2006/relationships/image" Target="../media/image206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97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26" Type="http://schemas.openxmlformats.org/officeDocument/2006/relationships/image" Target="../media/image212.png"/><Relationship Id="rId3" Type="http://schemas.openxmlformats.org/officeDocument/2006/relationships/image" Target="../media/image124.png"/><Relationship Id="rId21" Type="http://schemas.openxmlformats.org/officeDocument/2006/relationships/image" Target="../media/image207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11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210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209.png"/><Relationship Id="rId10" Type="http://schemas.openxmlformats.org/officeDocument/2006/relationships/image" Target="../media/image125.png"/><Relationship Id="rId19" Type="http://schemas.openxmlformats.org/officeDocument/2006/relationships/image" Target="../media/image20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2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3" Type="http://schemas.openxmlformats.org/officeDocument/2006/relationships/image" Target="../media/image124.png"/><Relationship Id="rId21" Type="http://schemas.openxmlformats.org/officeDocument/2006/relationships/image" Target="../media/image213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17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216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215.png"/><Relationship Id="rId10" Type="http://schemas.openxmlformats.org/officeDocument/2006/relationships/image" Target="../media/image125.png"/><Relationship Id="rId19" Type="http://schemas.openxmlformats.org/officeDocument/2006/relationships/image" Target="../media/image20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2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2.png"/><Relationship Id="rId7" Type="http://schemas.openxmlformats.org/officeDocument/2006/relationships/image" Target="../media/image227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image" Target="../media/image222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5" Type="http://schemas.openxmlformats.org/officeDocument/2006/relationships/image" Target="../media/image234.png"/><Relationship Id="rId10" Type="http://schemas.openxmlformats.org/officeDocument/2006/relationships/image" Target="../media/image239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121" y="2582540"/>
            <a:ext cx="64043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Vectors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67744" y="4149080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can use 3D vectors to describe movement in 3 dimensions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/>
              <p:nvPr/>
            </p:nvSpPr>
            <p:spPr>
              <a:xfrm>
                <a:off x="1052003" y="3599895"/>
                <a:ext cx="65998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3" y="3599895"/>
                <a:ext cx="659988" cy="569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4056971" y="5110948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rot="10800000" flipV="1">
            <a:off x="2813921" y="5026169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4247471" y="3599648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2635927" y="591215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6038171" y="569514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3983735" y="354302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2AAC0D-02AF-404E-A727-71AE8A7267EE}"/>
              </a:ext>
            </a:extLst>
          </p:cNvPr>
          <p:cNvSpPr txBox="1"/>
          <p:nvPr/>
        </p:nvSpPr>
        <p:spPr>
          <a:xfrm>
            <a:off x="506027" y="4296793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x-direction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E2B17BE-12EA-4108-B2FB-5C52D7C66582}"/>
                  </a:ext>
                </a:extLst>
              </p:cNvPr>
              <p:cNvSpPr txBox="1"/>
              <p:nvPr/>
            </p:nvSpPr>
            <p:spPr>
              <a:xfrm>
                <a:off x="7338873" y="4702205"/>
                <a:ext cx="65998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E2B17BE-12EA-4108-B2FB-5C52D7C6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73" y="4702205"/>
                <a:ext cx="659988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0E38F1-3D91-454B-9E1F-393EB85CC468}"/>
              </a:ext>
            </a:extLst>
          </p:cNvPr>
          <p:cNvSpPr txBox="1"/>
          <p:nvPr/>
        </p:nvSpPr>
        <p:spPr>
          <a:xfrm>
            <a:off x="6739631" y="5381347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y-direction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44761-DAEC-46BE-863F-08D3428FECFE}"/>
                  </a:ext>
                </a:extLst>
              </p:cNvPr>
              <p:cNvSpPr txBox="1"/>
              <p:nvPr/>
            </p:nvSpPr>
            <p:spPr>
              <a:xfrm>
                <a:off x="5005526" y="2315592"/>
                <a:ext cx="70326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44761-DAEC-46BE-863F-08D3428F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526" y="2315592"/>
                <a:ext cx="703269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4E1AE4-003E-4646-8344-F805317C8405}"/>
              </a:ext>
            </a:extLst>
          </p:cNvPr>
          <p:cNvSpPr txBox="1"/>
          <p:nvPr/>
        </p:nvSpPr>
        <p:spPr>
          <a:xfrm>
            <a:off x="4379651" y="3003612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z-direction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can use 3D vectors to describe movement in 3 dimensions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/>
              <p:nvPr/>
            </p:nvSpPr>
            <p:spPr>
              <a:xfrm>
                <a:off x="5677268" y="4265719"/>
                <a:ext cx="1525097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68" y="4265719"/>
                <a:ext cx="1525097" cy="532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4056971" y="5110948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rot="10800000" flipV="1">
            <a:off x="2813921" y="5026169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4247471" y="3599648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2635927" y="591215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6038171" y="569514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3983735" y="354302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2AAC0D-02AF-404E-A727-71AE8A7267EE}"/>
              </a:ext>
            </a:extLst>
          </p:cNvPr>
          <p:cNvSpPr txBox="1"/>
          <p:nvPr/>
        </p:nvSpPr>
        <p:spPr>
          <a:xfrm>
            <a:off x="4882718" y="3915052"/>
            <a:ext cx="309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For any vector in 3 dimensions: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Consider the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(1,5,−2)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(0,−3,7)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600" dirty="0">
                    <a:latin typeface="Comic Sans MS" pitchFamily="66" charset="0"/>
                  </a:rPr>
                  <a:t>Find the position vectors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notation.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as a column vector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8874FA6-1BF0-47AF-AB4F-2DAA3962FA5A}"/>
              </a:ext>
            </a:extLst>
          </p:cNvPr>
          <p:cNvCxnSpPr/>
          <p:nvPr/>
        </p:nvCxnSpPr>
        <p:spPr>
          <a:xfrm flipV="1">
            <a:off x="3728621" y="2707689"/>
            <a:ext cx="1154097" cy="994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520046-5E63-4FA2-AA8A-99E269C19060}"/>
              </a:ext>
            </a:extLst>
          </p:cNvPr>
          <p:cNvSpPr txBox="1"/>
          <p:nvPr/>
        </p:nvSpPr>
        <p:spPr>
          <a:xfrm>
            <a:off x="4132159" y="2130640"/>
            <a:ext cx="323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position vector of a point is the vector to get to it from (0,0,0)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/>
              <p:nvPr/>
            </p:nvSpPr>
            <p:spPr>
              <a:xfrm>
                <a:off x="4676114" y="3517271"/>
                <a:ext cx="158556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4" y="3517271"/>
                <a:ext cx="1585562" cy="277768"/>
              </a:xfrm>
              <a:prstGeom prst="rect">
                <a:avLst/>
              </a:prstGeom>
              <a:blipFill>
                <a:blip r:embed="rId3"/>
                <a:stretch>
                  <a:fillRect l="-2308" r="-269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/>
              <p:nvPr/>
            </p:nvSpPr>
            <p:spPr>
              <a:xfrm>
                <a:off x="4665551" y="3977489"/>
                <a:ext cx="142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51" y="3977489"/>
                <a:ext cx="1425775" cy="277768"/>
              </a:xfrm>
              <a:prstGeom prst="rect">
                <a:avLst/>
              </a:prstGeom>
              <a:blipFill>
                <a:blip r:embed="rId4"/>
                <a:stretch>
                  <a:fillRect l="-2564" r="-299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Consider the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(1,5,−2)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(0,−3,7)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600" dirty="0">
                    <a:latin typeface="Comic Sans MS" pitchFamily="66" charset="0"/>
                  </a:rPr>
                  <a:t>Find the position vectors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notation.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as a column vector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/>
              <p:nvPr/>
            </p:nvSpPr>
            <p:spPr>
              <a:xfrm>
                <a:off x="285184" y="4187228"/>
                <a:ext cx="158556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4" y="4187228"/>
                <a:ext cx="1585562" cy="277768"/>
              </a:xfrm>
              <a:prstGeom prst="rect">
                <a:avLst/>
              </a:prstGeom>
              <a:blipFill>
                <a:blip r:embed="rId3"/>
                <a:stretch>
                  <a:fillRect l="-2692" r="-2308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/>
              <p:nvPr/>
            </p:nvSpPr>
            <p:spPr>
              <a:xfrm>
                <a:off x="2212062" y="4185718"/>
                <a:ext cx="142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062" y="4185718"/>
                <a:ext cx="1425775" cy="277768"/>
              </a:xfrm>
              <a:prstGeom prst="rect">
                <a:avLst/>
              </a:prstGeom>
              <a:blipFill>
                <a:blip r:embed="rId4"/>
                <a:stretch>
                  <a:fillRect l="-2991" r="-2564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B7D3663-E957-4A58-8F96-767BB34FC3A1}"/>
                  </a:ext>
                </a:extLst>
              </p:cNvPr>
              <p:cNvSpPr txBox="1"/>
              <p:nvPr/>
            </p:nvSpPr>
            <p:spPr>
              <a:xfrm>
                <a:off x="4639901" y="2095877"/>
                <a:ext cx="138037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B7D3663-E957-4A58-8F96-767BB34FC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01" y="2095877"/>
                <a:ext cx="1380378" cy="277768"/>
              </a:xfrm>
              <a:prstGeom prst="rect">
                <a:avLst/>
              </a:prstGeom>
              <a:blipFill>
                <a:blip r:embed="rId5"/>
                <a:stretch>
                  <a:fillRect l="-2643" r="-22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1DB0F31-33B3-4303-A3EC-5D9A60B826C8}"/>
                  </a:ext>
                </a:extLst>
              </p:cNvPr>
              <p:cNvSpPr txBox="1"/>
              <p:nvPr/>
            </p:nvSpPr>
            <p:spPr>
              <a:xfrm>
                <a:off x="4647445" y="2565148"/>
                <a:ext cx="1864998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1DB0F31-33B3-4303-A3EC-5D9A60B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45" y="2565148"/>
                <a:ext cx="1864998" cy="6503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F8C318E-B366-4A7C-A0F1-6F1FB722CD80}"/>
                  </a:ext>
                </a:extLst>
              </p:cNvPr>
              <p:cNvSpPr txBox="1"/>
              <p:nvPr/>
            </p:nvSpPr>
            <p:spPr>
              <a:xfrm>
                <a:off x="4645937" y="3387505"/>
                <a:ext cx="1102161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F8C318E-B366-4A7C-A0F1-6F1FB722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37" y="3387505"/>
                <a:ext cx="1102161" cy="650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39">
            <a:extLst>
              <a:ext uri="{FF2B5EF4-FFF2-40B4-BE49-F238E27FC236}">
                <a16:creationId xmlns:a16="http://schemas.microsoft.com/office/drawing/2014/main" id="{BAD7F295-D1B2-4507-B0F8-4F05944AD1D7}"/>
              </a:ext>
            </a:extLst>
          </p:cNvPr>
          <p:cNvSpPr/>
          <p:nvPr/>
        </p:nvSpPr>
        <p:spPr>
          <a:xfrm>
            <a:off x="6352713" y="2237173"/>
            <a:ext cx="394316" cy="66064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712B25EA-1F6E-4763-857B-47E984BE590F}"/>
              </a:ext>
            </a:extLst>
          </p:cNvPr>
          <p:cNvSpPr txBox="1"/>
          <p:nvPr/>
        </p:nvSpPr>
        <p:spPr>
          <a:xfrm>
            <a:off x="6689325" y="230227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vectors we have as columns</a:t>
            </a:r>
          </a:p>
        </p:txBody>
      </p:sp>
      <p:sp>
        <p:nvSpPr>
          <p:cNvPr id="1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71948" y="3046521"/>
            <a:ext cx="394316" cy="66064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46416" y="3244787"/>
            <a:ext cx="1121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267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 animBg="1"/>
      <p:bldP spid="15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4251" y="1563189"/>
                <a:ext cx="6586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51" y="1563189"/>
                <a:ext cx="658642" cy="246221"/>
              </a:xfrm>
              <a:prstGeom prst="rect">
                <a:avLst/>
              </a:prstGeom>
              <a:blipFill>
                <a:blip r:embed="rId3"/>
                <a:stretch>
                  <a:fillRect l="-7407" r="-648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8309" y="1994263"/>
                <a:ext cx="168597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9" y="1994263"/>
                <a:ext cx="1685974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3955" y="2843349"/>
                <a:ext cx="165179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5" y="2843349"/>
                <a:ext cx="1651799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1" y="3666309"/>
                <a:ext cx="888961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3666309"/>
                <a:ext cx="888961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41023" y="1776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193570" y="1842706"/>
                <a:ext cx="1609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70" y="1842706"/>
                <a:ext cx="160931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54086" y="2538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97480" y="3396342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50028" y="2513265"/>
            <a:ext cx="16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by 4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4862" y="3540877"/>
            <a:ext cx="160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4251" y="1563189"/>
                <a:ext cx="7724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51" y="1563189"/>
                <a:ext cx="772456" cy="246221"/>
              </a:xfrm>
              <a:prstGeom prst="rect">
                <a:avLst/>
              </a:prstGeom>
              <a:blipFill>
                <a:blip r:embed="rId3"/>
                <a:stretch>
                  <a:fillRect l="-6349" r="-5556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8309" y="1994263"/>
                <a:ext cx="183396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9" y="1994263"/>
                <a:ext cx="1833964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3955" y="2843349"/>
                <a:ext cx="1537985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5" y="2843349"/>
                <a:ext cx="1537985" cy="650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1" y="3666309"/>
                <a:ext cx="775148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3666309"/>
                <a:ext cx="775148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97777" y="1776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350324" y="1842706"/>
                <a:ext cx="1609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24" y="1842706"/>
                <a:ext cx="160931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67297" y="25472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97480" y="3396342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98074" y="2617768"/>
            <a:ext cx="234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by 2 and the second by 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4862" y="3540877"/>
            <a:ext cx="160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8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08697" y="3271844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97" y="3271844"/>
                <a:ext cx="1361719" cy="56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7461" y="3271844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61" y="3271844"/>
                <a:ext cx="1361719" cy="569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88064" y="1368936"/>
                <a:ext cx="4441032" cy="152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check if these are parallel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take out a factor to make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equal 4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Then compare if the vector becomes the same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64" y="1368936"/>
                <a:ext cx="4441032" cy="1523109"/>
              </a:xfrm>
              <a:prstGeom prst="rect">
                <a:avLst/>
              </a:prstGeom>
              <a:blipFill>
                <a:blip r:embed="rId7"/>
                <a:stretch>
                  <a:fillRect l="-274" t="-803" r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0178" y="4001292"/>
                <a:ext cx="1574470" cy="1035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78" y="4001292"/>
                <a:ext cx="1574470" cy="1035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7461" y="4195122"/>
                <a:ext cx="1625701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61" y="4195122"/>
                <a:ext cx="1625701" cy="569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79475" y="4110361"/>
            <a:ext cx="1665536" cy="7457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2" y="5660571"/>
                <a:ext cx="1699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So only this one is parallel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2" y="5660571"/>
                <a:ext cx="1699792" cy="523220"/>
              </a:xfrm>
              <a:prstGeom prst="rect">
                <a:avLst/>
              </a:prstGeom>
              <a:blipFill>
                <a:blip r:embed="rId10"/>
                <a:stretch>
                  <a:fillRect l="-1075" t="-2353" r="-3226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7654834" y="4963886"/>
            <a:ext cx="235132" cy="635725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>
            <a:off x="4749800" y="19177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blipFill>
                <a:blip r:embed="rId1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blipFill>
                <a:blip r:embed="rId1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blipFill>
                <a:blip r:embed="rId15"/>
                <a:stretch>
                  <a:fillRect r="-1242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Triangle 40"/>
          <p:cNvSpPr/>
          <p:nvPr/>
        </p:nvSpPr>
        <p:spPr>
          <a:xfrm flipH="1">
            <a:off x="4711700" y="43561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blipFill>
                <a:blip r:embed="rId1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02500" y="31242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264400" y="55753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H="1">
            <a:off x="4241799" y="3350260"/>
            <a:ext cx="509197" cy="19964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00598" y="3884033"/>
                <a:ext cx="1835894" cy="587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98" y="3884033"/>
                <a:ext cx="1835894" cy="587918"/>
              </a:xfrm>
              <a:prstGeom prst="rect">
                <a:avLst/>
              </a:prstGeom>
              <a:blipFill>
                <a:blip r:embed="rId19"/>
                <a:stretch>
                  <a:fillRect l="-1329" t="-12371" r="-4651" b="-23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represent the vector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 2 dimensions) using a right angled triangle, and calculate its magnitude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blipFill>
                <a:blip r:embed="rId20"/>
                <a:stretch>
                  <a:fillRect l="-2016" t="-12500" r="-3695" b="-2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08592" y="3640919"/>
            <a:ext cx="344480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triangle is a unit vector (meaning it has a magnitude of 1), but in the same direction as the original vector…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to find a unit vector parallel to another vector, divide all terms by the original vector’s magnitude…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process also works in 3D!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52400" y="1600200"/>
            <a:ext cx="3653246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 You also need to be able to calculate unit vectors…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  <p:bldP spid="40" grpId="0"/>
      <p:bldP spid="41" grpId="0" animBg="1"/>
      <p:bldP spid="42" grpId="0"/>
      <p:bldP spid="43" grpId="0"/>
      <p:bldP spid="44" grpId="0"/>
      <p:bldP spid="8" grpId="0" animBg="1"/>
      <p:bldP spid="48" grpId="0" animBg="1"/>
      <p:bldP spid="49" grpId="0" animBg="1"/>
      <p:bldP spid="50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magnitude of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hence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, the unit vector in the direction of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Now divide the original vector by the magnitude calculated…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3440" y="3757748"/>
                <a:ext cx="232307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(4)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757748"/>
                <a:ext cx="2323072" cy="298159"/>
              </a:xfrm>
              <a:prstGeom prst="rect">
                <a:avLst/>
              </a:prstGeom>
              <a:blipFill>
                <a:blip r:embed="rId3"/>
                <a:stretch>
                  <a:fillRect r="-262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502" y="4284616"/>
                <a:ext cx="93493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" y="4284616"/>
                <a:ext cx="934936" cy="275268"/>
              </a:xfrm>
              <a:prstGeom prst="rect">
                <a:avLst/>
              </a:prstGeom>
              <a:blipFill>
                <a:blip r:embed="rId4"/>
                <a:stretch>
                  <a:fillRect r="-389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8456" y="1658982"/>
                <a:ext cx="14425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1658982"/>
                <a:ext cx="1442511" cy="246221"/>
              </a:xfrm>
              <a:prstGeom prst="rect">
                <a:avLst/>
              </a:prstGeom>
              <a:blipFill>
                <a:blip r:embed="rId5"/>
                <a:stretch>
                  <a:fillRect l="-1695" r="-2966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4102" y="2177142"/>
                <a:ext cx="2055884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2177142"/>
                <a:ext cx="2055884" cy="508665"/>
              </a:xfrm>
              <a:prstGeom prst="rect">
                <a:avLst/>
              </a:prstGeom>
              <a:blipFill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3175903" y="3892730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3319742" y="3880511"/>
            <a:ext cx="16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and leave as a surd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06931" y="1894114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0438" y="2003815"/>
                <a:ext cx="138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38" y="2003815"/>
                <a:ext cx="1387242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3727269" y="3074127"/>
            <a:ext cx="1828800" cy="5050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553488" y="3292683"/>
                <a:ext cx="19707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This notation means the ‘unit vector’ parallel to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14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88" y="3292683"/>
                <a:ext cx="1970717" cy="738664"/>
              </a:xfrm>
              <a:prstGeom prst="rect">
                <a:avLst/>
              </a:prstGeom>
              <a:blipFill>
                <a:blip r:embed="rId8"/>
                <a:stretch>
                  <a:fillRect t="-1653" r="-31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0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9" grpId="0"/>
      <p:bldP spid="10" grpId="0" animBg="1"/>
      <p:bldP spid="11" grpId="0"/>
      <p:bldP spid="12" grpId="0" animBg="1"/>
      <p:bldP spid="13" grpId="0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the vector: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61851" y="2943497"/>
            <a:ext cx="252549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297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0588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0588" cy="508665"/>
              </a:xfrm>
              <a:prstGeom prst="rect">
                <a:avLst/>
              </a:prstGeom>
              <a:blipFill>
                <a:blip r:embed="rId8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000467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=64.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000467" cy="251800"/>
              </a:xfrm>
              <a:prstGeom prst="rect">
                <a:avLst/>
              </a:prstGeom>
              <a:blipFill>
                <a:blip r:embed="rId9"/>
                <a:stretch>
                  <a:fillRect l="-4268" r="-1220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23310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56960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50377" y="3827416"/>
                <a:ext cx="1142043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𝐴𝑑𝑗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7" y="3827416"/>
                <a:ext cx="1142043" cy="5095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62350" y="413657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61019" y="412435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letters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23" grpId="0"/>
      <p:bldP spid="48" grpId="0"/>
      <p:bldP spid="51" grpId="0"/>
      <p:bldP spid="50" grpId="0" animBg="1"/>
      <p:bldP spid="50" grpId="1" animBg="1"/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3491700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calculate: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work out: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magnitude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unit vector that is parallel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3491700" cy="4752528"/>
              </a:xfrm>
              <a:blipFill>
                <a:blip r:embed="rId2"/>
                <a:stretch>
                  <a:fillRect l="-2094" t="-2179" r="-1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048B8B1C-F005-4391-AD65-5C4CEE6D8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135" y="1684533"/>
                <a:ext cx="3491700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M is the midpoint of the line segment AB.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lies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=3:1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048B8B1C-F005-4391-AD65-5C4CEE6D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35" y="1684533"/>
                <a:ext cx="3491700" cy="4752528"/>
              </a:xfrm>
              <a:prstGeom prst="rect">
                <a:avLst/>
              </a:prstGeom>
              <a:blipFill>
                <a:blip r:embed="rId3"/>
                <a:stretch>
                  <a:fillRect l="-2094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D3A2E03-D59B-437E-958B-91B475764845}"/>
                  </a:ext>
                </a:extLst>
              </p:cNvPr>
              <p:cNvSpPr txBox="1"/>
              <p:nvPr/>
            </p:nvSpPr>
            <p:spPr>
              <a:xfrm>
                <a:off x="1735585" y="2689933"/>
                <a:ext cx="2949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D3A2E03-D59B-437E-958B-91B475764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85" y="2689933"/>
                <a:ext cx="294953" cy="307777"/>
              </a:xfrm>
              <a:prstGeom prst="rect">
                <a:avLst/>
              </a:prstGeom>
              <a:blipFill>
                <a:blip r:embed="rId4"/>
                <a:stretch>
                  <a:fillRect l="-20833" r="-2291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B1B8D4-4E3A-4EDD-9B94-F337AE304CC3}"/>
                  </a:ext>
                </a:extLst>
              </p:cNvPr>
              <p:cNvSpPr txBox="1"/>
              <p:nvPr/>
            </p:nvSpPr>
            <p:spPr>
              <a:xfrm>
                <a:off x="1976762" y="3117541"/>
                <a:ext cx="13143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B1B8D4-4E3A-4EDD-9B94-F337AE304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62" y="3117541"/>
                <a:ext cx="1314334" cy="307777"/>
              </a:xfrm>
              <a:prstGeom prst="rect">
                <a:avLst/>
              </a:prstGeom>
              <a:blipFill>
                <a:blip r:embed="rId5"/>
                <a:stretch>
                  <a:fillRect l="-926" r="-64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5CEEC9-70F8-49A8-BF1E-F0BCF855671E}"/>
                  </a:ext>
                </a:extLst>
              </p:cNvPr>
              <p:cNvSpPr txBox="1"/>
              <p:nvPr/>
            </p:nvSpPr>
            <p:spPr>
              <a:xfrm>
                <a:off x="2981419" y="5080986"/>
                <a:ext cx="511486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5CEEC9-70F8-49A8-BF1E-F0BCF8556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19" y="5080986"/>
                <a:ext cx="511486" cy="344069"/>
              </a:xfrm>
              <a:prstGeom prst="rect">
                <a:avLst/>
              </a:prstGeom>
              <a:blipFill>
                <a:blip r:embed="rId6"/>
                <a:stretch>
                  <a:fillRect r="-11905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D46B953-860E-4BE1-B207-8425D8BF36E8}"/>
                  </a:ext>
                </a:extLst>
              </p:cNvPr>
              <p:cNvSpPr txBox="1"/>
              <p:nvPr/>
            </p:nvSpPr>
            <p:spPr>
              <a:xfrm>
                <a:off x="2263808" y="5854823"/>
                <a:ext cx="1596014" cy="642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D46B953-860E-4BE1-B207-8425D8BF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08" y="5854823"/>
                <a:ext cx="1596014" cy="642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EDF66F-2159-45CC-9F00-57BB0742B511}"/>
                  </a:ext>
                </a:extLst>
              </p:cNvPr>
              <p:cNvSpPr txBox="1"/>
              <p:nvPr/>
            </p:nvSpPr>
            <p:spPr>
              <a:xfrm>
                <a:off x="7467602" y="5714261"/>
                <a:ext cx="88614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EDF66F-2159-45CC-9F00-57BB0742B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2" y="5714261"/>
                <a:ext cx="886140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BB1AA-E027-4816-B556-269262E5CED7}"/>
                  </a:ext>
                </a:extLst>
              </p:cNvPr>
              <p:cNvSpPr txBox="1"/>
              <p:nvPr/>
            </p:nvSpPr>
            <p:spPr>
              <a:xfrm>
                <a:off x="7875975" y="3832195"/>
                <a:ext cx="10785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BB1AA-E027-4816-B556-269262E5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75" y="3832195"/>
                <a:ext cx="1078500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the vector: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846" t="-270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blipFill>
                <a:blip r:embed="rId8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120307" cy="27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=102.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120307" cy="276871"/>
              </a:xfrm>
              <a:prstGeom prst="rect">
                <a:avLst/>
              </a:prstGeom>
              <a:blipFill>
                <a:blip r:embed="rId9"/>
                <a:stretch>
                  <a:fillRect l="-3825" r="-1093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36522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70172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can use a very similar process for the angles between the axes, with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from the vector instead…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blipFill>
                <a:blip r:embed="rId10"/>
                <a:stretch>
                  <a:fillRect t="-1653" r="-127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923108" y="2952205"/>
            <a:ext cx="330926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31" grpId="0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the vector: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297" t="-270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006494" cy="27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=29.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006494" cy="276871"/>
              </a:xfrm>
              <a:prstGeom prst="rect">
                <a:avLst/>
              </a:prstGeom>
              <a:blipFill>
                <a:blip r:embed="rId9"/>
                <a:stretch>
                  <a:fillRect l="-4242" r="-1212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36522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70172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can use a very similar process for the angles between the axes, with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from the vector instead…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blipFill>
                <a:blip r:embed="rId10"/>
                <a:stretch>
                  <a:fillRect t="-1653" r="-127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227907" y="2934788"/>
            <a:ext cx="496389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31" grpId="0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7235" y="3742509"/>
                <a:ext cx="2401747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(−8)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3742509"/>
                <a:ext cx="2401747" cy="353238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7235" y="2218509"/>
                <a:ext cx="1676399" cy="66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2218509"/>
                <a:ext cx="1676399" cy="660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7235" y="2904309"/>
                <a:ext cx="121920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2904309"/>
                <a:ext cx="1219200" cy="662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7235" y="1913709"/>
                <a:ext cx="11320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1913709"/>
                <a:ext cx="113204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7235" y="4123509"/>
                <a:ext cx="112530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4123509"/>
                <a:ext cx="1125308" cy="33316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7235" y="4656909"/>
                <a:ext cx="1905000" cy="368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𝑂𝐴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4656909"/>
                <a:ext cx="1905000" cy="368755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7235" y="5037909"/>
                <a:ext cx="11430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𝑂𝐴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037909"/>
                <a:ext cx="1143000" cy="333168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7235" y="5540584"/>
                <a:ext cx="2209800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540584"/>
                <a:ext cx="2209800" cy="353238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7235" y="5921584"/>
                <a:ext cx="11430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921584"/>
                <a:ext cx="1143000" cy="333168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117427" y="192863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8998" y="241097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29995" y="310070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59846" y="378100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70844" y="4178501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70844" y="472525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81842" y="509447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72415" y="558466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83413" y="5963309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21435" y="1913709"/>
            <a:ext cx="17780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Find the vector AB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73835" y="3818709"/>
            <a:ext cx="16001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magnitude of AB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5235" y="4961709"/>
            <a:ext cx="1981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Find the magnitude of OA and OB using their position vectors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550381" y="1952202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23672" y="4074804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9441" y="5217018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49742" y="5228016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73912" y="6010292"/>
            <a:ext cx="3206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Isosceles as 2 vectors have equal magnitudes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have position vectors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relative to a fixed origin O.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600" dirty="0">
                    <a:latin typeface="Comic Sans MS" pitchFamily="66" charset="0"/>
                  </a:rPr>
                  <a:t> and 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isosceles.</a:t>
                </a:r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11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849086" y="4245429"/>
            <a:ext cx="1158240" cy="1558834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029097" y="4223659"/>
            <a:ext cx="905691" cy="1889759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0378" y="5786847"/>
            <a:ext cx="2068285" cy="3178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7349" y="5677989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" y="5677989"/>
                <a:ext cx="3509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46218" y="3953691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18" y="3953691"/>
                <a:ext cx="35093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47704" y="6035040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704" y="6035040"/>
                <a:ext cx="35093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27464" y="4445726"/>
                <a:ext cx="542905" cy="660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4" y="4445726"/>
                <a:ext cx="542905" cy="6605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84813" y="6013268"/>
                <a:ext cx="67755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13" y="6013268"/>
                <a:ext cx="677558" cy="6606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407921" y="4593772"/>
                <a:ext cx="67755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1" y="4593772"/>
                <a:ext cx="677558" cy="6606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65463" y="3892732"/>
            <a:ext cx="905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Sketch (not to scale)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69475" y="5233851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75" y="5233851"/>
                <a:ext cx="541430" cy="3331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6058" y="5107577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8" y="5107577"/>
                <a:ext cx="541430" cy="333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20537" y="6156961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37" y="6156961"/>
                <a:ext cx="541430" cy="3331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1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30" grpId="0" animBg="1"/>
      <p:bldP spid="31" grpId="0" animBg="1"/>
      <p:bldP spid="32" grpId="0" animBg="1"/>
      <p:bldP spid="3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12C</a:t>
            </a:r>
          </a:p>
        </p:txBody>
      </p:sp>
    </p:spTree>
    <p:extLst>
      <p:ext uri="{BB962C8B-B14F-4D97-AF65-F5344CB8AC3E}">
        <p14:creationId xmlns:p14="http://schemas.microsoft.com/office/powerpoint/2010/main" val="168797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406434"/>
                <a:ext cx="138037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406434"/>
                <a:ext cx="1380378" cy="277768"/>
              </a:xfrm>
              <a:prstGeom prst="rect">
                <a:avLst/>
              </a:prstGeom>
              <a:blipFill>
                <a:blip r:embed="rId3"/>
                <a:stretch>
                  <a:fillRect l="-2643" r="-22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5393" y="1881051"/>
                <a:ext cx="1864998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3" y="1881051"/>
                <a:ext cx="1864998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9748" y="2677886"/>
                <a:ext cx="110216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2677886"/>
                <a:ext cx="1102160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9748" y="3566160"/>
                <a:ext cx="172540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3566160"/>
                <a:ext cx="1725409" cy="277768"/>
              </a:xfrm>
              <a:prstGeom prst="rect">
                <a:avLst/>
              </a:prstGeom>
              <a:blipFill>
                <a:blip r:embed="rId6"/>
                <a:stretch>
                  <a:fillRect l="-2473" r="-2827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271801" y="1650273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05302" y="1725141"/>
            <a:ext cx="135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267447" y="2342605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06635" y="3078479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05303" y="2474077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22720" y="3101095"/>
            <a:ext cx="160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specified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24102" y="4127862"/>
                <a:ext cx="138390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4127862"/>
                <a:ext cx="1383905" cy="277768"/>
              </a:xfrm>
              <a:prstGeom prst="rect">
                <a:avLst/>
              </a:prstGeom>
              <a:blipFill>
                <a:blip r:embed="rId7"/>
                <a:stretch>
                  <a:fillRect l="-3084" r="-26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19747" y="4602479"/>
                <a:ext cx="209262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4602479"/>
                <a:ext cx="2092624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24102" y="5399314"/>
                <a:ext cx="110216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5399314"/>
                <a:ext cx="1102160" cy="6512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4102" y="6287588"/>
                <a:ext cx="196579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6287588"/>
                <a:ext cx="1965795" cy="277768"/>
              </a:xfrm>
              <a:prstGeom prst="rect">
                <a:avLst/>
              </a:prstGeom>
              <a:blipFill>
                <a:blip r:embed="rId10"/>
                <a:stretch>
                  <a:fillRect l="-1858" r="-1858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46121" y="433686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9622" y="4411735"/>
            <a:ext cx="135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41767" y="5029199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98075" y="579990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9623" y="5160671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14160" y="5822523"/>
            <a:ext cx="160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specified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19451" y="3979818"/>
            <a:ext cx="46068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11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12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796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3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4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25769" y="1571976"/>
                <a:ext cx="2153988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69" y="1571976"/>
                <a:ext cx="2153988" cy="370101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21414" y="2064010"/>
                <a:ext cx="221009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14" y="2064010"/>
                <a:ext cx="2210092" cy="370101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25768" y="2547336"/>
                <a:ext cx="1156407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68" y="2547336"/>
                <a:ext cx="1156407" cy="370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02727" y="1776549"/>
            <a:ext cx="294462" cy="498059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5270" y="1890605"/>
            <a:ext cx="207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72247" y="2277292"/>
            <a:ext cx="294462" cy="498059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862355" y="2352160"/>
            <a:ext cx="8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9315" y="2133600"/>
            <a:ext cx="128015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68836" y="2599508"/>
            <a:ext cx="34398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2549" y="4389121"/>
            <a:ext cx="1593667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 animBg="1"/>
      <p:bldP spid="32" grpId="0"/>
      <p:bldP spid="33" grpId="0" animBg="1"/>
      <p:bldP spid="34" grpId="0"/>
      <p:bldP spid="5" grpId="0" animBg="1"/>
      <p:bldP spid="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Hence, describe the quadrilateral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796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3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4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005943" y="4447713"/>
            <a:ext cx="1871074" cy="15263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76186" y="3828981"/>
            <a:ext cx="423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we have 2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unequal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parallel sides, the quadrilateral must be a trapezium…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83044" y="5513033"/>
            <a:ext cx="1109709" cy="35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45332" y="4580878"/>
            <a:ext cx="2164671" cy="720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61608" y="5299969"/>
            <a:ext cx="614038" cy="5696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494234" y="4572000"/>
            <a:ext cx="424648" cy="942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8807" y="5899212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7" y="5899212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0916" y="551895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916" y="551895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61790" y="4401845"/>
                <a:ext cx="155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90" y="4401845"/>
                <a:ext cx="155364" cy="215444"/>
              </a:xfrm>
              <a:prstGeom prst="rect">
                <a:avLst/>
              </a:prstGeom>
              <a:blipFill>
                <a:blip r:embed="rId7"/>
                <a:stretch>
                  <a:fillRect l="-26923" r="-1538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64819" y="5138692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19" y="5138692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9" grpId="0"/>
      <p:bldP spid="40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7, −7, −7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(8,−2,0)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respectively. Find the coordinates of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forms a parallelogram.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is strongly advised that you draw sketches to help visualize problems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sketches do not have to be accurate, but can help indicate to you what information you need and how to get it…</a:t>
                </a: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318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4824361" y="2261017"/>
            <a:ext cx="3133817" cy="1189608"/>
          </a:xfrm>
          <a:prstGeom prst="parallelogram">
            <a:avLst>
              <a:gd name="adj" fmla="val 4216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blipFill>
                <a:blip r:embed="rId4"/>
                <a:stretch>
                  <a:fillRect l="-31818" r="-2727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blipFill>
                <a:blip r:embed="rId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blipFill>
                <a:blip r:embed="rId6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08987" y="1357944"/>
            <a:ext cx="507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letters given will always be clockwise or anticlockwise around the shape…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4,−9,−3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7, −7, −7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83009" y="3757155"/>
                <a:ext cx="4878110" cy="57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this is to be a parallelogram,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equal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09" y="3757155"/>
                <a:ext cx="4878110" cy="578363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9450" y="4437016"/>
                <a:ext cx="121962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𝑂𝑄</m:t>
                          </m:r>
                        </m:e>
                      </m:ac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0" y="4437016"/>
                <a:ext cx="1219629" cy="243015"/>
              </a:xfrm>
              <a:prstGeom prst="rect">
                <a:avLst/>
              </a:prstGeom>
              <a:blipFill>
                <a:blip r:embed="rId11"/>
                <a:stretch>
                  <a:fillRect l="-4500" r="-4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15095" y="4841965"/>
                <a:ext cx="163544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95" y="4841965"/>
                <a:ext cx="1635448" cy="569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2032" y="5525588"/>
                <a:ext cx="833562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2" y="5525588"/>
                <a:ext cx="833562" cy="569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blipFill>
                <a:blip r:embed="rId1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785463" y="2394858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680857" y="2381795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14601" y="4589417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000205" y="4668640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45081" y="5246914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13120" y="5374035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955177" y="6018470"/>
                <a:ext cx="3204754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are equal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6018470"/>
                <a:ext cx="3204754" cy="661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/>
      <p:bldP spid="21" grpId="0"/>
      <p:bldP spid="3" grpId="0"/>
      <p:bldP spid="7" grpId="0"/>
      <p:bldP spid="8" grpId="0"/>
      <p:bldP spid="9" grpId="0"/>
      <p:bldP spid="29" grpId="0"/>
      <p:bldP spid="10" grpId="0"/>
      <p:bldP spid="30" grpId="0"/>
      <p:bldP spid="31" grpId="0"/>
      <p:bldP spid="32" grpId="0"/>
      <p:bldP spid="36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7, −7, −7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(8,−2,0)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respectively. Find the coordinates of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forms a parallelogram.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is strongly advised that you draw sketches to help visualize problems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sketches do not have to be accurate, but can help indicate to you what information you need and how to get it…</a:t>
                </a: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318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4824361" y="2261017"/>
            <a:ext cx="3133817" cy="1189608"/>
          </a:xfrm>
          <a:prstGeom prst="parallelogram">
            <a:avLst>
              <a:gd name="adj" fmla="val 4216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blipFill>
                <a:blip r:embed="rId4"/>
                <a:stretch>
                  <a:fillRect l="-31818" r="-2727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blipFill>
                <a:blip r:embed="rId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blipFill>
                <a:blip r:embed="rId6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08987" y="1357944"/>
            <a:ext cx="507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letters given will always be clockwise or anticlockwise around the shape…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4,−9,−3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7, −7, −7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blipFill>
                <a:blip r:embed="rId1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785463" y="2394858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680857" y="2381795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1040" y="4036423"/>
                <a:ext cx="104381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4036423"/>
                <a:ext cx="1043812" cy="277768"/>
              </a:xfrm>
              <a:prstGeom prst="rect">
                <a:avLst/>
              </a:prstGeom>
              <a:blipFill>
                <a:blip r:embed="rId12"/>
                <a:stretch>
                  <a:fillRect l="-3509" r="-29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15394" y="4502332"/>
                <a:ext cx="1554143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4" y="4502332"/>
                <a:ext cx="1554143" cy="6503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11040" y="5299166"/>
                <a:ext cx="945194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299166"/>
                <a:ext cx="945194" cy="6503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84418" y="4280263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3085" y="4407384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88772" y="5024846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056811" y="5151967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77245" y="6183085"/>
                <a:ext cx="2754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point 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5,−4,4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45" y="6183085"/>
                <a:ext cx="2754793" cy="276999"/>
              </a:xfrm>
              <a:prstGeom prst="rect">
                <a:avLst/>
              </a:prstGeom>
              <a:blipFill>
                <a:blip r:embed="rId15"/>
                <a:stretch>
                  <a:fillRect l="-5088" t="-26087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2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3" grpId="0"/>
      <p:bldP spid="34" grpId="0" animBg="1"/>
      <p:bldP spid="35" grpId="0"/>
      <p:bldP spid="38" grpId="0" animBg="1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 common method that can be used in solving vector problems is comparing coefficients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This is effective since the vectors are broken down into their component parts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955" t="-766" r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42513" y="1498044"/>
            <a:ext cx="27571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77846" y="1511276"/>
            <a:ext cx="253268" cy="2820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these are equal, then the coefficients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the same on both sides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also true of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blipFill>
                <a:blip r:embed="rId4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395" y="2987336"/>
                <a:ext cx="772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5" y="2987336"/>
                <a:ext cx="772840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35875" y="3388310"/>
                <a:ext cx="772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875" y="3388310"/>
                <a:ext cx="772840" cy="24622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114407" y="310841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348585" y="3146754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4508" y="1499524"/>
            <a:ext cx="75363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042443" y="1518759"/>
            <a:ext cx="41480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87300" y="4000870"/>
                <a:ext cx="1680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0" y="4000870"/>
                <a:ext cx="1680840" cy="246221"/>
              </a:xfrm>
              <a:prstGeom prst="rect">
                <a:avLst/>
              </a:prstGeom>
              <a:blipFill>
                <a:blip r:embed="rId7"/>
                <a:stretch>
                  <a:fillRect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55079" y="4139700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9257" y="4178043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97657" y="4463988"/>
                <a:ext cx="1680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57" y="4463988"/>
                <a:ext cx="1680840" cy="246221"/>
              </a:xfrm>
              <a:prstGeom prst="rect">
                <a:avLst/>
              </a:prstGeom>
              <a:blipFill>
                <a:blip r:embed="rId8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717" y="4909351"/>
                <a:ext cx="83450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17" y="4909351"/>
                <a:ext cx="834503" cy="246221"/>
              </a:xfrm>
              <a:prstGeom prst="rect">
                <a:avLst/>
              </a:prstGeom>
              <a:blipFill>
                <a:blip r:embed="rId9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24399" y="5354715"/>
                <a:ext cx="8507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5354715"/>
                <a:ext cx="850778" cy="246221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blipFill>
                <a:blip r:embed="rId11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blipFill>
                <a:blip r:embed="rId12"/>
                <a:stretch>
                  <a:fillRect l="-2878" r="-359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50026" y="4585063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884204" y="4623406"/>
                <a:ext cx="2212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already know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04" y="4623406"/>
                <a:ext cx="221223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795428" y="5129433"/>
            <a:ext cx="13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571606" y="5030426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29" grpId="0" animBg="1"/>
      <p:bldP spid="29" grpId="1" animBg="1"/>
      <p:bldP spid="11" grpId="0"/>
      <p:bldP spid="31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 common method that can be used in solving vector problems is comparing coefficients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This is effective since the vectors are broken down into their component parts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955" t="-766" r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877018" y="1489166"/>
            <a:ext cx="674702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these are equal, then the coefficients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the same on both sides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also true of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blipFill>
                <a:blip r:embed="rId4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395" y="2987336"/>
                <a:ext cx="13005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5" y="2987336"/>
                <a:ext cx="1300580" cy="246221"/>
              </a:xfrm>
              <a:prstGeom prst="rect">
                <a:avLst/>
              </a:prstGeom>
              <a:blipFill>
                <a:blip r:embed="rId5"/>
                <a:stretch>
                  <a:fillRect l="-4673" r="-467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4651" y="3441576"/>
                <a:ext cx="10949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1" y="3441576"/>
                <a:ext cx="1094913" cy="246221"/>
              </a:xfrm>
              <a:prstGeom prst="rect">
                <a:avLst/>
              </a:prstGeom>
              <a:blipFill>
                <a:blip r:embed="rId6"/>
                <a:stretch>
                  <a:fillRect l="-3889" r="-44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91456" y="310841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25634" y="3146754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66120" y="1518759"/>
            <a:ext cx="790113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blipFill>
                <a:blip r:embed="rId8"/>
                <a:stretch>
                  <a:fillRect l="-2878" r="-359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72864" y="3904694"/>
                <a:ext cx="1679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120=4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64" y="3904694"/>
                <a:ext cx="1679361" cy="246221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3222" y="4350057"/>
                <a:ext cx="120736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120=−60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22" y="4350057"/>
                <a:ext cx="1207365" cy="246221"/>
              </a:xfrm>
              <a:prstGeom prst="rect">
                <a:avLst/>
              </a:prstGeom>
              <a:blipFill>
                <a:blip r:embed="rId10"/>
                <a:stretch>
                  <a:fillRect l="-5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9091" y="4830930"/>
                <a:ext cx="788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091" y="4830930"/>
                <a:ext cx="788634" cy="246221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13037" y="4494807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856092" y="4568661"/>
            <a:ext cx="141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-60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74675" y="3589285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237831" y="3547729"/>
                <a:ext cx="199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know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now…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31" y="3547729"/>
                <a:ext cx="1991768" cy="523220"/>
              </a:xfrm>
              <a:prstGeom prst="rect">
                <a:avLst/>
              </a:prstGeom>
              <a:blipFill>
                <a:blip r:embed="rId1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78500" y="406128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12678" y="4099624"/>
            <a:ext cx="182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right side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31" grpId="0"/>
      <p:bldP spid="43" grpId="0" animBg="1"/>
      <p:bldP spid="44" grpId="0"/>
      <p:bldP spid="46" grpId="0" animBg="1"/>
      <p:bldP spid="27" grpId="0"/>
      <p:bldP spid="28" grpId="0"/>
      <p:bldP spid="30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assuming there is a point of intersection between the diagonals, called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two different ways to get there from O (so, 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600" dirty="0">
                    <a:latin typeface="Comic Sans MS" pitchFamily="66" charset="0"/>
                  </a:rPr>
                  <a:t> in two ways). 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One method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the other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50078" y="4349931"/>
                <a:ext cx="99399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349931"/>
                <a:ext cx="993990" cy="277768"/>
              </a:xfrm>
              <a:prstGeom prst="rect">
                <a:avLst/>
              </a:prstGeom>
              <a:blipFill>
                <a:blip r:embed="rId17"/>
                <a:stretch>
                  <a:fillRect l="-3681" r="-30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45724" y="4772297"/>
                <a:ext cx="178266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GB" sz="1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4" y="4772297"/>
                <a:ext cx="1782667" cy="277768"/>
              </a:xfrm>
              <a:prstGeom prst="rect">
                <a:avLst/>
              </a:prstGeom>
              <a:blipFill>
                <a:blip r:embed="rId18"/>
                <a:stretch>
                  <a:fillRect l="-204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50079" y="5212079"/>
                <a:ext cx="177086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5212079"/>
                <a:ext cx="1770869" cy="277768"/>
              </a:xfrm>
              <a:prstGeom prst="rect">
                <a:avLst/>
              </a:prstGeom>
              <a:blipFill>
                <a:blip r:embed="rId19"/>
                <a:stretch>
                  <a:fillRect l="-2069" r="-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26842" y="4511038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317646" y="4359655"/>
                <a:ext cx="2512845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above</a:t>
                </a:r>
              </a:p>
            </p:txBody>
          </p:sp>
        </mc:Choice>
        <mc:Fallback xmlns="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46" y="4359655"/>
                <a:ext cx="2512845" cy="550792"/>
              </a:xfrm>
              <a:prstGeom prst="rect">
                <a:avLst/>
              </a:prstGeom>
              <a:blipFill>
                <a:blip r:embed="rId20"/>
                <a:stretch>
                  <a:fillRect r="-969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92156" y="49856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426504" y="5034570"/>
            <a:ext cx="187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35302" y="1463040"/>
            <a:ext cx="133367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106309" y="4358641"/>
            <a:ext cx="362674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136788" y="4798423"/>
            <a:ext cx="105500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850674" y="3562821"/>
                <a:ext cx="371856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will be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but multiplied by a constant (we will use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4" y="3562821"/>
                <a:ext cx="3718561" cy="550792"/>
              </a:xfrm>
              <a:prstGeom prst="rect">
                <a:avLst/>
              </a:prstGeom>
              <a:blipFill>
                <a:blip r:embed="rId21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blipFill>
                <a:blip r:embed="rId22"/>
                <a:stretch>
                  <a:fillRect l="-2362" r="-11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5" grpId="0"/>
      <p:bldP spid="78" grpId="0"/>
      <p:bldP spid="77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assuming there is a point of intersection between the diagonals, called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two different ways to get there from O (so, 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600" dirty="0">
                    <a:latin typeface="Comic Sans MS" pitchFamily="66" charset="0"/>
                  </a:rPr>
                  <a:t> in two ways). 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One method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the other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50078" y="4349931"/>
                <a:ext cx="152490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349931"/>
                <a:ext cx="1524905" cy="277768"/>
              </a:xfrm>
              <a:prstGeom prst="rect">
                <a:avLst/>
              </a:prstGeom>
              <a:blipFill>
                <a:blip r:embed="rId17"/>
                <a:stretch>
                  <a:fillRect l="-2400" r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50079" y="5255622"/>
                <a:ext cx="21474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5255622"/>
                <a:ext cx="2147447" cy="277768"/>
              </a:xfrm>
              <a:prstGeom prst="rect">
                <a:avLst/>
              </a:prstGeom>
              <a:blipFill>
                <a:blip r:embed="rId18"/>
                <a:stretch>
                  <a:fillRect l="-1989" r="-1136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75482" y="45284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897189" y="4272570"/>
                <a:ext cx="2316479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expressions above</a:t>
                </a:r>
              </a:p>
            </p:txBody>
          </p:sp>
        </mc:Choice>
        <mc:Fallback xmlns="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9" y="4272570"/>
                <a:ext cx="2316479" cy="793807"/>
              </a:xfrm>
              <a:prstGeom prst="rect">
                <a:avLst/>
              </a:prstGeom>
              <a:blipFill>
                <a:blip r:embed="rId19"/>
                <a:stretch>
                  <a:fillRect r="-2105" b="-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18876" y="49856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4126593" y="1811383"/>
            <a:ext cx="146431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651863" y="4349932"/>
            <a:ext cx="33963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406538" y="3562821"/>
                <a:ext cx="4615542" cy="57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also get from O to H using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(using a different letter for the constant,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8" y="3562821"/>
                <a:ext cx="4615542" cy="578363"/>
              </a:xfrm>
              <a:prstGeom prst="rect">
                <a:avLst/>
              </a:prstGeom>
              <a:blipFill>
                <a:blip r:embed="rId20"/>
                <a:stretch>
                  <a:fillRect r="-396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blipFill>
                <a:blip r:embed="rId21"/>
                <a:stretch>
                  <a:fillRect l="-2362" r="-11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6861088" y="3065417"/>
            <a:ext cx="24510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984389" y="4358640"/>
            <a:ext cx="37138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0078" y="4811486"/>
                <a:ext cx="230511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GB" sz="1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811486"/>
                <a:ext cx="2305118" cy="277768"/>
              </a:xfrm>
              <a:prstGeom prst="rect">
                <a:avLst/>
              </a:prstGeom>
              <a:blipFill>
                <a:blip r:embed="rId22"/>
                <a:stretch>
                  <a:fillRect l="-1587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5519966" y="4824549"/>
            <a:ext cx="1229177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984389" y="4837612"/>
            <a:ext cx="21462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810104" y="5012799"/>
            <a:ext cx="162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45724" y="5730239"/>
                <a:ext cx="231794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4" y="5730239"/>
                <a:ext cx="2317942" cy="277768"/>
              </a:xfrm>
              <a:prstGeom prst="rect">
                <a:avLst/>
              </a:prstGeom>
              <a:blipFill>
                <a:blip r:embed="rId23"/>
                <a:stretch>
                  <a:fillRect l="-1575" r="-787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779985" y="546027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971213" y="5400331"/>
                <a:ext cx="2033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so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are together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3" y="5400331"/>
                <a:ext cx="2033450" cy="523220"/>
              </a:xfrm>
              <a:prstGeom prst="rect">
                <a:avLst/>
              </a:prstGeom>
              <a:blipFill>
                <a:blip r:embed="rId2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037804" y="5595256"/>
                <a:ext cx="203542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04" y="5595256"/>
                <a:ext cx="2035429" cy="243015"/>
              </a:xfrm>
              <a:prstGeom prst="rect">
                <a:avLst/>
              </a:prstGeom>
              <a:blipFill>
                <a:blip r:embed="rId25"/>
                <a:stretch>
                  <a:fillRect l="-1497" r="-898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82" grpId="0" animBg="1"/>
      <p:bldP spid="83" grpId="0"/>
      <p:bldP spid="84" grpId="0" animBg="1"/>
      <p:bldP spid="86" grpId="0" animBg="1"/>
      <p:bldP spid="86" grpId="1" animBg="1"/>
      <p:bldP spid="87" grpId="0" animBg="1"/>
      <p:bldP spid="87" grpId="1" animBg="1"/>
      <p:bldP spid="89" grpId="0"/>
      <p:bldP spid="43" grpId="0" animBg="1"/>
      <p:bldP spid="43" grpId="1" animBg="1"/>
      <p:bldP spid="44" grpId="0" animBg="1"/>
      <p:bldP spid="44" grpId="1" animBg="1"/>
      <p:bldP spid="46" grpId="0"/>
      <p:bldP spid="48" grpId="0" animBg="1"/>
      <p:bldP spid="48" grpId="1" animBg="1"/>
      <p:bldP spid="49" grpId="0" animBg="1"/>
      <p:bldP spid="49" grpId="1" animBg="1"/>
      <p:bldP spid="54" grpId="0"/>
      <p:bldP spid="55" grpId="0"/>
      <p:bldP spid="60" grpId="0" animBg="1"/>
      <p:bldP spid="61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23657" y="3467028"/>
                <a:ext cx="4275908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now set the two expressions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equal to each other</a:t>
                </a: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3467028"/>
                <a:ext cx="4275908" cy="550792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16195" y="4132609"/>
                <a:ext cx="3382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95" y="4132609"/>
                <a:ext cx="3382977" cy="338554"/>
              </a:xfrm>
              <a:prstGeom prst="rect">
                <a:avLst/>
              </a:prstGeom>
              <a:blipFill>
                <a:blip r:embed="rId20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9348" y="4915989"/>
                <a:ext cx="611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8" y="4915989"/>
                <a:ext cx="611321" cy="276999"/>
              </a:xfrm>
              <a:prstGeom prst="rect">
                <a:avLst/>
              </a:prstGeom>
              <a:blipFill>
                <a:blip r:embed="rId21"/>
                <a:stretch>
                  <a:fillRect l="-8911" r="-7921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14160" y="4937760"/>
                <a:ext cx="10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4937760"/>
                <a:ext cx="1015278" cy="276999"/>
              </a:xfrm>
              <a:prstGeom prst="rect">
                <a:avLst/>
              </a:prstGeom>
              <a:blipFill>
                <a:blip r:embed="rId22"/>
                <a:stretch>
                  <a:fillRect l="-5389" r="-419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5495970" y="4563292"/>
            <a:ext cx="530361" cy="3526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75684" y="4558938"/>
            <a:ext cx="530361" cy="3526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1702" y="4515394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coefficients equal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2" y="4515394"/>
                <a:ext cx="1349829" cy="369332"/>
              </a:xfrm>
              <a:prstGeom prst="rect">
                <a:avLst/>
              </a:prstGeom>
              <a:blipFill>
                <a:blip r:embed="rId23"/>
                <a:stretch>
                  <a:fillRect l="-6306" t="-13333" r="-855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4125" y="4511040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coefficients equal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25" y="4511040"/>
                <a:ext cx="1349829" cy="369332"/>
              </a:xfrm>
              <a:prstGeom prst="rect">
                <a:avLst/>
              </a:prstGeom>
              <a:blipFill>
                <a:blip r:embed="rId24"/>
                <a:stretch>
                  <a:fillRect l="-5856" t="-13115" r="-8559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692651" y="4180115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125211" y="4175761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180331" y="4171407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639015" y="4175761"/>
            <a:ext cx="76327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609805" y="5316583"/>
                <a:ext cx="10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05" y="5316583"/>
                <a:ext cx="1015278" cy="276999"/>
              </a:xfrm>
              <a:prstGeom prst="rect">
                <a:avLst/>
              </a:prstGeom>
              <a:blipFill>
                <a:blip r:embed="rId25"/>
                <a:stretch>
                  <a:fillRect l="-4790" r="-419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92239" y="5704114"/>
                <a:ext cx="734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39" y="5704114"/>
                <a:ext cx="734945" cy="276999"/>
              </a:xfrm>
              <a:prstGeom prst="rect">
                <a:avLst/>
              </a:prstGeom>
              <a:blipFill>
                <a:blip r:embed="rId26"/>
                <a:stretch>
                  <a:fillRect l="-6612" r="-661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27222" y="6109062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2" y="6109062"/>
                <a:ext cx="783035" cy="276999"/>
              </a:xfrm>
              <a:prstGeom prst="rect">
                <a:avLst/>
              </a:prstGeom>
              <a:blipFill>
                <a:blip r:embed="rId27"/>
                <a:stretch>
                  <a:fillRect l="-6977" r="-697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541984" y="507274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7698378" y="4995382"/>
                <a:ext cx="154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first equation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78" y="4995382"/>
                <a:ext cx="1541418" cy="461665"/>
              </a:xfrm>
              <a:prstGeom prst="rect">
                <a:avLst/>
              </a:prstGeom>
              <a:blipFill>
                <a:blip r:embed="rId2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485378" y="5468983"/>
            <a:ext cx="247833" cy="383178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332978" y="5856513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7698378" y="5526604"/>
                <a:ext cx="635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78" y="5526604"/>
                <a:ext cx="635725" cy="276999"/>
              </a:xfrm>
              <a:prstGeom prst="rect">
                <a:avLst/>
              </a:prstGeom>
              <a:blipFill>
                <a:blip r:embed="rId2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7541624" y="5935907"/>
            <a:ext cx="103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30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31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1797050" y="4036425"/>
            <a:ext cx="125094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531439" y="4528459"/>
            <a:ext cx="176911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692650" y="4180117"/>
            <a:ext cx="125094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6142628" y="4167054"/>
            <a:ext cx="179088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35" grpId="0"/>
      <p:bldP spid="8" grpId="0"/>
      <p:bldP spid="43" grpId="0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4" grpId="0"/>
      <p:bldP spid="55" grpId="0"/>
      <p:bldP spid="60" grpId="0"/>
      <p:bldP spid="61" grpId="0" animBg="1"/>
      <p:bldP spid="69" grpId="0"/>
      <p:bldP spid="70" grpId="0" animBg="1"/>
      <p:bldP spid="71" grpId="0" animBg="1"/>
      <p:bldP spid="72" grpId="0"/>
      <p:bldP spid="74" grpId="0"/>
      <p:bldP spid="76" grpId="0"/>
      <p:bldP spid="77" grpId="0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19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20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349929" y="3587932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29" y="3587932"/>
                <a:ext cx="1773947" cy="277768"/>
              </a:xfrm>
              <a:prstGeom prst="rect">
                <a:avLst/>
              </a:prstGeom>
              <a:blipFill>
                <a:blip r:embed="rId21"/>
                <a:stretch>
                  <a:fillRect l="-2405" r="-103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345574" y="4027715"/>
                <a:ext cx="2264466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4" y="4027715"/>
                <a:ext cx="2264466" cy="277768"/>
              </a:xfrm>
              <a:prstGeom prst="rect">
                <a:avLst/>
              </a:prstGeom>
              <a:blipFill>
                <a:blip r:embed="rId22"/>
                <a:stretch>
                  <a:fillRect l="-1617" r="-80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341219" y="4502333"/>
                <a:ext cx="189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0.5(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19" y="4502333"/>
                <a:ext cx="1895775" cy="277768"/>
              </a:xfrm>
              <a:prstGeom prst="rect">
                <a:avLst/>
              </a:prstGeom>
              <a:blipFill>
                <a:blip r:embed="rId23"/>
                <a:stretch>
                  <a:fillRect l="-1929" r="-3537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8727" y="3762101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7373" y="3841495"/>
                <a:ext cx="2137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terms with 0.5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3" y="3841495"/>
                <a:ext cx="2137953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488247" y="4236718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53350" y="4289987"/>
            <a:ext cx="103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345573" y="4985659"/>
                <a:ext cx="115397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3" y="4985659"/>
                <a:ext cx="1153970" cy="277768"/>
              </a:xfrm>
              <a:prstGeom prst="rect">
                <a:avLst/>
              </a:prstGeom>
              <a:blipFill>
                <a:blip r:embed="rId25"/>
                <a:stretch>
                  <a:fillRect l="-3704" r="-264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57110" y="4747188"/>
            <a:ext cx="249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replace the bracket…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22487" y="469827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389121" y="5461291"/>
                <a:ext cx="4319450" cy="33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shows that diagonal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been bisected…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1" y="5461291"/>
                <a:ext cx="4319450" cy="335348"/>
              </a:xfrm>
              <a:prstGeom prst="rect">
                <a:avLst/>
              </a:prstGeom>
              <a:blipFill>
                <a:blip r:embed="rId26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4178844" y="1445624"/>
            <a:ext cx="134239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5184684" y="4532813"/>
            <a:ext cx="998402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154204" y="4998722"/>
            <a:ext cx="40186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7" grpId="0"/>
      <p:bldP spid="88" grpId="0" animBg="1"/>
      <p:bldP spid="89" grpId="0"/>
      <p:bldP spid="91" grpId="0"/>
      <p:bldP spid="92" grpId="0"/>
      <p:bldP spid="93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19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20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15244" y="4254136"/>
                <a:ext cx="99540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4" y="4254136"/>
                <a:ext cx="995401" cy="277768"/>
              </a:xfrm>
              <a:prstGeom prst="rect">
                <a:avLst/>
              </a:prstGeom>
              <a:blipFill>
                <a:blip r:embed="rId21"/>
                <a:stretch>
                  <a:fillRect l="-3659" r="-304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286105" y="3745702"/>
            <a:ext cx="231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Originally, we said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66796" y="5817327"/>
                <a:ext cx="2264466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6" y="5817327"/>
                <a:ext cx="2264466" cy="277768"/>
              </a:xfrm>
              <a:prstGeom prst="rect">
                <a:avLst/>
              </a:prstGeom>
              <a:blipFill>
                <a:blip r:embed="rId22"/>
                <a:stretch>
                  <a:fillRect l="-1348" r="-80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0890" y="4702627"/>
                <a:ext cx="11469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0" y="4702627"/>
                <a:ext cx="1146981" cy="277768"/>
              </a:xfrm>
              <a:prstGeom prst="rect">
                <a:avLst/>
              </a:prstGeom>
              <a:blipFill>
                <a:blip r:embed="rId23"/>
                <a:stretch>
                  <a:fillRect l="-3723" r="-266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638801" y="4468514"/>
                <a:ext cx="1989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4468514"/>
                <a:ext cx="1989908" cy="276999"/>
              </a:xfrm>
              <a:prstGeom prst="rect">
                <a:avLst/>
              </a:prstGeom>
              <a:blipFill>
                <a:blip r:embed="rId2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504178" y="4402181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5226160"/>
                <a:ext cx="4763587" cy="33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shows that diagonal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also been bisected…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5226160"/>
                <a:ext cx="4763587" cy="333938"/>
              </a:xfrm>
              <a:prstGeom prst="rect">
                <a:avLst/>
              </a:prstGeom>
              <a:blipFill>
                <a:blip r:embed="rId2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1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0" grpId="0"/>
      <p:bldP spid="69" grpId="0"/>
      <p:bldP spid="70" grpId="0" animBg="1"/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601" y="2367937"/>
            <a:ext cx="55050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12D</a:t>
            </a:r>
          </a:p>
        </p:txBody>
      </p:sp>
    </p:spTree>
    <p:extLst>
      <p:ext uri="{BB962C8B-B14F-4D97-AF65-F5344CB8AC3E}">
        <p14:creationId xmlns:p14="http://schemas.microsoft.com/office/powerpoint/2010/main" val="1755893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that acts on the particle.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49485" y="1615439"/>
                <a:ext cx="1636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1615439"/>
                <a:ext cx="1636409" cy="246221"/>
              </a:xfrm>
              <a:prstGeom prst="rect">
                <a:avLst/>
              </a:prstGeom>
              <a:blipFill>
                <a:blip r:embed="rId3"/>
                <a:stretch>
                  <a:fillRect l="-2230" r="-37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6366" y="2159725"/>
                <a:ext cx="4739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66" y="2159725"/>
                <a:ext cx="4739887" cy="246221"/>
              </a:xfrm>
              <a:prstGeom prst="rect">
                <a:avLst/>
              </a:prstGeom>
              <a:blipFill>
                <a:blip r:embed="rId4"/>
                <a:stretch>
                  <a:fillRect l="-38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9429" y="2721428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29" y="2721428"/>
                <a:ext cx="1826206" cy="246221"/>
              </a:xfrm>
              <a:prstGeom prst="rect">
                <a:avLst/>
              </a:prstGeom>
              <a:blipFill>
                <a:blip r:embed="rId5"/>
                <a:stretch>
                  <a:fillRect l="-1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8112035" y="1342137"/>
            <a:ext cx="1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the forces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8604429" y="1820092"/>
            <a:ext cx="191228" cy="47449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8608783" y="2294709"/>
            <a:ext cx="191228" cy="47449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8112035" y="2787759"/>
            <a:ext cx="103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6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7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that acts on the particle.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acceleration of the particle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46171" y="1955075"/>
                <a:ext cx="18821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1955075"/>
                <a:ext cx="1882118" cy="246221"/>
              </a:xfrm>
              <a:prstGeom prst="rect">
                <a:avLst/>
              </a:prstGeom>
              <a:blipFill>
                <a:blip r:embed="rId4"/>
                <a:stretch>
                  <a:fillRect r="-97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82491" y="1502229"/>
                <a:ext cx="745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1" y="1502229"/>
                <a:ext cx="745589" cy="246221"/>
              </a:xfrm>
              <a:prstGeom prst="rect">
                <a:avLst/>
              </a:prstGeom>
              <a:blipFill>
                <a:blip r:embed="rId5"/>
                <a:stretch>
                  <a:fillRect l="-6557" r="-327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1519" y="2403567"/>
                <a:ext cx="18404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2403567"/>
                <a:ext cx="1840440" cy="246221"/>
              </a:xfrm>
              <a:prstGeom prst="rect">
                <a:avLst/>
              </a:prstGeom>
              <a:blipFill>
                <a:blip r:embed="rId6"/>
                <a:stretch>
                  <a:fillRect r="-993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blipFill>
                <a:blip r:embed="rId7"/>
                <a:stretch>
                  <a:fillRect l="-255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36142" y="1645920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23017" y="1551142"/>
            <a:ext cx="223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the resultant force and the mass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05662" y="2103120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3017" y="2056240"/>
                <a:ext cx="24209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Calculate the acceleration (the answer will be in terms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056240"/>
                <a:ext cx="2420983" cy="646331"/>
              </a:xfrm>
              <a:prstGeom prst="rect">
                <a:avLst/>
              </a:prstGeom>
              <a:blipFill>
                <a:blip r:embed="rId8"/>
                <a:stretch>
                  <a:fillRect r="-100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that acts on the particle.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acceleration of the particle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magnitude of the acceleration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  <a:blipFill>
                <a:blip r:embed="rId2"/>
                <a:stretch>
                  <a:fillRect l="-835" t="-72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blipFill>
                <a:blip r:embed="rId4"/>
                <a:stretch>
                  <a:fillRect l="-255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2662" y="1589315"/>
                <a:ext cx="259077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(−6)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2" y="1589315"/>
                <a:ext cx="2590774" cy="298159"/>
              </a:xfrm>
              <a:prstGeom prst="rect">
                <a:avLst/>
              </a:prstGeom>
              <a:blipFill>
                <a:blip r:embed="rId5"/>
                <a:stretch>
                  <a:fillRect r="-235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45725" y="2107475"/>
                <a:ext cx="157357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5" y="2107475"/>
                <a:ext cx="1573571" cy="275268"/>
              </a:xfrm>
              <a:prstGeom prst="rect">
                <a:avLst/>
              </a:prstGeom>
              <a:blipFill>
                <a:blip r:embed="rId6"/>
                <a:stretch>
                  <a:fillRect r="-775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901902" y="1776549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7149737" y="1838525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31">
            <a:extLst>
              <a:ext uri="{FF2B5EF4-FFF2-40B4-BE49-F238E27FC236}">
                <a16:creationId xmlns:a16="http://schemas.microsoft.com/office/drawing/2014/main" id="{97D769F0-B1CF-45DD-9252-DC857CD89D68}"/>
              </a:ext>
            </a:extLst>
          </p:cNvPr>
          <p:cNvCxnSpPr/>
          <p:nvPr/>
        </p:nvCxnSpPr>
        <p:spPr>
          <a:xfrm>
            <a:off x="6324600" y="34290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2">
            <a:extLst>
              <a:ext uri="{FF2B5EF4-FFF2-40B4-BE49-F238E27FC236}">
                <a16:creationId xmlns:a16="http://schemas.microsoft.com/office/drawing/2014/main" id="{61BEED1A-B393-4E89-9EB9-A00466BBB08D}"/>
              </a:ext>
            </a:extLst>
          </p:cNvPr>
          <p:cNvCxnSpPr/>
          <p:nvPr/>
        </p:nvCxnSpPr>
        <p:spPr>
          <a:xfrm rot="10800000" flipV="1">
            <a:off x="5081550" y="33442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4">
            <a:extLst>
              <a:ext uri="{FF2B5EF4-FFF2-40B4-BE49-F238E27FC236}">
                <a16:creationId xmlns:a16="http://schemas.microsoft.com/office/drawing/2014/main" id="{BC67BBED-15A5-4F0C-A92C-708A7647DCBC}"/>
              </a:ext>
            </a:extLst>
          </p:cNvPr>
          <p:cNvCxnSpPr/>
          <p:nvPr/>
        </p:nvCxnSpPr>
        <p:spPr>
          <a:xfrm flipH="1" flipV="1">
            <a:off x="6515100" y="19177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697CA2-8146-4767-A7FB-1F32D52CB5F2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DD96484-0C6A-4317-9659-86B1AC3890CA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258F9BEF-047B-41F8-A3B2-9D928A391B80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5686D088-64F8-4F9A-AB7E-9EE049BB035D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672B2B32-46CD-41CD-A81E-73617835A3FA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D7A967-050E-4634-A21D-E83F59B8D2A2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9A9AABE3-7614-4E4C-8F13-1E4800ACDC52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E3E427BA-51E6-4150-97F2-B934CAD9BD1B}"/>
              </a:ext>
            </a:extLst>
          </p:cNvPr>
          <p:cNvSpPr txBox="1"/>
          <p:nvPr/>
        </p:nvSpPr>
        <p:spPr>
          <a:xfrm>
            <a:off x="0" y="4470400"/>
            <a:ext cx="187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Imagine the x and y-axes have fallen down flat, and the z-axis sticks up vertically out of the origin…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5C4A9F8-496B-4498-A5DE-A56EF33428C5}"/>
              </a:ext>
            </a:extLst>
          </p:cNvPr>
          <p:cNvSpPr txBox="1"/>
          <p:nvPr/>
        </p:nvSpPr>
        <p:spPr>
          <a:xfrm>
            <a:off x="4062953" y="1600200"/>
            <a:ext cx="492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Find the distance from the origin to the point P(4, 2, 5)</a:t>
            </a:r>
          </a:p>
        </p:txBody>
      </p: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D123E930-55B8-42EA-A7E7-AD3389689958}"/>
              </a:ext>
            </a:extLst>
          </p:cNvPr>
          <p:cNvCxnSpPr/>
          <p:nvPr/>
        </p:nvCxnSpPr>
        <p:spPr>
          <a:xfrm flipH="1">
            <a:off x="5727700" y="3493285"/>
            <a:ext cx="792988" cy="58341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BAFC4B75-30CE-4A12-B6E1-0ECDDD1CBE78}"/>
              </a:ext>
            </a:extLst>
          </p:cNvPr>
          <p:cNvCxnSpPr/>
          <p:nvPr/>
        </p:nvCxnSpPr>
        <p:spPr>
          <a:xfrm>
            <a:off x="5762484" y="4052349"/>
            <a:ext cx="397016" cy="138651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>
            <a:extLst>
              <a:ext uri="{FF2B5EF4-FFF2-40B4-BE49-F238E27FC236}">
                <a16:creationId xmlns:a16="http://schemas.microsoft.com/office/drawing/2014/main" id="{D28D77E2-5D47-4488-8A02-6D77FA72B88A}"/>
              </a:ext>
            </a:extLst>
          </p:cNvPr>
          <p:cNvCxnSpPr/>
          <p:nvPr/>
        </p:nvCxnSpPr>
        <p:spPr>
          <a:xfrm flipV="1">
            <a:off x="6168361" y="2717800"/>
            <a:ext cx="3839" cy="149022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74398AC9-808B-43CC-9017-97B81CDA43A9}"/>
              </a:ext>
            </a:extLst>
          </p:cNvPr>
          <p:cNvCxnSpPr/>
          <p:nvPr/>
        </p:nvCxnSpPr>
        <p:spPr>
          <a:xfrm>
            <a:off x="6172200" y="2717800"/>
            <a:ext cx="360533" cy="760429"/>
          </a:xfrm>
          <a:prstGeom prst="line">
            <a:avLst/>
          </a:prstGeom>
          <a:ln w="317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8">
            <a:extLst>
              <a:ext uri="{FF2B5EF4-FFF2-40B4-BE49-F238E27FC236}">
                <a16:creationId xmlns:a16="http://schemas.microsoft.com/office/drawing/2014/main" id="{407CF10D-FAA0-48DB-85E2-4559F7341B55}"/>
              </a:ext>
            </a:extLst>
          </p:cNvPr>
          <p:cNvSpPr txBox="1"/>
          <p:nvPr/>
        </p:nvSpPr>
        <p:spPr>
          <a:xfrm>
            <a:off x="5857277" y="350205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70E0790D-7F27-4753-80D1-13DA6A856758}"/>
              </a:ext>
            </a:extLst>
          </p:cNvPr>
          <p:cNvSpPr txBox="1"/>
          <p:nvPr/>
        </p:nvSpPr>
        <p:spPr>
          <a:xfrm>
            <a:off x="5879797" y="313781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17A54D04-5B8D-458F-A3B2-D5AACDBD4B1F}"/>
              </a:ext>
            </a:extLst>
          </p:cNvPr>
          <p:cNvSpPr txBox="1"/>
          <p:nvPr/>
        </p:nvSpPr>
        <p:spPr>
          <a:xfrm>
            <a:off x="5814464" y="407460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1639FFBB-3611-4C08-ADC9-E3DC1106240C}"/>
              </a:ext>
            </a:extLst>
          </p:cNvPr>
          <p:cNvSpPr txBox="1"/>
          <p:nvPr/>
        </p:nvSpPr>
        <p:spPr>
          <a:xfrm>
            <a:off x="4398264" y="4572000"/>
            <a:ext cx="4593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You can use the 3D version of Pythagoras’ Theorem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distance from the origin to the point (x, y, z) is given by: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28E18B9F-8CD3-4C1A-B801-A9DD30758C0A}"/>
                  </a:ext>
                </a:extLst>
              </p:cNvPr>
              <p:cNvSpPr txBox="1"/>
              <p:nvPr/>
            </p:nvSpPr>
            <p:spPr>
              <a:xfrm>
                <a:off x="5925312" y="5318760"/>
                <a:ext cx="158056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28E18B9F-8CD3-4C1A-B801-A9DD3075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12" y="5318760"/>
                <a:ext cx="1580561" cy="427746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C938A696-6728-4CF8-9462-B47E42304881}"/>
                  </a:ext>
                </a:extLst>
              </p:cNvPr>
              <p:cNvSpPr txBox="1"/>
              <p:nvPr/>
            </p:nvSpPr>
            <p:spPr>
              <a:xfrm>
                <a:off x="5715000" y="5867400"/>
                <a:ext cx="1801840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C938A696-6728-4CF8-9462-B47E42304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1801840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FAE1ACEB-E26B-4605-B902-D00ACEB54282}"/>
                  </a:ext>
                </a:extLst>
              </p:cNvPr>
              <p:cNvSpPr txBox="1"/>
              <p:nvPr/>
            </p:nvSpPr>
            <p:spPr>
              <a:xfrm>
                <a:off x="5715000" y="6324600"/>
                <a:ext cx="907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=6.71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FAE1ACEB-E26B-4605-B902-D00ACEB5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324600"/>
                <a:ext cx="9076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46">
            <a:extLst>
              <a:ext uri="{FF2B5EF4-FFF2-40B4-BE49-F238E27FC236}">
                <a16:creationId xmlns:a16="http://schemas.microsoft.com/office/drawing/2014/main" id="{33365A99-3D47-4EBE-B216-581780C24B6A}"/>
              </a:ext>
            </a:extLst>
          </p:cNvPr>
          <p:cNvSpPr txBox="1"/>
          <p:nvPr/>
        </p:nvSpPr>
        <p:spPr>
          <a:xfrm>
            <a:off x="6534346" y="635288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(2dp)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6551A823-814A-496D-B1FC-E936FE1B4CA2}"/>
              </a:ext>
            </a:extLst>
          </p:cNvPr>
          <p:cNvSpPr txBox="1"/>
          <p:nvPr/>
        </p:nvSpPr>
        <p:spPr>
          <a:xfrm>
            <a:off x="4965700" y="4114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ADA2CF5C-2236-43F9-A0C3-C7F9EFCAB249}"/>
              </a:ext>
            </a:extLst>
          </p:cNvPr>
          <p:cNvSpPr txBox="1"/>
          <p:nvPr/>
        </p:nvSpPr>
        <p:spPr>
          <a:xfrm>
            <a:off x="8305800" y="4013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8EDC84B2-9E07-4FC4-91EA-97B72CD61C66}"/>
              </a:ext>
            </a:extLst>
          </p:cNvPr>
          <p:cNvSpPr txBox="1"/>
          <p:nvPr/>
        </p:nvSpPr>
        <p:spPr>
          <a:xfrm>
            <a:off x="6162464" y="196748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d) Given that the particle starts at rest, find the distance travelled in the first 6 seconds of its motion</a:t>
                </a: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  <a:blipFill>
                <a:blip r:embed="rId2"/>
                <a:stretch>
                  <a:fillRect t="-72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9234" y="4410893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34" y="4410893"/>
                <a:ext cx="2385974" cy="251800"/>
              </a:xfrm>
              <a:prstGeom prst="rect">
                <a:avLst/>
              </a:prstGeom>
              <a:blipFill>
                <a:blip r:embed="rId4"/>
                <a:stretch>
                  <a:fillRect l="-512" t="-2439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8388" y="4720046"/>
                <a:ext cx="157357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88" y="4720046"/>
                <a:ext cx="1573571" cy="275268"/>
              </a:xfrm>
              <a:prstGeom prst="rect">
                <a:avLst/>
              </a:prstGeom>
              <a:blipFill>
                <a:blip r:embed="rId5"/>
                <a:stretch>
                  <a:fillRect r="-3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6537" y="1487123"/>
                <a:ext cx="551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1487123"/>
                <a:ext cx="551369" cy="276999"/>
              </a:xfrm>
              <a:prstGeom prst="rect">
                <a:avLst/>
              </a:prstGeom>
              <a:blipFill>
                <a:blip r:embed="rId6"/>
                <a:stretch>
                  <a:fillRect l="-5556" r="-1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6617" y="1487123"/>
                <a:ext cx="621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17" y="1487123"/>
                <a:ext cx="621388" cy="276999"/>
              </a:xfrm>
              <a:prstGeom prst="rect">
                <a:avLst/>
              </a:prstGeom>
              <a:blipFill>
                <a:blip r:embed="rId7"/>
                <a:stretch>
                  <a:fillRect l="-4902" r="-78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8705" y="1487123"/>
                <a:ext cx="622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05" y="1487123"/>
                <a:ext cx="622285" cy="276999"/>
              </a:xfrm>
              <a:prstGeom prst="rect">
                <a:avLst/>
              </a:prstGeom>
              <a:blipFill>
                <a:blip r:embed="rId8"/>
                <a:stretch>
                  <a:fillRect l="-490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19028" y="1452289"/>
                <a:ext cx="102444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28" y="1452289"/>
                <a:ext cx="1024448" cy="309637"/>
              </a:xfrm>
              <a:prstGeom prst="rect">
                <a:avLst/>
              </a:prstGeom>
              <a:blipFill>
                <a:blip r:embed="rId9"/>
                <a:stretch>
                  <a:fillRect l="-2976" r="-535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71157" y="1469706"/>
                <a:ext cx="57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157" y="1469706"/>
                <a:ext cx="579518" cy="276999"/>
              </a:xfrm>
              <a:prstGeom prst="rect">
                <a:avLst/>
              </a:prstGeom>
              <a:blipFill>
                <a:blip r:embed="rId10"/>
                <a:stretch>
                  <a:fillRect l="-8421" r="-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6" y="2348880"/>
                <a:ext cx="131722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48880"/>
                <a:ext cx="1317220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5976" y="2996952"/>
                <a:ext cx="222875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=(0)(6)+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96952"/>
                <a:ext cx="2228752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5976" y="3717032"/>
                <a:ext cx="122315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=36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17032"/>
                <a:ext cx="1223155" cy="280270"/>
              </a:xfrm>
              <a:prstGeom prst="rect">
                <a:avLst/>
              </a:prstGeom>
              <a:blipFill>
                <a:blip r:embed="rId13"/>
                <a:stretch>
                  <a:fillRect l="-2000" r="-15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6216" y="2636912"/>
            <a:ext cx="288032" cy="576064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60232" y="2636912"/>
            <a:ext cx="9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6216" y="3212976"/>
            <a:ext cx="288032" cy="648072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32240" y="3429000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/>
      <p:bldP spid="19" grpId="0"/>
      <p:bldP spid="4" grpId="0"/>
      <p:bldP spid="20" grpId="0"/>
      <p:bldP spid="21" grpId="0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CA13B920-AC95-46EF-B3F0-8C97EB83633D}"/>
              </a:ext>
            </a:extLst>
          </p:cNvPr>
          <p:cNvSpPr txBox="1"/>
          <p:nvPr/>
        </p:nvSpPr>
        <p:spPr>
          <a:xfrm>
            <a:off x="3962400" y="1600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Find the distance between the points A(1, 3, 4) and B(8, 6, -5)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BAA06183-BDDD-4A2B-8677-D571276B341C}"/>
                  </a:ext>
                </a:extLst>
              </p:cNvPr>
              <p:cNvSpPr txBox="1"/>
              <p:nvPr/>
            </p:nvSpPr>
            <p:spPr>
              <a:xfrm>
                <a:off x="4114800" y="2514600"/>
                <a:ext cx="779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𝐴𝐵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BAA06183-BDDD-4A2B-8677-D571276B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14600"/>
                <a:ext cx="7791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1C9C-69C0-4475-A261-C64BFB3BD105}"/>
                  </a:ext>
                </a:extLst>
              </p:cNvPr>
              <p:cNvSpPr txBox="1"/>
              <p:nvPr/>
            </p:nvSpPr>
            <p:spPr>
              <a:xfrm>
                <a:off x="4800600" y="2514600"/>
                <a:ext cx="795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1C9C-69C0-4475-A261-C64BFB3B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795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19CDB863-47E0-4BAA-9ABA-62140268F929}"/>
                  </a:ext>
                </a:extLst>
              </p:cNvPr>
              <p:cNvSpPr txBox="1"/>
              <p:nvPr/>
            </p:nvSpPr>
            <p:spPr>
              <a:xfrm>
                <a:off x="4466734" y="2857892"/>
                <a:ext cx="1762085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19CDB863-47E0-4BAA-9ABA-62140268F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34" y="2857892"/>
                <a:ext cx="1762085" cy="824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92910298-B2FF-407F-870D-4EF107727C9E}"/>
                  </a:ext>
                </a:extLst>
              </p:cNvPr>
              <p:cNvSpPr txBox="1"/>
              <p:nvPr/>
            </p:nvSpPr>
            <p:spPr>
              <a:xfrm>
                <a:off x="4506013" y="3689021"/>
                <a:ext cx="1057534" cy="823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92910298-B2FF-407F-870D-4EF10772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13" y="3689021"/>
                <a:ext cx="1057534" cy="82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42">
            <a:extLst>
              <a:ext uri="{FF2B5EF4-FFF2-40B4-BE49-F238E27FC236}">
                <a16:creationId xmlns:a16="http://schemas.microsoft.com/office/drawing/2014/main" id="{01677AF8-8F97-4A7E-ADDB-A6480658193A}"/>
              </a:ext>
            </a:extLst>
          </p:cNvPr>
          <p:cNvCxnSpPr/>
          <p:nvPr/>
        </p:nvCxnSpPr>
        <p:spPr>
          <a:xfrm>
            <a:off x="4267200" y="253898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7">
                <a:extLst>
                  <a:ext uri="{FF2B5EF4-FFF2-40B4-BE49-F238E27FC236}">
                    <a16:creationId xmlns:a16="http://schemas.microsoft.com/office/drawing/2014/main" id="{C0C27B13-2705-4BDD-9328-B1D3C6F0E652}"/>
                  </a:ext>
                </a:extLst>
              </p:cNvPr>
              <p:cNvSpPr txBox="1"/>
              <p:nvPr/>
            </p:nvSpPr>
            <p:spPr>
              <a:xfrm>
                <a:off x="4191000" y="4724400"/>
                <a:ext cx="92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|</m:t>
                      </m:r>
                      <m:r>
                        <a:rPr lang="en-GB" b="0" i="1" smtClean="0">
                          <a:latin typeface="Cambria Math"/>
                        </a:rPr>
                        <m:t>𝐴𝐵</m:t>
                      </m:r>
                      <m:r>
                        <a:rPr lang="en-GB" b="0" i="1" smtClean="0">
                          <a:latin typeface="Cambria Math"/>
                        </a:rPr>
                        <m:t>|=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47">
                <a:extLst>
                  <a:ext uri="{FF2B5EF4-FFF2-40B4-BE49-F238E27FC236}">
                    <a16:creationId xmlns:a16="http://schemas.microsoft.com/office/drawing/2014/main" id="{C0C27B13-2705-4BDD-9328-B1D3C6F0E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926664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2AA32265-E346-4C5F-BBDE-BEA8ED63CABC}"/>
                  </a:ext>
                </a:extLst>
              </p:cNvPr>
              <p:cNvSpPr txBox="1"/>
              <p:nvPr/>
            </p:nvSpPr>
            <p:spPr>
              <a:xfrm>
                <a:off x="5010912" y="4696968"/>
                <a:ext cx="203267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(−9)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2AA32265-E346-4C5F-BBDE-BEA8ED63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12" y="4696968"/>
                <a:ext cx="2032671" cy="427746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10">
            <a:extLst>
              <a:ext uri="{FF2B5EF4-FFF2-40B4-BE49-F238E27FC236}">
                <a16:creationId xmlns:a16="http://schemas.microsoft.com/office/drawing/2014/main" id="{9AD5CE12-2C6B-411C-936C-FD856E150930}"/>
              </a:ext>
            </a:extLst>
          </p:cNvPr>
          <p:cNvSpPr txBox="1"/>
          <p:nvPr/>
        </p:nvSpPr>
        <p:spPr>
          <a:xfrm>
            <a:off x="6309360" y="2350008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First calculate the vector from A to B</a:t>
            </a: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5220383B-748A-42BD-BA83-C5EBD42C4CF2}"/>
              </a:ext>
            </a:extLst>
          </p:cNvPr>
          <p:cNvSpPr txBox="1"/>
          <p:nvPr/>
        </p:nvSpPr>
        <p:spPr>
          <a:xfrm>
            <a:off x="7092696" y="4578096"/>
            <a:ext cx="182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Then use 3D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9F7D55E7-4FB5-4A14-AD26-53D76DE48C0D}"/>
                  </a:ext>
                </a:extLst>
              </p:cNvPr>
              <p:cNvSpPr txBox="1"/>
              <p:nvPr/>
            </p:nvSpPr>
            <p:spPr>
              <a:xfrm>
                <a:off x="4706112" y="5297424"/>
                <a:ext cx="106240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139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9F7D55E7-4FB5-4A14-AD26-53D76DE4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12" y="5297424"/>
                <a:ext cx="1062407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0B39DB63-14DD-47AE-8057-A19E7C737C74}"/>
                  </a:ext>
                </a:extLst>
              </p:cNvPr>
              <p:cNvSpPr txBox="1"/>
              <p:nvPr/>
            </p:nvSpPr>
            <p:spPr>
              <a:xfrm>
                <a:off x="4721352" y="5815584"/>
                <a:ext cx="907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=11.8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0B39DB63-14DD-47AE-8057-A19E7C737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52" y="5815584"/>
                <a:ext cx="9076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52">
            <a:extLst>
              <a:ext uri="{FF2B5EF4-FFF2-40B4-BE49-F238E27FC236}">
                <a16:creationId xmlns:a16="http://schemas.microsoft.com/office/drawing/2014/main" id="{9C84EBE3-60AC-4DAF-AFEC-6353B7EBFA38}"/>
              </a:ext>
            </a:extLst>
          </p:cNvPr>
          <p:cNvSpPr txBox="1"/>
          <p:nvPr/>
        </p:nvSpPr>
        <p:spPr>
          <a:xfrm>
            <a:off x="5528506" y="584081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(1dp)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7690486-1E25-48F2-A030-FA9910FE41D0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94F7A74A-5FAF-4827-B82B-000E13A419E8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2BFE2BC7-00A8-45D6-84C3-EE2868FE4A73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9">
            <a:extLst>
              <a:ext uri="{FF2B5EF4-FFF2-40B4-BE49-F238E27FC236}">
                <a16:creationId xmlns:a16="http://schemas.microsoft.com/office/drawing/2014/main" id="{60E400A3-8D01-435C-901E-98D4C3EF6784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4">
            <a:extLst>
              <a:ext uri="{FF2B5EF4-FFF2-40B4-BE49-F238E27FC236}">
                <a16:creationId xmlns:a16="http://schemas.microsoft.com/office/drawing/2014/main" id="{56E552B0-0987-48E3-9D2C-815562F44F36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01B18DEE-3462-46B2-B0A6-E553FAF09873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29E28F37-B2BE-4BA0-B695-299176387501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623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7690486-1E25-48F2-A030-FA9910FE41D0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94F7A74A-5FAF-4827-B82B-000E13A419E8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2BFE2BC7-00A8-45D6-84C3-EE2868FE4A73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9">
            <a:extLst>
              <a:ext uri="{FF2B5EF4-FFF2-40B4-BE49-F238E27FC236}">
                <a16:creationId xmlns:a16="http://schemas.microsoft.com/office/drawing/2014/main" id="{60E400A3-8D01-435C-901E-98D4C3EF6784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4">
            <a:extLst>
              <a:ext uri="{FF2B5EF4-FFF2-40B4-BE49-F238E27FC236}">
                <a16:creationId xmlns:a16="http://schemas.microsoft.com/office/drawing/2014/main" id="{56E552B0-0987-48E3-9D2C-815562F44F36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01B18DEE-3462-46B2-B0A6-E553FAF09873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29E28F37-B2BE-4BA0-B695-299176387501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8E134A76-C75B-40FA-AA2A-BF21149FB8E3}"/>
              </a:ext>
            </a:extLst>
          </p:cNvPr>
          <p:cNvSpPr txBox="1"/>
          <p:nvPr/>
        </p:nvSpPr>
        <p:spPr>
          <a:xfrm>
            <a:off x="3579180" y="1234736"/>
            <a:ext cx="556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coordinates of A and B are (5, 0, 3) and (4, 2, k) respectively. Given that |AB| is 3 units, find the possible values of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4E003831-8B9F-4A19-B446-50CAD028FC53}"/>
                  </a:ext>
                </a:extLst>
              </p:cNvPr>
              <p:cNvSpPr txBox="1"/>
              <p:nvPr/>
            </p:nvSpPr>
            <p:spPr>
              <a:xfrm>
                <a:off x="4038600" y="1966404"/>
                <a:ext cx="1552412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4E003831-8B9F-4A19-B446-50CAD028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66404"/>
                <a:ext cx="1552412" cy="666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4CE5CD6-B6AE-46E7-B56B-E0B563824067}"/>
                  </a:ext>
                </a:extLst>
              </p:cNvPr>
              <p:cNvSpPr txBox="1"/>
              <p:nvPr/>
            </p:nvSpPr>
            <p:spPr>
              <a:xfrm>
                <a:off x="4038600" y="2728404"/>
                <a:ext cx="1333634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4CE5CD6-B6AE-46E7-B56B-E0B563824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28404"/>
                <a:ext cx="1333634" cy="662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6">
            <a:extLst>
              <a:ext uri="{FF2B5EF4-FFF2-40B4-BE49-F238E27FC236}">
                <a16:creationId xmlns:a16="http://schemas.microsoft.com/office/drawing/2014/main" id="{1C81D97B-49EE-4668-8A4F-94CE17272EC5}"/>
              </a:ext>
            </a:extLst>
          </p:cNvPr>
          <p:cNvCxnSpPr/>
          <p:nvPr/>
        </p:nvCxnSpPr>
        <p:spPr>
          <a:xfrm>
            <a:off x="4163568" y="2173668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7">
            <a:extLst>
              <a:ext uri="{FF2B5EF4-FFF2-40B4-BE49-F238E27FC236}">
                <a16:creationId xmlns:a16="http://schemas.microsoft.com/office/drawing/2014/main" id="{9AD0C74E-49E6-4DC8-A175-EC73B356D446}"/>
              </a:ext>
            </a:extLst>
          </p:cNvPr>
          <p:cNvCxnSpPr/>
          <p:nvPr/>
        </p:nvCxnSpPr>
        <p:spPr>
          <a:xfrm>
            <a:off x="4163568" y="292957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8BB0C2E-43A8-4FA0-9AD6-4F738A96159B}"/>
                  </a:ext>
                </a:extLst>
              </p:cNvPr>
              <p:cNvSpPr txBox="1"/>
              <p:nvPr/>
            </p:nvSpPr>
            <p:spPr>
              <a:xfrm>
                <a:off x="4038600" y="3974976"/>
                <a:ext cx="258756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8BB0C2E-43A8-4FA0-9AD6-4F738A96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74976"/>
                <a:ext cx="2587568" cy="353238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B0CDB98C-96EE-4988-970B-0B59BE40EFDE}"/>
                  </a:ext>
                </a:extLst>
              </p:cNvPr>
              <p:cNvSpPr txBox="1"/>
              <p:nvPr/>
            </p:nvSpPr>
            <p:spPr>
              <a:xfrm>
                <a:off x="4038600" y="4355976"/>
                <a:ext cx="1965923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+14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B0CDB98C-96EE-4988-970B-0B59BE40E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55976"/>
                <a:ext cx="1965923" cy="359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0">
                <a:extLst>
                  <a:ext uri="{FF2B5EF4-FFF2-40B4-BE49-F238E27FC236}">
                    <a16:creationId xmlns:a16="http://schemas.microsoft.com/office/drawing/2014/main" id="{B9DEF25C-30C7-4BB2-938B-D0D0E42B4594}"/>
                  </a:ext>
                </a:extLst>
              </p:cNvPr>
              <p:cNvSpPr txBox="1"/>
              <p:nvPr/>
            </p:nvSpPr>
            <p:spPr>
              <a:xfrm>
                <a:off x="4267200" y="4736976"/>
                <a:ext cx="1714444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+14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0">
                <a:extLst>
                  <a:ext uri="{FF2B5EF4-FFF2-40B4-BE49-F238E27FC236}">
                    <a16:creationId xmlns:a16="http://schemas.microsoft.com/office/drawing/2014/main" id="{B9DEF25C-30C7-4BB2-938B-D0D0E42B4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36976"/>
                <a:ext cx="1714444" cy="359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CC308EE7-E62E-4184-B2F5-E3B3D3E279D9}"/>
                  </a:ext>
                </a:extLst>
              </p:cNvPr>
              <p:cNvSpPr txBox="1"/>
              <p:nvPr/>
            </p:nvSpPr>
            <p:spPr>
              <a:xfrm>
                <a:off x="4267200" y="5194176"/>
                <a:ext cx="15811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−6</m:t>
                      </m:r>
                      <m:r>
                        <a:rPr lang="en-GB" sz="1400" i="1">
                          <a:latin typeface="Cambria Math"/>
                        </a:rPr>
                        <m:t>𝑘</m:t>
                      </m:r>
                      <m:r>
                        <a:rPr lang="en-GB" sz="1400" i="1">
                          <a:latin typeface="Cambria Math"/>
                        </a:rPr>
                        <m:t>+14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CC308EE7-E62E-4184-B2F5-E3B3D3E27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94176"/>
                <a:ext cx="158113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ECF9456E-C410-4667-B66C-7D7EFAE8990A}"/>
                  </a:ext>
                </a:extLst>
              </p:cNvPr>
              <p:cNvSpPr txBox="1"/>
              <p:nvPr/>
            </p:nvSpPr>
            <p:spPr>
              <a:xfrm>
                <a:off x="4267200" y="5575176"/>
                <a:ext cx="148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−6</m:t>
                      </m:r>
                      <m:r>
                        <a:rPr lang="en-GB" sz="1400" i="1">
                          <a:latin typeface="Cambria Math"/>
                        </a:rPr>
                        <m:t>𝑘</m:t>
                      </m:r>
                      <m:r>
                        <a:rPr lang="en-GB" sz="14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ECF9456E-C410-4667-B66C-7D7EFAE8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75176"/>
                <a:ext cx="14817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9E6E4E1-B586-45BD-A12A-6E36A70EFB43}"/>
                  </a:ext>
                </a:extLst>
              </p:cNvPr>
              <p:cNvSpPr txBox="1"/>
              <p:nvPr/>
            </p:nvSpPr>
            <p:spPr>
              <a:xfrm>
                <a:off x="4267200" y="5956176"/>
                <a:ext cx="1690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−5)(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9E6E4E1-B586-45BD-A12A-6E36A70E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56176"/>
                <a:ext cx="1690399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5">
                <a:extLst>
                  <a:ext uri="{FF2B5EF4-FFF2-40B4-BE49-F238E27FC236}">
                    <a16:creationId xmlns:a16="http://schemas.microsoft.com/office/drawing/2014/main" id="{DCC4A331-380B-4C77-B290-E68636824E78}"/>
                  </a:ext>
                </a:extLst>
              </p:cNvPr>
              <p:cNvSpPr txBox="1"/>
              <p:nvPr/>
            </p:nvSpPr>
            <p:spPr>
              <a:xfrm>
                <a:off x="4343400" y="6337176"/>
                <a:ext cx="1366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=5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35">
                <a:extLst>
                  <a:ext uri="{FF2B5EF4-FFF2-40B4-BE49-F238E27FC236}">
                    <a16:creationId xmlns:a16="http://schemas.microsoft.com/office/drawing/2014/main" id="{DCC4A331-380B-4C77-B290-E68636824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337176"/>
                <a:ext cx="136691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13">
            <a:extLst>
              <a:ext uri="{FF2B5EF4-FFF2-40B4-BE49-F238E27FC236}">
                <a16:creationId xmlns:a16="http://schemas.microsoft.com/office/drawing/2014/main" id="{A6D8F907-B9BD-4951-B2BB-6DDA35C965D9}"/>
              </a:ext>
            </a:extLst>
          </p:cNvPr>
          <p:cNvSpPr/>
          <p:nvPr/>
        </p:nvSpPr>
        <p:spPr>
          <a:xfrm>
            <a:off x="5410200" y="2271204"/>
            <a:ext cx="533400" cy="762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39">
            <a:extLst>
              <a:ext uri="{FF2B5EF4-FFF2-40B4-BE49-F238E27FC236}">
                <a16:creationId xmlns:a16="http://schemas.microsoft.com/office/drawing/2014/main" id="{BBD3786C-3DAD-44A9-8E9F-84E509912511}"/>
              </a:ext>
            </a:extLst>
          </p:cNvPr>
          <p:cNvSpPr/>
          <p:nvPr/>
        </p:nvSpPr>
        <p:spPr>
          <a:xfrm>
            <a:off x="6477000" y="4127376"/>
            <a:ext cx="457200" cy="4572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40">
            <a:extLst>
              <a:ext uri="{FF2B5EF4-FFF2-40B4-BE49-F238E27FC236}">
                <a16:creationId xmlns:a16="http://schemas.microsoft.com/office/drawing/2014/main" id="{4E5B6E97-5013-4784-BA4D-EF8A74A2AFD3}"/>
              </a:ext>
            </a:extLst>
          </p:cNvPr>
          <p:cNvSpPr/>
          <p:nvPr/>
        </p:nvSpPr>
        <p:spPr>
          <a:xfrm>
            <a:off x="5791200" y="4508376"/>
            <a:ext cx="457200" cy="4572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41">
            <a:extLst>
              <a:ext uri="{FF2B5EF4-FFF2-40B4-BE49-F238E27FC236}">
                <a16:creationId xmlns:a16="http://schemas.microsoft.com/office/drawing/2014/main" id="{AECA88A4-A951-42DF-800B-57CEC96BBD55}"/>
              </a:ext>
            </a:extLst>
          </p:cNvPr>
          <p:cNvSpPr/>
          <p:nvPr/>
        </p:nvSpPr>
        <p:spPr>
          <a:xfrm>
            <a:off x="5791200" y="4965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43">
            <a:extLst>
              <a:ext uri="{FF2B5EF4-FFF2-40B4-BE49-F238E27FC236}">
                <a16:creationId xmlns:a16="http://schemas.microsoft.com/office/drawing/2014/main" id="{7295051E-7A31-4DDD-9723-75DDF791E366}"/>
              </a:ext>
            </a:extLst>
          </p:cNvPr>
          <p:cNvSpPr/>
          <p:nvPr/>
        </p:nvSpPr>
        <p:spPr>
          <a:xfrm>
            <a:off x="5791200" y="5346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44">
            <a:extLst>
              <a:ext uri="{FF2B5EF4-FFF2-40B4-BE49-F238E27FC236}">
                <a16:creationId xmlns:a16="http://schemas.microsoft.com/office/drawing/2014/main" id="{1F71B037-CB37-45A1-A299-C6843BB1D286}"/>
              </a:ext>
            </a:extLst>
          </p:cNvPr>
          <p:cNvSpPr/>
          <p:nvPr/>
        </p:nvSpPr>
        <p:spPr>
          <a:xfrm>
            <a:off x="5791200" y="5727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45">
            <a:extLst>
              <a:ext uri="{FF2B5EF4-FFF2-40B4-BE49-F238E27FC236}">
                <a16:creationId xmlns:a16="http://schemas.microsoft.com/office/drawing/2014/main" id="{EAE7285E-D850-4E23-90C8-AA16AE3E0C12}"/>
              </a:ext>
            </a:extLst>
          </p:cNvPr>
          <p:cNvSpPr/>
          <p:nvPr/>
        </p:nvSpPr>
        <p:spPr>
          <a:xfrm>
            <a:off x="5791200" y="6108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7">
                <a:extLst>
                  <a:ext uri="{FF2B5EF4-FFF2-40B4-BE49-F238E27FC236}">
                    <a16:creationId xmlns:a16="http://schemas.microsoft.com/office/drawing/2014/main" id="{725BCE32-1EB7-4582-A208-493323AD6A56}"/>
                  </a:ext>
                </a:extLst>
              </p:cNvPr>
              <p:cNvSpPr txBox="1"/>
              <p:nvPr/>
            </p:nvSpPr>
            <p:spPr>
              <a:xfrm>
                <a:off x="5958396" y="2424344"/>
                <a:ext cx="18630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k</a:t>
                </a:r>
              </a:p>
            </p:txBody>
          </p:sp>
        </mc:Choice>
        <mc:Fallback xmlns="">
          <p:sp>
            <p:nvSpPr>
              <p:cNvPr id="66" name="TextBox 17">
                <a:extLst>
                  <a:ext uri="{FF2B5EF4-FFF2-40B4-BE49-F238E27FC236}">
                    <a16:creationId xmlns:a16="http://schemas.microsoft.com/office/drawing/2014/main" id="{725BCE32-1EB7-4582-A208-493323AD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96" y="2424344"/>
                <a:ext cx="1863011" cy="307777"/>
              </a:xfrm>
              <a:prstGeom prst="rect">
                <a:avLst/>
              </a:prstGeom>
              <a:blipFill>
                <a:blip r:embed="rId11"/>
                <a:stretch>
                  <a:fillRect l="-980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46">
            <a:extLst>
              <a:ext uri="{FF2B5EF4-FFF2-40B4-BE49-F238E27FC236}">
                <a16:creationId xmlns:a16="http://schemas.microsoft.com/office/drawing/2014/main" id="{92D5DF47-FD05-4D63-8270-2A6A797DFF3A}"/>
              </a:ext>
            </a:extLst>
          </p:cNvPr>
          <p:cNvSpPr txBox="1"/>
          <p:nvPr/>
        </p:nvSpPr>
        <p:spPr>
          <a:xfrm>
            <a:off x="4154751" y="3485964"/>
            <a:ext cx="21128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 in 3D</a:t>
            </a:r>
          </a:p>
        </p:txBody>
      </p:sp>
      <p:sp>
        <p:nvSpPr>
          <p:cNvPr id="68" name="TextBox 53">
            <a:extLst>
              <a:ext uri="{FF2B5EF4-FFF2-40B4-BE49-F238E27FC236}">
                <a16:creationId xmlns:a16="http://schemas.microsoft.com/office/drawing/2014/main" id="{D34DD6FE-6676-424D-A8E5-45A68AC66C2D}"/>
              </a:ext>
            </a:extLst>
          </p:cNvPr>
          <p:cNvSpPr txBox="1"/>
          <p:nvPr/>
        </p:nvSpPr>
        <p:spPr>
          <a:xfrm>
            <a:off x="6858000" y="405117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Careful when squaring the bracket</a:t>
            </a:r>
          </a:p>
        </p:txBody>
      </p:sp>
      <p:sp>
        <p:nvSpPr>
          <p:cNvPr id="69" name="TextBox 54">
            <a:extLst>
              <a:ext uri="{FF2B5EF4-FFF2-40B4-BE49-F238E27FC236}">
                <a16:creationId xmlns:a16="http://schemas.microsoft.com/office/drawing/2014/main" id="{A814C01D-8025-4F72-9D13-1AC22A08D1B0}"/>
              </a:ext>
            </a:extLst>
          </p:cNvPr>
          <p:cNvSpPr txBox="1"/>
          <p:nvPr/>
        </p:nvSpPr>
        <p:spPr>
          <a:xfrm>
            <a:off x="6248400" y="458457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|AB| = 3</a:t>
            </a:r>
          </a:p>
        </p:txBody>
      </p:sp>
      <p:sp>
        <p:nvSpPr>
          <p:cNvPr id="70" name="TextBox 55">
            <a:extLst>
              <a:ext uri="{FF2B5EF4-FFF2-40B4-BE49-F238E27FC236}">
                <a16:creationId xmlns:a16="http://schemas.microsoft.com/office/drawing/2014/main" id="{0DE7F0C8-5B3F-4216-9AC8-FDE9F6A0960F}"/>
              </a:ext>
            </a:extLst>
          </p:cNvPr>
          <p:cNvSpPr txBox="1"/>
          <p:nvPr/>
        </p:nvSpPr>
        <p:spPr>
          <a:xfrm>
            <a:off x="6172200" y="496557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</a:p>
        </p:txBody>
      </p:sp>
      <p:sp>
        <p:nvSpPr>
          <p:cNvPr id="71" name="TextBox 56">
            <a:extLst>
              <a:ext uri="{FF2B5EF4-FFF2-40B4-BE49-F238E27FC236}">
                <a16:creationId xmlns:a16="http://schemas.microsoft.com/office/drawing/2014/main" id="{1DDD746D-3735-4592-BF35-527CEDD5760A}"/>
              </a:ext>
            </a:extLst>
          </p:cNvPr>
          <p:cNvSpPr txBox="1"/>
          <p:nvPr/>
        </p:nvSpPr>
        <p:spPr>
          <a:xfrm>
            <a:off x="6172200" y="534657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Solve as a quadratic</a:t>
            </a:r>
          </a:p>
        </p:txBody>
      </p:sp>
      <p:cxnSp>
        <p:nvCxnSpPr>
          <p:cNvPr id="72" name="Straight Arrow Connector 26">
            <a:extLst>
              <a:ext uri="{FF2B5EF4-FFF2-40B4-BE49-F238E27FC236}">
                <a16:creationId xmlns:a16="http://schemas.microsoft.com/office/drawing/2014/main" id="{49FF2A5D-2E97-411E-88A6-4792A8778093}"/>
              </a:ext>
            </a:extLst>
          </p:cNvPr>
          <p:cNvCxnSpPr/>
          <p:nvPr/>
        </p:nvCxnSpPr>
        <p:spPr>
          <a:xfrm>
            <a:off x="6872736" y="2450355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2379216"/>
            <a:ext cx="3648456" cy="3746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there can be some inconsistencies with which way the axes are labelled!</a:t>
            </a:r>
          </a:p>
        </p:txBody>
      </p:sp>
      <p:pic>
        <p:nvPicPr>
          <p:cNvPr id="1026" name="Picture 2" descr="https://upload.wikimedia.org/wikipedia/commons/thumb/e/e2/Cartesian_coordinate_system_handedness.svg/400px-Cartesian_coordinate_system_handedn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670"/>
            <a:ext cx="4262087" cy="2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66693" y="2394858"/>
            <a:ext cx="323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referred to as left handed or right handed!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b/b2/3D_Cartesian_Coodinate_Hande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3167744"/>
            <a:ext cx="4531633" cy="25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1">
            <a:extLst>
              <a:ext uri="{FF2B5EF4-FFF2-40B4-BE49-F238E27FC236}">
                <a16:creationId xmlns:a16="http://schemas.microsoft.com/office/drawing/2014/main" id="{A81E2999-F530-4364-8B95-810060DB5CB5}"/>
              </a:ext>
            </a:extLst>
          </p:cNvPr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9E4A7CE-1A98-4E68-8BB0-3BAD7E68A32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600200"/>
            <a:ext cx="3798163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28947D-7CB1-4358-8B08-AAF472AC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r="75000" b="51949"/>
          <a:stretch/>
        </p:blipFill>
        <p:spPr bwMode="auto">
          <a:xfrm>
            <a:off x="5152571" y="3149598"/>
            <a:ext cx="3429000" cy="31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ntmstat.com/vectors/235-3D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5" y="3167742"/>
            <a:ext cx="3225800" cy="320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749861" y="2656114"/>
            <a:ext cx="865682" cy="603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606" y="2198914"/>
            <a:ext cx="28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Stick to this way!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D5FCD1F3-BDC4-4D0D-93CD-41773B7F9FBF}"/>
              </a:ext>
            </a:extLst>
          </p:cNvPr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F2DB1D0-44F1-40F8-AC88-B7A63AFE4A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600200"/>
            <a:ext cx="3798163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828744-24FA-45BF-AFAF-F76DC56A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379216"/>
            <a:ext cx="3648456" cy="3746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there can be some inconsistencies with which way the axes are labelled!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AE56D9-6543-456D-8D2A-1E217AAE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12B</a:t>
            </a:r>
          </a:p>
        </p:txBody>
      </p:sp>
    </p:spTree>
    <p:extLst>
      <p:ext uri="{BB962C8B-B14F-4D97-AF65-F5344CB8AC3E}">
        <p14:creationId xmlns:p14="http://schemas.microsoft.com/office/powerpoint/2010/main" val="366627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2514</TotalTime>
  <Words>4441</Words>
  <Application>Microsoft Office PowerPoint</Application>
  <PresentationFormat>画面に合わせる (4:3)</PresentationFormat>
  <Paragraphs>789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Stone Temple SF</vt:lpstr>
      <vt:lpstr>Arial</vt:lpstr>
      <vt:lpstr>Arial Black</vt:lpstr>
      <vt:lpstr>Calibri</vt:lpstr>
      <vt:lpstr>Calibri Light</vt:lpstr>
      <vt:lpstr>Cambria Math</vt:lpstr>
      <vt:lpstr>Comic Sans MS</vt:lpstr>
      <vt:lpstr>Wingdings</vt:lpstr>
      <vt:lpstr>Office Theme</vt:lpstr>
      <vt:lpstr>PowerPoint プレゼンテーション</vt:lpstr>
      <vt:lpstr>Prior Knowledge Check</vt:lpstr>
      <vt:lpstr>PowerPoint プレゼンテーション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プレゼンテーション</vt:lpstr>
      <vt:lpstr>Vectors</vt:lpstr>
      <vt:lpstr>Vectors</vt:lpstr>
      <vt:lpstr>Vectors</vt:lpstr>
      <vt:lpstr>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656</cp:revision>
  <dcterms:created xsi:type="dcterms:W3CDTF">2018-04-30T00:32:33Z</dcterms:created>
  <dcterms:modified xsi:type="dcterms:W3CDTF">2018-08-13T23:59:23Z</dcterms:modified>
</cp:coreProperties>
</file>