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9"/>
  </p:notesMasterIdLst>
  <p:sldIdLst>
    <p:sldId id="370" r:id="rId5"/>
    <p:sldId id="371" r:id="rId6"/>
    <p:sldId id="449" r:id="rId7"/>
    <p:sldId id="450" r:id="rId8"/>
    <p:sldId id="451" r:id="rId9"/>
    <p:sldId id="452" r:id="rId10"/>
    <p:sldId id="448" r:id="rId11"/>
    <p:sldId id="453" r:id="rId12"/>
    <p:sldId id="454" r:id="rId13"/>
    <p:sldId id="455" r:id="rId14"/>
    <p:sldId id="456" r:id="rId15"/>
    <p:sldId id="457" r:id="rId16"/>
    <p:sldId id="458" r:id="rId17"/>
    <p:sldId id="459" r:id="rId1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9933"/>
    <a:srgbClr val="CC0000"/>
    <a:srgbClr val="E6CD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414" autoAdjust="0"/>
    <p:restoredTop sz="94660"/>
  </p:normalViewPr>
  <p:slideViewPr>
    <p:cSldViewPr snapToGrid="0">
      <p:cViewPr varScale="1">
        <p:scale>
          <a:sx n="70" d="100"/>
          <a:sy n="70" d="100"/>
        </p:scale>
        <p:origin x="108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402095-0A9F-4450-853C-1E417FC6D87B}" type="datetimeFigureOut">
              <a:rPr lang="en-GB" smtClean="0"/>
              <a:t>15/12/2020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9C520B-0B46-4152-9368-257B61061A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30403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15/12/2020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32525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15/12/2020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50027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15/12/2020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6960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15/12/2020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65498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15/12/2020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64356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15/12/2020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71344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15/12/2020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54976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15/12/2020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98408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15/12/2020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70764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15/12/2020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13537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15/12/2020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71990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>
                <a:lumMod val="75000"/>
              </a:schemeClr>
            </a:gs>
            <a:gs pos="7000">
              <a:schemeClr val="accent6">
                <a:lumMod val="20000"/>
                <a:lumOff val="80000"/>
              </a:schemeClr>
            </a:gs>
            <a:gs pos="95000">
              <a:schemeClr val="accent6">
                <a:lumMod val="20000"/>
                <a:lumOff val="80000"/>
              </a:schemeClr>
            </a:gs>
            <a:gs pos="100000">
              <a:schemeClr val="accent6">
                <a:lumMod val="75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524E3E-551F-43C6-831F-FF63395BF3B9}" type="datetimeFigureOut">
              <a:rPr lang="en-GB" smtClean="0"/>
              <a:t>15/12/2020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04955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683.png"/><Relationship Id="rId13" Type="http://schemas.openxmlformats.org/officeDocument/2006/relationships/image" Target="../media/image688.png"/><Relationship Id="rId18" Type="http://schemas.openxmlformats.org/officeDocument/2006/relationships/image" Target="../media/image661.png"/><Relationship Id="rId3" Type="http://schemas.openxmlformats.org/officeDocument/2006/relationships/image" Target="../media/image658.png"/><Relationship Id="rId21" Type="http://schemas.openxmlformats.org/officeDocument/2006/relationships/image" Target="../media/image692.png"/><Relationship Id="rId7" Type="http://schemas.openxmlformats.org/officeDocument/2006/relationships/image" Target="../media/image682.png"/><Relationship Id="rId12" Type="http://schemas.openxmlformats.org/officeDocument/2006/relationships/image" Target="../media/image687.png"/><Relationship Id="rId17" Type="http://schemas.openxmlformats.org/officeDocument/2006/relationships/image" Target="../media/image660.png"/><Relationship Id="rId2" Type="http://schemas.openxmlformats.org/officeDocument/2006/relationships/image" Target="../media/image664.png"/><Relationship Id="rId16" Type="http://schemas.openxmlformats.org/officeDocument/2006/relationships/image" Target="../media/image659.png"/><Relationship Id="rId20" Type="http://schemas.openxmlformats.org/officeDocument/2006/relationships/image" Target="../media/image69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79.png"/><Relationship Id="rId11" Type="http://schemas.openxmlformats.org/officeDocument/2006/relationships/image" Target="../media/image686.png"/><Relationship Id="rId5" Type="http://schemas.openxmlformats.org/officeDocument/2006/relationships/image" Target="../media/image671.png"/><Relationship Id="rId15" Type="http://schemas.openxmlformats.org/officeDocument/2006/relationships/image" Target="../media/image690.png"/><Relationship Id="rId10" Type="http://schemas.openxmlformats.org/officeDocument/2006/relationships/image" Target="../media/image685.png"/><Relationship Id="rId19" Type="http://schemas.openxmlformats.org/officeDocument/2006/relationships/image" Target="../media/image662.png"/><Relationship Id="rId4" Type="http://schemas.openxmlformats.org/officeDocument/2006/relationships/image" Target="../media/image663.png"/><Relationship Id="rId9" Type="http://schemas.openxmlformats.org/officeDocument/2006/relationships/image" Target="../media/image684.png"/><Relationship Id="rId14" Type="http://schemas.openxmlformats.org/officeDocument/2006/relationships/image" Target="../media/image689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99.png"/><Relationship Id="rId13" Type="http://schemas.openxmlformats.org/officeDocument/2006/relationships/image" Target="../media/image704.png"/><Relationship Id="rId3" Type="http://schemas.openxmlformats.org/officeDocument/2006/relationships/image" Target="../media/image694.png"/><Relationship Id="rId7" Type="http://schemas.openxmlformats.org/officeDocument/2006/relationships/image" Target="../media/image698.png"/><Relationship Id="rId12" Type="http://schemas.openxmlformats.org/officeDocument/2006/relationships/image" Target="../media/image703.png"/><Relationship Id="rId2" Type="http://schemas.openxmlformats.org/officeDocument/2006/relationships/image" Target="../media/image69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97.png"/><Relationship Id="rId11" Type="http://schemas.openxmlformats.org/officeDocument/2006/relationships/image" Target="../media/image702.png"/><Relationship Id="rId5" Type="http://schemas.openxmlformats.org/officeDocument/2006/relationships/image" Target="../media/image696.png"/><Relationship Id="rId15" Type="http://schemas.openxmlformats.org/officeDocument/2006/relationships/image" Target="../media/image706.png"/><Relationship Id="rId10" Type="http://schemas.openxmlformats.org/officeDocument/2006/relationships/image" Target="../media/image701.png"/><Relationship Id="rId4" Type="http://schemas.openxmlformats.org/officeDocument/2006/relationships/image" Target="../media/image695.png"/><Relationship Id="rId9" Type="http://schemas.openxmlformats.org/officeDocument/2006/relationships/image" Target="../media/image700.png"/><Relationship Id="rId14" Type="http://schemas.openxmlformats.org/officeDocument/2006/relationships/image" Target="../media/image705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07.png"/><Relationship Id="rId7" Type="http://schemas.openxmlformats.org/officeDocument/2006/relationships/image" Target="../media/image711.png"/><Relationship Id="rId2" Type="http://schemas.openxmlformats.org/officeDocument/2006/relationships/image" Target="../media/image69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10.png"/><Relationship Id="rId5" Type="http://schemas.openxmlformats.org/officeDocument/2006/relationships/image" Target="../media/image709.png"/><Relationship Id="rId4" Type="http://schemas.openxmlformats.org/officeDocument/2006/relationships/image" Target="../media/image708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18.png"/><Relationship Id="rId13" Type="http://schemas.openxmlformats.org/officeDocument/2006/relationships/image" Target="../media/image723.png"/><Relationship Id="rId18" Type="http://schemas.openxmlformats.org/officeDocument/2006/relationships/image" Target="../media/image728.png"/><Relationship Id="rId3" Type="http://schemas.openxmlformats.org/officeDocument/2006/relationships/image" Target="../media/image713.png"/><Relationship Id="rId7" Type="http://schemas.openxmlformats.org/officeDocument/2006/relationships/image" Target="../media/image717.png"/><Relationship Id="rId12" Type="http://schemas.openxmlformats.org/officeDocument/2006/relationships/image" Target="../media/image722.png"/><Relationship Id="rId17" Type="http://schemas.openxmlformats.org/officeDocument/2006/relationships/image" Target="../media/image727.png"/><Relationship Id="rId2" Type="http://schemas.openxmlformats.org/officeDocument/2006/relationships/image" Target="../media/image712.png"/><Relationship Id="rId16" Type="http://schemas.openxmlformats.org/officeDocument/2006/relationships/image" Target="../media/image72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16.png"/><Relationship Id="rId11" Type="http://schemas.openxmlformats.org/officeDocument/2006/relationships/image" Target="../media/image721.png"/><Relationship Id="rId5" Type="http://schemas.openxmlformats.org/officeDocument/2006/relationships/image" Target="../media/image715.png"/><Relationship Id="rId15" Type="http://schemas.openxmlformats.org/officeDocument/2006/relationships/image" Target="../media/image725.png"/><Relationship Id="rId10" Type="http://schemas.openxmlformats.org/officeDocument/2006/relationships/image" Target="../media/image720.png"/><Relationship Id="rId4" Type="http://schemas.openxmlformats.org/officeDocument/2006/relationships/image" Target="../media/image714.png"/><Relationship Id="rId9" Type="http://schemas.openxmlformats.org/officeDocument/2006/relationships/image" Target="../media/image719.png"/><Relationship Id="rId14" Type="http://schemas.openxmlformats.org/officeDocument/2006/relationships/image" Target="../media/image724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34.png"/><Relationship Id="rId3" Type="http://schemas.openxmlformats.org/officeDocument/2006/relationships/image" Target="../media/image729.png"/><Relationship Id="rId7" Type="http://schemas.openxmlformats.org/officeDocument/2006/relationships/image" Target="../media/image733.png"/><Relationship Id="rId2" Type="http://schemas.openxmlformats.org/officeDocument/2006/relationships/image" Target="../media/image72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32.png"/><Relationship Id="rId5" Type="http://schemas.openxmlformats.org/officeDocument/2006/relationships/image" Target="../media/image731.png"/><Relationship Id="rId4" Type="http://schemas.openxmlformats.org/officeDocument/2006/relationships/image" Target="../media/image730.png"/><Relationship Id="rId9" Type="http://schemas.openxmlformats.org/officeDocument/2006/relationships/image" Target="../media/image735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29.png"/><Relationship Id="rId13" Type="http://schemas.openxmlformats.org/officeDocument/2006/relationships/image" Target="../media/image634.png"/><Relationship Id="rId3" Type="http://schemas.openxmlformats.org/officeDocument/2006/relationships/image" Target="../media/image624.png"/><Relationship Id="rId7" Type="http://schemas.openxmlformats.org/officeDocument/2006/relationships/image" Target="../media/image628.png"/><Relationship Id="rId12" Type="http://schemas.openxmlformats.org/officeDocument/2006/relationships/image" Target="../media/image633.png"/><Relationship Id="rId2" Type="http://schemas.openxmlformats.org/officeDocument/2006/relationships/image" Target="../media/image62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27.png"/><Relationship Id="rId11" Type="http://schemas.openxmlformats.org/officeDocument/2006/relationships/image" Target="../media/image632.png"/><Relationship Id="rId5" Type="http://schemas.openxmlformats.org/officeDocument/2006/relationships/image" Target="../media/image626.png"/><Relationship Id="rId10" Type="http://schemas.openxmlformats.org/officeDocument/2006/relationships/image" Target="../media/image631.png"/><Relationship Id="rId4" Type="http://schemas.openxmlformats.org/officeDocument/2006/relationships/image" Target="../media/image625.png"/><Relationship Id="rId9" Type="http://schemas.openxmlformats.org/officeDocument/2006/relationships/image" Target="../media/image630.png"/><Relationship Id="rId14" Type="http://schemas.openxmlformats.org/officeDocument/2006/relationships/image" Target="../media/image635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42.png"/><Relationship Id="rId3" Type="http://schemas.openxmlformats.org/officeDocument/2006/relationships/image" Target="../media/image637.png"/><Relationship Id="rId7" Type="http://schemas.openxmlformats.org/officeDocument/2006/relationships/image" Target="../media/image641.png"/><Relationship Id="rId2" Type="http://schemas.openxmlformats.org/officeDocument/2006/relationships/image" Target="../media/image63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40.png"/><Relationship Id="rId5" Type="http://schemas.openxmlformats.org/officeDocument/2006/relationships/image" Target="../media/image639.png"/><Relationship Id="rId4" Type="http://schemas.openxmlformats.org/officeDocument/2006/relationships/image" Target="../media/image638.png"/><Relationship Id="rId9" Type="http://schemas.openxmlformats.org/officeDocument/2006/relationships/image" Target="../media/image643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49.png"/><Relationship Id="rId3" Type="http://schemas.openxmlformats.org/officeDocument/2006/relationships/image" Target="../media/image643.png"/><Relationship Id="rId7" Type="http://schemas.openxmlformats.org/officeDocument/2006/relationships/image" Target="../media/image648.png"/><Relationship Id="rId2" Type="http://schemas.openxmlformats.org/officeDocument/2006/relationships/image" Target="../media/image64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47.png"/><Relationship Id="rId5" Type="http://schemas.openxmlformats.org/officeDocument/2006/relationships/image" Target="../media/image646.png"/><Relationship Id="rId4" Type="http://schemas.openxmlformats.org/officeDocument/2006/relationships/image" Target="../media/image645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654.png"/><Relationship Id="rId3" Type="http://schemas.openxmlformats.org/officeDocument/2006/relationships/image" Target="../media/image643.png"/><Relationship Id="rId7" Type="http://schemas.openxmlformats.org/officeDocument/2006/relationships/image" Target="../media/image653.png"/><Relationship Id="rId2" Type="http://schemas.openxmlformats.org/officeDocument/2006/relationships/image" Target="../media/image65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52.png"/><Relationship Id="rId5" Type="http://schemas.openxmlformats.org/officeDocument/2006/relationships/image" Target="../media/image651.png"/><Relationship Id="rId4" Type="http://schemas.openxmlformats.org/officeDocument/2006/relationships/image" Target="../media/image645.png"/><Relationship Id="rId9" Type="http://schemas.openxmlformats.org/officeDocument/2006/relationships/image" Target="../media/image65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43.png"/><Relationship Id="rId2" Type="http://schemas.openxmlformats.org/officeDocument/2006/relationships/image" Target="../media/image65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663.png"/><Relationship Id="rId3" Type="http://schemas.openxmlformats.org/officeDocument/2006/relationships/image" Target="../media/image658.png"/><Relationship Id="rId7" Type="http://schemas.openxmlformats.org/officeDocument/2006/relationships/image" Target="../media/image662.png"/><Relationship Id="rId2" Type="http://schemas.openxmlformats.org/officeDocument/2006/relationships/image" Target="../media/image65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61.png"/><Relationship Id="rId5" Type="http://schemas.openxmlformats.org/officeDocument/2006/relationships/image" Target="../media/image660.png"/><Relationship Id="rId4" Type="http://schemas.openxmlformats.org/officeDocument/2006/relationships/image" Target="../media/image659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668.png"/><Relationship Id="rId13" Type="http://schemas.openxmlformats.org/officeDocument/2006/relationships/image" Target="../media/image660.png"/><Relationship Id="rId3" Type="http://schemas.openxmlformats.org/officeDocument/2006/relationships/image" Target="../media/image658.png"/><Relationship Id="rId7" Type="http://schemas.openxmlformats.org/officeDocument/2006/relationships/image" Target="../media/image667.png"/><Relationship Id="rId12" Type="http://schemas.openxmlformats.org/officeDocument/2006/relationships/image" Target="../media/image659.png"/><Relationship Id="rId2" Type="http://schemas.openxmlformats.org/officeDocument/2006/relationships/image" Target="../media/image66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66.png"/><Relationship Id="rId11" Type="http://schemas.openxmlformats.org/officeDocument/2006/relationships/image" Target="../media/image671.png"/><Relationship Id="rId5" Type="http://schemas.openxmlformats.org/officeDocument/2006/relationships/image" Target="../media/image665.png"/><Relationship Id="rId15" Type="http://schemas.openxmlformats.org/officeDocument/2006/relationships/image" Target="../media/image662.png"/><Relationship Id="rId10" Type="http://schemas.openxmlformats.org/officeDocument/2006/relationships/image" Target="../media/image670.png"/><Relationship Id="rId4" Type="http://schemas.openxmlformats.org/officeDocument/2006/relationships/image" Target="../media/image663.png"/><Relationship Id="rId9" Type="http://schemas.openxmlformats.org/officeDocument/2006/relationships/image" Target="../media/image669.png"/><Relationship Id="rId14" Type="http://schemas.openxmlformats.org/officeDocument/2006/relationships/image" Target="../media/image661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674.png"/><Relationship Id="rId13" Type="http://schemas.openxmlformats.org/officeDocument/2006/relationships/image" Target="../media/image679.png"/><Relationship Id="rId18" Type="http://schemas.openxmlformats.org/officeDocument/2006/relationships/image" Target="../media/image661.png"/><Relationship Id="rId3" Type="http://schemas.openxmlformats.org/officeDocument/2006/relationships/image" Target="../media/image658.png"/><Relationship Id="rId7" Type="http://schemas.openxmlformats.org/officeDocument/2006/relationships/image" Target="../media/image673.png"/><Relationship Id="rId12" Type="http://schemas.openxmlformats.org/officeDocument/2006/relationships/image" Target="../media/image678.png"/><Relationship Id="rId17" Type="http://schemas.openxmlformats.org/officeDocument/2006/relationships/image" Target="../media/image660.png"/><Relationship Id="rId2" Type="http://schemas.openxmlformats.org/officeDocument/2006/relationships/image" Target="../media/image664.png"/><Relationship Id="rId16" Type="http://schemas.openxmlformats.org/officeDocument/2006/relationships/image" Target="../media/image65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72.png"/><Relationship Id="rId11" Type="http://schemas.openxmlformats.org/officeDocument/2006/relationships/image" Target="../media/image677.png"/><Relationship Id="rId5" Type="http://schemas.openxmlformats.org/officeDocument/2006/relationships/image" Target="../media/image671.png"/><Relationship Id="rId15" Type="http://schemas.openxmlformats.org/officeDocument/2006/relationships/image" Target="../media/image681.png"/><Relationship Id="rId10" Type="http://schemas.openxmlformats.org/officeDocument/2006/relationships/image" Target="../media/image676.png"/><Relationship Id="rId19" Type="http://schemas.openxmlformats.org/officeDocument/2006/relationships/image" Target="../media/image662.png"/><Relationship Id="rId4" Type="http://schemas.openxmlformats.org/officeDocument/2006/relationships/image" Target="../media/image663.png"/><Relationship Id="rId9" Type="http://schemas.openxmlformats.org/officeDocument/2006/relationships/image" Target="../media/image675.png"/><Relationship Id="rId14" Type="http://schemas.openxmlformats.org/officeDocument/2006/relationships/image" Target="../media/image68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302007" y="1970413"/>
            <a:ext cx="6824304" cy="304698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9600" b="1" cap="none" spc="0" dirty="0">
                <a:ln w="38100">
                  <a:solidFill>
                    <a:srgbClr val="7030A0"/>
                  </a:solidFill>
                  <a:prstDash val="solid"/>
                </a:ln>
                <a:solidFill>
                  <a:srgbClr val="FF0000"/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Pagoda SF" pitchFamily="2" charset="0"/>
              </a:rPr>
              <a:t>Teachings for </a:t>
            </a:r>
          </a:p>
          <a:p>
            <a:pPr algn="ctr"/>
            <a:r>
              <a:rPr lang="en-US" sz="9600" b="1" cap="none" spc="0" dirty="0">
                <a:ln w="38100">
                  <a:solidFill>
                    <a:srgbClr val="7030A0"/>
                  </a:solidFill>
                  <a:prstDash val="solid"/>
                </a:ln>
                <a:solidFill>
                  <a:srgbClr val="FF0000"/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Pagoda SF" pitchFamily="2" charset="0"/>
              </a:rPr>
              <a:t>Exercise 11K</a:t>
            </a:r>
          </a:p>
        </p:txBody>
      </p:sp>
    </p:spTree>
    <p:extLst>
      <p:ext uri="{BB962C8B-B14F-4D97-AF65-F5344CB8AC3E}">
        <p14:creationId xmlns:p14="http://schemas.microsoft.com/office/powerpoint/2010/main" val="34662854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n 5"/>
          <p:cNvSpPr/>
          <p:nvPr/>
        </p:nvSpPr>
        <p:spPr>
          <a:xfrm>
            <a:off x="7380312" y="1772816"/>
            <a:ext cx="1296144" cy="1296144"/>
          </a:xfrm>
          <a:prstGeom prst="can">
            <a:avLst/>
          </a:prstGeom>
          <a:solidFill>
            <a:schemeClr val="accent1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5059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152400" y="1600200"/>
                <a:ext cx="3653246" cy="4774474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lnSpc>
                    <a:spcPct val="80000"/>
                  </a:lnSpc>
                  <a:buNone/>
                </a:pPr>
                <a:r>
                  <a:rPr lang="en-US" sz="1600" b="1" dirty="0">
                    <a:latin typeface="Comic Sans MS" pitchFamily="66" charset="0"/>
                  </a:rPr>
                  <a:t>You need to be able to use differential equations to model situations in context</a:t>
                </a: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lnSpc>
                    <a:spcPct val="80000"/>
                  </a:lnSpc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lnSpc>
                    <a:spcPct val="80000"/>
                  </a:lnSpc>
                  <a:buNone/>
                </a:pPr>
                <a:r>
                  <a:rPr lang="en-US" sz="1600" dirty="0">
                    <a:latin typeface="Comic Sans MS" pitchFamily="66" charset="0"/>
                  </a:rPr>
                  <a:t>Water in a manufacturing plant is held in a large cylindrical tank of diameter 20m</a:t>
                </a:r>
                <a:r>
                  <a:rPr lang="en-GB" sz="1600" dirty="0">
                    <a:latin typeface="Comic Sans MS" pitchFamily="66" charset="0"/>
                  </a:rPr>
                  <a:t>. Water flows out of the bottom of the tank through a tap at a rate proportional to the cube root of the volume (of the water).</a:t>
                </a:r>
              </a:p>
              <a:p>
                <a:pPr marL="0" indent="0" algn="ctr">
                  <a:lnSpc>
                    <a:spcPct val="80000"/>
                  </a:lnSpc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342900" indent="-342900" algn="ctr">
                  <a:lnSpc>
                    <a:spcPct val="80000"/>
                  </a:lnSpc>
                  <a:buAutoNum type="alphaLcParenR"/>
                </a:pPr>
                <a:r>
                  <a:rPr lang="en-US" sz="1600" dirty="0">
                    <a:latin typeface="Comic Sans MS" pitchFamily="66" charset="0"/>
                  </a:rPr>
                  <a:t>Show that after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US" sz="1600" dirty="0">
                    <a:latin typeface="Comic Sans MS" pitchFamily="66" charset="0"/>
                  </a:rPr>
                  <a:t> minutes after the tap is opened,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6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𝑑h</m:t>
                        </m:r>
                      </m:num>
                      <m:den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𝑑𝑡</m:t>
                        </m:r>
                      </m:den>
                    </m:f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=−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𝑘</m:t>
                    </m:r>
                    <m:rad>
                      <m:rad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radPr>
                      <m:deg>
                        <m:r>
                          <m:rPr>
                            <m:brk m:alnAt="7"/>
                          </m:rPr>
                          <a:rPr lang="en-US" sz="16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deg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h</m:t>
                        </m:r>
                      </m:e>
                    </m:rad>
                  </m:oMath>
                </a14:m>
                <a:r>
                  <a:rPr lang="en-GB" sz="1600" dirty="0">
                    <a:latin typeface="Comic Sans MS" pitchFamily="66" charset="0"/>
                  </a:rPr>
                  <a:t> for some constant </a:t>
                </a:r>
                <a14:m>
                  <m:oMath xmlns:m="http://schemas.openxmlformats.org/officeDocument/2006/math">
                    <m:r>
                      <a:rPr lang="en-GB" sz="1600" i="1" dirty="0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GB" sz="1600" dirty="0">
                    <a:latin typeface="Comic Sans MS" pitchFamily="66" charset="0"/>
                  </a:rPr>
                  <a:t>.</a:t>
                </a:r>
              </a:p>
            </p:txBody>
          </p:sp>
        </mc:Choice>
        <mc:Fallback xmlns="">
          <p:sp>
            <p:nvSpPr>
              <p:cNvPr id="45059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152400" y="1600200"/>
                <a:ext cx="3653246" cy="4774474"/>
              </a:xfrm>
              <a:blipFill>
                <a:blip r:embed="rId2"/>
                <a:stretch>
                  <a:fillRect l="-501" t="-1277" r="-250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Integration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8630816" y="6519446"/>
            <a:ext cx="58782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11K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sp>
        <p:nvSpPr>
          <p:cNvPr id="2" name="Can 1"/>
          <p:cNvSpPr/>
          <p:nvPr/>
        </p:nvSpPr>
        <p:spPr>
          <a:xfrm>
            <a:off x="7380312" y="1124744"/>
            <a:ext cx="1296144" cy="1944216"/>
          </a:xfrm>
          <a:prstGeom prst="can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4" name="Straight Arrow Connector 3"/>
          <p:cNvCxnSpPr/>
          <p:nvPr/>
        </p:nvCxnSpPr>
        <p:spPr>
          <a:xfrm>
            <a:off x="8748464" y="1988840"/>
            <a:ext cx="0" cy="936104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7884368" y="3140968"/>
                <a:ext cx="449162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20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𝑚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84368" y="3140968"/>
                <a:ext cx="449162" cy="246221"/>
              </a:xfrm>
              <a:prstGeom prst="rect">
                <a:avLst/>
              </a:prstGeom>
              <a:blipFill>
                <a:blip r:embed="rId3"/>
                <a:stretch>
                  <a:fillRect l="-9459" r="-8108" b="-48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0" name="Straight Arrow Connector 9"/>
          <p:cNvCxnSpPr/>
          <p:nvPr/>
        </p:nvCxnSpPr>
        <p:spPr>
          <a:xfrm>
            <a:off x="7380312" y="3140968"/>
            <a:ext cx="1296144" cy="0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8748464" y="2276872"/>
                <a:ext cx="163827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h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48464" y="2276872"/>
                <a:ext cx="163827" cy="246221"/>
              </a:xfrm>
              <a:prstGeom prst="rect">
                <a:avLst/>
              </a:prstGeom>
              <a:blipFill>
                <a:blip r:embed="rId4"/>
                <a:stretch>
                  <a:fillRect l="-29630" r="-25926" b="-7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683568" y="5373216"/>
                <a:ext cx="1152128" cy="48385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𝑑h</m:t>
                          </m:r>
                        </m:num>
                        <m:den>
                          <m: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𝑑𝑉</m:t>
                          </m:r>
                        </m:den>
                      </m:f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100</m:t>
                          </m:r>
                          <m: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den>
                      </m:f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3568" y="5373216"/>
                <a:ext cx="1152128" cy="48385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2002646" y="5376406"/>
                <a:ext cx="1561133" cy="46750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𝑑𝑉</m:t>
                          </m:r>
                        </m:num>
                        <m:den>
                          <m: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𝑐</m:t>
                      </m:r>
                      <m:rad>
                        <m:radPr>
                          <m:ctrlPr>
                            <a:rPr lang="en-US" sz="1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>
                          <m:r>
                            <m:rPr>
                              <m:brk m:alnAt="7"/>
                            </m:rPr>
                            <a:rPr lang="en-US" sz="1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deg>
                        <m:e>
                          <m:r>
                            <a:rPr lang="en-US" sz="16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00</m:t>
                          </m:r>
                          <m: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  <m:r>
                            <a:rPr lang="en-US" sz="1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</m:rad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02646" y="5376406"/>
                <a:ext cx="1561133" cy="46750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4576354" y="2310083"/>
                <a:ext cx="493340" cy="46750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𝑑h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6354" y="2310083"/>
                <a:ext cx="493340" cy="46750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/>
              <p:cNvSpPr/>
              <p:nvPr/>
            </p:nvSpPr>
            <p:spPr>
              <a:xfrm>
                <a:off x="4983975" y="2354399"/>
                <a:ext cx="1224502" cy="37247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16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𝑐</m:t>
                      </m:r>
                      <m:rad>
                        <m:radPr>
                          <m:ctrlPr>
                            <a:rPr lang="en-US" sz="16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>
                          <m:r>
                            <m:rPr>
                              <m:brk m:alnAt="7"/>
                            </m:rPr>
                            <a:rPr lang="en-US" sz="16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deg>
                        <m:e>
                          <m:r>
                            <a:rPr lang="en-US" sz="16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100</m:t>
                          </m:r>
                          <m:r>
                            <a:rPr lang="en-US" sz="16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  <m:r>
                            <a:rPr lang="en-US" sz="16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</m:rad>
                    </m:oMath>
                  </m:oMathPara>
                </a14:m>
                <a:endParaRPr lang="en-GB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83975" y="2354399"/>
                <a:ext cx="1224502" cy="372474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6027768" y="2243036"/>
                <a:ext cx="890307" cy="55496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f>
                        <m:fPr>
                          <m:ctrlPr>
                            <a:rPr lang="en-US" sz="16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6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100</m:t>
                          </m:r>
                          <m:r>
                            <a:rPr lang="en-US" sz="16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den>
                      </m:f>
                    </m:oMath>
                  </m:oMathPara>
                </a14:m>
                <a:endParaRPr lang="en-GB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27768" y="2243036"/>
                <a:ext cx="890307" cy="554960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4571999" y="3045957"/>
                <a:ext cx="493340" cy="46750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𝑑h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1999" y="3045957"/>
                <a:ext cx="493340" cy="467500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Rectangle 56"/>
              <p:cNvSpPr/>
              <p:nvPr/>
            </p:nvSpPr>
            <p:spPr>
              <a:xfrm>
                <a:off x="4970910" y="3090273"/>
                <a:ext cx="1386662" cy="37247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16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𝑐</m:t>
                      </m:r>
                      <m:rad>
                        <m:radPr>
                          <m:ctrlPr>
                            <a:rPr lang="en-US" sz="16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>
                          <m:r>
                            <m:rPr>
                              <m:brk m:alnAt="7"/>
                            </m:rPr>
                            <a:rPr lang="en-US" sz="16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deg>
                        <m:e>
                          <m:r>
                            <a:rPr lang="en-US" sz="16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100</m:t>
                          </m:r>
                          <m:r>
                            <a:rPr lang="en-US" sz="16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e>
                      </m:rad>
                      <m:rad>
                        <m:radPr>
                          <m:ctrlPr>
                            <a:rPr lang="en-US" sz="16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>
                          <m:r>
                            <m:rPr>
                              <m:brk m:alnAt="7"/>
                            </m:rP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deg>
                        <m:e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</m:rad>
                    </m:oMath>
                  </m:oMathPara>
                </a14:m>
                <a:endParaRPr lang="en-GB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57" name="Rectangle 5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70910" y="3090273"/>
                <a:ext cx="1386662" cy="372474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Rectangle 57"/>
              <p:cNvSpPr/>
              <p:nvPr/>
            </p:nvSpPr>
            <p:spPr>
              <a:xfrm>
                <a:off x="6162752" y="2978910"/>
                <a:ext cx="890307" cy="55496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f>
                        <m:fPr>
                          <m:ctrlPr>
                            <a:rPr lang="en-US" sz="16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6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100</m:t>
                          </m:r>
                          <m:r>
                            <a:rPr lang="en-US" sz="16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den>
                      </m:f>
                    </m:oMath>
                  </m:oMathPara>
                </a14:m>
                <a:endParaRPr lang="en-GB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58" name="Rectangle 5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62752" y="2978910"/>
                <a:ext cx="890307" cy="554960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Box 58"/>
              <p:cNvSpPr txBox="1"/>
              <p:nvPr/>
            </p:nvSpPr>
            <p:spPr>
              <a:xfrm>
                <a:off x="4576353" y="3816666"/>
                <a:ext cx="493340" cy="46750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𝑑h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9" name="TextBox 5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6353" y="3816666"/>
                <a:ext cx="493340" cy="467500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0" name="Rectangle 59"/>
              <p:cNvSpPr/>
              <p:nvPr/>
            </p:nvSpPr>
            <p:spPr>
              <a:xfrm>
                <a:off x="4974032" y="3706076"/>
                <a:ext cx="1111586" cy="61036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6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𝑐</m:t>
                          </m:r>
                          <m:rad>
                            <m:radPr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>
                              <m:r>
                                <m:rPr>
                                  <m:brk m:alnAt="7"/>
                                </m:rPr>
                                <a:rPr lang="en-US" sz="16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deg>
                            <m:e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100</m:t>
                              </m:r>
                              <m: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</m:e>
                          </m:rad>
                        </m:num>
                        <m:den>
                          <m:r>
                            <a:rPr lang="en-US" sz="16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100</m:t>
                          </m:r>
                          <m:r>
                            <a:rPr lang="en-US" sz="16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den>
                      </m:f>
                    </m:oMath>
                  </m:oMathPara>
                </a14:m>
                <a:endParaRPr lang="en-GB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60" name="Rectangle 5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74032" y="3706076"/>
                <a:ext cx="1111586" cy="610360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1" name="Rectangle 60"/>
              <p:cNvSpPr/>
              <p:nvPr/>
            </p:nvSpPr>
            <p:spPr>
              <a:xfrm>
                <a:off x="5920145" y="3865336"/>
                <a:ext cx="506228" cy="37247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ctrlPr>
                            <a:rPr lang="en-US" sz="16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>
                          <m:r>
                            <m:rPr>
                              <m:brk m:alnAt="7"/>
                            </m:rP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deg>
                        <m:e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</m:rad>
                    </m:oMath>
                  </m:oMathPara>
                </a14:m>
                <a:endParaRPr lang="en-GB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61" name="Rectangle 6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20145" y="3865336"/>
                <a:ext cx="506228" cy="372474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2" name="TextBox 61"/>
              <p:cNvSpPr txBox="1"/>
              <p:nvPr/>
            </p:nvSpPr>
            <p:spPr>
              <a:xfrm>
                <a:off x="4580709" y="1635170"/>
                <a:ext cx="493340" cy="46750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𝑑h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2" name="TextBox 6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80709" y="1635170"/>
                <a:ext cx="493340" cy="467500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3" name="TextBox 62"/>
              <p:cNvSpPr txBox="1"/>
              <p:nvPr/>
            </p:nvSpPr>
            <p:spPr>
              <a:xfrm>
                <a:off x="5156773" y="1635170"/>
                <a:ext cx="299890" cy="46750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𝑑𝑉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3" name="TextBox 6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56773" y="1635170"/>
                <a:ext cx="299890" cy="467500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4" name="TextBox 63"/>
              <p:cNvSpPr txBox="1"/>
              <p:nvPr/>
            </p:nvSpPr>
            <p:spPr>
              <a:xfrm>
                <a:off x="5516813" y="1779186"/>
                <a:ext cx="192360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4" name="TextBox 6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16813" y="1779186"/>
                <a:ext cx="192360" cy="246221"/>
              </a:xfrm>
              <a:prstGeom prst="rect">
                <a:avLst/>
              </a:prstGeom>
              <a:blipFill>
                <a:blip r:embed="rId18"/>
                <a:stretch>
                  <a:fillRect l="-18750" r="-1562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5" name="TextBox 64"/>
              <p:cNvSpPr txBox="1"/>
              <p:nvPr/>
            </p:nvSpPr>
            <p:spPr>
              <a:xfrm>
                <a:off x="5732837" y="1635170"/>
                <a:ext cx="299890" cy="46750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𝑑h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𝑑𝑉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5" name="TextBox 6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32837" y="1635170"/>
                <a:ext cx="299890" cy="467500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6" name="TextBox 65"/>
              <p:cNvSpPr txBox="1"/>
              <p:nvPr/>
            </p:nvSpPr>
            <p:spPr>
              <a:xfrm>
                <a:off x="4676501" y="5092472"/>
                <a:ext cx="1099147" cy="46750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𝑑h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𝑘</m:t>
                      </m:r>
                      <m:rad>
                        <m:rad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>
                          <m:r>
                            <m:rPr>
                              <m:brk m:alnAt="7"/>
                            </m:rP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g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</m:ra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6" name="TextBox 6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6501" y="5092472"/>
                <a:ext cx="1099147" cy="467500"/>
              </a:xfrm>
              <a:prstGeom prst="rect">
                <a:avLst/>
              </a:prstGeom>
              <a:blipFill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7" name="TextBox 66"/>
              <p:cNvSpPr txBox="1"/>
              <p:nvPr/>
            </p:nvSpPr>
            <p:spPr>
              <a:xfrm>
                <a:off x="5812969" y="5114245"/>
                <a:ext cx="1726627" cy="40838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sz="1600" dirty="0">
                    <a:latin typeface="Comic Sans MS" panose="030F0702030302020204" pitchFamily="66" charset="0"/>
                  </a:rPr>
                  <a:t>, where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𝑐</m:t>
                        </m:r>
                        <m:rad>
                          <m:radPr>
                            <m:ctrlPr>
                              <a:rPr lang="en-US" sz="1600" i="1">
                                <a:latin typeface="Cambria Math" panose="02040503050406030204" pitchFamily="18" charset="0"/>
                              </a:rPr>
                            </m:ctrlPr>
                          </m:radPr>
                          <m:deg>
                            <m:r>
                              <m:rPr>
                                <m:brk m:alnAt="7"/>
                              </m:rPr>
                              <a:rPr lang="en-US" sz="1600" i="1">
                                <a:latin typeface="Cambria Math" panose="02040503050406030204" pitchFamily="18" charset="0"/>
                              </a:rPr>
                              <m:t>3</m:t>
                            </m:r>
                          </m:deg>
                          <m:e>
                            <m:r>
                              <a:rPr lang="en-US" sz="1600" i="1">
                                <a:latin typeface="Cambria Math" panose="02040503050406030204" pitchFamily="18" charset="0"/>
                              </a:rPr>
                              <m:t>100</m:t>
                            </m:r>
                            <m:r>
                              <a:rPr lang="en-US" sz="16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𝜋</m:t>
                            </m:r>
                          </m:e>
                        </m:rad>
                      </m:num>
                      <m:den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100</m:t>
                        </m:r>
                        <m:r>
                          <a:rPr lang="en-US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den>
                    </m:f>
                  </m:oMath>
                </a14:m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67" name="TextBox 6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12969" y="5114245"/>
                <a:ext cx="1726627" cy="408382"/>
              </a:xfrm>
              <a:prstGeom prst="rect">
                <a:avLst/>
              </a:prstGeom>
              <a:blipFill>
                <a:blip r:embed="rId21"/>
                <a:stretch>
                  <a:fillRect l="-7420" r="-1413" b="-1641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Rectangle 10"/>
          <p:cNvSpPr/>
          <p:nvPr/>
        </p:nvSpPr>
        <p:spPr>
          <a:xfrm>
            <a:off x="5050971" y="3735978"/>
            <a:ext cx="940527" cy="583474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8" name="Rectangle 67"/>
          <p:cNvSpPr/>
          <p:nvPr/>
        </p:nvSpPr>
        <p:spPr>
          <a:xfrm>
            <a:off x="6540137" y="5116286"/>
            <a:ext cx="1018903" cy="439783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9" name="Arc 68"/>
          <p:cNvSpPr/>
          <p:nvPr/>
        </p:nvSpPr>
        <p:spPr>
          <a:xfrm flipH="1">
            <a:off x="4371704" y="1938402"/>
            <a:ext cx="310128" cy="576064"/>
          </a:xfrm>
          <a:prstGeom prst="arc">
            <a:avLst>
              <a:gd name="adj1" fmla="val 16200000"/>
              <a:gd name="adj2" fmla="val 526223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0" name="TextBox 69"/>
          <p:cNvSpPr txBox="1"/>
          <p:nvPr/>
        </p:nvSpPr>
        <p:spPr>
          <a:xfrm>
            <a:off x="3506824" y="1873411"/>
            <a:ext cx="9258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rgbClr val="FF0000"/>
                </a:solidFill>
                <a:latin typeface="Comic Sans MS" pitchFamily="66" charset="0"/>
              </a:rPr>
              <a:t>Replace using the expressions we found</a:t>
            </a:r>
            <a:endParaRPr lang="en-GB" sz="1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71" name="Arc 70"/>
          <p:cNvSpPr/>
          <p:nvPr/>
        </p:nvSpPr>
        <p:spPr>
          <a:xfrm flipH="1">
            <a:off x="4376058" y="2717819"/>
            <a:ext cx="310128" cy="576064"/>
          </a:xfrm>
          <a:prstGeom prst="arc">
            <a:avLst>
              <a:gd name="adj1" fmla="val 16200000"/>
              <a:gd name="adj2" fmla="val 526223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2" name="Arc 71"/>
          <p:cNvSpPr/>
          <p:nvPr/>
        </p:nvSpPr>
        <p:spPr>
          <a:xfrm flipH="1">
            <a:off x="4362996" y="3436276"/>
            <a:ext cx="310128" cy="576064"/>
          </a:xfrm>
          <a:prstGeom prst="arc">
            <a:avLst>
              <a:gd name="adj1" fmla="val 16200000"/>
              <a:gd name="adj2" fmla="val 526223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3" name="TextBox 72"/>
          <p:cNvSpPr txBox="1"/>
          <p:nvPr/>
        </p:nvSpPr>
        <p:spPr>
          <a:xfrm>
            <a:off x="3589556" y="2722498"/>
            <a:ext cx="92584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rgbClr val="FF0000"/>
                </a:solidFill>
                <a:latin typeface="Comic Sans MS" pitchFamily="66" charset="0"/>
              </a:rPr>
              <a:t>Separate the cube roots</a:t>
            </a:r>
            <a:endParaRPr lang="en-GB" sz="1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3585202" y="3440955"/>
            <a:ext cx="92584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rgbClr val="FF0000"/>
                </a:solidFill>
                <a:latin typeface="Comic Sans MS" pitchFamily="66" charset="0"/>
              </a:rPr>
              <a:t>Group the constant terms</a:t>
            </a:r>
            <a:endParaRPr lang="en-GB" sz="1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5357396" y="4620966"/>
            <a:ext cx="187071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So therefore: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76" name="Rectangle 75"/>
          <p:cNvSpPr/>
          <p:nvPr/>
        </p:nvSpPr>
        <p:spPr>
          <a:xfrm>
            <a:off x="5072742" y="2394856"/>
            <a:ext cx="1058091" cy="287383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7" name="Rectangle 76"/>
          <p:cNvSpPr/>
          <p:nvPr/>
        </p:nvSpPr>
        <p:spPr>
          <a:xfrm>
            <a:off x="6287589" y="2294707"/>
            <a:ext cx="566058" cy="492036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8" name="Rectangle 77"/>
          <p:cNvSpPr/>
          <p:nvPr/>
        </p:nvSpPr>
        <p:spPr>
          <a:xfrm>
            <a:off x="1937657" y="5355770"/>
            <a:ext cx="1641566" cy="492036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9" name="Rectangle 78"/>
          <p:cNvSpPr/>
          <p:nvPr/>
        </p:nvSpPr>
        <p:spPr>
          <a:xfrm>
            <a:off x="5730240" y="1624147"/>
            <a:ext cx="322217" cy="492036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0" name="Rectangle 79"/>
          <p:cNvSpPr/>
          <p:nvPr/>
        </p:nvSpPr>
        <p:spPr>
          <a:xfrm>
            <a:off x="5124994" y="1628502"/>
            <a:ext cx="365760" cy="492036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1" name="Rectangle 80"/>
          <p:cNvSpPr/>
          <p:nvPr/>
        </p:nvSpPr>
        <p:spPr>
          <a:xfrm>
            <a:off x="727166" y="5355770"/>
            <a:ext cx="1084217" cy="492036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2" name="Rectangle 81"/>
          <p:cNvSpPr/>
          <p:nvPr/>
        </p:nvSpPr>
        <p:spPr>
          <a:xfrm>
            <a:off x="5965371" y="3122022"/>
            <a:ext cx="287383" cy="287383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3" name="Rectangle 82"/>
          <p:cNvSpPr/>
          <p:nvPr/>
        </p:nvSpPr>
        <p:spPr>
          <a:xfrm>
            <a:off x="6439988" y="3039290"/>
            <a:ext cx="544286" cy="478973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4" name="Rectangle 83"/>
          <p:cNvSpPr/>
          <p:nvPr/>
        </p:nvSpPr>
        <p:spPr>
          <a:xfrm>
            <a:off x="5077096" y="3113313"/>
            <a:ext cx="888275" cy="300447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5" name="Rectangle 84"/>
          <p:cNvSpPr/>
          <p:nvPr/>
        </p:nvSpPr>
        <p:spPr>
          <a:xfrm>
            <a:off x="5164183" y="5207727"/>
            <a:ext cx="330927" cy="252548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33749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6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9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2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2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5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8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4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9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3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9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4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9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4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9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4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7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6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9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8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3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4" fill="hold">
                      <p:stCondLst>
                        <p:cond delay="indefinite"/>
                      </p:stCondLst>
                      <p:childTnLst>
                        <p:par>
                          <p:cTn id="175" fill="hold">
                            <p:stCondLst>
                              <p:cond delay="0"/>
                            </p:stCondLst>
                            <p:childTnLst>
                              <p:par>
                                <p:cTn id="17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8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3" presetClass="entr" presetSubtype="1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4" fill="hold">
                      <p:stCondLst>
                        <p:cond delay="indefinite"/>
                      </p:stCondLst>
                      <p:childTnLst>
                        <p:par>
                          <p:cTn id="185" fill="hold">
                            <p:stCondLst>
                              <p:cond delay="0"/>
                            </p:stCondLst>
                            <p:childTnLst>
                              <p:par>
                                <p:cTn id="18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8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9" fill="hold">
                      <p:stCondLst>
                        <p:cond delay="indefinite"/>
                      </p:stCondLst>
                      <p:childTnLst>
                        <p:par>
                          <p:cTn id="190" fill="hold">
                            <p:stCondLst>
                              <p:cond delay="0"/>
                            </p:stCondLst>
                            <p:childTnLst>
                              <p:par>
                                <p:cTn id="19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3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4" fill="hold">
                      <p:stCondLst>
                        <p:cond delay="indefinite"/>
                      </p:stCondLst>
                      <p:childTnLst>
                        <p:par>
                          <p:cTn id="195" fill="hold">
                            <p:stCondLst>
                              <p:cond delay="0"/>
                            </p:stCondLst>
                            <p:childTnLst>
                              <p:par>
                                <p:cTn id="196" presetID="3" presetClass="exit" presetSubtype="1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9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00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03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/>
      <p:bldP spid="3" grpId="0"/>
      <p:bldP spid="7" grpId="0"/>
      <p:bldP spid="44" grpId="0"/>
      <p:bldP spid="57" grpId="0"/>
      <p:bldP spid="58" grpId="0"/>
      <p:bldP spid="59" grpId="0"/>
      <p:bldP spid="60" grpId="0"/>
      <p:bldP spid="61" grpId="0"/>
      <p:bldP spid="66" grpId="0"/>
      <p:bldP spid="67" grpId="0"/>
      <p:bldP spid="11" grpId="0" animBg="1"/>
      <p:bldP spid="11" grpId="1" animBg="1"/>
      <p:bldP spid="11" grpId="2" animBg="1"/>
      <p:bldP spid="11" grpId="3" animBg="1"/>
      <p:bldP spid="68" grpId="0" animBg="1"/>
      <p:bldP spid="68" grpId="1" animBg="1"/>
      <p:bldP spid="69" grpId="0" animBg="1"/>
      <p:bldP spid="70" grpId="0"/>
      <p:bldP spid="71" grpId="0" animBg="1"/>
      <p:bldP spid="72" grpId="0" animBg="1"/>
      <p:bldP spid="73" grpId="0"/>
      <p:bldP spid="74" grpId="0"/>
      <p:bldP spid="75" grpId="0"/>
      <p:bldP spid="76" grpId="0" animBg="1"/>
      <p:bldP spid="76" grpId="1" animBg="1"/>
      <p:bldP spid="77" grpId="0" animBg="1"/>
      <p:bldP spid="77" grpId="1" animBg="1"/>
      <p:bldP spid="78" grpId="0" animBg="1"/>
      <p:bldP spid="78" grpId="1" animBg="1"/>
      <p:bldP spid="79" grpId="0" animBg="1"/>
      <p:bldP spid="79" grpId="1" animBg="1"/>
      <p:bldP spid="80" grpId="0" animBg="1"/>
      <p:bldP spid="80" grpId="1" animBg="1"/>
      <p:bldP spid="81" grpId="0" animBg="1"/>
      <p:bldP spid="81" grpId="1" animBg="1"/>
      <p:bldP spid="82" grpId="0" animBg="1"/>
      <p:bldP spid="82" grpId="1" animBg="1"/>
      <p:bldP spid="83" grpId="0" animBg="1"/>
      <p:bldP spid="83" grpId="1" animBg="1"/>
      <p:bldP spid="84" grpId="0" animBg="1"/>
      <p:bldP spid="84" grpId="1" animBg="1"/>
      <p:bldP spid="85" grpId="0" animBg="1"/>
      <p:bldP spid="85" grpId="1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5059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152400" y="1600200"/>
                <a:ext cx="3653246" cy="4774474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lnSpc>
                    <a:spcPct val="80000"/>
                  </a:lnSpc>
                  <a:buNone/>
                </a:pPr>
                <a:r>
                  <a:rPr lang="en-US" sz="1600" b="1" dirty="0">
                    <a:latin typeface="Comic Sans MS" pitchFamily="66" charset="0"/>
                  </a:rPr>
                  <a:t>You need to be able to use differential equations to model situations in context</a:t>
                </a: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lnSpc>
                    <a:spcPct val="80000"/>
                  </a:lnSpc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lnSpc>
                    <a:spcPct val="80000"/>
                  </a:lnSpc>
                  <a:buNone/>
                </a:pPr>
                <a:r>
                  <a:rPr lang="en-US" sz="1600" dirty="0">
                    <a:latin typeface="Comic Sans MS" pitchFamily="66" charset="0"/>
                  </a:rPr>
                  <a:t>Water in a manufacturing plant is held in a large cylindrical tank of diameter 20m</a:t>
                </a:r>
                <a:r>
                  <a:rPr lang="en-GB" sz="1600" dirty="0">
                    <a:latin typeface="Comic Sans MS" pitchFamily="66" charset="0"/>
                  </a:rPr>
                  <a:t>. Water flows out of the bottom of the tank through a tap at a rate proportional to the cube root of the volume (of the water).</a:t>
                </a:r>
              </a:p>
              <a:p>
                <a:pPr marL="0" indent="0" algn="ctr">
                  <a:lnSpc>
                    <a:spcPct val="80000"/>
                  </a:lnSpc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lnSpc>
                    <a:spcPct val="80000"/>
                  </a:lnSpc>
                  <a:buNone/>
                </a:pPr>
                <a:r>
                  <a:rPr lang="en-US" sz="1600" dirty="0">
                    <a:latin typeface="Comic Sans MS" pitchFamily="66" charset="0"/>
                  </a:rPr>
                  <a:t>b) Show that the general solution to this differential equation may be written as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h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16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1600" i="1">
                                <a:latin typeface="Cambria Math" panose="02040503050406030204" pitchFamily="18" charset="0"/>
                              </a:rPr>
                              <m:t>𝑃</m:t>
                            </m:r>
                            <m:r>
                              <a:rPr lang="en-US" sz="1600" i="1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sz="1600" i="1">
                                <a:latin typeface="Cambria Math" panose="02040503050406030204" pitchFamily="18" charset="0"/>
                              </a:rPr>
                              <m:t>𝑄𝑡</m:t>
                            </m:r>
                          </m:e>
                        </m:d>
                      </m:e>
                      <m:sup>
                        <m:f>
                          <m:fPr>
                            <m:ctrlP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num>
                          <m:den>
                            <m: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sup>
                    </m:sSup>
                  </m:oMath>
                </a14:m>
                <a:r>
                  <a:rPr lang="en-US" sz="1600" dirty="0">
                    <a:latin typeface="Comic Sans MS" pitchFamily="66" charset="0"/>
                  </a:rPr>
                  <a:t>, where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US" sz="1600" dirty="0">
                    <a:latin typeface="Comic Sans MS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𝑄</m:t>
                    </m:r>
                  </m:oMath>
                </a14:m>
                <a:r>
                  <a:rPr lang="en-US" sz="1600" dirty="0">
                    <a:latin typeface="Comic Sans MS" pitchFamily="66" charset="0"/>
                  </a:rPr>
                  <a:t> are constants</a:t>
                </a:r>
              </a:p>
            </p:txBody>
          </p:sp>
        </mc:Choice>
        <mc:Fallback xmlns="">
          <p:sp>
            <p:nvSpPr>
              <p:cNvPr id="45059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152400" y="1600200"/>
                <a:ext cx="3653246" cy="4774474"/>
              </a:xfrm>
              <a:blipFill>
                <a:blip r:embed="rId2"/>
                <a:stretch>
                  <a:fillRect l="-334" t="-1277" r="-200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Integration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8630816" y="6519446"/>
            <a:ext cx="58782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11K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/>
              <p:cNvSpPr/>
              <p:nvPr/>
            </p:nvSpPr>
            <p:spPr>
              <a:xfrm>
                <a:off x="4654929" y="1195283"/>
                <a:ext cx="1145185" cy="50135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𝑑h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n-US" sz="1400" i="1"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𝑘</m:t>
                      </m:r>
                      <m:rad>
                        <m:ra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radPr>
                        <m:deg>
                          <m:r>
                            <m:rPr>
                              <m:brk m:alnAt="7"/>
                            </m:rPr>
                            <a:rPr lang="en-US" sz="1400" i="1">
                              <a:latin typeface="Cambria Math" panose="02040503050406030204" pitchFamily="18" charset="0"/>
                            </a:rPr>
                            <m:t>3</m:t>
                          </m:r>
                        </m:deg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</m:ra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54929" y="1195283"/>
                <a:ext cx="1145185" cy="501356"/>
              </a:xfrm>
              <a:prstGeom prst="rect">
                <a:avLst/>
              </a:prstGeom>
              <a:blipFill>
                <a:blip r:embed="rId3"/>
                <a:stretch>
                  <a:fillRect b="-243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Rectangle 47"/>
              <p:cNvSpPr/>
              <p:nvPr/>
            </p:nvSpPr>
            <p:spPr>
              <a:xfrm>
                <a:off x="4650574" y="1730861"/>
                <a:ext cx="1364348" cy="3374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𝑑h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𝑘</m:t>
                      </m:r>
                      <m:rad>
                        <m:ra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radPr>
                        <m:deg>
                          <m:r>
                            <m:rPr>
                              <m:brk m:alnAt="7"/>
                            </m:rPr>
                            <a:rPr lang="en-US" sz="1400" i="1">
                              <a:latin typeface="Cambria Math" panose="02040503050406030204" pitchFamily="18" charset="0"/>
                            </a:rPr>
                            <m:t>3</m:t>
                          </m:r>
                        </m:deg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</m:rad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𝑑𝑡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8" name="Rectangle 4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50574" y="1730861"/>
                <a:ext cx="1364348" cy="33746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Rectangle 48"/>
              <p:cNvSpPr/>
              <p:nvPr/>
            </p:nvSpPr>
            <p:spPr>
              <a:xfrm>
                <a:off x="4341418" y="2083556"/>
                <a:ext cx="1434367" cy="53732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ad>
                            <m:rad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>
                              <m:r>
                                <m:rPr>
                                  <m:brk m:alnAt="7"/>
                                </m:r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deg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e>
                          </m:rad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𝑑h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𝑑𝑡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9" name="Rectangle 4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41418" y="2083556"/>
                <a:ext cx="1434367" cy="537327"/>
              </a:xfrm>
              <a:prstGeom prst="rect">
                <a:avLst/>
              </a:prstGeom>
              <a:blipFill>
                <a:blip r:embed="rId5"/>
                <a:stretch>
                  <a:fillRect b="-113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Rectangle 50"/>
              <p:cNvSpPr/>
              <p:nvPr/>
            </p:nvSpPr>
            <p:spPr>
              <a:xfrm>
                <a:off x="4162892" y="2566881"/>
                <a:ext cx="1773819" cy="65742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ad>
                                <m:rad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>
                                  <m:r>
                                    <m:rPr>
                                      <m:brk m:alnAt="7"/>
                                    </m:r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deg>
                                <m:e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h</m:t>
                                  </m:r>
                                </m:e>
                              </m:rad>
                            </m:den>
                          </m:f>
                        </m:e>
                      </m:nary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𝑑h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</m:nary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𝑑𝑡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1" name="Rectangle 5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62892" y="2566881"/>
                <a:ext cx="1773819" cy="657424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Rectangle 52"/>
              <p:cNvSpPr/>
              <p:nvPr/>
            </p:nvSpPr>
            <p:spPr>
              <a:xfrm>
                <a:off x="4132412" y="3154710"/>
                <a:ext cx="1813573" cy="65742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den>
                              </m:f>
                            </m:sup>
                          </m:sSup>
                        </m:e>
                      </m:nary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𝑑h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</m:nary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𝑑𝑡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3" name="Rectangle 5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32412" y="3154710"/>
                <a:ext cx="1813573" cy="657424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Rectangle 53"/>
              <p:cNvSpPr/>
              <p:nvPr/>
            </p:nvSpPr>
            <p:spPr>
              <a:xfrm>
                <a:off x="4598321" y="3559658"/>
                <a:ext cx="1340495" cy="73430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4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e>
                            <m:sup>
                              <m:f>
                                <m:fPr>
                                  <m:ctrlPr>
                                    <a:rPr lang="en-US" sz="1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num>
                                <m:den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den>
                              </m:f>
                            </m:sup>
                          </m:sSup>
                        </m:num>
                        <m:den>
                          <m:f>
                            <m:fPr>
                              <m:type m:val="skw"/>
                              <m:ctrlPr>
                                <a:rPr lang="en-US" sz="14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num>
                            <m:den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den>
                          </m:f>
                        </m:den>
                      </m:f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4" name="Rectangle 5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98321" y="3559658"/>
                <a:ext cx="1340495" cy="734304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Rectangle 54"/>
              <p:cNvSpPr/>
              <p:nvPr/>
            </p:nvSpPr>
            <p:spPr>
              <a:xfrm>
                <a:off x="4672345" y="4278115"/>
                <a:ext cx="1545423" cy="49705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  <m:sup>
                          <m:f>
                            <m:f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num>
                            <m:den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den>
                          </m:f>
                        </m:sup>
                      </m:sSup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5" name="Rectangle 5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2345" y="4278115"/>
                <a:ext cx="1545423" cy="497059"/>
              </a:xfrm>
              <a:prstGeom prst="rect">
                <a:avLst/>
              </a:prstGeom>
              <a:blipFill>
                <a:blip r:embed="rId9"/>
                <a:stretch>
                  <a:fillRect b="-123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Rectangle 55"/>
              <p:cNvSpPr/>
              <p:nvPr/>
            </p:nvSpPr>
            <p:spPr>
              <a:xfrm>
                <a:off x="4667989" y="4735315"/>
                <a:ext cx="1868524" cy="61888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4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num>
                                <m:den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den>
                              </m:f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𝑘𝑡</m:t>
                              </m:r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f>
                                <m:f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num>
                                <m:den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den>
                              </m:f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  <m:r>
                                <m:rPr>
                                  <m:nor/>
                                </m:rPr>
                                <a:rPr lang="en-GB" sz="1400" dirty="0"/>
                                <m:t> </m:t>
                              </m:r>
                            </m:e>
                          </m:d>
                        </m:e>
                        <m:sup>
                          <m:r>
                            <a:rPr lang="en-US" sz="140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6" name="Rectangle 5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67989" y="4735315"/>
                <a:ext cx="1868524" cy="618887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7" name="Rectangle 86"/>
              <p:cNvSpPr/>
              <p:nvPr/>
            </p:nvSpPr>
            <p:spPr>
              <a:xfrm>
                <a:off x="4737658" y="5301373"/>
                <a:ext cx="1785745" cy="69551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h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4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num>
                                <m:den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den>
                              </m:f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𝑘𝑡</m:t>
                              </m:r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f>
                                <m:f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num>
                                <m:den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den>
                              </m:f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  <m:r>
                                <m:rPr>
                                  <m:nor/>
                                </m:rPr>
                                <a:rPr lang="en-GB" sz="1400" dirty="0"/>
                                <m:t> </m:t>
                              </m:r>
                            </m:e>
                          </m:d>
                        </m:e>
                        <m:sup>
                          <m:f>
                            <m:fPr>
                              <m:ctrlPr>
                                <a:rPr lang="en-US" sz="14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87" name="Rectangle 8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37658" y="5301373"/>
                <a:ext cx="1785745" cy="695511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8" name="Arc 87"/>
          <p:cNvSpPr/>
          <p:nvPr/>
        </p:nvSpPr>
        <p:spPr>
          <a:xfrm>
            <a:off x="5796528" y="1454332"/>
            <a:ext cx="360431" cy="470263"/>
          </a:xfrm>
          <a:prstGeom prst="arc">
            <a:avLst>
              <a:gd name="adj1" fmla="val 16200000"/>
              <a:gd name="adj2" fmla="val 526223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9" name="TextBox 88"/>
              <p:cNvSpPr txBox="1"/>
              <p:nvPr/>
            </p:nvSpPr>
            <p:spPr>
              <a:xfrm>
                <a:off x="6043748" y="1507651"/>
                <a:ext cx="1367247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FF0000"/>
                    </a:solidFill>
                    <a:latin typeface="Comic Sans MS" pitchFamily="66" charset="0"/>
                  </a:rPr>
                  <a:t>Multiply by </a:t>
                </a:r>
                <a14:m>
                  <m:oMath xmlns:m="http://schemas.openxmlformats.org/officeDocument/2006/math">
                    <m:r>
                      <a:rPr lang="en-US" sz="12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𝑑𝑡</m:t>
                    </m:r>
                  </m:oMath>
                </a14:m>
                <a:endParaRPr lang="en-GB" sz="12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89" name="TextBox 8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43748" y="1507651"/>
                <a:ext cx="1367247" cy="276999"/>
              </a:xfrm>
              <a:prstGeom prst="rect">
                <a:avLst/>
              </a:prstGeom>
              <a:blipFill>
                <a:blip r:embed="rId12"/>
                <a:stretch>
                  <a:fillRect b="-1521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0" name="Arc 89"/>
          <p:cNvSpPr/>
          <p:nvPr/>
        </p:nvSpPr>
        <p:spPr>
          <a:xfrm>
            <a:off x="5783467" y="1911533"/>
            <a:ext cx="338660" cy="465908"/>
          </a:xfrm>
          <a:prstGeom prst="arc">
            <a:avLst>
              <a:gd name="adj1" fmla="val 16200000"/>
              <a:gd name="adj2" fmla="val 526223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1" name="Arc 90"/>
          <p:cNvSpPr/>
          <p:nvPr/>
        </p:nvSpPr>
        <p:spPr>
          <a:xfrm>
            <a:off x="5718153" y="2394859"/>
            <a:ext cx="338660" cy="465908"/>
          </a:xfrm>
          <a:prstGeom prst="arc">
            <a:avLst>
              <a:gd name="adj1" fmla="val 16200000"/>
              <a:gd name="adj2" fmla="val 526223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2" name="Arc 91"/>
          <p:cNvSpPr/>
          <p:nvPr/>
        </p:nvSpPr>
        <p:spPr>
          <a:xfrm>
            <a:off x="5783467" y="2921727"/>
            <a:ext cx="338660" cy="465908"/>
          </a:xfrm>
          <a:prstGeom prst="arc">
            <a:avLst>
              <a:gd name="adj1" fmla="val 16200000"/>
              <a:gd name="adj2" fmla="val 526223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3" name="Arc 92"/>
          <p:cNvSpPr/>
          <p:nvPr/>
        </p:nvSpPr>
        <p:spPr>
          <a:xfrm>
            <a:off x="5779111" y="3457305"/>
            <a:ext cx="360431" cy="496386"/>
          </a:xfrm>
          <a:prstGeom prst="arc">
            <a:avLst>
              <a:gd name="adj1" fmla="val 16200000"/>
              <a:gd name="adj2" fmla="val 526223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4" name="Arc 93"/>
          <p:cNvSpPr/>
          <p:nvPr/>
        </p:nvSpPr>
        <p:spPr>
          <a:xfrm>
            <a:off x="5983764" y="3966756"/>
            <a:ext cx="351722" cy="574764"/>
          </a:xfrm>
          <a:prstGeom prst="arc">
            <a:avLst>
              <a:gd name="adj1" fmla="val 16200000"/>
              <a:gd name="adj2" fmla="val 526223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5" name="Arc 94"/>
          <p:cNvSpPr/>
          <p:nvPr/>
        </p:nvSpPr>
        <p:spPr>
          <a:xfrm>
            <a:off x="6310336" y="4545875"/>
            <a:ext cx="308179" cy="522514"/>
          </a:xfrm>
          <a:prstGeom prst="arc">
            <a:avLst>
              <a:gd name="adj1" fmla="val 16200000"/>
              <a:gd name="adj2" fmla="val 526223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6" name="Arc 95"/>
          <p:cNvSpPr/>
          <p:nvPr/>
        </p:nvSpPr>
        <p:spPr>
          <a:xfrm>
            <a:off x="6340816" y="5107579"/>
            <a:ext cx="351722" cy="574764"/>
          </a:xfrm>
          <a:prstGeom prst="arc">
            <a:avLst>
              <a:gd name="adj1" fmla="val 16200000"/>
              <a:gd name="adj2" fmla="val 526223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7" name="TextBox 96"/>
              <p:cNvSpPr txBox="1"/>
              <p:nvPr/>
            </p:nvSpPr>
            <p:spPr>
              <a:xfrm>
                <a:off x="6065519" y="1990976"/>
                <a:ext cx="1180012" cy="29623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FF0000"/>
                    </a:solidFill>
                    <a:latin typeface="Comic Sans MS" pitchFamily="66" charset="0"/>
                  </a:rPr>
                  <a:t>Divide by </a:t>
                </a:r>
                <a14:m>
                  <m:oMath xmlns:m="http://schemas.openxmlformats.org/officeDocument/2006/math">
                    <m:rad>
                      <m:radPr>
                        <m:ctrlPr>
                          <a:rPr lang="en-US" sz="12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>
                        <m:r>
                          <m:rPr>
                            <m:brk m:alnAt="7"/>
                          </m:rP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deg>
                      <m:e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h</m:t>
                        </m:r>
                      </m:e>
                    </m:rad>
                  </m:oMath>
                </a14:m>
                <a:endParaRPr lang="en-GB" sz="12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97" name="TextBox 9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65519" y="1990976"/>
                <a:ext cx="1180012" cy="296235"/>
              </a:xfrm>
              <a:prstGeom prst="rect">
                <a:avLst/>
              </a:prstGeom>
              <a:blipFill>
                <a:blip r:embed="rId13"/>
                <a:stretch>
                  <a:fillRect b="-1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8" name="TextBox 97"/>
          <p:cNvSpPr txBox="1"/>
          <p:nvPr/>
        </p:nvSpPr>
        <p:spPr>
          <a:xfrm>
            <a:off x="5956661" y="2474301"/>
            <a:ext cx="165462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Write as integrals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99" name="TextBox 98"/>
          <p:cNvSpPr txBox="1"/>
          <p:nvPr/>
        </p:nvSpPr>
        <p:spPr>
          <a:xfrm>
            <a:off x="5961015" y="2914083"/>
            <a:ext cx="165462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Rewrite the left side as a power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00" name="TextBox 99"/>
          <p:cNvSpPr txBox="1"/>
          <p:nvPr/>
        </p:nvSpPr>
        <p:spPr>
          <a:xfrm>
            <a:off x="6078580" y="3440953"/>
            <a:ext cx="24819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Integrate both sides, remember to include a constant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1" name="TextBox 100"/>
              <p:cNvSpPr txBox="1"/>
              <p:nvPr/>
            </p:nvSpPr>
            <p:spPr>
              <a:xfrm>
                <a:off x="6252753" y="4028781"/>
                <a:ext cx="1968139" cy="35349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FF0000"/>
                    </a:solidFill>
                    <a:latin typeface="Comic Sans MS" pitchFamily="66" charset="0"/>
                  </a:rPr>
                  <a:t>Multiply both sides by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2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endParaRPr lang="en-GB" sz="12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101" name="TextBox 10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52753" y="4028781"/>
                <a:ext cx="1968139" cy="353495"/>
              </a:xfrm>
              <a:prstGeom prst="rect">
                <a:avLst/>
              </a:prstGeom>
              <a:blipFill>
                <a:blip r:embed="rId14"/>
                <a:stretch>
                  <a:fillRect b="-172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2" name="Rectangle 101"/>
              <p:cNvSpPr/>
              <p:nvPr/>
            </p:nvSpPr>
            <p:spPr>
              <a:xfrm>
                <a:off x="4742011" y="5932745"/>
                <a:ext cx="1586781" cy="69551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h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4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num>
                                <m:den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den>
                              </m:f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num>
                                <m:den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den>
                              </m:f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𝑘𝑡</m:t>
                              </m:r>
                            </m:e>
                          </m:d>
                        </m:e>
                        <m:sup>
                          <m:f>
                            <m:fPr>
                              <m:ctrlPr>
                                <a:rPr lang="en-US" sz="14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02" name="Rectangle 10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42011" y="5932745"/>
                <a:ext cx="1586781" cy="695511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3" name="Arc 102"/>
          <p:cNvSpPr/>
          <p:nvPr/>
        </p:nvSpPr>
        <p:spPr>
          <a:xfrm>
            <a:off x="6266794" y="5704116"/>
            <a:ext cx="351722" cy="574764"/>
          </a:xfrm>
          <a:prstGeom prst="arc">
            <a:avLst>
              <a:gd name="adj1" fmla="val 16200000"/>
              <a:gd name="adj2" fmla="val 526223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4" name="TextBox 103"/>
          <p:cNvSpPr txBox="1"/>
          <p:nvPr/>
        </p:nvSpPr>
        <p:spPr>
          <a:xfrm>
            <a:off x="6583678" y="4638381"/>
            <a:ext cx="134983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Cube both sides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05" name="TextBox 104"/>
          <p:cNvSpPr txBox="1"/>
          <p:nvPr/>
        </p:nvSpPr>
        <p:spPr>
          <a:xfrm>
            <a:off x="6566262" y="5021559"/>
            <a:ext cx="24906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Square root both sides (think about how this affects the powers)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06" name="TextBox 105"/>
          <p:cNvSpPr txBox="1"/>
          <p:nvPr/>
        </p:nvSpPr>
        <p:spPr>
          <a:xfrm>
            <a:off x="6561907" y="5757433"/>
            <a:ext cx="212053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Swap the order of the terms inside the bracket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35688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5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2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7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2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7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48" grpId="0"/>
      <p:bldP spid="49" grpId="0"/>
      <p:bldP spid="51" grpId="0"/>
      <p:bldP spid="53" grpId="0"/>
      <p:bldP spid="54" grpId="0"/>
      <p:bldP spid="55" grpId="0"/>
      <p:bldP spid="56" grpId="0"/>
      <p:bldP spid="87" grpId="0"/>
      <p:bldP spid="88" grpId="0" animBg="1"/>
      <p:bldP spid="89" grpId="0"/>
      <p:bldP spid="90" grpId="0" animBg="1"/>
      <p:bldP spid="91" grpId="0" animBg="1"/>
      <p:bldP spid="92" grpId="0" animBg="1"/>
      <p:bldP spid="93" grpId="0" animBg="1"/>
      <p:bldP spid="94" grpId="0" animBg="1"/>
      <p:bldP spid="95" grpId="0" animBg="1"/>
      <p:bldP spid="96" grpId="0" animBg="1"/>
      <p:bldP spid="97" grpId="0"/>
      <p:bldP spid="98" grpId="0"/>
      <p:bldP spid="99" grpId="0"/>
      <p:bldP spid="100" grpId="0"/>
      <p:bldP spid="101" grpId="0"/>
      <p:bldP spid="102" grpId="0"/>
      <p:bldP spid="103" grpId="0" animBg="1"/>
      <p:bldP spid="104" grpId="0"/>
      <p:bldP spid="105" grpId="0"/>
      <p:bldP spid="10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5059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152400" y="1600200"/>
                <a:ext cx="3653246" cy="4774474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lnSpc>
                    <a:spcPct val="80000"/>
                  </a:lnSpc>
                  <a:buNone/>
                </a:pPr>
                <a:r>
                  <a:rPr lang="en-US" sz="1600" b="1" dirty="0">
                    <a:latin typeface="Comic Sans MS" pitchFamily="66" charset="0"/>
                  </a:rPr>
                  <a:t>You need to be able to use differential equations to model situations in context</a:t>
                </a: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lnSpc>
                    <a:spcPct val="80000"/>
                  </a:lnSpc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lnSpc>
                    <a:spcPct val="80000"/>
                  </a:lnSpc>
                  <a:buNone/>
                </a:pPr>
                <a:r>
                  <a:rPr lang="en-US" sz="1600" dirty="0">
                    <a:latin typeface="Comic Sans MS" pitchFamily="66" charset="0"/>
                  </a:rPr>
                  <a:t>Water in a manufacturing plant is held in a large cylindrical tank of diameter 20m</a:t>
                </a:r>
                <a:r>
                  <a:rPr lang="en-GB" sz="1600" dirty="0">
                    <a:latin typeface="Comic Sans MS" pitchFamily="66" charset="0"/>
                  </a:rPr>
                  <a:t>. Water flows out of the bottom of the tank through a tap at a rate proportional to the cube root of the volume (of the water).</a:t>
                </a:r>
              </a:p>
              <a:p>
                <a:pPr marL="0" indent="0" algn="ctr">
                  <a:lnSpc>
                    <a:spcPct val="80000"/>
                  </a:lnSpc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lnSpc>
                    <a:spcPct val="80000"/>
                  </a:lnSpc>
                  <a:buNone/>
                </a:pPr>
                <a:r>
                  <a:rPr lang="en-US" sz="1600" dirty="0">
                    <a:latin typeface="Comic Sans MS" pitchFamily="66" charset="0"/>
                  </a:rPr>
                  <a:t>b) Show that the general solution to this differential equation may be written as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h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16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1600" i="1">
                                <a:latin typeface="Cambria Math" panose="02040503050406030204" pitchFamily="18" charset="0"/>
                              </a:rPr>
                              <m:t>𝑃</m:t>
                            </m:r>
                            <m:r>
                              <a:rPr lang="en-US" sz="1600" i="1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sz="1600" i="1">
                                <a:latin typeface="Cambria Math" panose="02040503050406030204" pitchFamily="18" charset="0"/>
                              </a:rPr>
                              <m:t>𝑄𝑡</m:t>
                            </m:r>
                          </m:e>
                        </m:d>
                      </m:e>
                      <m:sup>
                        <m:f>
                          <m:fPr>
                            <m:ctrlP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num>
                          <m:den>
                            <m: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sup>
                    </m:sSup>
                  </m:oMath>
                </a14:m>
                <a:r>
                  <a:rPr lang="en-US" sz="1600" dirty="0">
                    <a:latin typeface="Comic Sans MS" pitchFamily="66" charset="0"/>
                  </a:rPr>
                  <a:t>, where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US" sz="1600" dirty="0">
                    <a:latin typeface="Comic Sans MS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𝑄</m:t>
                    </m:r>
                  </m:oMath>
                </a14:m>
                <a:r>
                  <a:rPr lang="en-US" sz="1600" dirty="0">
                    <a:latin typeface="Comic Sans MS" pitchFamily="66" charset="0"/>
                  </a:rPr>
                  <a:t> are constants</a:t>
                </a:r>
              </a:p>
            </p:txBody>
          </p:sp>
        </mc:Choice>
        <mc:Fallback xmlns="">
          <p:sp>
            <p:nvSpPr>
              <p:cNvPr id="45059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152400" y="1600200"/>
                <a:ext cx="3653246" cy="4774474"/>
              </a:xfrm>
              <a:blipFill>
                <a:blip r:embed="rId2"/>
                <a:stretch>
                  <a:fillRect l="-334" t="-1277" r="-200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Integration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8630816" y="6519446"/>
            <a:ext cx="58782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11K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2" name="Rectangle 101"/>
              <p:cNvSpPr/>
              <p:nvPr/>
            </p:nvSpPr>
            <p:spPr>
              <a:xfrm>
                <a:off x="4942309" y="1317203"/>
                <a:ext cx="1586781" cy="69551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h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4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num>
                                <m:den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den>
                              </m:f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num>
                                <m:den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den>
                              </m:f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𝑘𝑡</m:t>
                              </m:r>
                            </m:e>
                          </m:d>
                        </m:e>
                        <m:sup>
                          <m:f>
                            <m:fPr>
                              <m:ctrlPr>
                                <a:rPr lang="en-US" sz="14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02" name="Rectangle 10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42309" y="1317203"/>
                <a:ext cx="1586781" cy="69551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3" name="Straight Arrow Connector 32"/>
          <p:cNvCxnSpPr/>
          <p:nvPr/>
        </p:nvCxnSpPr>
        <p:spPr>
          <a:xfrm flipV="1">
            <a:off x="4885508" y="2013276"/>
            <a:ext cx="578403" cy="877970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3939005" y="2943010"/>
                <a:ext cx="1512168" cy="8469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Note that since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is a constant, so is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39005" y="2943010"/>
                <a:ext cx="1512168" cy="846963"/>
              </a:xfrm>
              <a:prstGeom prst="rect">
                <a:avLst/>
              </a:prstGeom>
              <a:blipFill>
                <a:blip r:embed="rId4"/>
                <a:stretch>
                  <a:fillRect l="-403" t="-1439" r="-36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5956918" y="2951719"/>
                <a:ext cx="1636955" cy="8469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Note that since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is a constant, so is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56918" y="2951719"/>
                <a:ext cx="1636955" cy="846963"/>
              </a:xfrm>
              <a:prstGeom prst="rect">
                <a:avLst/>
              </a:prstGeom>
              <a:blipFill>
                <a:blip r:embed="rId5"/>
                <a:stretch>
                  <a:fillRect t="-143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8" name="Straight Arrow Connector 37"/>
          <p:cNvCxnSpPr/>
          <p:nvPr/>
        </p:nvCxnSpPr>
        <p:spPr>
          <a:xfrm flipH="1" flipV="1">
            <a:off x="6109062" y="2026339"/>
            <a:ext cx="578403" cy="877970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Rectangle 38"/>
              <p:cNvSpPr/>
              <p:nvPr/>
            </p:nvSpPr>
            <p:spPr>
              <a:xfrm>
                <a:off x="4937955" y="2279500"/>
                <a:ext cx="1319528" cy="40472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h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4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𝑃</m:t>
                              </m:r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𝑄𝑡</m:t>
                              </m:r>
                            </m:e>
                          </m:d>
                        </m:e>
                        <m:sup>
                          <m:f>
                            <m:fPr>
                              <m:ctrlPr>
                                <a:rPr lang="en-US" sz="14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9" name="Rectangle 3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37955" y="2279500"/>
                <a:ext cx="1319528" cy="404726"/>
              </a:xfrm>
              <a:prstGeom prst="rect">
                <a:avLst/>
              </a:prstGeom>
              <a:blipFill>
                <a:blip r:embed="rId6"/>
                <a:stretch>
                  <a:fillRect b="-454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6488141" y="1889273"/>
                <a:ext cx="2490396" cy="39805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Let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𝑐</m:t>
                    </m:r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, and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𝑄</m:t>
                    </m:r>
                  </m:oMath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88141" y="1889273"/>
                <a:ext cx="2490396" cy="398058"/>
              </a:xfrm>
              <a:prstGeom prst="rect">
                <a:avLst/>
              </a:prstGeom>
              <a:blipFill>
                <a:blip r:embed="rId7"/>
                <a:stretch>
                  <a:fillRect b="-307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3" name="Arc 42"/>
          <p:cNvSpPr/>
          <p:nvPr/>
        </p:nvSpPr>
        <p:spPr>
          <a:xfrm>
            <a:off x="6353878" y="1706880"/>
            <a:ext cx="282054" cy="783771"/>
          </a:xfrm>
          <a:prstGeom prst="arc">
            <a:avLst>
              <a:gd name="adj1" fmla="val 16200000"/>
              <a:gd name="adj2" fmla="val 526223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98890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/>
      <p:bldP spid="35" grpId="1"/>
      <p:bldP spid="36" grpId="0"/>
      <p:bldP spid="36" grpId="1"/>
      <p:bldP spid="39" grpId="0"/>
      <p:bldP spid="40" grpId="0"/>
      <p:bldP spid="43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5059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152400" y="1600200"/>
                <a:ext cx="3653246" cy="4774474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lnSpc>
                    <a:spcPct val="80000"/>
                  </a:lnSpc>
                  <a:buNone/>
                </a:pPr>
                <a:r>
                  <a:rPr lang="en-US" sz="1600" b="1" dirty="0">
                    <a:latin typeface="Comic Sans MS" pitchFamily="66" charset="0"/>
                  </a:rPr>
                  <a:t>You need to be able to use differential equations to model situations in context</a:t>
                </a: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lnSpc>
                    <a:spcPct val="80000"/>
                  </a:lnSpc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lnSpc>
                    <a:spcPct val="80000"/>
                  </a:lnSpc>
                  <a:buNone/>
                </a:pPr>
                <a:r>
                  <a:rPr lang="en-US" sz="1600" dirty="0">
                    <a:latin typeface="Comic Sans MS" pitchFamily="66" charset="0"/>
                  </a:rPr>
                  <a:t>Water in a manufacturing plant is held in a large cylindrical tank of diameter 20m</a:t>
                </a:r>
                <a:r>
                  <a:rPr lang="en-GB" sz="1600" dirty="0">
                    <a:latin typeface="Comic Sans MS" pitchFamily="66" charset="0"/>
                  </a:rPr>
                  <a:t>. Water flows out of the bottom of the tank through a tap at a rate proportional to the cube root of the volume (of the water).</a:t>
                </a:r>
              </a:p>
              <a:p>
                <a:pPr marL="0" indent="0" algn="ctr">
                  <a:lnSpc>
                    <a:spcPct val="80000"/>
                  </a:lnSpc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lnSpc>
                    <a:spcPct val="80000"/>
                  </a:lnSpc>
                  <a:buNone/>
                </a:pPr>
                <a:r>
                  <a:rPr lang="en-US" sz="1600" dirty="0">
                    <a:latin typeface="Comic Sans MS" pitchFamily="66" charset="0"/>
                  </a:rPr>
                  <a:t>Initially, the height of the water is 27m. 10 minutes later, the height is 8m. </a:t>
                </a:r>
              </a:p>
              <a:p>
                <a:pPr marL="0" indent="0" algn="ctr">
                  <a:lnSpc>
                    <a:spcPct val="80000"/>
                  </a:lnSpc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lnSpc>
                    <a:spcPct val="80000"/>
                  </a:lnSpc>
                  <a:buNone/>
                </a:pPr>
                <a:r>
                  <a:rPr lang="en-US" sz="1600" dirty="0">
                    <a:latin typeface="Comic Sans MS" pitchFamily="66" charset="0"/>
                  </a:rPr>
                  <a:t>c) Find the values of the constants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US" sz="1600" dirty="0">
                    <a:latin typeface="Comic Sans MS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𝑄</m:t>
                    </m:r>
                  </m:oMath>
                </a14:m>
                <a:endParaRPr lang="en-US" sz="16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45059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152400" y="1600200"/>
                <a:ext cx="3653246" cy="4774474"/>
              </a:xfrm>
              <a:blipFill>
                <a:blip r:embed="rId2"/>
                <a:stretch>
                  <a:fillRect t="-1277" r="-133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Integration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8630816" y="6519446"/>
            <a:ext cx="58782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11K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Rectangle 38"/>
              <p:cNvSpPr/>
              <p:nvPr/>
            </p:nvSpPr>
            <p:spPr>
              <a:xfrm>
                <a:off x="1245521" y="3951545"/>
                <a:ext cx="1484702" cy="44929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h</m:t>
                      </m:r>
                      <m:r>
                        <a:rPr lang="en-US" sz="16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6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60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6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𝑃</m:t>
                              </m:r>
                              <m:r>
                                <a:rPr lang="en-US" sz="16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16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𝑄𝑡</m:t>
                              </m:r>
                            </m:e>
                          </m:d>
                        </m:e>
                        <m:sup>
                          <m:f>
                            <m:fPr>
                              <m:ctrlPr>
                                <a:rPr lang="en-US" sz="160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en-US" sz="16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9" name="Rectangle 3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45521" y="3951545"/>
                <a:ext cx="1484702" cy="449290"/>
              </a:xfrm>
              <a:prstGeom prst="rect">
                <a:avLst/>
              </a:prstGeom>
              <a:blipFill>
                <a:blip r:embed="rId3"/>
                <a:stretch>
                  <a:fillRect b="-405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5490949" y="1299785"/>
                <a:ext cx="1484702" cy="44929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h</m:t>
                      </m:r>
                      <m:r>
                        <a:rPr lang="en-US" sz="16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6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60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6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𝑃</m:t>
                              </m:r>
                              <m:r>
                                <a:rPr lang="en-US" sz="16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16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𝑄𝑡</m:t>
                              </m:r>
                            </m:e>
                          </m:d>
                        </m:e>
                        <m:sup>
                          <m:f>
                            <m:fPr>
                              <m:ctrlPr>
                                <a:rPr lang="en-US" sz="160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en-US" sz="16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en-GB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90949" y="1299785"/>
                <a:ext cx="1484702" cy="449290"/>
              </a:xfrm>
              <a:prstGeom prst="rect">
                <a:avLst/>
              </a:prstGeom>
              <a:blipFill>
                <a:blip r:embed="rId4"/>
                <a:stretch>
                  <a:fillRect b="-405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" name="Straight Arrow Connector 7"/>
          <p:cNvCxnSpPr/>
          <p:nvPr/>
        </p:nvCxnSpPr>
        <p:spPr>
          <a:xfrm flipH="1">
            <a:off x="5277394" y="1778144"/>
            <a:ext cx="700323" cy="503501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3971363" y="1828315"/>
                <a:ext cx="1645666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When </a:t>
                </a:r>
                <a14:m>
                  <m:oMath xmlns:m="http://schemas.openxmlformats.org/officeDocument/2006/math">
                    <m:r>
                      <a:rPr lang="en-US" sz="12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sz="12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sz="12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h</m:t>
                    </m:r>
                    <m:r>
                      <a:rPr lang="en-US" sz="12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=27</m:t>
                    </m:r>
                  </m:oMath>
                </a14:m>
                <a:endParaRPr lang="en-GB" sz="12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71363" y="1828315"/>
                <a:ext cx="1645666" cy="276999"/>
              </a:xfrm>
              <a:prstGeom prst="rect">
                <a:avLst/>
              </a:prstGeom>
              <a:blipFill>
                <a:blip r:embed="rId5"/>
                <a:stretch>
                  <a:fillRect t="-2222" b="-177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2" name="Straight Arrow Connector 11"/>
          <p:cNvCxnSpPr/>
          <p:nvPr/>
        </p:nvCxnSpPr>
        <p:spPr>
          <a:xfrm>
            <a:off x="6431279" y="1765081"/>
            <a:ext cx="700323" cy="503501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6819065" y="1741229"/>
                <a:ext cx="2028843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When </a:t>
                </a:r>
                <a14:m>
                  <m:oMath xmlns:m="http://schemas.openxmlformats.org/officeDocument/2006/math">
                    <m:r>
                      <a:rPr lang="en-US" sz="12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sz="12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=10</m:t>
                    </m:r>
                  </m:oMath>
                </a14:m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sz="12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h</m:t>
                    </m:r>
                    <m:r>
                      <a:rPr lang="en-US" sz="12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=8</m:t>
                    </m:r>
                  </m:oMath>
                </a14:m>
                <a:r>
                  <a:rPr lang="en-GB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, and we now know </a:t>
                </a:r>
                <a14:m>
                  <m:oMath xmlns:m="http://schemas.openxmlformats.org/officeDocument/2006/math"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=9</m:t>
                    </m:r>
                  </m:oMath>
                </a14:m>
                <a:endParaRPr lang="en-GB" sz="12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19065" y="1741229"/>
                <a:ext cx="2028843" cy="461665"/>
              </a:xfrm>
              <a:prstGeom prst="rect">
                <a:avLst/>
              </a:prstGeom>
              <a:blipFill>
                <a:blip r:embed="rId6"/>
                <a:stretch>
                  <a:fillRect t="-1333" b="-10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/>
              <p:cNvSpPr/>
              <p:nvPr/>
            </p:nvSpPr>
            <p:spPr>
              <a:xfrm>
                <a:off x="3884217" y="2288208"/>
                <a:ext cx="1797993" cy="44929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27</m:t>
                      </m:r>
                      <m:r>
                        <a:rPr lang="en-US" sz="16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6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60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6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𝑃</m:t>
                              </m:r>
                              <m:r>
                                <a:rPr lang="en-US" sz="16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16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𝑄</m:t>
                              </m:r>
                              <m:r>
                                <a:rPr lang="en-US" sz="16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(0)</m:t>
                              </m:r>
                            </m:e>
                          </m:d>
                        </m:e>
                        <m:sup>
                          <m:f>
                            <m:fPr>
                              <m:ctrlPr>
                                <a:rPr lang="en-US" sz="160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en-US" sz="16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en-GB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4" name="Rectangle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4217" y="2288208"/>
                <a:ext cx="1797993" cy="449290"/>
              </a:xfrm>
              <a:prstGeom prst="rect">
                <a:avLst/>
              </a:prstGeom>
              <a:blipFill>
                <a:blip r:embed="rId7"/>
                <a:stretch>
                  <a:fillRect b="-675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/>
              <p:cNvSpPr/>
              <p:nvPr/>
            </p:nvSpPr>
            <p:spPr>
              <a:xfrm>
                <a:off x="3888571" y="2797659"/>
                <a:ext cx="953403" cy="44929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27</m:t>
                      </m:r>
                      <m:r>
                        <a:rPr lang="en-US" sz="16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6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p>
                          <m:f>
                            <m:fPr>
                              <m:ctrlPr>
                                <a:rPr lang="en-US" sz="160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en-US" sz="16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en-GB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5" name="Rectangle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8571" y="2797659"/>
                <a:ext cx="953403" cy="449290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Rectangle 15"/>
              <p:cNvSpPr/>
              <p:nvPr/>
            </p:nvSpPr>
            <p:spPr>
              <a:xfrm>
                <a:off x="3997428" y="3254859"/>
                <a:ext cx="839589" cy="448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US" sz="16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6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p>
                          <m:f>
                            <m:fPr>
                              <m:ctrlPr>
                                <a:rPr lang="en-US" sz="160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16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en-GB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6" name="Rectangle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97428" y="3254859"/>
                <a:ext cx="839589" cy="44877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Rectangle 16"/>
              <p:cNvSpPr/>
              <p:nvPr/>
            </p:nvSpPr>
            <p:spPr>
              <a:xfrm>
                <a:off x="3993074" y="3851396"/>
                <a:ext cx="744498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9</m:t>
                      </m:r>
                      <m:r>
                        <a:rPr lang="en-US" sz="16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𝑃</m:t>
                      </m:r>
                    </m:oMath>
                  </m:oMathPara>
                </a14:m>
                <a:endParaRPr lang="en-GB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7" name="Rectangle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93074" y="3851396"/>
                <a:ext cx="744498" cy="338554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Arc 17"/>
          <p:cNvSpPr/>
          <p:nvPr/>
        </p:nvSpPr>
        <p:spPr>
          <a:xfrm>
            <a:off x="5439478" y="2525486"/>
            <a:ext cx="308179" cy="522514"/>
          </a:xfrm>
          <a:prstGeom prst="arc">
            <a:avLst>
              <a:gd name="adj1" fmla="val 16200000"/>
              <a:gd name="adj2" fmla="val 526223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TextBox 18"/>
          <p:cNvSpPr txBox="1"/>
          <p:nvPr/>
        </p:nvSpPr>
        <p:spPr>
          <a:xfrm>
            <a:off x="5660570" y="2617992"/>
            <a:ext cx="80989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rgbClr val="FF0000"/>
                </a:solidFill>
                <a:latin typeface="Comic Sans MS" pitchFamily="66" charset="0"/>
              </a:rPr>
              <a:t>Simplify</a:t>
            </a:r>
            <a:endParaRPr lang="en-GB" sz="11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0" name="Arc 19"/>
          <p:cNvSpPr/>
          <p:nvPr/>
        </p:nvSpPr>
        <p:spPr>
          <a:xfrm>
            <a:off x="4694895" y="3052355"/>
            <a:ext cx="286407" cy="457199"/>
          </a:xfrm>
          <a:prstGeom prst="arc">
            <a:avLst>
              <a:gd name="adj1" fmla="val 16200000"/>
              <a:gd name="adj2" fmla="val 526223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Arc 20"/>
          <p:cNvSpPr/>
          <p:nvPr/>
        </p:nvSpPr>
        <p:spPr>
          <a:xfrm>
            <a:off x="4629581" y="3553098"/>
            <a:ext cx="286407" cy="457199"/>
          </a:xfrm>
          <a:prstGeom prst="arc">
            <a:avLst>
              <a:gd name="adj1" fmla="val 16200000"/>
              <a:gd name="adj2" fmla="val 526223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Rectangle 21"/>
              <p:cNvSpPr/>
              <p:nvPr/>
            </p:nvSpPr>
            <p:spPr>
              <a:xfrm>
                <a:off x="6405349" y="2266436"/>
                <a:ext cx="1797993" cy="44929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8</m:t>
                      </m:r>
                      <m:r>
                        <a:rPr lang="en-US" sz="16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6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60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6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9</m:t>
                              </m:r>
                              <m:r>
                                <a:rPr lang="en-US" sz="16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16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𝑄</m:t>
                              </m:r>
                              <m:r>
                                <a:rPr lang="en-US" sz="16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(10)</m:t>
                              </m:r>
                            </m:e>
                          </m:d>
                        </m:e>
                        <m:sup>
                          <m:f>
                            <m:fPr>
                              <m:ctrlPr>
                                <a:rPr lang="en-US" sz="160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en-US" sz="16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en-GB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2" name="Rectangle 2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05349" y="2266436"/>
                <a:ext cx="1797993" cy="449290"/>
              </a:xfrm>
              <a:prstGeom prst="rect">
                <a:avLst/>
              </a:prstGeom>
              <a:blipFill>
                <a:blip r:embed="rId11"/>
                <a:stretch>
                  <a:fillRect b="-821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Arc 25"/>
          <p:cNvSpPr/>
          <p:nvPr/>
        </p:nvSpPr>
        <p:spPr>
          <a:xfrm>
            <a:off x="8012861" y="2529840"/>
            <a:ext cx="308179" cy="522514"/>
          </a:xfrm>
          <a:prstGeom prst="arc">
            <a:avLst>
              <a:gd name="adj1" fmla="val 16200000"/>
              <a:gd name="adj2" fmla="val 526223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Rectangle 28"/>
              <p:cNvSpPr/>
              <p:nvPr/>
            </p:nvSpPr>
            <p:spPr>
              <a:xfrm>
                <a:off x="6409703" y="2758471"/>
                <a:ext cx="1610249" cy="44929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8</m:t>
                      </m:r>
                      <m:r>
                        <a:rPr lang="en-US" sz="16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6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60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6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9</m:t>
                              </m:r>
                              <m:r>
                                <a:rPr lang="en-US" sz="16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16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10</m:t>
                              </m:r>
                              <m:r>
                                <a:rPr lang="en-US" sz="16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𝑄</m:t>
                              </m:r>
                            </m:e>
                          </m:d>
                        </m:e>
                        <m:sup>
                          <m:f>
                            <m:fPr>
                              <m:ctrlPr>
                                <a:rPr lang="en-US" sz="160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en-US" sz="16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en-GB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9" name="Rectangle 2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09703" y="2758471"/>
                <a:ext cx="1610249" cy="449290"/>
              </a:xfrm>
              <a:prstGeom prst="rect">
                <a:avLst/>
              </a:prstGeom>
              <a:blipFill>
                <a:blip r:embed="rId12"/>
                <a:stretch>
                  <a:fillRect b="-547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Rectangle 29"/>
              <p:cNvSpPr/>
              <p:nvPr/>
            </p:nvSpPr>
            <p:spPr>
              <a:xfrm>
                <a:off x="6396641" y="3224380"/>
                <a:ext cx="1610249" cy="44929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sz="16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6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60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6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9</m:t>
                              </m:r>
                              <m:r>
                                <a:rPr lang="en-US" sz="16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16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10</m:t>
                              </m:r>
                              <m:r>
                                <a:rPr lang="en-US" sz="16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𝑄</m:t>
                              </m:r>
                            </m:e>
                          </m:d>
                        </m:e>
                        <m:sup>
                          <m:f>
                            <m:fPr>
                              <m:ctrlPr>
                                <a:rPr lang="en-US" sz="160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16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en-GB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0" name="Rectangle 2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96641" y="3224380"/>
                <a:ext cx="1610249" cy="449290"/>
              </a:xfrm>
              <a:prstGeom prst="rect">
                <a:avLst/>
              </a:prstGeom>
              <a:blipFill>
                <a:blip r:embed="rId13"/>
                <a:stretch>
                  <a:fillRect b="-405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Rectangle 30"/>
              <p:cNvSpPr/>
              <p:nvPr/>
            </p:nvSpPr>
            <p:spPr>
              <a:xfrm>
                <a:off x="6400995" y="3794793"/>
                <a:ext cx="1344855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en-US" sz="16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9−10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𝑄</m:t>
                      </m:r>
                    </m:oMath>
                  </m:oMathPara>
                </a14:m>
                <a:endParaRPr lang="en-GB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1" name="Rectangle 3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00995" y="3794793"/>
                <a:ext cx="1344855" cy="338554"/>
              </a:xfrm>
              <a:prstGeom prst="rect">
                <a:avLst/>
              </a:prstGeom>
              <a:blipFill>
                <a:blip r:embed="rId14"/>
                <a:stretch>
                  <a:fillRect b="-727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Rectangle 31"/>
              <p:cNvSpPr/>
              <p:nvPr/>
            </p:nvSpPr>
            <p:spPr>
              <a:xfrm>
                <a:off x="6135384" y="4225867"/>
                <a:ext cx="985976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10</m:t>
                      </m:r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𝑄</m:t>
                      </m:r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=5</m:t>
                      </m:r>
                    </m:oMath>
                  </m:oMathPara>
                </a14:m>
                <a:endParaRPr lang="en-GB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2" name="Rectangle 3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35384" y="4225867"/>
                <a:ext cx="985976" cy="338554"/>
              </a:xfrm>
              <a:prstGeom prst="rect">
                <a:avLst/>
              </a:prstGeom>
              <a:blipFill>
                <a:blip r:embed="rId15"/>
                <a:stretch>
                  <a:fillRect b="-535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Rectangle 32"/>
              <p:cNvSpPr/>
              <p:nvPr/>
            </p:nvSpPr>
            <p:spPr>
              <a:xfrm>
                <a:off x="6357453" y="4656941"/>
                <a:ext cx="913840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𝑄</m:t>
                      </m:r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=0.5</m:t>
                      </m:r>
                    </m:oMath>
                  </m:oMathPara>
                </a14:m>
                <a:endParaRPr lang="en-GB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3" name="Rectangle 3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57453" y="4656941"/>
                <a:ext cx="913840" cy="338554"/>
              </a:xfrm>
              <a:prstGeom prst="rect">
                <a:avLst/>
              </a:prstGeom>
              <a:blipFill>
                <a:blip r:embed="rId16"/>
                <a:stretch>
                  <a:fillRect b="-727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Arc 33"/>
          <p:cNvSpPr/>
          <p:nvPr/>
        </p:nvSpPr>
        <p:spPr>
          <a:xfrm>
            <a:off x="7851753" y="3039292"/>
            <a:ext cx="290761" cy="470262"/>
          </a:xfrm>
          <a:prstGeom prst="arc">
            <a:avLst>
              <a:gd name="adj1" fmla="val 16200000"/>
              <a:gd name="adj2" fmla="val 526223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Arc 34"/>
          <p:cNvSpPr/>
          <p:nvPr/>
        </p:nvSpPr>
        <p:spPr>
          <a:xfrm>
            <a:off x="7777730" y="3496492"/>
            <a:ext cx="290761" cy="470262"/>
          </a:xfrm>
          <a:prstGeom prst="arc">
            <a:avLst>
              <a:gd name="adj1" fmla="val 16200000"/>
              <a:gd name="adj2" fmla="val 526223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Arc 35"/>
          <p:cNvSpPr/>
          <p:nvPr/>
        </p:nvSpPr>
        <p:spPr>
          <a:xfrm>
            <a:off x="7546953" y="3979818"/>
            <a:ext cx="282053" cy="444136"/>
          </a:xfrm>
          <a:prstGeom prst="arc">
            <a:avLst>
              <a:gd name="adj1" fmla="val 16200000"/>
              <a:gd name="adj2" fmla="val 526223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Arc 36"/>
          <p:cNvSpPr/>
          <p:nvPr/>
        </p:nvSpPr>
        <p:spPr>
          <a:xfrm>
            <a:off x="7098461" y="4384767"/>
            <a:ext cx="282053" cy="444136"/>
          </a:xfrm>
          <a:prstGeom prst="arc">
            <a:avLst>
              <a:gd name="adj1" fmla="val 16200000"/>
              <a:gd name="adj2" fmla="val 526223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TextBox 37"/>
          <p:cNvSpPr txBox="1"/>
          <p:nvPr/>
        </p:nvSpPr>
        <p:spPr>
          <a:xfrm>
            <a:off x="8268787" y="2648472"/>
            <a:ext cx="80989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rgbClr val="FF0000"/>
                </a:solidFill>
                <a:latin typeface="Comic Sans MS" pitchFamily="66" charset="0"/>
              </a:rPr>
              <a:t>Simplify</a:t>
            </a:r>
            <a:endParaRPr lang="en-GB" sz="11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4920342" y="3070838"/>
            <a:ext cx="95794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rgbClr val="FF0000"/>
                </a:solidFill>
                <a:latin typeface="Comic Sans MS" pitchFamily="66" charset="0"/>
              </a:rPr>
              <a:t>Cube root both sides</a:t>
            </a:r>
            <a:endParaRPr lang="en-GB" sz="11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8064136" y="3036003"/>
            <a:ext cx="95794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rgbClr val="FF0000"/>
                </a:solidFill>
                <a:latin typeface="Comic Sans MS" pitchFamily="66" charset="0"/>
              </a:rPr>
              <a:t>Cube root both sides</a:t>
            </a:r>
            <a:endParaRPr lang="en-GB" sz="11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4833256" y="3549809"/>
            <a:ext cx="95794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rgbClr val="FF0000"/>
                </a:solidFill>
                <a:latin typeface="Comic Sans MS" pitchFamily="66" charset="0"/>
              </a:rPr>
              <a:t>Square both sides</a:t>
            </a:r>
            <a:endParaRPr lang="en-GB" sz="11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8038010" y="3514975"/>
            <a:ext cx="95794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rgbClr val="FF0000"/>
                </a:solidFill>
                <a:latin typeface="Comic Sans MS" pitchFamily="66" charset="0"/>
              </a:rPr>
              <a:t>Square both sides</a:t>
            </a:r>
            <a:endParaRPr lang="en-GB" sz="11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7741918" y="3976529"/>
                <a:ext cx="957944" cy="4308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100" dirty="0">
                    <a:solidFill>
                      <a:srgbClr val="FF0000"/>
                    </a:solidFill>
                    <a:latin typeface="Comic Sans MS" pitchFamily="66" charset="0"/>
                  </a:rPr>
                  <a:t>Add </a:t>
                </a:r>
                <a14:m>
                  <m:oMath xmlns:m="http://schemas.openxmlformats.org/officeDocument/2006/math">
                    <m:r>
                      <a:rPr lang="en-US" sz="11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10</m:t>
                    </m:r>
                    <m:r>
                      <a:rPr lang="en-US" sz="11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𝑄</m:t>
                    </m:r>
                  </m:oMath>
                </a14:m>
                <a:r>
                  <a:rPr lang="en-US" sz="1100" dirty="0">
                    <a:solidFill>
                      <a:srgbClr val="FF0000"/>
                    </a:solidFill>
                    <a:latin typeface="Comic Sans MS" pitchFamily="66" charset="0"/>
                  </a:rPr>
                  <a:t>, subtract 5</a:t>
                </a:r>
                <a:endParaRPr lang="en-GB" sz="11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41918" y="3976529"/>
                <a:ext cx="957944" cy="430887"/>
              </a:xfrm>
              <a:prstGeom prst="rect">
                <a:avLst/>
              </a:prstGeom>
              <a:blipFill>
                <a:blip r:embed="rId17"/>
                <a:stretch>
                  <a:fillRect b="-845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7" name="TextBox 46"/>
          <p:cNvSpPr txBox="1"/>
          <p:nvPr/>
        </p:nvSpPr>
        <p:spPr>
          <a:xfrm>
            <a:off x="7332615" y="4490334"/>
            <a:ext cx="103632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rgbClr val="FF0000"/>
                </a:solidFill>
                <a:latin typeface="Comic Sans MS" pitchFamily="66" charset="0"/>
              </a:rPr>
              <a:t>Divide by 10</a:t>
            </a:r>
            <a:endParaRPr lang="en-GB" sz="11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8" name="Rectangle 47"/>
              <p:cNvSpPr/>
              <p:nvPr/>
            </p:nvSpPr>
            <p:spPr>
              <a:xfrm>
                <a:off x="1245521" y="3942836"/>
                <a:ext cx="1596719" cy="44929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h</m:t>
                      </m:r>
                      <m:r>
                        <a:rPr lang="en-US" sz="16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6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60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6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9</m:t>
                              </m:r>
                              <m:r>
                                <a:rPr lang="en-US" sz="16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16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0.5</m:t>
                              </m:r>
                              <m:r>
                                <a:rPr lang="en-US" sz="16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</m:d>
                        </m:e>
                        <m:sup>
                          <m:f>
                            <m:fPr>
                              <m:ctrlPr>
                                <a:rPr lang="en-US" sz="160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en-US" sz="16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8" name="Rectangle 4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45521" y="3942836"/>
                <a:ext cx="1596719" cy="449290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068716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5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50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7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5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/>
      <p:bldP spid="6" grpId="0"/>
      <p:bldP spid="10" grpId="0"/>
      <p:bldP spid="13" grpId="0"/>
      <p:bldP spid="14" grpId="0"/>
      <p:bldP spid="15" grpId="0"/>
      <p:bldP spid="16" grpId="0"/>
      <p:bldP spid="17" grpId="0"/>
      <p:bldP spid="18" grpId="0" animBg="1"/>
      <p:bldP spid="19" grpId="0"/>
      <p:bldP spid="20" grpId="0" animBg="1"/>
      <p:bldP spid="21" grpId="0" animBg="1"/>
      <p:bldP spid="22" grpId="0"/>
      <p:bldP spid="26" grpId="0" animBg="1"/>
      <p:bldP spid="29" grpId="0"/>
      <p:bldP spid="30" grpId="0"/>
      <p:bldP spid="31" grpId="0"/>
      <p:bldP spid="32" grpId="0"/>
      <p:bldP spid="33" grpId="0"/>
      <p:bldP spid="34" grpId="0" animBg="1"/>
      <p:bldP spid="35" grpId="0" animBg="1"/>
      <p:bldP spid="36" grpId="0" animBg="1"/>
      <p:bldP spid="37" grpId="0" animBg="1"/>
      <p:bldP spid="38" grpId="0"/>
      <p:bldP spid="40" grpId="0"/>
      <p:bldP spid="43" grpId="0"/>
      <p:bldP spid="44" grpId="0"/>
      <p:bldP spid="45" grpId="0"/>
      <p:bldP spid="46" grpId="0"/>
      <p:bldP spid="47" grpId="0"/>
      <p:bldP spid="4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600200"/>
            <a:ext cx="3653246" cy="4774474"/>
          </a:xfrm>
        </p:spPr>
        <p:txBody>
          <a:bodyPr>
            <a:normAutofit/>
          </a:bodyPr>
          <a:lstStyle/>
          <a:p>
            <a:pPr marL="0" indent="0" algn="ctr">
              <a:lnSpc>
                <a:spcPct val="80000"/>
              </a:lnSpc>
              <a:buNone/>
            </a:pPr>
            <a:r>
              <a:rPr lang="en-US" sz="1600" b="1" dirty="0">
                <a:latin typeface="Comic Sans MS" pitchFamily="66" charset="0"/>
              </a:rPr>
              <a:t>You need to be able to use differential equations to model situations in context</a:t>
            </a:r>
            <a:endParaRPr lang="en-US" sz="1600" dirty="0">
              <a:latin typeface="Comic Sans MS" pitchFamily="66" charset="0"/>
            </a:endParaRPr>
          </a:p>
          <a:p>
            <a:pPr marL="0" indent="0" algn="ctr">
              <a:lnSpc>
                <a:spcPct val="80000"/>
              </a:lnSpc>
              <a:buNone/>
            </a:pPr>
            <a:endParaRPr lang="en-US" sz="1600" dirty="0">
              <a:latin typeface="Comic Sans MS" pitchFamily="66" charset="0"/>
            </a:endParaRPr>
          </a:p>
          <a:p>
            <a:pPr marL="0" indent="0" algn="ctr">
              <a:lnSpc>
                <a:spcPct val="80000"/>
              </a:lnSpc>
              <a:buNone/>
            </a:pPr>
            <a:r>
              <a:rPr lang="en-US" sz="1600" dirty="0">
                <a:latin typeface="Comic Sans MS" pitchFamily="66" charset="0"/>
              </a:rPr>
              <a:t>Water in a manufacturing plant is held in a large cylindrical tank of diameter 20m</a:t>
            </a:r>
            <a:r>
              <a:rPr lang="en-GB" sz="1600" dirty="0">
                <a:latin typeface="Comic Sans MS" pitchFamily="66" charset="0"/>
              </a:rPr>
              <a:t>. Water flows out of the bottom of the tank through a tap at a rate proportional to the cube root of the volume (of the water).</a:t>
            </a:r>
          </a:p>
          <a:p>
            <a:pPr marL="0" indent="0" algn="ctr">
              <a:lnSpc>
                <a:spcPct val="80000"/>
              </a:lnSpc>
              <a:buNone/>
            </a:pPr>
            <a:endParaRPr lang="en-US" sz="1600" dirty="0">
              <a:latin typeface="Comic Sans MS" pitchFamily="66" charset="0"/>
            </a:endParaRPr>
          </a:p>
          <a:p>
            <a:pPr marL="0" indent="0" algn="ctr">
              <a:lnSpc>
                <a:spcPct val="80000"/>
              </a:lnSpc>
              <a:buNone/>
            </a:pPr>
            <a:r>
              <a:rPr lang="en-US" sz="1600" dirty="0">
                <a:latin typeface="Comic Sans MS" pitchFamily="66" charset="0"/>
              </a:rPr>
              <a:t>Initially, the height of the water is 27m. 10 minutes later, the height is 8m. </a:t>
            </a:r>
          </a:p>
          <a:p>
            <a:pPr marL="0" indent="0" algn="ctr">
              <a:lnSpc>
                <a:spcPct val="80000"/>
              </a:lnSpc>
              <a:buNone/>
            </a:pPr>
            <a:endParaRPr lang="en-US" sz="1600" dirty="0">
              <a:latin typeface="Comic Sans MS" pitchFamily="66" charset="0"/>
            </a:endParaRPr>
          </a:p>
          <a:p>
            <a:pPr marL="0" indent="0" algn="ctr">
              <a:lnSpc>
                <a:spcPct val="80000"/>
              </a:lnSpc>
              <a:buNone/>
            </a:pPr>
            <a:r>
              <a:rPr lang="en-US" sz="1600" dirty="0">
                <a:latin typeface="Comic Sans MS" pitchFamily="66" charset="0"/>
              </a:rPr>
              <a:t>d) Find the time in minutes when the water is at a depth of 1m</a:t>
            </a:r>
          </a:p>
        </p:txBody>
      </p:sp>
      <p:sp>
        <p:nvSpPr>
          <p:cNvPr id="41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Integration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8630816" y="6519446"/>
            <a:ext cx="58782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11K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1245521" y="3942836"/>
                <a:ext cx="1596719" cy="44929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h</m:t>
                      </m:r>
                      <m:r>
                        <a:rPr lang="en-US" sz="16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6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60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6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9</m:t>
                              </m:r>
                              <m:r>
                                <a:rPr lang="en-US" sz="16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16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0.5</m:t>
                              </m:r>
                              <m:r>
                                <a:rPr lang="en-US" sz="16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</m:d>
                        </m:e>
                        <m:sup>
                          <m:f>
                            <m:fPr>
                              <m:ctrlPr>
                                <a:rPr lang="en-US" sz="160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en-US" sz="16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45521" y="3942836"/>
                <a:ext cx="1596719" cy="44929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5473533" y="1352036"/>
                <a:ext cx="1596719" cy="44929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h</m:t>
                      </m:r>
                      <m:r>
                        <a:rPr lang="en-US" sz="16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6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60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6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9</m:t>
                              </m:r>
                              <m:r>
                                <a:rPr lang="en-US" sz="16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16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0.5</m:t>
                              </m:r>
                              <m:r>
                                <a:rPr lang="en-US" sz="16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</m:d>
                        </m:e>
                        <m:sup>
                          <m:f>
                            <m:fPr>
                              <m:ctrlPr>
                                <a:rPr lang="en-US" sz="160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en-US" sz="16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en-GB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73533" y="1352036"/>
                <a:ext cx="1596719" cy="44929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/>
              <p:cNvSpPr/>
              <p:nvPr/>
            </p:nvSpPr>
            <p:spPr>
              <a:xfrm>
                <a:off x="5477887" y="1844070"/>
                <a:ext cx="1596719" cy="44929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n-US" sz="16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6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60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6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9</m:t>
                              </m:r>
                              <m:r>
                                <a:rPr lang="en-US" sz="16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16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0.5</m:t>
                              </m:r>
                              <m:r>
                                <a:rPr lang="en-US" sz="16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</m:d>
                        </m:e>
                        <m:sup>
                          <m:f>
                            <m:fPr>
                              <m:ctrlPr>
                                <a:rPr lang="en-US" sz="160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en-US" sz="16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en-GB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77887" y="1844070"/>
                <a:ext cx="1596719" cy="44929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/>
              <p:cNvSpPr/>
              <p:nvPr/>
            </p:nvSpPr>
            <p:spPr>
              <a:xfrm>
                <a:off x="5473532" y="2309979"/>
                <a:ext cx="1596719" cy="44929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n-US" sz="16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6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60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6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9</m:t>
                              </m:r>
                              <m:r>
                                <a:rPr lang="en-US" sz="16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16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0.5</m:t>
                              </m:r>
                              <m:r>
                                <a:rPr lang="en-US" sz="16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</m:d>
                        </m:e>
                        <m:sup>
                          <m:f>
                            <m:fPr>
                              <m:ctrlPr>
                                <a:rPr lang="en-US" sz="160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16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en-GB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73532" y="2309979"/>
                <a:ext cx="1596719" cy="44929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/>
              <p:cNvSpPr/>
              <p:nvPr/>
            </p:nvSpPr>
            <p:spPr>
              <a:xfrm>
                <a:off x="5482240" y="2902162"/>
                <a:ext cx="1327799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n-US" sz="16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9−0.5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𝑡</m:t>
                      </m:r>
                    </m:oMath>
                  </m:oMathPara>
                </a14:m>
                <a:endParaRPr lang="en-GB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2240" y="2902162"/>
                <a:ext cx="1327799" cy="338554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/>
              <p:cNvSpPr/>
              <p:nvPr/>
            </p:nvSpPr>
            <p:spPr>
              <a:xfrm>
                <a:off x="5338549" y="3385487"/>
                <a:ext cx="1276696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−8</m:t>
                      </m:r>
                      <m:r>
                        <a:rPr lang="en-US" sz="16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−0.5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𝑡</m:t>
                      </m:r>
                    </m:oMath>
                  </m:oMathPara>
                </a14:m>
                <a:endParaRPr lang="en-GB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8549" y="3385487"/>
                <a:ext cx="1276696" cy="338554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5386447" y="3851396"/>
                <a:ext cx="813428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16</m:t>
                      </m:r>
                      <m:r>
                        <a:rPr lang="en-US" sz="16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𝑡</m:t>
                      </m:r>
                    </m:oMath>
                  </m:oMathPara>
                </a14:m>
                <a:endParaRPr lang="en-GB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86447" y="3851396"/>
                <a:ext cx="813428" cy="338554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Arc 12"/>
          <p:cNvSpPr/>
          <p:nvPr/>
        </p:nvSpPr>
        <p:spPr>
          <a:xfrm>
            <a:off x="6906873" y="1632859"/>
            <a:ext cx="282053" cy="444136"/>
          </a:xfrm>
          <a:prstGeom prst="arc">
            <a:avLst>
              <a:gd name="adj1" fmla="val 16200000"/>
              <a:gd name="adj2" fmla="val 526223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7053940" y="1599089"/>
                <a:ext cx="162850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FF0000"/>
                    </a:solidFill>
                    <a:latin typeface="Comic Sans MS" pitchFamily="66" charset="0"/>
                  </a:rPr>
                  <a:t>We want to find </a:t>
                </a:r>
                <a14:m>
                  <m:oMath xmlns:m="http://schemas.openxmlformats.org/officeDocument/2006/math">
                    <m:r>
                      <a:rPr lang="en-US" sz="12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US" sz="1200" dirty="0">
                    <a:solidFill>
                      <a:srgbClr val="FF0000"/>
                    </a:solidFill>
                    <a:latin typeface="Comic Sans MS" pitchFamily="66" charset="0"/>
                  </a:rPr>
                  <a:t> when </a:t>
                </a:r>
                <a14:m>
                  <m:oMath xmlns:m="http://schemas.openxmlformats.org/officeDocument/2006/math">
                    <m:r>
                      <a:rPr lang="en-US" sz="12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h</m:t>
                    </m:r>
                    <m:r>
                      <a:rPr lang="en-US" sz="12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endParaRPr lang="en-GB" sz="12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53940" y="1599089"/>
                <a:ext cx="1628505" cy="461665"/>
              </a:xfrm>
              <a:prstGeom prst="rect">
                <a:avLst/>
              </a:prstGeom>
              <a:blipFill>
                <a:blip r:embed="rId9"/>
                <a:stretch>
                  <a:fillRect b="-92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Arc 14"/>
          <p:cNvSpPr/>
          <p:nvPr/>
        </p:nvSpPr>
        <p:spPr>
          <a:xfrm>
            <a:off x="6928645" y="2098768"/>
            <a:ext cx="282053" cy="444136"/>
          </a:xfrm>
          <a:prstGeom prst="arc">
            <a:avLst>
              <a:gd name="adj1" fmla="val 16200000"/>
              <a:gd name="adj2" fmla="val 526223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Arc 15"/>
          <p:cNvSpPr/>
          <p:nvPr/>
        </p:nvSpPr>
        <p:spPr>
          <a:xfrm>
            <a:off x="6854622" y="2590802"/>
            <a:ext cx="282053" cy="444136"/>
          </a:xfrm>
          <a:prstGeom prst="arc">
            <a:avLst>
              <a:gd name="adj1" fmla="val 16200000"/>
              <a:gd name="adj2" fmla="val 526223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Arc 16"/>
          <p:cNvSpPr/>
          <p:nvPr/>
        </p:nvSpPr>
        <p:spPr>
          <a:xfrm>
            <a:off x="6623845" y="3065419"/>
            <a:ext cx="282053" cy="444136"/>
          </a:xfrm>
          <a:prstGeom prst="arc">
            <a:avLst>
              <a:gd name="adj1" fmla="val 16200000"/>
              <a:gd name="adj2" fmla="val 526223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Arc 17"/>
          <p:cNvSpPr/>
          <p:nvPr/>
        </p:nvSpPr>
        <p:spPr>
          <a:xfrm>
            <a:off x="6445319" y="3566162"/>
            <a:ext cx="282053" cy="444136"/>
          </a:xfrm>
          <a:prstGeom prst="arc">
            <a:avLst>
              <a:gd name="adj1" fmla="val 16200000"/>
              <a:gd name="adj2" fmla="val 526223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TextBox 18"/>
          <p:cNvSpPr txBox="1"/>
          <p:nvPr/>
        </p:nvSpPr>
        <p:spPr>
          <a:xfrm>
            <a:off x="7114899" y="2156437"/>
            <a:ext cx="176784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Cube root both sides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7001687" y="2644116"/>
            <a:ext cx="176784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Square both sides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487882" y="3105671"/>
            <a:ext cx="176784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Subtract 9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6731722" y="3671729"/>
            <a:ext cx="118436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Divide by -0.5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88199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50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1" grpId="0"/>
      <p:bldP spid="12" grpId="0"/>
      <p:bldP spid="13" grpId="0" animBg="1"/>
      <p:bldP spid="14" grpId="0"/>
      <p:bldP spid="15" grpId="0" animBg="1"/>
      <p:bldP spid="16" grpId="0" animBg="1"/>
      <p:bldP spid="17" grpId="0" animBg="1"/>
      <p:bldP spid="18" grpId="0" animBg="1"/>
      <p:bldP spid="19" grpId="0"/>
      <p:bldP spid="20" grpId="0"/>
      <p:bldP spid="21" grpId="0"/>
      <p:bldP spid="2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5059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152400" y="1600200"/>
                <a:ext cx="3653246" cy="4774474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lnSpc>
                    <a:spcPct val="80000"/>
                  </a:lnSpc>
                  <a:buNone/>
                </a:pPr>
                <a:r>
                  <a:rPr lang="en-US" sz="1600" b="1" dirty="0">
                    <a:latin typeface="Comic Sans MS" pitchFamily="66" charset="0"/>
                  </a:rPr>
                  <a:t>You need to be able to use differential equations to model situations in context</a:t>
                </a: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lnSpc>
                    <a:spcPct val="80000"/>
                  </a:lnSpc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lnSpc>
                    <a:spcPct val="80000"/>
                  </a:lnSpc>
                  <a:buNone/>
                </a:pPr>
                <a:r>
                  <a:rPr lang="en-US" sz="1600" dirty="0">
                    <a:latin typeface="Comic Sans MS" pitchFamily="66" charset="0"/>
                  </a:rPr>
                  <a:t>The rate of increase of a population P of micro organisms at time t, in hours, is given by:</a:t>
                </a:r>
              </a:p>
              <a:p>
                <a:pPr marL="0" indent="0" algn="ctr">
                  <a:lnSpc>
                    <a:spcPct val="80000"/>
                  </a:lnSpc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lnSpc>
                    <a:spcPct val="80000"/>
                  </a:lnSpc>
                  <a:buNone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GB" sz="16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𝑑𝑃</m:t>
                        </m:r>
                      </m:num>
                      <m:den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𝑑𝑡</m:t>
                        </m:r>
                      </m:den>
                    </m:f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=3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, </m:t>
                    </m:r>
                  </m:oMath>
                </a14:m>
                <a:r>
                  <a:rPr lang="en-GB" sz="1600" dirty="0">
                    <a:latin typeface="Comic Sans MS" pitchFamily="66" charset="0"/>
                  </a:rPr>
                  <a:t>  </a:t>
                </a:r>
                <a14:m>
                  <m:oMath xmlns:m="http://schemas.openxmlformats.org/officeDocument/2006/math">
                    <m:r>
                      <a:rPr lang="en-US" sz="1600" b="0" i="1" dirty="0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sz="1600" b="0" i="1" dirty="0" smtClean="0">
                        <a:latin typeface="Cambria Math" panose="02040503050406030204" pitchFamily="18" charset="0"/>
                      </a:rPr>
                      <m:t>&gt;0</m:t>
                    </m:r>
                  </m:oMath>
                </a14:m>
                <a:endParaRPr lang="en-GB" sz="1600" dirty="0">
                  <a:latin typeface="Comic Sans MS" pitchFamily="66" charset="0"/>
                </a:endParaRPr>
              </a:p>
              <a:p>
                <a:pPr marL="0" indent="0" algn="ctr">
                  <a:lnSpc>
                    <a:spcPct val="80000"/>
                  </a:lnSpc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lnSpc>
                    <a:spcPct val="80000"/>
                  </a:lnSpc>
                  <a:buNone/>
                </a:pPr>
                <a:r>
                  <a:rPr lang="en-US" sz="1600" dirty="0">
                    <a:latin typeface="Comic Sans MS" pitchFamily="66" charset="0"/>
                  </a:rPr>
                  <a:t>Initially, the population was of size 8.</a:t>
                </a:r>
              </a:p>
              <a:p>
                <a:pPr marL="0" indent="0" algn="ctr">
                  <a:lnSpc>
                    <a:spcPct val="80000"/>
                  </a:lnSpc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342900" indent="-342900" algn="ctr">
                  <a:lnSpc>
                    <a:spcPct val="80000"/>
                  </a:lnSpc>
                  <a:buAutoNum type="alphaLcParenR"/>
                </a:pPr>
                <a:r>
                  <a:rPr lang="en-US" sz="1600" dirty="0">
                    <a:latin typeface="Comic Sans MS" pitchFamily="66" charset="0"/>
                  </a:rPr>
                  <a:t>Find a model for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US" sz="1600" dirty="0">
                    <a:latin typeface="Comic Sans MS" pitchFamily="66" charset="0"/>
                  </a:rPr>
                  <a:t> in the form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𝐴</m:t>
                    </m:r>
                    <m:sSup>
                      <m:sSup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sup>
                    </m:sSup>
                  </m:oMath>
                </a14:m>
                <a:r>
                  <a:rPr lang="en-GB" sz="1600" dirty="0">
                    <a:latin typeface="Comic Sans MS" pitchFamily="66" charset="0"/>
                  </a:rPr>
                  <a:t>, stating the value of </a:t>
                </a:r>
                <a14:m>
                  <m:oMath xmlns:m="http://schemas.openxmlformats.org/officeDocument/2006/math">
                    <m:r>
                      <a:rPr lang="en-GB" sz="1600" i="1" dirty="0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sz="1600" dirty="0">
                    <a:latin typeface="Comic Sans MS" pitchFamily="66" charset="0"/>
                  </a:rPr>
                  <a:t>.</a:t>
                </a:r>
              </a:p>
            </p:txBody>
          </p:sp>
        </mc:Choice>
        <mc:Fallback xmlns="">
          <p:sp>
            <p:nvSpPr>
              <p:cNvPr id="45059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152400" y="1600200"/>
                <a:ext cx="3653246" cy="4774474"/>
              </a:xfrm>
              <a:blipFill>
                <a:blip r:embed="rId2"/>
                <a:stretch>
                  <a:fillRect t="-1277" r="-183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Integration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8630816" y="6519446"/>
            <a:ext cx="58782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11K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4476205" y="1467394"/>
                <a:ext cx="810094" cy="46750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𝑑𝑃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=3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𝑃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76205" y="1467394"/>
                <a:ext cx="810094" cy="46750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4489268" y="2124891"/>
                <a:ext cx="1060355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latin typeface="Cambria Math" panose="02040503050406030204" pitchFamily="18" charset="0"/>
                        </a:rPr>
                        <m:t>𝑑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=3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𝑑𝑡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89268" y="2124891"/>
                <a:ext cx="1060355" cy="246221"/>
              </a:xfrm>
              <a:prstGeom prst="rect">
                <a:avLst/>
              </a:prstGeom>
              <a:blipFill>
                <a:blip r:embed="rId4"/>
                <a:stretch>
                  <a:fillRect l="-4598" r="-3448" b="-7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4319452" y="2477589"/>
                <a:ext cx="1049646" cy="46102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𝑃</m:t>
                          </m:r>
                        </m:den>
                      </m:f>
                      <m:r>
                        <a:rPr lang="en-US" sz="1600" i="1" smtClean="0">
                          <a:latin typeface="Cambria Math" panose="02040503050406030204" pitchFamily="18" charset="0"/>
                        </a:rPr>
                        <m:t>𝑑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=3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𝑑𝑡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19452" y="2477589"/>
                <a:ext cx="1049646" cy="461024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4123509" y="3021874"/>
                <a:ext cx="1490473" cy="64588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sz="16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𝑃</m:t>
                              </m:r>
                            </m:den>
                          </m:f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𝑑𝑃</m:t>
                          </m:r>
                        </m:e>
                      </m:nary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𝑑𝑡</m:t>
                          </m:r>
                          <m:r>
                            <m:rPr>
                              <m:nor/>
                            </m:rPr>
                            <a:rPr lang="en-GB" sz="1600" dirty="0"/>
                            <m:t> </m:t>
                          </m:r>
                        </m:e>
                      </m:nary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23509" y="3021874"/>
                <a:ext cx="1490473" cy="64588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4423954" y="3775165"/>
                <a:ext cx="1173911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𝑙𝑛𝑃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=3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23954" y="3775165"/>
                <a:ext cx="1173911" cy="246221"/>
              </a:xfrm>
              <a:prstGeom prst="rect">
                <a:avLst/>
              </a:prstGeom>
              <a:blipFill>
                <a:blip r:embed="rId7"/>
                <a:stretch>
                  <a:fillRect l="-3646" r="-1042" b="-48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4602480" y="4267199"/>
                <a:ext cx="955326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𝑐</m:t>
                          </m:r>
                          <m:r>
                            <m:rPr>
                              <m:nor/>
                            </m:rPr>
                            <a:rPr lang="en-GB" sz="1600" dirty="0"/>
                            <m:t> 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02480" y="4267199"/>
                <a:ext cx="955326" cy="246221"/>
              </a:xfrm>
              <a:prstGeom prst="rect">
                <a:avLst/>
              </a:prstGeom>
              <a:blipFill>
                <a:blip r:embed="rId8"/>
                <a:stretch>
                  <a:fillRect l="-4459" b="-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98126" y="4776650"/>
                <a:ext cx="969176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sup>
                      </m:sSup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m:rPr>
                              <m:nor/>
                            </m:rPr>
                            <a:rPr lang="en-GB" sz="1600" dirty="0"/>
                            <m:t> 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98126" y="4776650"/>
                <a:ext cx="969176" cy="246221"/>
              </a:xfrm>
              <a:prstGeom prst="rect">
                <a:avLst/>
              </a:prstGeom>
              <a:blipFill>
                <a:blip r:embed="rId9"/>
                <a:stretch>
                  <a:fillRect l="-4403" t="-2500" b="-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4593771" y="5268685"/>
                <a:ext cx="898772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𝐴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m:rPr>
                              <m:nor/>
                            </m:rPr>
                            <a:rPr lang="en-GB" sz="1600" dirty="0"/>
                            <m:t> 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93771" y="5268685"/>
                <a:ext cx="898772" cy="246221"/>
              </a:xfrm>
              <a:prstGeom prst="rect">
                <a:avLst/>
              </a:prstGeom>
              <a:blipFill>
                <a:blip r:embed="rId10"/>
                <a:stretch>
                  <a:fillRect l="-5442" b="-48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Arc 12"/>
          <p:cNvSpPr/>
          <p:nvPr/>
        </p:nvSpPr>
        <p:spPr>
          <a:xfrm>
            <a:off x="5429795" y="1733005"/>
            <a:ext cx="317862" cy="535577"/>
          </a:xfrm>
          <a:prstGeom prst="arc">
            <a:avLst>
              <a:gd name="adj1" fmla="val 16200000"/>
              <a:gd name="adj2" fmla="val 526223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5677988" y="1839686"/>
                <a:ext cx="128016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200" dirty="0">
                    <a:solidFill>
                      <a:srgbClr val="FF0000"/>
                    </a:solidFill>
                    <a:latin typeface="Comic Sans MS" pitchFamily="66" charset="0"/>
                  </a:rPr>
                  <a:t>Multiply by </a:t>
                </a:r>
                <a14:m>
                  <m:oMath xmlns:m="http://schemas.openxmlformats.org/officeDocument/2006/math">
                    <m:r>
                      <a:rPr lang="en-GB" sz="12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𝑑𝑡</m:t>
                    </m:r>
                  </m:oMath>
                </a14:m>
                <a:endParaRPr lang="en-GB" sz="12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77988" y="1839686"/>
                <a:ext cx="1280160" cy="276999"/>
              </a:xfrm>
              <a:prstGeom prst="rect">
                <a:avLst/>
              </a:prstGeom>
              <a:blipFill>
                <a:blip r:embed="rId11"/>
                <a:stretch>
                  <a:fillRect t="-2222" b="-177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Arc 14"/>
          <p:cNvSpPr/>
          <p:nvPr/>
        </p:nvSpPr>
        <p:spPr>
          <a:xfrm>
            <a:off x="5416731" y="2268582"/>
            <a:ext cx="330925" cy="465909"/>
          </a:xfrm>
          <a:prstGeom prst="arc">
            <a:avLst>
              <a:gd name="adj1" fmla="val 16200000"/>
              <a:gd name="adj2" fmla="val 526223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Arc 15"/>
          <p:cNvSpPr/>
          <p:nvPr/>
        </p:nvSpPr>
        <p:spPr>
          <a:xfrm>
            <a:off x="5534297" y="2769325"/>
            <a:ext cx="317863" cy="539932"/>
          </a:xfrm>
          <a:prstGeom prst="arc">
            <a:avLst>
              <a:gd name="adj1" fmla="val 16200000"/>
              <a:gd name="adj2" fmla="val 526223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Arc 16"/>
          <p:cNvSpPr/>
          <p:nvPr/>
        </p:nvSpPr>
        <p:spPr>
          <a:xfrm>
            <a:off x="5495108" y="3357153"/>
            <a:ext cx="317863" cy="539932"/>
          </a:xfrm>
          <a:prstGeom prst="arc">
            <a:avLst>
              <a:gd name="adj1" fmla="val 16200000"/>
              <a:gd name="adj2" fmla="val 526223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Arc 17"/>
          <p:cNvSpPr/>
          <p:nvPr/>
        </p:nvSpPr>
        <p:spPr>
          <a:xfrm>
            <a:off x="5473337" y="3927564"/>
            <a:ext cx="283029" cy="470265"/>
          </a:xfrm>
          <a:prstGeom prst="arc">
            <a:avLst>
              <a:gd name="adj1" fmla="val 16200000"/>
              <a:gd name="adj2" fmla="val 526223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Arc 18"/>
          <p:cNvSpPr/>
          <p:nvPr/>
        </p:nvSpPr>
        <p:spPr>
          <a:xfrm>
            <a:off x="5468982" y="4402181"/>
            <a:ext cx="283029" cy="470265"/>
          </a:xfrm>
          <a:prstGeom prst="arc">
            <a:avLst>
              <a:gd name="adj1" fmla="val 16200000"/>
              <a:gd name="adj2" fmla="val 526223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Arc 19"/>
          <p:cNvSpPr/>
          <p:nvPr/>
        </p:nvSpPr>
        <p:spPr>
          <a:xfrm>
            <a:off x="5394959" y="4885507"/>
            <a:ext cx="283029" cy="470265"/>
          </a:xfrm>
          <a:prstGeom prst="arc">
            <a:avLst>
              <a:gd name="adj1" fmla="val 16200000"/>
              <a:gd name="adj2" fmla="val 526223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5630092" y="2331721"/>
                <a:ext cx="128016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200" dirty="0">
                    <a:solidFill>
                      <a:srgbClr val="FF0000"/>
                    </a:solidFill>
                    <a:latin typeface="Comic Sans MS" pitchFamily="66" charset="0"/>
                  </a:rPr>
                  <a:t>Divide by </a:t>
                </a:r>
                <a14:m>
                  <m:oMath xmlns:m="http://schemas.openxmlformats.org/officeDocument/2006/math">
                    <m:r>
                      <a:rPr lang="en-GB" sz="12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endParaRPr lang="en-GB" sz="12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30092" y="2331721"/>
                <a:ext cx="1280160" cy="276999"/>
              </a:xfrm>
              <a:prstGeom prst="rect">
                <a:avLst/>
              </a:prstGeom>
              <a:blipFill>
                <a:blip r:embed="rId12"/>
                <a:stretch>
                  <a:fillRect t="-2222" b="-155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TextBox 21"/>
          <p:cNvSpPr txBox="1"/>
          <p:nvPr/>
        </p:nvSpPr>
        <p:spPr>
          <a:xfrm>
            <a:off x="5799910" y="2815048"/>
            <a:ext cx="8795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Write integrals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5760722" y="3298373"/>
            <a:ext cx="33832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Integrate (since we know that the population will be positive, we do not need the modulus sign)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5686699" y="3999414"/>
            <a:ext cx="161979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Inverse logarithm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5717179" y="4378236"/>
                <a:ext cx="2686592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200" dirty="0">
                    <a:solidFill>
                      <a:srgbClr val="FF0000"/>
                    </a:solidFill>
                    <a:latin typeface="Comic Sans MS" pitchFamily="66" charset="0"/>
                  </a:rPr>
                  <a:t>This can be written as two powers of </a:t>
                </a:r>
                <a14:m>
                  <m:oMath xmlns:m="http://schemas.openxmlformats.org/officeDocument/2006/math">
                    <m:r>
                      <a:rPr lang="en-GB" sz="12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𝑒</m:t>
                    </m:r>
                  </m:oMath>
                </a14:m>
                <a:r>
                  <a:rPr lang="en-GB" sz="1200" dirty="0">
                    <a:solidFill>
                      <a:srgbClr val="FF0000"/>
                    </a:solidFill>
                    <a:latin typeface="Comic Sans MS" pitchFamily="66" charset="0"/>
                  </a:rPr>
                  <a:t> multiplied together</a:t>
                </a:r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17179" y="4378236"/>
                <a:ext cx="2686592" cy="461665"/>
              </a:xfrm>
              <a:prstGeom prst="rect">
                <a:avLst/>
              </a:prstGeom>
              <a:blipFill>
                <a:blip r:embed="rId13"/>
                <a:stretch>
                  <a:fillRect b="-92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5599613" y="4905105"/>
                <a:ext cx="3065416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200" dirty="0">
                    <a:solidFill>
                      <a:srgbClr val="FF0000"/>
                    </a:solidFill>
                    <a:latin typeface="Comic Sans MS" pitchFamily="66" charset="0"/>
                  </a:rPr>
                  <a:t>Since </a:t>
                </a:r>
                <a14:m>
                  <m:oMath xmlns:m="http://schemas.openxmlformats.org/officeDocument/2006/math">
                    <m:r>
                      <a:rPr lang="en-GB" sz="12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r>
                  <a:rPr lang="en-GB" sz="1200" dirty="0">
                    <a:solidFill>
                      <a:srgbClr val="FF0000"/>
                    </a:solidFill>
                    <a:latin typeface="Comic Sans MS" pitchFamily="66" charset="0"/>
                  </a:rPr>
                  <a:t> is a constant, so is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12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𝑐</m:t>
                        </m:r>
                      </m:sup>
                    </m:sSup>
                  </m:oMath>
                </a14:m>
                <a:r>
                  <a:rPr lang="en-GB" sz="1200" dirty="0">
                    <a:solidFill>
                      <a:srgbClr val="FF0000"/>
                    </a:solidFill>
                    <a:latin typeface="Comic Sans MS" pitchFamily="66" charset="0"/>
                  </a:rPr>
                  <a:t>. We can therefore write is as a single letter </a:t>
                </a:r>
                <a14:m>
                  <m:oMath xmlns:m="http://schemas.openxmlformats.org/officeDocument/2006/math">
                    <m:r>
                      <a:rPr lang="en-GB" sz="12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endParaRPr lang="en-GB" sz="12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99613" y="4905105"/>
                <a:ext cx="3065416" cy="461665"/>
              </a:xfrm>
              <a:prstGeom prst="rect">
                <a:avLst/>
              </a:prstGeom>
              <a:blipFill>
                <a:blip r:embed="rId14"/>
                <a:stretch>
                  <a:fillRect t="-1333" b="-10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687942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 animBg="1"/>
      <p:bldP spid="14" grpId="0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/>
      <p:bldP spid="22" grpId="0"/>
      <p:bldP spid="23" grpId="0"/>
      <p:bldP spid="24" grpId="0"/>
      <p:bldP spid="25" grpId="0"/>
      <p:bldP spid="2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5059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152400" y="1600200"/>
                <a:ext cx="3653246" cy="4774474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lnSpc>
                    <a:spcPct val="80000"/>
                  </a:lnSpc>
                  <a:buNone/>
                </a:pPr>
                <a:r>
                  <a:rPr lang="en-US" sz="1600" b="1" dirty="0">
                    <a:latin typeface="Comic Sans MS" pitchFamily="66" charset="0"/>
                  </a:rPr>
                  <a:t>You need to be able to use differential equations to model situations in context</a:t>
                </a: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lnSpc>
                    <a:spcPct val="80000"/>
                  </a:lnSpc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lnSpc>
                    <a:spcPct val="80000"/>
                  </a:lnSpc>
                  <a:buNone/>
                </a:pPr>
                <a:r>
                  <a:rPr lang="en-US" sz="1600" dirty="0">
                    <a:latin typeface="Comic Sans MS" pitchFamily="66" charset="0"/>
                  </a:rPr>
                  <a:t>The rate of increase of a population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US" sz="1600" dirty="0">
                    <a:latin typeface="Comic Sans MS" pitchFamily="66" charset="0"/>
                  </a:rPr>
                  <a:t> of micro organisms at time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US" sz="1600" dirty="0">
                    <a:latin typeface="Comic Sans MS" pitchFamily="66" charset="0"/>
                  </a:rPr>
                  <a:t>, in hours, is given by:</a:t>
                </a:r>
              </a:p>
              <a:p>
                <a:pPr marL="0" indent="0" algn="ctr">
                  <a:lnSpc>
                    <a:spcPct val="80000"/>
                  </a:lnSpc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lnSpc>
                    <a:spcPct val="80000"/>
                  </a:lnSpc>
                  <a:buNone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GB" sz="16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𝑑𝑃</m:t>
                        </m:r>
                      </m:num>
                      <m:den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𝑑𝑡</m:t>
                        </m:r>
                      </m:den>
                    </m:f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=3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, </m:t>
                    </m:r>
                  </m:oMath>
                </a14:m>
                <a:r>
                  <a:rPr lang="en-GB" sz="1600" dirty="0">
                    <a:latin typeface="Comic Sans MS" pitchFamily="66" charset="0"/>
                  </a:rPr>
                  <a:t>  </a:t>
                </a:r>
                <a14:m>
                  <m:oMath xmlns:m="http://schemas.openxmlformats.org/officeDocument/2006/math">
                    <m:r>
                      <a:rPr lang="en-US" sz="1600" b="0" i="1" dirty="0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sz="1600" b="0" i="1" dirty="0" smtClean="0">
                        <a:latin typeface="Cambria Math" panose="02040503050406030204" pitchFamily="18" charset="0"/>
                      </a:rPr>
                      <m:t>&gt;0</m:t>
                    </m:r>
                  </m:oMath>
                </a14:m>
                <a:endParaRPr lang="en-GB" sz="1600" dirty="0">
                  <a:latin typeface="Comic Sans MS" pitchFamily="66" charset="0"/>
                </a:endParaRPr>
              </a:p>
              <a:p>
                <a:pPr marL="0" indent="0" algn="ctr">
                  <a:lnSpc>
                    <a:spcPct val="80000"/>
                  </a:lnSpc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lnSpc>
                    <a:spcPct val="80000"/>
                  </a:lnSpc>
                  <a:buNone/>
                </a:pPr>
                <a:r>
                  <a:rPr lang="en-US" sz="1600" dirty="0">
                    <a:latin typeface="Comic Sans MS" pitchFamily="66" charset="0"/>
                  </a:rPr>
                  <a:t>Initially, the population was of size 8.</a:t>
                </a:r>
              </a:p>
              <a:p>
                <a:pPr marL="0" indent="0" algn="ctr">
                  <a:lnSpc>
                    <a:spcPct val="80000"/>
                  </a:lnSpc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342900" indent="-342900" algn="ctr">
                  <a:lnSpc>
                    <a:spcPct val="80000"/>
                  </a:lnSpc>
                  <a:buAutoNum type="alphaLcParenR"/>
                </a:pPr>
                <a:r>
                  <a:rPr lang="en-US" sz="1600" dirty="0">
                    <a:latin typeface="Comic Sans MS" pitchFamily="66" charset="0"/>
                  </a:rPr>
                  <a:t>Find a model for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US" sz="1600" dirty="0">
                    <a:latin typeface="Comic Sans MS" pitchFamily="66" charset="0"/>
                  </a:rPr>
                  <a:t> in the form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𝐴</m:t>
                    </m:r>
                    <m:sSup>
                      <m:sSup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sup>
                    </m:sSup>
                  </m:oMath>
                </a14:m>
                <a:r>
                  <a:rPr lang="en-GB" sz="1600" dirty="0">
                    <a:latin typeface="Comic Sans MS" pitchFamily="66" charset="0"/>
                  </a:rPr>
                  <a:t>, stating the value of </a:t>
                </a:r>
                <a14:m>
                  <m:oMath xmlns:m="http://schemas.openxmlformats.org/officeDocument/2006/math">
                    <m:r>
                      <a:rPr lang="en-GB" sz="1600" i="1" dirty="0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sz="1600" dirty="0">
                    <a:latin typeface="Comic Sans MS" pitchFamily="66" charset="0"/>
                  </a:rPr>
                  <a:t>.</a:t>
                </a:r>
              </a:p>
            </p:txBody>
          </p:sp>
        </mc:Choice>
        <mc:Fallback xmlns="">
          <p:sp>
            <p:nvSpPr>
              <p:cNvPr id="45059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152400" y="1600200"/>
                <a:ext cx="3653246" cy="4774474"/>
              </a:xfrm>
              <a:blipFill>
                <a:blip r:embed="rId2"/>
                <a:stretch>
                  <a:fillRect t="-1277" r="-183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Integration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8630816" y="6519446"/>
            <a:ext cx="58782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11K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4524102" y="1602376"/>
                <a:ext cx="898772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𝐴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m:rPr>
                              <m:nor/>
                            </m:rPr>
                            <a:rPr lang="en-GB" sz="1600" dirty="0"/>
                            <m:t> 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24102" y="1602376"/>
                <a:ext cx="898772" cy="246221"/>
              </a:xfrm>
              <a:prstGeom prst="rect">
                <a:avLst/>
              </a:prstGeom>
              <a:blipFill>
                <a:blip r:embed="rId3"/>
                <a:stretch>
                  <a:fillRect l="-4730" b="-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Arc 19"/>
          <p:cNvSpPr/>
          <p:nvPr/>
        </p:nvSpPr>
        <p:spPr>
          <a:xfrm>
            <a:off x="5386250" y="1750421"/>
            <a:ext cx="283029" cy="470265"/>
          </a:xfrm>
          <a:prstGeom prst="arc">
            <a:avLst>
              <a:gd name="adj1" fmla="val 16200000"/>
              <a:gd name="adj2" fmla="val 526223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5651865" y="1796145"/>
                <a:ext cx="1706878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FF0000"/>
                    </a:solidFill>
                    <a:latin typeface="Comic Sans MS" pitchFamily="66" charset="0"/>
                  </a:rPr>
                  <a:t>At time </a:t>
                </a:r>
                <a14:m>
                  <m:oMath xmlns:m="http://schemas.openxmlformats.org/officeDocument/2006/math">
                    <m:r>
                      <a:rPr lang="en-US" sz="12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sz="12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US" sz="1200" dirty="0">
                    <a:solidFill>
                      <a:srgbClr val="FF0000"/>
                    </a:solidFill>
                    <a:latin typeface="Comic Sans MS" pitchFamily="66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sz="12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US" sz="12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=8</m:t>
                    </m:r>
                  </m:oMath>
                </a14:m>
                <a:endParaRPr lang="en-GB" sz="12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51865" y="1796145"/>
                <a:ext cx="1706878" cy="276999"/>
              </a:xfrm>
              <a:prstGeom prst="rect">
                <a:avLst/>
              </a:prstGeom>
              <a:blipFill>
                <a:blip r:embed="rId4"/>
                <a:stretch>
                  <a:fillRect t="-2222" b="-177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4367347" y="2098765"/>
                <a:ext cx="1150251" cy="25648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(8)=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𝐴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3(0)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67347" y="2098765"/>
                <a:ext cx="1150251" cy="256480"/>
              </a:xfrm>
              <a:prstGeom prst="rect">
                <a:avLst/>
              </a:prstGeom>
              <a:blipFill>
                <a:blip r:embed="rId5"/>
                <a:stretch>
                  <a:fillRect l="-5291" t="-4762" r="-2646" b="-33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4545873" y="2582091"/>
                <a:ext cx="560025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8=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𝐴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45873" y="2582091"/>
                <a:ext cx="560025" cy="246221"/>
              </a:xfrm>
              <a:prstGeom prst="rect">
                <a:avLst/>
              </a:prstGeom>
              <a:blipFill>
                <a:blip r:embed="rId6"/>
                <a:stretch>
                  <a:fillRect l="-8696" r="-6522" b="-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4519747" y="3095896"/>
                <a:ext cx="898772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=8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m:rPr>
                              <m:nor/>
                            </m:rPr>
                            <a:rPr lang="en-GB" sz="1600" dirty="0"/>
                            <m:t> 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19747" y="3095896"/>
                <a:ext cx="898772" cy="246221"/>
              </a:xfrm>
              <a:prstGeom prst="rect">
                <a:avLst/>
              </a:prstGeom>
              <a:blipFill>
                <a:blip r:embed="rId7"/>
                <a:stretch>
                  <a:fillRect l="-3378" b="-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Arc 29"/>
          <p:cNvSpPr/>
          <p:nvPr/>
        </p:nvSpPr>
        <p:spPr>
          <a:xfrm>
            <a:off x="5364479" y="2225038"/>
            <a:ext cx="283029" cy="470265"/>
          </a:xfrm>
          <a:prstGeom prst="arc">
            <a:avLst>
              <a:gd name="adj1" fmla="val 16200000"/>
              <a:gd name="adj2" fmla="val 526223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5630094" y="2331722"/>
                <a:ext cx="727163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sz="12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p>
                      </m:sSup>
                      <m:r>
                        <a:rPr lang="en-US" sz="1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en-GB" sz="12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30094" y="2331722"/>
                <a:ext cx="727163" cy="276999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2" name="Arc 31"/>
          <p:cNvSpPr/>
          <p:nvPr/>
        </p:nvSpPr>
        <p:spPr>
          <a:xfrm>
            <a:off x="5281747" y="2717072"/>
            <a:ext cx="283029" cy="470265"/>
          </a:xfrm>
          <a:prstGeom prst="arc">
            <a:avLst>
              <a:gd name="adj1" fmla="val 16200000"/>
              <a:gd name="adj2" fmla="val 526223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TextBox 32"/>
          <p:cNvSpPr txBox="1"/>
          <p:nvPr/>
        </p:nvSpPr>
        <p:spPr>
          <a:xfrm>
            <a:off x="5547362" y="2710544"/>
            <a:ext cx="17068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We can now complete the formula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1554479" y="4084318"/>
                <a:ext cx="898772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=8</m:t>
                      </m:r>
                      <m:sSup>
                        <m:sSupPr>
                          <m:ctrlP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sz="1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US" sz="1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m:rPr>
                              <m:nor/>
                            </m:rPr>
                            <a:rPr lang="en-GB" sz="1600" dirty="0">
                              <a:solidFill>
                                <a:srgbClr val="FF0000"/>
                              </a:solidFill>
                            </a:rPr>
                            <m:t> </m:t>
                          </m:r>
                        </m:sup>
                      </m:sSup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54479" y="4084318"/>
                <a:ext cx="898772" cy="246221"/>
              </a:xfrm>
              <a:prstGeom prst="rect">
                <a:avLst/>
              </a:prstGeom>
              <a:blipFill>
                <a:blip r:embed="rId9"/>
                <a:stretch>
                  <a:fillRect l="-3401" b="-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040097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6" grpId="0"/>
      <p:bldP spid="27" grpId="0"/>
      <p:bldP spid="28" grpId="0"/>
      <p:bldP spid="29" grpId="0"/>
      <p:bldP spid="30" grpId="0" animBg="1"/>
      <p:bldP spid="31" grpId="0"/>
      <p:bldP spid="32" grpId="0" animBg="1"/>
      <p:bldP spid="33" grpId="0"/>
      <p:bldP spid="3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5059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152400" y="1600200"/>
                <a:ext cx="3653246" cy="4774474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lnSpc>
                    <a:spcPct val="80000"/>
                  </a:lnSpc>
                  <a:buNone/>
                </a:pPr>
                <a:r>
                  <a:rPr lang="en-US" sz="1600" b="1" dirty="0">
                    <a:latin typeface="Comic Sans MS" pitchFamily="66" charset="0"/>
                  </a:rPr>
                  <a:t>You need to be able to use differential equations to model situations in context</a:t>
                </a: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lnSpc>
                    <a:spcPct val="80000"/>
                  </a:lnSpc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lnSpc>
                    <a:spcPct val="80000"/>
                  </a:lnSpc>
                  <a:buNone/>
                </a:pPr>
                <a:r>
                  <a:rPr lang="en-US" sz="1600" dirty="0">
                    <a:latin typeface="Comic Sans MS" pitchFamily="66" charset="0"/>
                  </a:rPr>
                  <a:t>The rate of increase of a population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US" sz="1600" dirty="0">
                    <a:latin typeface="Comic Sans MS" pitchFamily="66" charset="0"/>
                  </a:rPr>
                  <a:t> of micro organisms at time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US" sz="1600" dirty="0">
                    <a:latin typeface="Comic Sans MS" pitchFamily="66" charset="0"/>
                  </a:rPr>
                  <a:t>, in hours, is given by:</a:t>
                </a:r>
              </a:p>
              <a:p>
                <a:pPr marL="0" indent="0" algn="ctr">
                  <a:lnSpc>
                    <a:spcPct val="80000"/>
                  </a:lnSpc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lnSpc>
                    <a:spcPct val="80000"/>
                  </a:lnSpc>
                  <a:buNone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GB" sz="16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𝑑𝑃</m:t>
                        </m:r>
                      </m:num>
                      <m:den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𝑑𝑡</m:t>
                        </m:r>
                      </m:den>
                    </m:f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=3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, </m:t>
                    </m:r>
                  </m:oMath>
                </a14:m>
                <a:r>
                  <a:rPr lang="en-GB" sz="1600" dirty="0">
                    <a:latin typeface="Comic Sans MS" pitchFamily="66" charset="0"/>
                  </a:rPr>
                  <a:t>  </a:t>
                </a:r>
                <a14:m>
                  <m:oMath xmlns:m="http://schemas.openxmlformats.org/officeDocument/2006/math">
                    <m:r>
                      <a:rPr lang="en-US" sz="1600" b="0" i="1" dirty="0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sz="1600" b="0" i="1" dirty="0" smtClean="0">
                        <a:latin typeface="Cambria Math" panose="02040503050406030204" pitchFamily="18" charset="0"/>
                      </a:rPr>
                      <m:t>&gt;0</m:t>
                    </m:r>
                  </m:oMath>
                </a14:m>
                <a:endParaRPr lang="en-GB" sz="1600" dirty="0">
                  <a:latin typeface="Comic Sans MS" pitchFamily="66" charset="0"/>
                </a:endParaRPr>
              </a:p>
              <a:p>
                <a:pPr marL="0" indent="0" algn="ctr">
                  <a:lnSpc>
                    <a:spcPct val="80000"/>
                  </a:lnSpc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lnSpc>
                    <a:spcPct val="80000"/>
                  </a:lnSpc>
                  <a:buNone/>
                </a:pPr>
                <a:r>
                  <a:rPr lang="en-US" sz="1600" dirty="0">
                    <a:latin typeface="Comic Sans MS" pitchFamily="66" charset="0"/>
                  </a:rPr>
                  <a:t>Initially, the population was of size 8.</a:t>
                </a:r>
              </a:p>
              <a:p>
                <a:pPr marL="0" indent="0" algn="ctr">
                  <a:lnSpc>
                    <a:spcPct val="80000"/>
                  </a:lnSpc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lnSpc>
                    <a:spcPct val="80000"/>
                  </a:lnSpc>
                  <a:buNone/>
                </a:pPr>
                <a:r>
                  <a:rPr lang="en-US" sz="1600" dirty="0">
                    <a:latin typeface="Comic Sans MS" pitchFamily="66" charset="0"/>
                  </a:rPr>
                  <a:t>b) Find, to the nearest hundred, the size of the population at the time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=2</m:t>
                    </m:r>
                  </m:oMath>
                </a14:m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lnSpc>
                    <a:spcPct val="80000"/>
                  </a:lnSpc>
                  <a:buNone/>
                </a:pPr>
                <a:endParaRPr lang="en-US" sz="16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45059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152400" y="1600200"/>
                <a:ext cx="3653246" cy="4774474"/>
              </a:xfrm>
              <a:blipFill>
                <a:blip r:embed="rId2"/>
                <a:stretch>
                  <a:fillRect l="-334" t="-1277" r="-200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Integration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8630816" y="6519446"/>
            <a:ext cx="58782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11K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1554479" y="4084318"/>
                <a:ext cx="898772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=8</m:t>
                      </m:r>
                      <m:sSup>
                        <m:sSupPr>
                          <m:ctrlP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sz="1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US" sz="1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m:rPr>
                              <m:nor/>
                            </m:rPr>
                            <a:rPr lang="en-GB" sz="1600" dirty="0">
                              <a:solidFill>
                                <a:srgbClr val="FF0000"/>
                              </a:solidFill>
                            </a:rPr>
                            <m:t> </m:t>
                          </m:r>
                        </m:sup>
                      </m:sSup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54479" y="4084318"/>
                <a:ext cx="898772" cy="246221"/>
              </a:xfrm>
              <a:prstGeom prst="rect">
                <a:avLst/>
              </a:prstGeom>
              <a:blipFill>
                <a:blip r:embed="rId3"/>
                <a:stretch>
                  <a:fillRect l="-3401" b="-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4737462" y="1598022"/>
                <a:ext cx="898772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=8</m:t>
                      </m:r>
                      <m:sSup>
                        <m:sSupPr>
                          <m:ctrlP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sz="16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US" sz="16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m:rPr>
                              <m:nor/>
                            </m:rPr>
                            <a:rPr lang="en-GB" sz="1600" dirty="0">
                              <a:solidFill>
                                <a:schemeClr val="tx1"/>
                              </a:solidFill>
                            </a:rPr>
                            <m:t> </m:t>
                          </m:r>
                        </m:sup>
                      </m:sSup>
                    </m:oMath>
                  </m:oMathPara>
                </a14:m>
                <a:endParaRPr lang="en-GB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37462" y="1598022"/>
                <a:ext cx="898772" cy="246221"/>
              </a:xfrm>
              <a:prstGeom prst="rect">
                <a:avLst/>
              </a:prstGeom>
              <a:blipFill>
                <a:blip r:embed="rId4"/>
                <a:stretch>
                  <a:fillRect l="-3378" b="-48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4750525" y="2063930"/>
                <a:ext cx="980140" cy="25648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=8</m:t>
                      </m:r>
                      <m:sSup>
                        <m:sSupPr>
                          <m:ctrlP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3(2)</m:t>
                          </m:r>
                        </m:sup>
                      </m:sSup>
                    </m:oMath>
                  </m:oMathPara>
                </a14:m>
                <a:endParaRPr lang="en-GB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50525" y="2063930"/>
                <a:ext cx="980140" cy="256480"/>
              </a:xfrm>
              <a:prstGeom prst="rect">
                <a:avLst/>
              </a:prstGeom>
              <a:blipFill>
                <a:blip r:embed="rId5"/>
                <a:stretch>
                  <a:fillRect l="-3727" t="-4762" r="-3727" b="-476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4746171" y="2555964"/>
                <a:ext cx="1056764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=3227.4</m:t>
                      </m:r>
                    </m:oMath>
                  </m:oMathPara>
                </a14:m>
                <a:endParaRPr lang="en-GB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46171" y="2555964"/>
                <a:ext cx="1056764" cy="246221"/>
              </a:xfrm>
              <a:prstGeom prst="rect">
                <a:avLst/>
              </a:prstGeom>
              <a:blipFill>
                <a:blip r:embed="rId6"/>
                <a:stretch>
                  <a:fillRect l="-4046" r="-3468" b="-48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4741817" y="3039289"/>
                <a:ext cx="901272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=3200</m:t>
                      </m:r>
                    </m:oMath>
                  </m:oMathPara>
                </a14:m>
                <a:endParaRPr lang="en-GB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41817" y="3039289"/>
                <a:ext cx="901272" cy="246221"/>
              </a:xfrm>
              <a:prstGeom prst="rect">
                <a:avLst/>
              </a:prstGeom>
              <a:blipFill>
                <a:blip r:embed="rId7"/>
                <a:stretch>
                  <a:fillRect l="-5405" r="-3378" b="-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Arc 20"/>
          <p:cNvSpPr/>
          <p:nvPr/>
        </p:nvSpPr>
        <p:spPr>
          <a:xfrm>
            <a:off x="5630090" y="1733004"/>
            <a:ext cx="283029" cy="470265"/>
          </a:xfrm>
          <a:prstGeom prst="arc">
            <a:avLst>
              <a:gd name="adj1" fmla="val 16200000"/>
              <a:gd name="adj2" fmla="val 526223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5878288" y="1804854"/>
                <a:ext cx="1088569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FF0000"/>
                    </a:solidFill>
                    <a:latin typeface="Comic Sans MS" pitchFamily="66" charset="0"/>
                  </a:rPr>
                  <a:t>Sub in </a:t>
                </a:r>
                <a14:m>
                  <m:oMath xmlns:m="http://schemas.openxmlformats.org/officeDocument/2006/math">
                    <m:r>
                      <a:rPr lang="en-US" sz="12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sz="12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=2</m:t>
                    </m:r>
                  </m:oMath>
                </a14:m>
                <a:endParaRPr lang="en-GB" sz="12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78288" y="1804854"/>
                <a:ext cx="1088569" cy="276999"/>
              </a:xfrm>
              <a:prstGeom prst="rect">
                <a:avLst/>
              </a:prstGeom>
              <a:blipFill>
                <a:blip r:embed="rId8"/>
                <a:stretch>
                  <a:fillRect b="-1521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Arc 22"/>
          <p:cNvSpPr/>
          <p:nvPr/>
        </p:nvSpPr>
        <p:spPr>
          <a:xfrm>
            <a:off x="5791198" y="2216330"/>
            <a:ext cx="283029" cy="470265"/>
          </a:xfrm>
          <a:prstGeom prst="arc">
            <a:avLst>
              <a:gd name="adj1" fmla="val 16200000"/>
              <a:gd name="adj2" fmla="val 526223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TextBox 23"/>
          <p:cNvSpPr txBox="1"/>
          <p:nvPr/>
        </p:nvSpPr>
        <p:spPr>
          <a:xfrm>
            <a:off x="6065522" y="2288179"/>
            <a:ext cx="90133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Calculate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5" name="Arc 24"/>
          <p:cNvSpPr/>
          <p:nvPr/>
        </p:nvSpPr>
        <p:spPr>
          <a:xfrm>
            <a:off x="5699758" y="2690947"/>
            <a:ext cx="283029" cy="470265"/>
          </a:xfrm>
          <a:prstGeom prst="arc">
            <a:avLst>
              <a:gd name="adj1" fmla="val 16200000"/>
              <a:gd name="adj2" fmla="val 526223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TextBox 34"/>
          <p:cNvSpPr txBox="1"/>
          <p:nvPr/>
        </p:nvSpPr>
        <p:spPr>
          <a:xfrm>
            <a:off x="5965373" y="2771505"/>
            <a:ext cx="170687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Round as instructed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22364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50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  <p:bldP spid="18" grpId="0"/>
      <p:bldP spid="19" grpId="0"/>
      <p:bldP spid="21" grpId="0" animBg="1"/>
      <p:bldP spid="22" grpId="0"/>
      <p:bldP spid="23" grpId="0" animBg="1"/>
      <p:bldP spid="24" grpId="0"/>
      <p:bldP spid="25" grpId="0" animBg="1"/>
      <p:bldP spid="3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5059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152400" y="1600200"/>
                <a:ext cx="3653246" cy="4774474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lnSpc>
                    <a:spcPct val="80000"/>
                  </a:lnSpc>
                  <a:buNone/>
                </a:pPr>
                <a:r>
                  <a:rPr lang="en-US" sz="1600" b="1" dirty="0">
                    <a:latin typeface="Comic Sans MS" pitchFamily="66" charset="0"/>
                  </a:rPr>
                  <a:t>You need to be able to use differential equations to model situations in context</a:t>
                </a: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lnSpc>
                    <a:spcPct val="80000"/>
                  </a:lnSpc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lnSpc>
                    <a:spcPct val="80000"/>
                  </a:lnSpc>
                  <a:buNone/>
                </a:pPr>
                <a:r>
                  <a:rPr lang="en-US" sz="1600" dirty="0">
                    <a:latin typeface="Comic Sans MS" pitchFamily="66" charset="0"/>
                  </a:rPr>
                  <a:t>The rate of increase of a population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US" sz="1600" dirty="0">
                    <a:latin typeface="Comic Sans MS" pitchFamily="66" charset="0"/>
                  </a:rPr>
                  <a:t> of micro organisms at time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US" sz="1600" dirty="0">
                    <a:latin typeface="Comic Sans MS" pitchFamily="66" charset="0"/>
                  </a:rPr>
                  <a:t>, in hours, is given by:</a:t>
                </a:r>
              </a:p>
              <a:p>
                <a:pPr marL="0" indent="0" algn="ctr">
                  <a:lnSpc>
                    <a:spcPct val="80000"/>
                  </a:lnSpc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lnSpc>
                    <a:spcPct val="80000"/>
                  </a:lnSpc>
                  <a:buNone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GB" sz="16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𝑑𝑃</m:t>
                        </m:r>
                      </m:num>
                      <m:den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𝑑𝑡</m:t>
                        </m:r>
                      </m:den>
                    </m:f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=3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, </m:t>
                    </m:r>
                  </m:oMath>
                </a14:m>
                <a:r>
                  <a:rPr lang="en-GB" sz="1600" dirty="0">
                    <a:latin typeface="Comic Sans MS" pitchFamily="66" charset="0"/>
                  </a:rPr>
                  <a:t>  </a:t>
                </a:r>
                <a14:m>
                  <m:oMath xmlns:m="http://schemas.openxmlformats.org/officeDocument/2006/math">
                    <m:r>
                      <a:rPr lang="en-US" sz="1600" b="0" i="1" dirty="0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sz="1600" b="0" i="1" dirty="0" smtClean="0">
                        <a:latin typeface="Cambria Math" panose="02040503050406030204" pitchFamily="18" charset="0"/>
                      </a:rPr>
                      <m:t>&gt;0</m:t>
                    </m:r>
                  </m:oMath>
                </a14:m>
                <a:endParaRPr lang="en-GB" sz="1600" dirty="0">
                  <a:latin typeface="Comic Sans MS" pitchFamily="66" charset="0"/>
                </a:endParaRPr>
              </a:p>
              <a:p>
                <a:pPr marL="0" indent="0" algn="ctr">
                  <a:lnSpc>
                    <a:spcPct val="80000"/>
                  </a:lnSpc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lnSpc>
                    <a:spcPct val="80000"/>
                  </a:lnSpc>
                  <a:buNone/>
                </a:pPr>
                <a:r>
                  <a:rPr lang="en-US" sz="1600" dirty="0">
                    <a:latin typeface="Comic Sans MS" pitchFamily="66" charset="0"/>
                  </a:rPr>
                  <a:t>Initially, the population was of size 8.</a:t>
                </a:r>
              </a:p>
              <a:p>
                <a:pPr marL="0" indent="0" algn="ctr">
                  <a:lnSpc>
                    <a:spcPct val="80000"/>
                  </a:lnSpc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lnSpc>
                    <a:spcPct val="80000"/>
                  </a:lnSpc>
                  <a:buNone/>
                </a:pPr>
                <a:r>
                  <a:rPr lang="en-US" sz="1600" dirty="0">
                    <a:latin typeface="Comic Sans MS" pitchFamily="66" charset="0"/>
                  </a:rPr>
                  <a:t>c) Find the time at which the population will be 1000 times its starting value.</a:t>
                </a:r>
              </a:p>
              <a:p>
                <a:pPr marL="0" indent="0" algn="ctr">
                  <a:lnSpc>
                    <a:spcPct val="80000"/>
                  </a:lnSpc>
                  <a:buNone/>
                </a:pPr>
                <a:endParaRPr lang="en-US" sz="16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45059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152400" y="1600200"/>
                <a:ext cx="3653246" cy="4774474"/>
              </a:xfrm>
              <a:blipFill>
                <a:blip r:embed="rId2"/>
                <a:stretch>
                  <a:fillRect t="-1277" r="-183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Integration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8630816" y="6519446"/>
            <a:ext cx="58782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11K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1554479" y="4084318"/>
                <a:ext cx="898772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=8</m:t>
                      </m:r>
                      <m:sSup>
                        <m:sSupPr>
                          <m:ctrlP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sz="1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US" sz="1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m:rPr>
                              <m:nor/>
                            </m:rPr>
                            <a:rPr lang="en-GB" sz="1600" dirty="0">
                              <a:solidFill>
                                <a:srgbClr val="FF0000"/>
                              </a:solidFill>
                            </a:rPr>
                            <m:t> </m:t>
                          </m:r>
                        </m:sup>
                      </m:sSup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54479" y="4084318"/>
                <a:ext cx="898772" cy="246221"/>
              </a:xfrm>
              <a:prstGeom prst="rect">
                <a:avLst/>
              </a:prstGeom>
              <a:blipFill>
                <a:blip r:embed="rId3"/>
                <a:stretch>
                  <a:fillRect l="-3401" b="-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4737462" y="1598022"/>
                <a:ext cx="898772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=8</m:t>
                      </m:r>
                      <m:sSup>
                        <m:sSupPr>
                          <m:ctrlP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sz="16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US" sz="16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m:rPr>
                              <m:nor/>
                            </m:rPr>
                            <a:rPr lang="en-GB" sz="1600" dirty="0">
                              <a:solidFill>
                                <a:schemeClr val="tx1"/>
                              </a:solidFill>
                            </a:rPr>
                            <m:t> </m:t>
                          </m:r>
                        </m:sup>
                      </m:sSup>
                    </m:oMath>
                  </m:oMathPara>
                </a14:m>
                <a:endParaRPr lang="en-GB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37462" y="1598022"/>
                <a:ext cx="898772" cy="246221"/>
              </a:xfrm>
              <a:prstGeom prst="rect">
                <a:avLst/>
              </a:prstGeom>
              <a:blipFill>
                <a:blip r:embed="rId4"/>
                <a:stretch>
                  <a:fillRect l="-3378" b="-48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4428308" y="2046514"/>
                <a:ext cx="1204369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8000=8</m:t>
                      </m:r>
                      <m:sSup>
                        <m:sSupPr>
                          <m:ctrlP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sz="16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US" sz="16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m:rPr>
                              <m:nor/>
                            </m:rPr>
                            <a:rPr lang="en-GB" sz="1600" dirty="0">
                              <a:solidFill>
                                <a:schemeClr val="tx1"/>
                              </a:solidFill>
                            </a:rPr>
                            <m:t> </m:t>
                          </m:r>
                        </m:sup>
                      </m:sSup>
                    </m:oMath>
                  </m:oMathPara>
                </a14:m>
                <a:endParaRPr lang="en-GB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28308" y="2046514"/>
                <a:ext cx="1204369" cy="246221"/>
              </a:xfrm>
              <a:prstGeom prst="rect">
                <a:avLst/>
              </a:prstGeom>
              <a:blipFill>
                <a:blip r:embed="rId5"/>
                <a:stretch>
                  <a:fillRect l="-3030" t="-2500" b="-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4441372" y="2521131"/>
                <a:ext cx="1090555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1000=</m:t>
                      </m:r>
                      <m:sSup>
                        <m:sSupPr>
                          <m:ctrlP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sz="16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US" sz="16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m:rPr>
                              <m:nor/>
                            </m:rPr>
                            <a:rPr lang="en-GB" sz="1600" dirty="0">
                              <a:solidFill>
                                <a:schemeClr val="tx1"/>
                              </a:solidFill>
                            </a:rPr>
                            <m:t> </m:t>
                          </m:r>
                        </m:sup>
                      </m:sSup>
                    </m:oMath>
                  </m:oMathPara>
                </a14:m>
                <a:endParaRPr lang="en-GB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41372" y="2521131"/>
                <a:ext cx="1090555" cy="246221"/>
              </a:xfrm>
              <a:prstGeom prst="rect">
                <a:avLst/>
              </a:prstGeom>
              <a:blipFill>
                <a:blip r:embed="rId6"/>
                <a:stretch>
                  <a:fillRect l="-3933" t="-2500" b="-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4088675" y="2978331"/>
                <a:ext cx="1324786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𝑙𝑛</m:t>
                      </m:r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⁡(1000)=3</m:t>
                      </m:r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𝑡</m:t>
                      </m:r>
                    </m:oMath>
                  </m:oMathPara>
                </a14:m>
                <a:endParaRPr lang="en-GB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88675" y="2978331"/>
                <a:ext cx="1324786" cy="246221"/>
              </a:xfrm>
              <a:prstGeom prst="rect">
                <a:avLst/>
              </a:prstGeom>
              <a:blipFill>
                <a:blip r:embed="rId7"/>
                <a:stretch>
                  <a:fillRect l="-3226" r="-2304" b="-32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4101738" y="3426822"/>
                <a:ext cx="1210973" cy="46743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𝑙𝑛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⁡(1000)</m:t>
                          </m:r>
                        </m:num>
                        <m:den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𝑡</m:t>
                      </m:r>
                    </m:oMath>
                  </m:oMathPara>
                </a14:m>
                <a:endParaRPr lang="en-GB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01738" y="3426822"/>
                <a:ext cx="1210973" cy="467436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4332516" y="4093027"/>
                <a:ext cx="972317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2.30…=</m:t>
                      </m:r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𝑡</m:t>
                      </m:r>
                    </m:oMath>
                  </m:oMathPara>
                </a14:m>
                <a:endParaRPr lang="en-GB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32516" y="4093027"/>
                <a:ext cx="972317" cy="246221"/>
              </a:xfrm>
              <a:prstGeom prst="rect">
                <a:avLst/>
              </a:prstGeom>
              <a:blipFill>
                <a:blip r:embed="rId9"/>
                <a:stretch>
                  <a:fillRect l="-5031" r="-3145" b="-48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TextBox 30"/>
          <p:cNvSpPr txBox="1"/>
          <p:nvPr/>
        </p:nvSpPr>
        <p:spPr>
          <a:xfrm>
            <a:off x="4023361" y="4637312"/>
            <a:ext cx="4764125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So the time will be approximately 2 hours and 18 minutes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2" name="Arc 31"/>
          <p:cNvSpPr/>
          <p:nvPr/>
        </p:nvSpPr>
        <p:spPr>
          <a:xfrm>
            <a:off x="5499462" y="1706879"/>
            <a:ext cx="283029" cy="470265"/>
          </a:xfrm>
          <a:prstGeom prst="arc">
            <a:avLst>
              <a:gd name="adj1" fmla="val 16200000"/>
              <a:gd name="adj2" fmla="val 526223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TextBox 32"/>
          <p:cNvSpPr txBox="1"/>
          <p:nvPr/>
        </p:nvSpPr>
        <p:spPr>
          <a:xfrm>
            <a:off x="5660572" y="1674225"/>
            <a:ext cx="2926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If the starting population is 8, we want to know when it will be 8000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6" name="Arc 35"/>
          <p:cNvSpPr/>
          <p:nvPr/>
        </p:nvSpPr>
        <p:spPr>
          <a:xfrm>
            <a:off x="5477690" y="2172788"/>
            <a:ext cx="283029" cy="470265"/>
          </a:xfrm>
          <a:prstGeom prst="arc">
            <a:avLst>
              <a:gd name="adj1" fmla="val 16200000"/>
              <a:gd name="adj2" fmla="val 526223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Arc 36"/>
          <p:cNvSpPr/>
          <p:nvPr/>
        </p:nvSpPr>
        <p:spPr>
          <a:xfrm>
            <a:off x="5381896" y="2643050"/>
            <a:ext cx="283029" cy="470265"/>
          </a:xfrm>
          <a:prstGeom prst="arc">
            <a:avLst>
              <a:gd name="adj1" fmla="val 16200000"/>
              <a:gd name="adj2" fmla="val 526223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Arc 37"/>
          <p:cNvSpPr/>
          <p:nvPr/>
        </p:nvSpPr>
        <p:spPr>
          <a:xfrm>
            <a:off x="5325290" y="3169919"/>
            <a:ext cx="283029" cy="470265"/>
          </a:xfrm>
          <a:prstGeom prst="arc">
            <a:avLst>
              <a:gd name="adj1" fmla="val 16200000"/>
              <a:gd name="adj2" fmla="val 526223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Arc 38"/>
          <p:cNvSpPr/>
          <p:nvPr/>
        </p:nvSpPr>
        <p:spPr>
          <a:xfrm>
            <a:off x="5277393" y="3740330"/>
            <a:ext cx="283029" cy="470265"/>
          </a:xfrm>
          <a:prstGeom prst="arc">
            <a:avLst>
              <a:gd name="adj1" fmla="val 16200000"/>
              <a:gd name="adj2" fmla="val 526223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TextBox 39"/>
          <p:cNvSpPr txBox="1"/>
          <p:nvPr/>
        </p:nvSpPr>
        <p:spPr>
          <a:xfrm>
            <a:off x="5747657" y="2244637"/>
            <a:ext cx="100148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Divide by 8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5508171" y="2614751"/>
            <a:ext cx="232954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Take natural logarithms of both sides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5625737" y="3246123"/>
            <a:ext cx="101019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Divide by 3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5551714" y="3746865"/>
            <a:ext cx="25124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Calculate (and then convert into hours and minutes)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81346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50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6" grpId="0"/>
      <p:bldP spid="27" grpId="0"/>
      <p:bldP spid="28" grpId="0"/>
      <p:bldP spid="29" grpId="0"/>
      <p:bldP spid="30" grpId="0"/>
      <p:bldP spid="31" grpId="0"/>
      <p:bldP spid="32" grpId="0" animBg="1"/>
      <p:bldP spid="33" grpId="0"/>
      <p:bldP spid="36" grpId="0" animBg="1"/>
      <p:bldP spid="37" grpId="0" animBg="1"/>
      <p:bldP spid="38" grpId="0" animBg="1"/>
      <p:bldP spid="39" grpId="0" animBg="1"/>
      <p:bldP spid="40" grpId="0"/>
      <p:bldP spid="43" grpId="0"/>
      <p:bldP spid="44" grpId="0"/>
      <p:bldP spid="4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5059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152400" y="1600200"/>
                <a:ext cx="3653246" cy="4774474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lnSpc>
                    <a:spcPct val="80000"/>
                  </a:lnSpc>
                  <a:buNone/>
                </a:pPr>
                <a:r>
                  <a:rPr lang="en-US" sz="1600" b="1" dirty="0">
                    <a:latin typeface="Comic Sans MS" pitchFamily="66" charset="0"/>
                  </a:rPr>
                  <a:t>You need to be able to use differential equations to model situations in context</a:t>
                </a: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lnSpc>
                    <a:spcPct val="80000"/>
                  </a:lnSpc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lnSpc>
                    <a:spcPct val="80000"/>
                  </a:lnSpc>
                  <a:buNone/>
                </a:pPr>
                <a:r>
                  <a:rPr lang="en-US" sz="1600" dirty="0">
                    <a:latin typeface="Comic Sans MS" pitchFamily="66" charset="0"/>
                  </a:rPr>
                  <a:t>The rate of increase of a population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US" sz="1600" dirty="0">
                    <a:latin typeface="Comic Sans MS" pitchFamily="66" charset="0"/>
                  </a:rPr>
                  <a:t> of micro organisms at time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US" sz="1600" dirty="0">
                    <a:latin typeface="Comic Sans MS" pitchFamily="66" charset="0"/>
                  </a:rPr>
                  <a:t>, in hours, is given by:</a:t>
                </a:r>
              </a:p>
              <a:p>
                <a:pPr marL="0" indent="0" algn="ctr">
                  <a:lnSpc>
                    <a:spcPct val="80000"/>
                  </a:lnSpc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lnSpc>
                    <a:spcPct val="80000"/>
                  </a:lnSpc>
                  <a:buNone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GB" sz="16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𝑑𝑃</m:t>
                        </m:r>
                      </m:num>
                      <m:den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𝑑𝑡</m:t>
                        </m:r>
                      </m:den>
                    </m:f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=3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, </m:t>
                    </m:r>
                  </m:oMath>
                </a14:m>
                <a:r>
                  <a:rPr lang="en-GB" sz="1600" dirty="0">
                    <a:latin typeface="Comic Sans MS" pitchFamily="66" charset="0"/>
                  </a:rPr>
                  <a:t>  </a:t>
                </a:r>
                <a14:m>
                  <m:oMath xmlns:m="http://schemas.openxmlformats.org/officeDocument/2006/math">
                    <m:r>
                      <a:rPr lang="en-US" sz="1600" b="0" i="1" dirty="0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sz="1600" b="0" i="1" dirty="0" smtClean="0">
                        <a:latin typeface="Cambria Math" panose="02040503050406030204" pitchFamily="18" charset="0"/>
                      </a:rPr>
                      <m:t>&gt;0</m:t>
                    </m:r>
                  </m:oMath>
                </a14:m>
                <a:endParaRPr lang="en-GB" sz="1600" dirty="0">
                  <a:latin typeface="Comic Sans MS" pitchFamily="66" charset="0"/>
                </a:endParaRPr>
              </a:p>
              <a:p>
                <a:pPr marL="0" indent="0" algn="ctr">
                  <a:lnSpc>
                    <a:spcPct val="80000"/>
                  </a:lnSpc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lnSpc>
                    <a:spcPct val="80000"/>
                  </a:lnSpc>
                  <a:buNone/>
                </a:pPr>
                <a:r>
                  <a:rPr lang="en-US" sz="1600" dirty="0">
                    <a:latin typeface="Comic Sans MS" pitchFamily="66" charset="0"/>
                  </a:rPr>
                  <a:t>Initially, the population was of size 8.</a:t>
                </a:r>
              </a:p>
              <a:p>
                <a:pPr marL="0" indent="0" algn="ctr">
                  <a:lnSpc>
                    <a:spcPct val="80000"/>
                  </a:lnSpc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lnSpc>
                    <a:spcPct val="80000"/>
                  </a:lnSpc>
                  <a:buNone/>
                </a:pPr>
                <a:r>
                  <a:rPr lang="en-US" sz="1600" dirty="0">
                    <a:latin typeface="Comic Sans MS" pitchFamily="66" charset="0"/>
                  </a:rPr>
                  <a:t>d) State one limitation of this model for large values of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lnSpc>
                    <a:spcPct val="80000"/>
                  </a:lnSpc>
                  <a:buNone/>
                </a:pPr>
                <a:endParaRPr lang="en-US" sz="16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45059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152400" y="1600200"/>
                <a:ext cx="3653246" cy="4774474"/>
              </a:xfrm>
              <a:blipFill>
                <a:blip r:embed="rId2"/>
                <a:stretch>
                  <a:fillRect l="-501" t="-1277" r="-233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Integration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8630816" y="6519446"/>
            <a:ext cx="58782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11K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1554479" y="4084318"/>
                <a:ext cx="898772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=8</m:t>
                      </m:r>
                      <m:sSup>
                        <m:sSupPr>
                          <m:ctrlP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sz="1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US" sz="1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m:rPr>
                              <m:nor/>
                            </m:rPr>
                            <a:rPr lang="en-GB" sz="1600" dirty="0">
                              <a:solidFill>
                                <a:srgbClr val="FF0000"/>
                              </a:solidFill>
                            </a:rPr>
                            <m:t> </m:t>
                          </m:r>
                        </m:sup>
                      </m:sSup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54479" y="4084318"/>
                <a:ext cx="898772" cy="246221"/>
              </a:xfrm>
              <a:prstGeom prst="rect">
                <a:avLst/>
              </a:prstGeom>
              <a:blipFill>
                <a:blip r:embed="rId3"/>
                <a:stretch>
                  <a:fillRect l="-3401" b="-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extBox 1"/>
          <p:cNvSpPr txBox="1"/>
          <p:nvPr/>
        </p:nvSpPr>
        <p:spPr>
          <a:xfrm>
            <a:off x="4070708" y="4708630"/>
            <a:ext cx="433644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FF0000"/>
                </a:solidFill>
                <a:latin typeface="Comic Sans MS" panose="030F0702030302020204" pitchFamily="66" charset="0"/>
              </a:rPr>
              <a:t>It is not possible for a population to grow exponentially forever, since they will eventually start to run out of food or space</a:t>
            </a:r>
            <a:endParaRPr lang="en-GB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99839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50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n 5"/>
          <p:cNvSpPr/>
          <p:nvPr/>
        </p:nvSpPr>
        <p:spPr>
          <a:xfrm>
            <a:off x="7380312" y="1772816"/>
            <a:ext cx="1296144" cy="1296144"/>
          </a:xfrm>
          <a:prstGeom prst="can">
            <a:avLst/>
          </a:prstGeom>
          <a:solidFill>
            <a:schemeClr val="accent1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5059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152400" y="1600200"/>
                <a:ext cx="3653246" cy="4774474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lnSpc>
                    <a:spcPct val="80000"/>
                  </a:lnSpc>
                  <a:buNone/>
                </a:pPr>
                <a:r>
                  <a:rPr lang="en-US" sz="1600" b="1" dirty="0">
                    <a:latin typeface="Comic Sans MS" pitchFamily="66" charset="0"/>
                  </a:rPr>
                  <a:t>You need to be able to use differential equations to model situations in context</a:t>
                </a: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lnSpc>
                    <a:spcPct val="80000"/>
                  </a:lnSpc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lnSpc>
                    <a:spcPct val="80000"/>
                  </a:lnSpc>
                  <a:buNone/>
                </a:pPr>
                <a:r>
                  <a:rPr lang="en-US" sz="1600" dirty="0">
                    <a:latin typeface="Comic Sans MS" pitchFamily="66" charset="0"/>
                  </a:rPr>
                  <a:t>Water in a manufacturing plant is held in a large cylindrical tank of diameter 20m</a:t>
                </a:r>
                <a:r>
                  <a:rPr lang="en-GB" sz="1600" dirty="0">
                    <a:latin typeface="Comic Sans MS" pitchFamily="66" charset="0"/>
                  </a:rPr>
                  <a:t>. Water flows out of the bottom of the tank through a tap at a rate proportional to the cube root of the volume (of the water).</a:t>
                </a:r>
              </a:p>
              <a:p>
                <a:pPr marL="0" indent="0" algn="ctr">
                  <a:lnSpc>
                    <a:spcPct val="80000"/>
                  </a:lnSpc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342900" indent="-342900" algn="ctr">
                  <a:lnSpc>
                    <a:spcPct val="80000"/>
                  </a:lnSpc>
                  <a:buAutoNum type="alphaLcParenR"/>
                </a:pPr>
                <a:r>
                  <a:rPr lang="en-US" sz="1600" dirty="0">
                    <a:latin typeface="Comic Sans MS" pitchFamily="66" charset="0"/>
                  </a:rPr>
                  <a:t>Show that after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US" sz="1600" dirty="0">
                    <a:latin typeface="Comic Sans MS" pitchFamily="66" charset="0"/>
                  </a:rPr>
                  <a:t> minutes after the tap is opened,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6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𝑑h</m:t>
                        </m:r>
                      </m:num>
                      <m:den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𝑑𝑡</m:t>
                        </m:r>
                      </m:den>
                    </m:f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=−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𝑘</m:t>
                    </m:r>
                    <m:rad>
                      <m:rad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radPr>
                      <m:deg>
                        <m:r>
                          <m:rPr>
                            <m:brk m:alnAt="7"/>
                          </m:rPr>
                          <a:rPr lang="en-US" sz="16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deg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h</m:t>
                        </m:r>
                      </m:e>
                    </m:rad>
                  </m:oMath>
                </a14:m>
                <a:r>
                  <a:rPr lang="en-GB" sz="1600" dirty="0">
                    <a:latin typeface="Comic Sans MS" pitchFamily="66" charset="0"/>
                  </a:rPr>
                  <a:t> for some constant </a:t>
                </a:r>
                <a14:m>
                  <m:oMath xmlns:m="http://schemas.openxmlformats.org/officeDocument/2006/math">
                    <m:r>
                      <a:rPr lang="en-GB" sz="1600" i="1" dirty="0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GB" sz="1600" dirty="0">
                    <a:latin typeface="Comic Sans MS" pitchFamily="66" charset="0"/>
                  </a:rPr>
                  <a:t>.</a:t>
                </a:r>
              </a:p>
              <a:p>
                <a:pPr marL="0" indent="0" algn="ctr">
                  <a:lnSpc>
                    <a:spcPct val="80000"/>
                  </a:lnSpc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lnSpc>
                    <a:spcPct val="80000"/>
                  </a:lnSpc>
                  <a:buNone/>
                </a:pPr>
                <a:r>
                  <a:rPr lang="en-US" sz="1600" dirty="0">
                    <a:latin typeface="Comic Sans MS" pitchFamily="66" charset="0"/>
                    <a:sym typeface="Wingdings" panose="05000000000000000000" pitchFamily="2" charset="2"/>
                  </a:rPr>
                  <a:t> Think back to the differentiation chapter – can we write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60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fPr>
                      <m:num>
                        <m:r>
                          <a:rPr lang="en-US" sz="16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𝑑h</m:t>
                        </m:r>
                      </m:num>
                      <m:den>
                        <m:r>
                          <a:rPr lang="en-US" sz="16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𝑑𝑡</m:t>
                        </m:r>
                      </m:den>
                    </m:f>
                  </m:oMath>
                </a14:m>
                <a:r>
                  <a:rPr lang="en-GB" sz="1600" dirty="0">
                    <a:latin typeface="Comic Sans MS" pitchFamily="66" charset="0"/>
                  </a:rPr>
                  <a:t> as a product of other differentials?</a:t>
                </a:r>
              </a:p>
            </p:txBody>
          </p:sp>
        </mc:Choice>
        <mc:Fallback xmlns="">
          <p:sp>
            <p:nvSpPr>
              <p:cNvPr id="45059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152400" y="1600200"/>
                <a:ext cx="3653246" cy="4774474"/>
              </a:xfrm>
              <a:blipFill>
                <a:blip r:embed="rId2"/>
                <a:stretch>
                  <a:fillRect l="-501" t="-1277" r="-2504" b="-76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Integration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8630816" y="6519446"/>
            <a:ext cx="58782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11K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sp>
        <p:nvSpPr>
          <p:cNvPr id="2" name="Can 1"/>
          <p:cNvSpPr/>
          <p:nvPr/>
        </p:nvSpPr>
        <p:spPr>
          <a:xfrm>
            <a:off x="7380312" y="1124744"/>
            <a:ext cx="1296144" cy="1944216"/>
          </a:xfrm>
          <a:prstGeom prst="can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7884368" y="3140968"/>
                <a:ext cx="449162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20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𝑚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84368" y="3140968"/>
                <a:ext cx="449162" cy="246221"/>
              </a:xfrm>
              <a:prstGeom prst="rect">
                <a:avLst/>
              </a:prstGeom>
              <a:blipFill>
                <a:blip r:embed="rId3"/>
                <a:stretch>
                  <a:fillRect l="-9459" r="-8108" b="-48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0" name="Straight Arrow Connector 9"/>
          <p:cNvCxnSpPr/>
          <p:nvPr/>
        </p:nvCxnSpPr>
        <p:spPr>
          <a:xfrm>
            <a:off x="7380312" y="3140968"/>
            <a:ext cx="1296144" cy="0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4580709" y="1635170"/>
                <a:ext cx="493340" cy="46750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𝑑h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80709" y="1635170"/>
                <a:ext cx="493340" cy="46750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5156773" y="1635170"/>
                <a:ext cx="299890" cy="46750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𝑑𝑉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56773" y="1635170"/>
                <a:ext cx="299890" cy="46750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5516813" y="1779186"/>
                <a:ext cx="192360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16813" y="1779186"/>
                <a:ext cx="192360" cy="246221"/>
              </a:xfrm>
              <a:prstGeom prst="rect">
                <a:avLst/>
              </a:prstGeom>
              <a:blipFill>
                <a:blip r:embed="rId6"/>
                <a:stretch>
                  <a:fillRect l="-18750" r="-1562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5732837" y="1635170"/>
                <a:ext cx="299890" cy="46750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𝑑h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𝑑𝑉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32837" y="1635170"/>
                <a:ext cx="299890" cy="46750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1" name="Straight Arrow Connector 10"/>
          <p:cNvCxnSpPr/>
          <p:nvPr/>
        </p:nvCxnSpPr>
        <p:spPr>
          <a:xfrm flipV="1">
            <a:off x="4860032" y="2204864"/>
            <a:ext cx="360040" cy="936104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flipH="1" flipV="1">
            <a:off x="5940152" y="2204864"/>
            <a:ext cx="360040" cy="936104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3851920" y="3212976"/>
            <a:ext cx="151216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We are told how the volume of water changes with respect to time…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652120" y="3212976"/>
            <a:ext cx="151216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We can also create a formula linking the volume of the water to its height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23" name="Straight Arrow Connector 22"/>
          <p:cNvCxnSpPr/>
          <p:nvPr/>
        </p:nvCxnSpPr>
        <p:spPr>
          <a:xfrm>
            <a:off x="8748464" y="1988840"/>
            <a:ext cx="0" cy="936104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8748464" y="2276872"/>
                <a:ext cx="163827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h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48464" y="2276872"/>
                <a:ext cx="163827" cy="246221"/>
              </a:xfrm>
              <a:prstGeom prst="rect">
                <a:avLst/>
              </a:prstGeom>
              <a:blipFill>
                <a:blip r:embed="rId8"/>
                <a:stretch>
                  <a:fillRect l="-29630" r="-25926" b="-7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85455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5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50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4" grpId="0"/>
      <p:bldP spid="15" grpId="0"/>
      <p:bldP spid="16" grpId="0"/>
      <p:bldP spid="17" grpId="0"/>
      <p:bldP spid="2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n 5"/>
          <p:cNvSpPr/>
          <p:nvPr/>
        </p:nvSpPr>
        <p:spPr>
          <a:xfrm>
            <a:off x="7380312" y="1772816"/>
            <a:ext cx="1296144" cy="1296144"/>
          </a:xfrm>
          <a:prstGeom prst="can">
            <a:avLst/>
          </a:prstGeom>
          <a:solidFill>
            <a:schemeClr val="accent1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5059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152400" y="1600200"/>
                <a:ext cx="3653246" cy="4774474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lnSpc>
                    <a:spcPct val="80000"/>
                  </a:lnSpc>
                  <a:buNone/>
                </a:pPr>
                <a:r>
                  <a:rPr lang="en-US" sz="1600" b="1" dirty="0">
                    <a:latin typeface="Comic Sans MS" pitchFamily="66" charset="0"/>
                  </a:rPr>
                  <a:t>You need to be able to use differential equations to model situations in context</a:t>
                </a: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lnSpc>
                    <a:spcPct val="80000"/>
                  </a:lnSpc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lnSpc>
                    <a:spcPct val="80000"/>
                  </a:lnSpc>
                  <a:buNone/>
                </a:pPr>
                <a:r>
                  <a:rPr lang="en-US" sz="1600" dirty="0">
                    <a:latin typeface="Comic Sans MS" pitchFamily="66" charset="0"/>
                  </a:rPr>
                  <a:t>Water in a manufacturing plant is held in a large cylindrical tank of diameter 20m</a:t>
                </a:r>
                <a:r>
                  <a:rPr lang="en-GB" sz="1600" dirty="0">
                    <a:latin typeface="Comic Sans MS" pitchFamily="66" charset="0"/>
                  </a:rPr>
                  <a:t>. Water flows out of the bottom of the tank through a tap at a rate proportional to the cube root of the volume (of the water).</a:t>
                </a:r>
              </a:p>
              <a:p>
                <a:pPr marL="0" indent="0" algn="ctr">
                  <a:lnSpc>
                    <a:spcPct val="80000"/>
                  </a:lnSpc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342900" indent="-342900" algn="ctr">
                  <a:lnSpc>
                    <a:spcPct val="80000"/>
                  </a:lnSpc>
                  <a:buAutoNum type="alphaLcParenR"/>
                </a:pPr>
                <a:r>
                  <a:rPr lang="en-US" sz="1600" dirty="0">
                    <a:latin typeface="Comic Sans MS" pitchFamily="66" charset="0"/>
                  </a:rPr>
                  <a:t>Show that after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US" sz="1600" dirty="0">
                    <a:latin typeface="Comic Sans MS" pitchFamily="66" charset="0"/>
                  </a:rPr>
                  <a:t> minutes after the tap is opened,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6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𝑑h</m:t>
                        </m:r>
                      </m:num>
                      <m:den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𝑑𝑡</m:t>
                        </m:r>
                      </m:den>
                    </m:f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=−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𝑘</m:t>
                    </m:r>
                    <m:rad>
                      <m:rad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radPr>
                      <m:deg>
                        <m:r>
                          <m:rPr>
                            <m:brk m:alnAt="7"/>
                          </m:rPr>
                          <a:rPr lang="en-US" sz="16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deg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h</m:t>
                        </m:r>
                      </m:e>
                    </m:rad>
                  </m:oMath>
                </a14:m>
                <a:r>
                  <a:rPr lang="en-GB" sz="1600" dirty="0">
                    <a:latin typeface="Comic Sans MS" pitchFamily="66" charset="0"/>
                  </a:rPr>
                  <a:t> for some constant </a:t>
                </a:r>
                <a14:m>
                  <m:oMath xmlns:m="http://schemas.openxmlformats.org/officeDocument/2006/math">
                    <m:r>
                      <a:rPr lang="en-GB" sz="1600" i="1" dirty="0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GB" sz="1600" dirty="0">
                    <a:latin typeface="Comic Sans MS" pitchFamily="66" charset="0"/>
                  </a:rPr>
                  <a:t>.</a:t>
                </a:r>
              </a:p>
            </p:txBody>
          </p:sp>
        </mc:Choice>
        <mc:Fallback xmlns="">
          <p:sp>
            <p:nvSpPr>
              <p:cNvPr id="45059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152400" y="1600200"/>
                <a:ext cx="3653246" cy="4774474"/>
              </a:xfrm>
              <a:blipFill>
                <a:blip r:embed="rId2"/>
                <a:stretch>
                  <a:fillRect l="-501" t="-1277" r="-250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Integration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8630816" y="6519446"/>
            <a:ext cx="58782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11K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sp>
        <p:nvSpPr>
          <p:cNvPr id="2" name="Can 1"/>
          <p:cNvSpPr/>
          <p:nvPr/>
        </p:nvSpPr>
        <p:spPr>
          <a:xfrm>
            <a:off x="7380312" y="1124744"/>
            <a:ext cx="1296144" cy="1944216"/>
          </a:xfrm>
          <a:prstGeom prst="can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4" name="Straight Arrow Connector 3"/>
          <p:cNvCxnSpPr/>
          <p:nvPr/>
        </p:nvCxnSpPr>
        <p:spPr>
          <a:xfrm>
            <a:off x="8748464" y="1988840"/>
            <a:ext cx="0" cy="936104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7884368" y="3140968"/>
                <a:ext cx="449162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20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𝑚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84368" y="3140968"/>
                <a:ext cx="449162" cy="246221"/>
              </a:xfrm>
              <a:prstGeom prst="rect">
                <a:avLst/>
              </a:prstGeom>
              <a:blipFill>
                <a:blip r:embed="rId3"/>
                <a:stretch>
                  <a:fillRect l="-9459" r="-8108" b="-48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0" name="Straight Arrow Connector 9"/>
          <p:cNvCxnSpPr/>
          <p:nvPr/>
        </p:nvCxnSpPr>
        <p:spPr>
          <a:xfrm>
            <a:off x="7380312" y="3140968"/>
            <a:ext cx="1296144" cy="0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8748464" y="2276872"/>
                <a:ext cx="163827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h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48464" y="2276872"/>
                <a:ext cx="163827" cy="246221"/>
              </a:xfrm>
              <a:prstGeom prst="rect">
                <a:avLst/>
              </a:prstGeom>
              <a:blipFill>
                <a:blip r:embed="rId4"/>
                <a:stretch>
                  <a:fillRect l="-29630" r="-25926" b="-7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4139952" y="3140968"/>
                <a:ext cx="891206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𝑟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h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39952" y="3140968"/>
                <a:ext cx="891206" cy="246221"/>
              </a:xfrm>
              <a:prstGeom prst="rect">
                <a:avLst/>
              </a:prstGeom>
              <a:blipFill>
                <a:blip r:embed="rId5"/>
                <a:stretch>
                  <a:fillRect l="-4795" r="-4795" b="-48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4139952" y="3573016"/>
                <a:ext cx="1185389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(10)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h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39952" y="3573016"/>
                <a:ext cx="1185389" cy="246221"/>
              </a:xfrm>
              <a:prstGeom prst="rect">
                <a:avLst/>
              </a:prstGeom>
              <a:blipFill>
                <a:blip r:embed="rId6"/>
                <a:stretch>
                  <a:fillRect l="-3077" r="-3077" b="-3170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4139952" y="4005064"/>
                <a:ext cx="1029769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=100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h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39952" y="4005064"/>
                <a:ext cx="1029769" cy="246221"/>
              </a:xfrm>
              <a:prstGeom prst="rect">
                <a:avLst/>
              </a:prstGeom>
              <a:blipFill>
                <a:blip r:embed="rId7"/>
                <a:stretch>
                  <a:fillRect l="-3550" r="-3550" b="-7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3995936" y="4437112"/>
                <a:ext cx="1152128" cy="46750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𝑑𝑉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𝑑h</m:t>
                          </m:r>
                        </m:den>
                      </m:f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=100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95936" y="4437112"/>
                <a:ext cx="1152128" cy="467500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3995936" y="5085184"/>
                <a:ext cx="1152128" cy="48385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𝑑h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𝑑𝑉</m:t>
                          </m:r>
                        </m:den>
                      </m:f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100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95936" y="5085184"/>
                <a:ext cx="1152128" cy="483850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Arc 25"/>
          <p:cNvSpPr/>
          <p:nvPr/>
        </p:nvSpPr>
        <p:spPr>
          <a:xfrm>
            <a:off x="5292080" y="3284985"/>
            <a:ext cx="288032" cy="432048"/>
          </a:xfrm>
          <a:prstGeom prst="arc">
            <a:avLst>
              <a:gd name="adj1" fmla="val 16200000"/>
              <a:gd name="adj2" fmla="val 526223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5580112" y="3284984"/>
                <a:ext cx="1152128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FF0000"/>
                    </a:solidFill>
                    <a:latin typeface="Comic Sans MS" pitchFamily="66" charset="0"/>
                  </a:rPr>
                  <a:t>Sub in </a:t>
                </a:r>
                <a14:m>
                  <m:oMath xmlns:m="http://schemas.openxmlformats.org/officeDocument/2006/math">
                    <m:r>
                      <a:rPr lang="en-US" sz="12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𝑟</m:t>
                    </m:r>
                    <m:r>
                      <a:rPr lang="en-US" sz="12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=10</m:t>
                    </m:r>
                  </m:oMath>
                </a14:m>
                <a:endParaRPr lang="en-GB" sz="12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80112" y="3284984"/>
                <a:ext cx="1152128" cy="276999"/>
              </a:xfrm>
              <a:prstGeom prst="rect">
                <a:avLst/>
              </a:prstGeom>
              <a:blipFill>
                <a:blip r:embed="rId10"/>
                <a:stretch>
                  <a:fillRect t="-2222" b="-177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Arc 27"/>
          <p:cNvSpPr/>
          <p:nvPr/>
        </p:nvSpPr>
        <p:spPr>
          <a:xfrm>
            <a:off x="5220072" y="3717032"/>
            <a:ext cx="288032" cy="432048"/>
          </a:xfrm>
          <a:prstGeom prst="arc">
            <a:avLst>
              <a:gd name="adj1" fmla="val 16200000"/>
              <a:gd name="adj2" fmla="val 526223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Arc 28"/>
          <p:cNvSpPr/>
          <p:nvPr/>
        </p:nvSpPr>
        <p:spPr>
          <a:xfrm>
            <a:off x="5076056" y="4221088"/>
            <a:ext cx="288032" cy="432048"/>
          </a:xfrm>
          <a:prstGeom prst="arc">
            <a:avLst>
              <a:gd name="adj1" fmla="val 16200000"/>
              <a:gd name="adj2" fmla="val 526223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Arc 29"/>
          <p:cNvSpPr/>
          <p:nvPr/>
        </p:nvSpPr>
        <p:spPr>
          <a:xfrm>
            <a:off x="5004048" y="4725144"/>
            <a:ext cx="288032" cy="576064"/>
          </a:xfrm>
          <a:prstGeom prst="arc">
            <a:avLst>
              <a:gd name="adj1" fmla="val 16200000"/>
              <a:gd name="adj2" fmla="val 526223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TextBox 30"/>
          <p:cNvSpPr txBox="1"/>
          <p:nvPr/>
        </p:nvSpPr>
        <p:spPr>
          <a:xfrm>
            <a:off x="5292080" y="3789040"/>
            <a:ext cx="11521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Simplify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5292080" y="4293096"/>
            <a:ext cx="122413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Differentiate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5292080" y="4869160"/>
            <a:ext cx="7200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Invert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683568" y="5373216"/>
                <a:ext cx="1152128" cy="48385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𝑑h</m:t>
                          </m:r>
                        </m:num>
                        <m:den>
                          <m: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𝑑𝑉</m:t>
                          </m:r>
                        </m:den>
                      </m:f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100</m:t>
                          </m:r>
                          <m: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den>
                      </m:f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3568" y="5373216"/>
                <a:ext cx="1152128" cy="483850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4580709" y="1635170"/>
                <a:ext cx="493340" cy="46750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𝑑h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80709" y="1635170"/>
                <a:ext cx="493340" cy="467500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5156773" y="1635170"/>
                <a:ext cx="299890" cy="46750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𝑑𝑉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56773" y="1635170"/>
                <a:ext cx="299890" cy="467500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5516813" y="1779186"/>
                <a:ext cx="192360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16813" y="1779186"/>
                <a:ext cx="192360" cy="246221"/>
              </a:xfrm>
              <a:prstGeom prst="rect">
                <a:avLst/>
              </a:prstGeom>
              <a:blipFill>
                <a:blip r:embed="rId14"/>
                <a:stretch>
                  <a:fillRect l="-18750" r="-1562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5732837" y="1635170"/>
                <a:ext cx="299890" cy="46750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𝑑h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𝑑𝑉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32837" y="1635170"/>
                <a:ext cx="299890" cy="467500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780617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21" grpId="0"/>
      <p:bldP spid="23" grpId="0"/>
      <p:bldP spid="24" grpId="0"/>
      <p:bldP spid="25" grpId="0"/>
      <p:bldP spid="26" grpId="0" animBg="1"/>
      <p:bldP spid="27" grpId="0"/>
      <p:bldP spid="28" grpId="0" animBg="1"/>
      <p:bldP spid="29" grpId="0" animBg="1"/>
      <p:bldP spid="30" grpId="0" animBg="1"/>
      <p:bldP spid="31" grpId="0"/>
      <p:bldP spid="32" grpId="0"/>
      <p:bldP spid="33" grpId="0"/>
      <p:bldP spid="3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n 5"/>
          <p:cNvSpPr/>
          <p:nvPr/>
        </p:nvSpPr>
        <p:spPr>
          <a:xfrm>
            <a:off x="7380312" y="1772816"/>
            <a:ext cx="1296144" cy="1296144"/>
          </a:xfrm>
          <a:prstGeom prst="can">
            <a:avLst/>
          </a:prstGeom>
          <a:solidFill>
            <a:schemeClr val="accent1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5059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152400" y="1600200"/>
                <a:ext cx="3653246" cy="4774474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lnSpc>
                    <a:spcPct val="80000"/>
                  </a:lnSpc>
                  <a:buNone/>
                </a:pPr>
                <a:r>
                  <a:rPr lang="en-US" sz="1600" b="1" dirty="0">
                    <a:latin typeface="Comic Sans MS" pitchFamily="66" charset="0"/>
                  </a:rPr>
                  <a:t>You need to be able to use differential equations to model situations in context</a:t>
                </a: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lnSpc>
                    <a:spcPct val="80000"/>
                  </a:lnSpc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lnSpc>
                    <a:spcPct val="80000"/>
                  </a:lnSpc>
                  <a:buNone/>
                </a:pPr>
                <a:r>
                  <a:rPr lang="en-US" sz="1600" dirty="0">
                    <a:latin typeface="Comic Sans MS" pitchFamily="66" charset="0"/>
                  </a:rPr>
                  <a:t>Water in a manufacturing plant is held in a large cylindrical tank of diameter 20m</a:t>
                </a:r>
                <a:r>
                  <a:rPr lang="en-GB" sz="1600" dirty="0">
                    <a:latin typeface="Comic Sans MS" pitchFamily="66" charset="0"/>
                  </a:rPr>
                  <a:t>. Water flows out of the bottom of the tank through a tap at a rate proportional to the cube root of the volume (of the water).</a:t>
                </a:r>
              </a:p>
              <a:p>
                <a:pPr marL="0" indent="0" algn="ctr">
                  <a:lnSpc>
                    <a:spcPct val="80000"/>
                  </a:lnSpc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342900" indent="-342900" algn="ctr">
                  <a:lnSpc>
                    <a:spcPct val="80000"/>
                  </a:lnSpc>
                  <a:buAutoNum type="alphaLcParenR"/>
                </a:pPr>
                <a:r>
                  <a:rPr lang="en-US" sz="1600" dirty="0">
                    <a:latin typeface="Comic Sans MS" pitchFamily="66" charset="0"/>
                  </a:rPr>
                  <a:t>Show that after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US" sz="1600" dirty="0">
                    <a:latin typeface="Comic Sans MS" pitchFamily="66" charset="0"/>
                  </a:rPr>
                  <a:t> minutes after the tap is opened,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6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𝑑h</m:t>
                        </m:r>
                      </m:num>
                      <m:den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𝑑𝑡</m:t>
                        </m:r>
                      </m:den>
                    </m:f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=−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𝑘</m:t>
                    </m:r>
                    <m:rad>
                      <m:rad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radPr>
                      <m:deg>
                        <m:r>
                          <m:rPr>
                            <m:brk m:alnAt="7"/>
                          </m:rPr>
                          <a:rPr lang="en-US" sz="16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deg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h</m:t>
                        </m:r>
                      </m:e>
                    </m:rad>
                  </m:oMath>
                </a14:m>
                <a:r>
                  <a:rPr lang="en-GB" sz="1600" dirty="0">
                    <a:latin typeface="Comic Sans MS" pitchFamily="66" charset="0"/>
                  </a:rPr>
                  <a:t> for some constant </a:t>
                </a:r>
                <a14:m>
                  <m:oMath xmlns:m="http://schemas.openxmlformats.org/officeDocument/2006/math">
                    <m:r>
                      <a:rPr lang="en-GB" sz="1600" i="1" dirty="0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GB" sz="1600" dirty="0">
                    <a:latin typeface="Comic Sans MS" pitchFamily="66" charset="0"/>
                  </a:rPr>
                  <a:t>.</a:t>
                </a:r>
              </a:p>
            </p:txBody>
          </p:sp>
        </mc:Choice>
        <mc:Fallback xmlns="">
          <p:sp>
            <p:nvSpPr>
              <p:cNvPr id="45059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152400" y="1600200"/>
                <a:ext cx="3653246" cy="4774474"/>
              </a:xfrm>
              <a:blipFill>
                <a:blip r:embed="rId2"/>
                <a:stretch>
                  <a:fillRect l="-501" t="-1277" r="-250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Integration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8630816" y="6519446"/>
            <a:ext cx="58782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11K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sp>
        <p:nvSpPr>
          <p:cNvPr id="2" name="Can 1"/>
          <p:cNvSpPr/>
          <p:nvPr/>
        </p:nvSpPr>
        <p:spPr>
          <a:xfrm>
            <a:off x="7380312" y="1124744"/>
            <a:ext cx="1296144" cy="1944216"/>
          </a:xfrm>
          <a:prstGeom prst="can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4" name="Straight Arrow Connector 3"/>
          <p:cNvCxnSpPr/>
          <p:nvPr/>
        </p:nvCxnSpPr>
        <p:spPr>
          <a:xfrm>
            <a:off x="8748464" y="1988840"/>
            <a:ext cx="0" cy="936104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7884368" y="3140968"/>
                <a:ext cx="449162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20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𝑚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84368" y="3140968"/>
                <a:ext cx="449162" cy="246221"/>
              </a:xfrm>
              <a:prstGeom prst="rect">
                <a:avLst/>
              </a:prstGeom>
              <a:blipFill>
                <a:blip r:embed="rId3"/>
                <a:stretch>
                  <a:fillRect l="-9459" r="-8108" b="-48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0" name="Straight Arrow Connector 9"/>
          <p:cNvCxnSpPr/>
          <p:nvPr/>
        </p:nvCxnSpPr>
        <p:spPr>
          <a:xfrm>
            <a:off x="7380312" y="3140968"/>
            <a:ext cx="1296144" cy="0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8748464" y="2276872"/>
                <a:ext cx="163827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h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48464" y="2276872"/>
                <a:ext cx="163827" cy="246221"/>
              </a:xfrm>
              <a:prstGeom prst="rect">
                <a:avLst/>
              </a:prstGeom>
              <a:blipFill>
                <a:blip r:embed="rId4"/>
                <a:stretch>
                  <a:fillRect l="-29630" r="-25926" b="-7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683568" y="5373216"/>
                <a:ext cx="1152128" cy="48385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𝑑h</m:t>
                          </m:r>
                        </m:num>
                        <m:den>
                          <m: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𝑑𝑉</m:t>
                          </m:r>
                        </m:den>
                      </m:f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100</m:t>
                          </m:r>
                          <m: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den>
                      </m:f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3568" y="5373216"/>
                <a:ext cx="1152128" cy="48385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4393150" y="3316830"/>
                <a:ext cx="510781" cy="46750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𝑑𝑉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93150" y="3316830"/>
                <a:ext cx="510781" cy="46750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" name="Straight Connector 8"/>
          <p:cNvCxnSpPr/>
          <p:nvPr/>
        </p:nvCxnSpPr>
        <p:spPr>
          <a:xfrm>
            <a:off x="1813723" y="3231948"/>
            <a:ext cx="1800200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381163" y="3419184"/>
            <a:ext cx="3163226" cy="3285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368100" y="3632544"/>
            <a:ext cx="3163226" cy="3285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426720" y="3849189"/>
            <a:ext cx="2342606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4005941" y="3858061"/>
                <a:ext cx="4720046" cy="206550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So the rate of flow of water over time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1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140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14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𝑑𝑉</m:t>
                            </m:r>
                          </m:num>
                          <m:den>
                            <m:r>
                              <a:rPr lang="en-US" sz="14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𝑑𝑡</m:t>
                            </m:r>
                          </m:den>
                        </m:f>
                      </m:e>
                    </m:d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is proportional to the cube root of the volume remaining</a:t>
                </a:r>
              </a:p>
              <a:p>
                <a:pPr algn="ctr"/>
                <a:endParaRPr lang="en-US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  <a:p>
                <a:pPr marL="285750" indent="-285750" algn="ctr">
                  <a:buFont typeface="Wingdings" panose="05000000000000000000" pitchFamily="2" charset="2"/>
                  <a:buChar char="à"/>
                </a:pPr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This means that the rate of flow can be written as </a:t>
                </a:r>
                <a14:m>
                  <m:oMath xmlns:m="http://schemas.openxmlformats.org/officeDocument/2006/math">
                    <m:r>
                      <a:rPr lang="en-US" sz="1400" b="0" i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−</m:t>
                    </m:r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𝑐</m:t>
                    </m:r>
                    <m:rad>
                      <m:radPr>
                        <m:ctrlP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radPr>
                      <m:deg>
                        <m:r>
                          <m:rPr>
                            <m:brk m:alnAt="7"/>
                          </m:rP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3</m:t>
                        </m:r>
                      </m:deg>
                      <m:e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𝑉</m:t>
                        </m:r>
                      </m:e>
                    </m:rad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where </a:t>
                </a:r>
                <a14:m>
                  <m:oMath xmlns:m="http://schemas.openxmlformats.org/officeDocument/2006/math">
                    <m:r>
                      <a:rPr lang="en-US" sz="1400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is a constant to be found, and </a:t>
                </a:r>
                <a14:m>
                  <m:oMath xmlns:m="http://schemas.openxmlformats.org/officeDocument/2006/math">
                    <m:r>
                      <a:rPr lang="en-GB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𝑉</m:t>
                    </m:r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is the volume remaining </a:t>
                </a:r>
              </a:p>
              <a:p>
                <a:pPr marL="285750" indent="-285750" algn="ctr">
                  <a:buFont typeface="Wingdings" panose="05000000000000000000" pitchFamily="2" charset="2"/>
                  <a:buChar char="à"/>
                </a:pPr>
                <a:endParaRPr lang="en-US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  <a:p>
                <a:pPr marL="285750" indent="-285750" algn="ctr">
                  <a:buFont typeface="Wingdings" panose="05000000000000000000" pitchFamily="2" charset="2"/>
                  <a:buChar char="à"/>
                </a:pPr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It is negative since the rate of flow will be decreasing</a:t>
                </a:r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05941" y="3858061"/>
                <a:ext cx="4720046" cy="2065502"/>
              </a:xfrm>
              <a:prstGeom prst="rect">
                <a:avLst/>
              </a:prstGeom>
              <a:blipFill>
                <a:blip r:embed="rId7"/>
                <a:stretch>
                  <a:fillRect r="-3101" b="-413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4928727" y="3425687"/>
                <a:ext cx="594009" cy="27366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𝑐</m:t>
                      </m:r>
                      <m:rad>
                        <m:radPr>
                          <m:ctrlPr>
                            <a:rPr lang="en-US" sz="160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>
                          <m:r>
                            <m:rPr>
                              <m:brk m:alnAt="7"/>
                            </m:rP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g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</m:ra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28727" y="3425687"/>
                <a:ext cx="594009" cy="273665"/>
              </a:xfrm>
              <a:prstGeom prst="rect">
                <a:avLst/>
              </a:prstGeom>
              <a:blipFill>
                <a:blip r:embed="rId8"/>
                <a:stretch>
                  <a:fillRect l="-2062" r="-7216" b="-444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4384440" y="3961264"/>
                <a:ext cx="1440202" cy="46750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𝑑𝑉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𝑐</m:t>
                      </m:r>
                      <m:rad>
                        <m:rad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radPr>
                        <m:deg>
                          <m:r>
                            <m:rPr>
                              <m:brk m:alnAt="7"/>
                            </m:rPr>
                            <a:rPr lang="en-US" sz="1600" i="1">
                              <a:latin typeface="Cambria Math" panose="02040503050406030204" pitchFamily="18" charset="0"/>
                            </a:rPr>
                            <m:t>3</m:t>
                          </m:r>
                        </m:deg>
                        <m:e>
                          <m:sSup>
                            <m:sSupPr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  <m: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</m:ra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84440" y="3961264"/>
                <a:ext cx="1440202" cy="467500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4397502" y="4592635"/>
                <a:ext cx="1734386" cy="46750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𝑑𝑉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𝑐</m:t>
                      </m:r>
                      <m:rad>
                        <m:rad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radPr>
                        <m:deg>
                          <m:r>
                            <m:rPr>
                              <m:brk m:alnAt="7"/>
                            </m:rPr>
                            <a:rPr lang="en-US" sz="1600" i="1">
                              <a:latin typeface="Cambria Math" panose="02040503050406030204" pitchFamily="18" charset="0"/>
                            </a:rPr>
                            <m:t>3</m:t>
                          </m:r>
                        </m:deg>
                        <m:e>
                          <m:sSup>
                            <m:sSupPr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(10)</m:t>
                              </m:r>
                            </m:e>
                            <m:sup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</m:ra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97502" y="4592635"/>
                <a:ext cx="1734386" cy="467500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4410566" y="5215298"/>
                <a:ext cx="1561133" cy="46750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𝑑𝑉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𝑐</m:t>
                      </m:r>
                      <m:rad>
                        <m:rad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radPr>
                        <m:deg>
                          <m:r>
                            <m:rPr>
                              <m:brk m:alnAt="7"/>
                            </m:rPr>
                            <a:rPr lang="en-US" sz="1600" i="1">
                              <a:latin typeface="Cambria Math" panose="02040503050406030204" pitchFamily="18" charset="0"/>
                            </a:rPr>
                            <m:t>3</m:t>
                          </m:r>
                        </m:deg>
                        <m:e>
                          <m:r>
                            <a:rPr lang="en-US" sz="160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00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</m:ra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0566" y="5215298"/>
                <a:ext cx="1561133" cy="467500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8" name="Arc 47"/>
          <p:cNvSpPr/>
          <p:nvPr/>
        </p:nvSpPr>
        <p:spPr>
          <a:xfrm>
            <a:off x="5791198" y="3570515"/>
            <a:ext cx="252551" cy="613955"/>
          </a:xfrm>
          <a:prstGeom prst="arc">
            <a:avLst>
              <a:gd name="adj1" fmla="val 16200000"/>
              <a:gd name="adj2" fmla="val 526223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5943600" y="3607529"/>
                <a:ext cx="2512422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FF0000"/>
                    </a:solidFill>
                    <a:latin typeface="Comic Sans MS" pitchFamily="66" charset="0"/>
                  </a:rPr>
                  <a:t>Replace </a:t>
                </a:r>
                <a14:m>
                  <m:oMath xmlns:m="http://schemas.openxmlformats.org/officeDocument/2006/math">
                    <m:r>
                      <a:rPr lang="en-US" sz="12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𝑉</m:t>
                    </m:r>
                  </m:oMath>
                </a14:m>
                <a:r>
                  <a:rPr lang="en-US" sz="1200" dirty="0">
                    <a:solidFill>
                      <a:srgbClr val="FF0000"/>
                    </a:solidFill>
                    <a:latin typeface="Comic Sans MS" pitchFamily="66" charset="0"/>
                  </a:rPr>
                  <a:t> with the expression for volume in terms of </a:t>
                </a:r>
                <a14:m>
                  <m:oMath xmlns:m="http://schemas.openxmlformats.org/officeDocument/2006/math">
                    <m:r>
                      <a:rPr lang="en-US" sz="12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h</m:t>
                    </m:r>
                  </m:oMath>
                </a14:m>
                <a:endParaRPr lang="en-GB" sz="12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43600" y="3607529"/>
                <a:ext cx="2512422" cy="461665"/>
              </a:xfrm>
              <a:prstGeom prst="rect">
                <a:avLst/>
              </a:prstGeom>
              <a:blipFill>
                <a:blip r:embed="rId12"/>
                <a:stretch>
                  <a:fillRect t="-1316" b="-92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0" name="Arc 49"/>
          <p:cNvSpPr/>
          <p:nvPr/>
        </p:nvSpPr>
        <p:spPr>
          <a:xfrm>
            <a:off x="6109061" y="4210595"/>
            <a:ext cx="252551" cy="613955"/>
          </a:xfrm>
          <a:prstGeom prst="arc">
            <a:avLst>
              <a:gd name="adj1" fmla="val 16200000"/>
              <a:gd name="adj2" fmla="val 526223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" name="Arc 50"/>
          <p:cNvSpPr/>
          <p:nvPr/>
        </p:nvSpPr>
        <p:spPr>
          <a:xfrm>
            <a:off x="6091644" y="4820196"/>
            <a:ext cx="252551" cy="613955"/>
          </a:xfrm>
          <a:prstGeom prst="arc">
            <a:avLst>
              <a:gd name="adj1" fmla="val 16200000"/>
              <a:gd name="adj2" fmla="val 526223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2002646" y="5376406"/>
                <a:ext cx="1561133" cy="46750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𝑑𝑉</m:t>
                          </m:r>
                        </m:num>
                        <m:den>
                          <m: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𝑐</m:t>
                      </m:r>
                      <m:rad>
                        <m:radPr>
                          <m:ctrlPr>
                            <a:rPr lang="en-US" sz="1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>
                          <m:r>
                            <m:rPr>
                              <m:brk m:alnAt="7"/>
                            </m:rPr>
                            <a:rPr lang="en-US" sz="1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deg>
                        <m:e>
                          <m:r>
                            <a:rPr lang="en-US" sz="16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00</m:t>
                          </m:r>
                          <m: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  <m:r>
                            <a:rPr lang="en-US" sz="1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</m:rad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02646" y="5376406"/>
                <a:ext cx="1561133" cy="467500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6344195" y="4339049"/>
                <a:ext cx="1171303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FF0000"/>
                    </a:solidFill>
                    <a:latin typeface="Comic Sans MS" pitchFamily="66" charset="0"/>
                  </a:rPr>
                  <a:t>Sub in </a:t>
                </a:r>
                <a14:m>
                  <m:oMath xmlns:m="http://schemas.openxmlformats.org/officeDocument/2006/math">
                    <m:r>
                      <a:rPr lang="en-US" sz="12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𝑟</m:t>
                    </m:r>
                    <m:r>
                      <a:rPr lang="en-US" sz="12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=10</m:t>
                    </m:r>
                  </m:oMath>
                </a14:m>
                <a:endParaRPr lang="en-GB" sz="12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44195" y="4339049"/>
                <a:ext cx="1171303" cy="276999"/>
              </a:xfrm>
              <a:prstGeom prst="rect">
                <a:avLst/>
              </a:prstGeom>
              <a:blipFill>
                <a:blip r:embed="rId14"/>
                <a:stretch>
                  <a:fillRect t="-2222" b="-177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4" name="TextBox 53"/>
          <p:cNvSpPr txBox="1"/>
          <p:nvPr/>
        </p:nvSpPr>
        <p:spPr>
          <a:xfrm>
            <a:off x="6148252" y="4979127"/>
            <a:ext cx="117130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Simplify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cxnSp>
        <p:nvCxnSpPr>
          <p:cNvPr id="55" name="Straight Arrow Connector 54"/>
          <p:cNvCxnSpPr/>
          <p:nvPr/>
        </p:nvCxnSpPr>
        <p:spPr>
          <a:xfrm flipH="1" flipV="1">
            <a:off x="2813686" y="5824130"/>
            <a:ext cx="208188" cy="297996"/>
          </a:xfrm>
          <a:prstGeom prst="straightConnector1">
            <a:avLst/>
          </a:prstGeom>
          <a:ln w="2540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/>
              <p:cNvSpPr txBox="1"/>
              <p:nvPr/>
            </p:nvSpPr>
            <p:spPr>
              <a:xfrm>
                <a:off x="1251585" y="6134644"/>
                <a:ext cx="4810125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0000FF"/>
                    </a:solidFill>
                    <a:latin typeface="Comic Sans MS" pitchFamily="66" charset="0"/>
                  </a:rPr>
                  <a:t>Be careful here – it is not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40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b="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p>
                        <m:r>
                          <a:rPr lang="en-US" sz="1400" b="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US" sz="1400" dirty="0">
                    <a:solidFill>
                      <a:srgbClr val="0000FF"/>
                    </a:solidFill>
                    <a:latin typeface="Comic Sans MS" pitchFamily="66" charset="0"/>
                  </a:rPr>
                  <a:t>, the 3 is part of the cube root! </a:t>
                </a:r>
                <a:endParaRPr lang="en-GB" sz="1400" dirty="0">
                  <a:solidFill>
                    <a:srgbClr val="0000FF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56" name="TextBox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51585" y="6134644"/>
                <a:ext cx="4810125" cy="523220"/>
              </a:xfrm>
              <a:prstGeom prst="rect">
                <a:avLst/>
              </a:prstGeom>
              <a:blipFill>
                <a:blip r:embed="rId15"/>
                <a:stretch>
                  <a:fillRect t="-1163" r="-127" b="-1162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Box 56"/>
              <p:cNvSpPr txBox="1"/>
              <p:nvPr/>
            </p:nvSpPr>
            <p:spPr>
              <a:xfrm>
                <a:off x="4580709" y="1635170"/>
                <a:ext cx="493340" cy="46750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𝑑h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7" name="TextBox 5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80709" y="1635170"/>
                <a:ext cx="493340" cy="467500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57"/>
              <p:cNvSpPr txBox="1"/>
              <p:nvPr/>
            </p:nvSpPr>
            <p:spPr>
              <a:xfrm>
                <a:off x="5156773" y="1635170"/>
                <a:ext cx="299890" cy="46750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𝑑𝑉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8" name="TextBox 5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56773" y="1635170"/>
                <a:ext cx="299890" cy="467500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Box 58"/>
              <p:cNvSpPr txBox="1"/>
              <p:nvPr/>
            </p:nvSpPr>
            <p:spPr>
              <a:xfrm>
                <a:off x="5516813" y="1779186"/>
                <a:ext cx="192360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9" name="TextBox 5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16813" y="1779186"/>
                <a:ext cx="192360" cy="246221"/>
              </a:xfrm>
              <a:prstGeom prst="rect">
                <a:avLst/>
              </a:prstGeom>
              <a:blipFill>
                <a:blip r:embed="rId18"/>
                <a:stretch>
                  <a:fillRect l="-18750" r="-1562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0" name="TextBox 59"/>
              <p:cNvSpPr txBox="1"/>
              <p:nvPr/>
            </p:nvSpPr>
            <p:spPr>
              <a:xfrm>
                <a:off x="5732837" y="1635170"/>
                <a:ext cx="299890" cy="46750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𝑑h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𝑑𝑉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0" name="TextBox 5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32837" y="1635170"/>
                <a:ext cx="299890" cy="467500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154807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4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5" dur="500"/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8" dur="500"/>
                                        <p:tgtEl>
                                          <p:spTgt spid="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1" dur="500"/>
                                        <p:tgtEl>
                                          <p:spTgt spid="4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6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9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/>
      <p:bldP spid="40" grpId="0" build="allAtOnce"/>
      <p:bldP spid="43" grpId="0"/>
      <p:bldP spid="45" grpId="0"/>
      <p:bldP spid="46" grpId="0"/>
      <p:bldP spid="47" grpId="0"/>
      <p:bldP spid="48" grpId="0" animBg="1"/>
      <p:bldP spid="49" grpId="0"/>
      <p:bldP spid="50" grpId="0" animBg="1"/>
      <p:bldP spid="51" grpId="0" animBg="1"/>
      <p:bldP spid="52" grpId="0"/>
      <p:bldP spid="53" grpId="0"/>
      <p:bldP spid="54" grpId="0"/>
      <p:bldP spid="56" grpId="0"/>
      <p:bldP spid="56" grpId="1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3" ma:contentTypeDescription="Create a new document." ma:contentTypeScope="" ma:versionID="23bc477752390507dc2cffcd22a104a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8007d9db6d91cd99dd6d826ae72dde73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59CFB7A3-058A-47E4-97E3-292F48EEBBC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06FC069-3D92-4593-9C83-ED3002EDD25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9B54FB6-CB3A-4105-BB4F-529014C51EC5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78db98b4-7c56-4667-9532-fea666d1edab"/>
    <ds:schemaRef ds:uri="00eee050-7eda-4a68-8825-514e694f5f09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3186</TotalTime>
  <Words>2747</Words>
  <Application>Microsoft Office PowerPoint</Application>
  <PresentationFormat>On-screen Show (4:3)</PresentationFormat>
  <Paragraphs>293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2" baseType="lpstr">
      <vt:lpstr>Arial</vt:lpstr>
      <vt:lpstr>Calibri</vt:lpstr>
      <vt:lpstr>Calibri Light</vt:lpstr>
      <vt:lpstr>Cambria Math</vt:lpstr>
      <vt:lpstr>Comic Sans MS</vt:lpstr>
      <vt:lpstr>Pagoda SF</vt:lpstr>
      <vt:lpstr>Wingdings</vt:lpstr>
      <vt:lpstr>Office Theme</vt:lpstr>
      <vt:lpstr>PowerPoint Presentation</vt:lpstr>
      <vt:lpstr>Integration</vt:lpstr>
      <vt:lpstr>Integration</vt:lpstr>
      <vt:lpstr>Integration</vt:lpstr>
      <vt:lpstr>Integration</vt:lpstr>
      <vt:lpstr>Integration</vt:lpstr>
      <vt:lpstr>Integration</vt:lpstr>
      <vt:lpstr>Integration</vt:lpstr>
      <vt:lpstr>Integration</vt:lpstr>
      <vt:lpstr>Integration</vt:lpstr>
      <vt:lpstr>Integration</vt:lpstr>
      <vt:lpstr>Integration</vt:lpstr>
      <vt:lpstr>Integration</vt:lpstr>
      <vt:lpstr>Integration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VMUSER</dc:creator>
  <cp:lastModifiedBy>Gareth Westwater</cp:lastModifiedBy>
  <cp:revision>783</cp:revision>
  <dcterms:created xsi:type="dcterms:W3CDTF">2018-04-30T00:32:33Z</dcterms:created>
  <dcterms:modified xsi:type="dcterms:W3CDTF">2020-12-15T07:43:16Z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