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9"/>
  </p:notesMasterIdLst>
  <p:sldIdLst>
    <p:sldId id="370" r:id="rId5"/>
    <p:sldId id="371" r:id="rId6"/>
    <p:sldId id="449" r:id="rId7"/>
    <p:sldId id="450" r:id="rId8"/>
    <p:sldId id="451" r:id="rId9"/>
    <p:sldId id="452" r:id="rId10"/>
    <p:sldId id="448" r:id="rId11"/>
    <p:sldId id="453" r:id="rId12"/>
    <p:sldId id="454" r:id="rId13"/>
    <p:sldId id="455" r:id="rId14"/>
    <p:sldId id="456" r:id="rId15"/>
    <p:sldId id="457" r:id="rId16"/>
    <p:sldId id="458" r:id="rId17"/>
    <p:sldId id="459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33"/>
    <a:srgbClr val="CC0000"/>
    <a:srgbClr val="E6C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6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3.png"/><Relationship Id="rId13" Type="http://schemas.openxmlformats.org/officeDocument/2006/relationships/image" Target="../media/image688.png"/><Relationship Id="rId18" Type="http://schemas.openxmlformats.org/officeDocument/2006/relationships/image" Target="../media/image661.png"/><Relationship Id="rId3" Type="http://schemas.openxmlformats.org/officeDocument/2006/relationships/image" Target="../media/image658.png"/><Relationship Id="rId21" Type="http://schemas.openxmlformats.org/officeDocument/2006/relationships/image" Target="../media/image692.png"/><Relationship Id="rId7" Type="http://schemas.openxmlformats.org/officeDocument/2006/relationships/image" Target="../media/image682.png"/><Relationship Id="rId12" Type="http://schemas.openxmlformats.org/officeDocument/2006/relationships/image" Target="../media/image687.png"/><Relationship Id="rId17" Type="http://schemas.openxmlformats.org/officeDocument/2006/relationships/image" Target="../media/image660.png"/><Relationship Id="rId2" Type="http://schemas.openxmlformats.org/officeDocument/2006/relationships/image" Target="../media/image664.png"/><Relationship Id="rId16" Type="http://schemas.openxmlformats.org/officeDocument/2006/relationships/image" Target="../media/image659.png"/><Relationship Id="rId20" Type="http://schemas.openxmlformats.org/officeDocument/2006/relationships/image" Target="../media/image69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9.png"/><Relationship Id="rId11" Type="http://schemas.openxmlformats.org/officeDocument/2006/relationships/image" Target="../media/image686.png"/><Relationship Id="rId5" Type="http://schemas.openxmlformats.org/officeDocument/2006/relationships/image" Target="../media/image671.png"/><Relationship Id="rId15" Type="http://schemas.openxmlformats.org/officeDocument/2006/relationships/image" Target="../media/image690.png"/><Relationship Id="rId10" Type="http://schemas.openxmlformats.org/officeDocument/2006/relationships/image" Target="../media/image685.png"/><Relationship Id="rId19" Type="http://schemas.openxmlformats.org/officeDocument/2006/relationships/image" Target="../media/image662.png"/><Relationship Id="rId4" Type="http://schemas.openxmlformats.org/officeDocument/2006/relationships/image" Target="../media/image663.png"/><Relationship Id="rId9" Type="http://schemas.openxmlformats.org/officeDocument/2006/relationships/image" Target="../media/image684.png"/><Relationship Id="rId14" Type="http://schemas.openxmlformats.org/officeDocument/2006/relationships/image" Target="../media/image68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9.png"/><Relationship Id="rId13" Type="http://schemas.openxmlformats.org/officeDocument/2006/relationships/image" Target="../media/image704.png"/><Relationship Id="rId3" Type="http://schemas.openxmlformats.org/officeDocument/2006/relationships/image" Target="../media/image694.png"/><Relationship Id="rId7" Type="http://schemas.openxmlformats.org/officeDocument/2006/relationships/image" Target="../media/image698.png"/><Relationship Id="rId12" Type="http://schemas.openxmlformats.org/officeDocument/2006/relationships/image" Target="../media/image703.png"/><Relationship Id="rId2" Type="http://schemas.openxmlformats.org/officeDocument/2006/relationships/image" Target="../media/image69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7.png"/><Relationship Id="rId11" Type="http://schemas.openxmlformats.org/officeDocument/2006/relationships/image" Target="../media/image702.png"/><Relationship Id="rId5" Type="http://schemas.openxmlformats.org/officeDocument/2006/relationships/image" Target="../media/image696.png"/><Relationship Id="rId15" Type="http://schemas.openxmlformats.org/officeDocument/2006/relationships/image" Target="../media/image706.png"/><Relationship Id="rId10" Type="http://schemas.openxmlformats.org/officeDocument/2006/relationships/image" Target="../media/image701.png"/><Relationship Id="rId4" Type="http://schemas.openxmlformats.org/officeDocument/2006/relationships/image" Target="../media/image695.png"/><Relationship Id="rId9" Type="http://schemas.openxmlformats.org/officeDocument/2006/relationships/image" Target="../media/image700.png"/><Relationship Id="rId14" Type="http://schemas.openxmlformats.org/officeDocument/2006/relationships/image" Target="../media/image70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7.png"/><Relationship Id="rId7" Type="http://schemas.openxmlformats.org/officeDocument/2006/relationships/image" Target="../media/image711.png"/><Relationship Id="rId2" Type="http://schemas.openxmlformats.org/officeDocument/2006/relationships/image" Target="../media/image69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0.png"/><Relationship Id="rId5" Type="http://schemas.openxmlformats.org/officeDocument/2006/relationships/image" Target="../media/image709.png"/><Relationship Id="rId4" Type="http://schemas.openxmlformats.org/officeDocument/2006/relationships/image" Target="../media/image70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8.png"/><Relationship Id="rId13" Type="http://schemas.openxmlformats.org/officeDocument/2006/relationships/image" Target="../media/image723.png"/><Relationship Id="rId18" Type="http://schemas.openxmlformats.org/officeDocument/2006/relationships/image" Target="../media/image728.png"/><Relationship Id="rId3" Type="http://schemas.openxmlformats.org/officeDocument/2006/relationships/image" Target="../media/image713.png"/><Relationship Id="rId7" Type="http://schemas.openxmlformats.org/officeDocument/2006/relationships/image" Target="../media/image717.png"/><Relationship Id="rId12" Type="http://schemas.openxmlformats.org/officeDocument/2006/relationships/image" Target="../media/image722.png"/><Relationship Id="rId17" Type="http://schemas.openxmlformats.org/officeDocument/2006/relationships/image" Target="../media/image727.png"/><Relationship Id="rId2" Type="http://schemas.openxmlformats.org/officeDocument/2006/relationships/image" Target="../media/image712.png"/><Relationship Id="rId16" Type="http://schemas.openxmlformats.org/officeDocument/2006/relationships/image" Target="../media/image7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6.png"/><Relationship Id="rId11" Type="http://schemas.openxmlformats.org/officeDocument/2006/relationships/image" Target="../media/image721.png"/><Relationship Id="rId5" Type="http://schemas.openxmlformats.org/officeDocument/2006/relationships/image" Target="../media/image715.png"/><Relationship Id="rId15" Type="http://schemas.openxmlformats.org/officeDocument/2006/relationships/image" Target="../media/image725.png"/><Relationship Id="rId10" Type="http://schemas.openxmlformats.org/officeDocument/2006/relationships/image" Target="../media/image720.png"/><Relationship Id="rId4" Type="http://schemas.openxmlformats.org/officeDocument/2006/relationships/image" Target="../media/image714.png"/><Relationship Id="rId9" Type="http://schemas.openxmlformats.org/officeDocument/2006/relationships/image" Target="../media/image719.png"/><Relationship Id="rId14" Type="http://schemas.openxmlformats.org/officeDocument/2006/relationships/image" Target="../media/image72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4.png"/><Relationship Id="rId3" Type="http://schemas.openxmlformats.org/officeDocument/2006/relationships/image" Target="../media/image729.png"/><Relationship Id="rId7" Type="http://schemas.openxmlformats.org/officeDocument/2006/relationships/image" Target="../media/image733.png"/><Relationship Id="rId2" Type="http://schemas.openxmlformats.org/officeDocument/2006/relationships/image" Target="../media/image7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32.png"/><Relationship Id="rId5" Type="http://schemas.openxmlformats.org/officeDocument/2006/relationships/image" Target="../media/image731.png"/><Relationship Id="rId4" Type="http://schemas.openxmlformats.org/officeDocument/2006/relationships/image" Target="../media/image730.png"/><Relationship Id="rId9" Type="http://schemas.openxmlformats.org/officeDocument/2006/relationships/image" Target="../media/image73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9.png"/><Relationship Id="rId13" Type="http://schemas.openxmlformats.org/officeDocument/2006/relationships/image" Target="../media/image634.png"/><Relationship Id="rId3" Type="http://schemas.openxmlformats.org/officeDocument/2006/relationships/image" Target="../media/image624.png"/><Relationship Id="rId7" Type="http://schemas.openxmlformats.org/officeDocument/2006/relationships/image" Target="../media/image628.png"/><Relationship Id="rId12" Type="http://schemas.openxmlformats.org/officeDocument/2006/relationships/image" Target="../media/image633.png"/><Relationship Id="rId2" Type="http://schemas.openxmlformats.org/officeDocument/2006/relationships/image" Target="../media/image6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7.png"/><Relationship Id="rId11" Type="http://schemas.openxmlformats.org/officeDocument/2006/relationships/image" Target="../media/image632.png"/><Relationship Id="rId5" Type="http://schemas.openxmlformats.org/officeDocument/2006/relationships/image" Target="../media/image626.png"/><Relationship Id="rId10" Type="http://schemas.openxmlformats.org/officeDocument/2006/relationships/image" Target="../media/image631.png"/><Relationship Id="rId4" Type="http://schemas.openxmlformats.org/officeDocument/2006/relationships/image" Target="../media/image625.png"/><Relationship Id="rId9" Type="http://schemas.openxmlformats.org/officeDocument/2006/relationships/image" Target="../media/image630.png"/><Relationship Id="rId14" Type="http://schemas.openxmlformats.org/officeDocument/2006/relationships/image" Target="../media/image63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2.png"/><Relationship Id="rId3" Type="http://schemas.openxmlformats.org/officeDocument/2006/relationships/image" Target="../media/image637.png"/><Relationship Id="rId7" Type="http://schemas.openxmlformats.org/officeDocument/2006/relationships/image" Target="../media/image641.png"/><Relationship Id="rId2" Type="http://schemas.openxmlformats.org/officeDocument/2006/relationships/image" Target="../media/image6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0.png"/><Relationship Id="rId5" Type="http://schemas.openxmlformats.org/officeDocument/2006/relationships/image" Target="../media/image639.png"/><Relationship Id="rId4" Type="http://schemas.openxmlformats.org/officeDocument/2006/relationships/image" Target="../media/image638.png"/><Relationship Id="rId9" Type="http://schemas.openxmlformats.org/officeDocument/2006/relationships/image" Target="../media/image64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9.png"/><Relationship Id="rId3" Type="http://schemas.openxmlformats.org/officeDocument/2006/relationships/image" Target="../media/image643.png"/><Relationship Id="rId7" Type="http://schemas.openxmlformats.org/officeDocument/2006/relationships/image" Target="../media/image648.png"/><Relationship Id="rId2" Type="http://schemas.openxmlformats.org/officeDocument/2006/relationships/image" Target="../media/image6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7.png"/><Relationship Id="rId5" Type="http://schemas.openxmlformats.org/officeDocument/2006/relationships/image" Target="../media/image646.png"/><Relationship Id="rId4" Type="http://schemas.openxmlformats.org/officeDocument/2006/relationships/image" Target="../media/image64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4.png"/><Relationship Id="rId3" Type="http://schemas.openxmlformats.org/officeDocument/2006/relationships/image" Target="../media/image643.png"/><Relationship Id="rId7" Type="http://schemas.openxmlformats.org/officeDocument/2006/relationships/image" Target="../media/image653.png"/><Relationship Id="rId2" Type="http://schemas.openxmlformats.org/officeDocument/2006/relationships/image" Target="../media/image6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2.png"/><Relationship Id="rId5" Type="http://schemas.openxmlformats.org/officeDocument/2006/relationships/image" Target="../media/image651.png"/><Relationship Id="rId4" Type="http://schemas.openxmlformats.org/officeDocument/2006/relationships/image" Target="../media/image645.png"/><Relationship Id="rId9" Type="http://schemas.openxmlformats.org/officeDocument/2006/relationships/image" Target="../media/image65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3.png"/><Relationship Id="rId2" Type="http://schemas.openxmlformats.org/officeDocument/2006/relationships/image" Target="../media/image65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3.png"/><Relationship Id="rId3" Type="http://schemas.openxmlformats.org/officeDocument/2006/relationships/image" Target="../media/image658.png"/><Relationship Id="rId7" Type="http://schemas.openxmlformats.org/officeDocument/2006/relationships/image" Target="../media/image662.png"/><Relationship Id="rId2" Type="http://schemas.openxmlformats.org/officeDocument/2006/relationships/image" Target="../media/image6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1.png"/><Relationship Id="rId5" Type="http://schemas.openxmlformats.org/officeDocument/2006/relationships/image" Target="../media/image660.png"/><Relationship Id="rId4" Type="http://schemas.openxmlformats.org/officeDocument/2006/relationships/image" Target="../media/image65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8.png"/><Relationship Id="rId13" Type="http://schemas.openxmlformats.org/officeDocument/2006/relationships/image" Target="../media/image660.png"/><Relationship Id="rId3" Type="http://schemas.openxmlformats.org/officeDocument/2006/relationships/image" Target="../media/image658.png"/><Relationship Id="rId7" Type="http://schemas.openxmlformats.org/officeDocument/2006/relationships/image" Target="../media/image667.png"/><Relationship Id="rId12" Type="http://schemas.openxmlformats.org/officeDocument/2006/relationships/image" Target="../media/image659.png"/><Relationship Id="rId2" Type="http://schemas.openxmlformats.org/officeDocument/2006/relationships/image" Target="../media/image6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6.png"/><Relationship Id="rId11" Type="http://schemas.openxmlformats.org/officeDocument/2006/relationships/image" Target="../media/image671.png"/><Relationship Id="rId5" Type="http://schemas.openxmlformats.org/officeDocument/2006/relationships/image" Target="../media/image665.png"/><Relationship Id="rId15" Type="http://schemas.openxmlformats.org/officeDocument/2006/relationships/image" Target="../media/image662.png"/><Relationship Id="rId10" Type="http://schemas.openxmlformats.org/officeDocument/2006/relationships/image" Target="../media/image670.png"/><Relationship Id="rId4" Type="http://schemas.openxmlformats.org/officeDocument/2006/relationships/image" Target="../media/image663.png"/><Relationship Id="rId9" Type="http://schemas.openxmlformats.org/officeDocument/2006/relationships/image" Target="../media/image669.png"/><Relationship Id="rId14" Type="http://schemas.openxmlformats.org/officeDocument/2006/relationships/image" Target="../media/image66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4.png"/><Relationship Id="rId13" Type="http://schemas.openxmlformats.org/officeDocument/2006/relationships/image" Target="../media/image679.png"/><Relationship Id="rId18" Type="http://schemas.openxmlformats.org/officeDocument/2006/relationships/image" Target="../media/image661.png"/><Relationship Id="rId3" Type="http://schemas.openxmlformats.org/officeDocument/2006/relationships/image" Target="../media/image658.png"/><Relationship Id="rId7" Type="http://schemas.openxmlformats.org/officeDocument/2006/relationships/image" Target="../media/image673.png"/><Relationship Id="rId12" Type="http://schemas.openxmlformats.org/officeDocument/2006/relationships/image" Target="../media/image678.png"/><Relationship Id="rId17" Type="http://schemas.openxmlformats.org/officeDocument/2006/relationships/image" Target="../media/image660.png"/><Relationship Id="rId2" Type="http://schemas.openxmlformats.org/officeDocument/2006/relationships/image" Target="../media/image664.png"/><Relationship Id="rId16" Type="http://schemas.openxmlformats.org/officeDocument/2006/relationships/image" Target="../media/image6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2.png"/><Relationship Id="rId11" Type="http://schemas.openxmlformats.org/officeDocument/2006/relationships/image" Target="../media/image677.png"/><Relationship Id="rId5" Type="http://schemas.openxmlformats.org/officeDocument/2006/relationships/image" Target="../media/image671.png"/><Relationship Id="rId15" Type="http://schemas.openxmlformats.org/officeDocument/2006/relationships/image" Target="../media/image681.png"/><Relationship Id="rId10" Type="http://schemas.openxmlformats.org/officeDocument/2006/relationships/image" Target="../media/image676.png"/><Relationship Id="rId19" Type="http://schemas.openxmlformats.org/officeDocument/2006/relationships/image" Target="../media/image662.png"/><Relationship Id="rId4" Type="http://schemas.openxmlformats.org/officeDocument/2006/relationships/image" Target="../media/image663.png"/><Relationship Id="rId9" Type="http://schemas.openxmlformats.org/officeDocument/2006/relationships/image" Target="../media/image675.png"/><Relationship Id="rId14" Type="http://schemas.openxmlformats.org/officeDocument/2006/relationships/image" Target="../media/image68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02007" y="1970413"/>
            <a:ext cx="6824304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goda SF" pitchFamily="2" charset="0"/>
              </a:rPr>
              <a:t>Teachings for </a:t>
            </a:r>
          </a:p>
          <a:p>
            <a:pPr algn="ctr"/>
            <a:r>
              <a:rPr lang="en-US" sz="9600" b="1" cap="none" spc="0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goda SF" pitchFamily="2" charset="0"/>
              </a:rPr>
              <a:t>Exercise 11K</a:t>
            </a:r>
          </a:p>
        </p:txBody>
      </p:sp>
    </p:spTree>
    <p:extLst>
      <p:ext uri="{BB962C8B-B14F-4D97-AF65-F5344CB8AC3E}">
        <p14:creationId xmlns:p14="http://schemas.microsoft.com/office/powerpoint/2010/main" val="3466285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n 5"/>
          <p:cNvSpPr/>
          <p:nvPr/>
        </p:nvSpPr>
        <p:spPr>
          <a:xfrm>
            <a:off x="7380312" y="1772816"/>
            <a:ext cx="1296144" cy="1296144"/>
          </a:xfrm>
          <a:prstGeom prst="can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80000"/>
                  </a:lnSpc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use differential equations to model situations in context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r>
                  <a:rPr lang="en-US" sz="1600" dirty="0">
                    <a:latin typeface="Comic Sans MS" pitchFamily="66" charset="0"/>
                  </a:rPr>
                  <a:t>Water in a manufacturing plant is held in a large cylindrical tank of diameter 20m</a:t>
                </a:r>
                <a:r>
                  <a:rPr lang="en-GB" sz="1600" dirty="0">
                    <a:latin typeface="Comic Sans MS" pitchFamily="66" charset="0"/>
                  </a:rPr>
                  <a:t>. Water flows out of the bottom of the tank through a tap at a rate proportional to the cube root of the volume (of the water).</a:t>
                </a: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>
                  <a:lnSpc>
                    <a:spcPct val="80000"/>
                  </a:lnSpc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Show that after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minutes after the tap is opened,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𝑑h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𝑘</m:t>
                    </m:r>
                    <m:rad>
                      <m:ra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rad>
                  </m:oMath>
                </a14:m>
                <a:r>
                  <a:rPr lang="en-GB" sz="1600" dirty="0">
                    <a:latin typeface="Comic Sans MS" pitchFamily="66" charset="0"/>
                  </a:rPr>
                  <a:t> for some constant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501" t="-1277" r="-25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11K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2" name="Can 1"/>
          <p:cNvSpPr/>
          <p:nvPr/>
        </p:nvSpPr>
        <p:spPr>
          <a:xfrm>
            <a:off x="7380312" y="1124744"/>
            <a:ext cx="1296144" cy="1944216"/>
          </a:xfrm>
          <a:prstGeom prst="can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8748464" y="1988840"/>
            <a:ext cx="0" cy="93610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884368" y="3140968"/>
                <a:ext cx="44916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4368" y="3140968"/>
                <a:ext cx="449162" cy="246221"/>
              </a:xfrm>
              <a:prstGeom prst="rect">
                <a:avLst/>
              </a:prstGeom>
              <a:blipFill>
                <a:blip r:embed="rId3"/>
                <a:stretch>
                  <a:fillRect l="-9459" r="-8108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>
            <a:off x="7380312" y="3140968"/>
            <a:ext cx="1296144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748464" y="2276872"/>
                <a:ext cx="16382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8464" y="2276872"/>
                <a:ext cx="163827" cy="246221"/>
              </a:xfrm>
              <a:prstGeom prst="rect">
                <a:avLst/>
              </a:prstGeom>
              <a:blipFill>
                <a:blip r:embed="rId4"/>
                <a:stretch>
                  <a:fillRect l="-29630" r="-25926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83568" y="5373216"/>
                <a:ext cx="1152128" cy="48385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𝑑h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𝑑𝑉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373216"/>
                <a:ext cx="1152128" cy="4838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2002646" y="5376406"/>
                <a:ext cx="1561133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𝑑𝑉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ad>
                        <m:radPr>
                          <m:ctrlP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00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rad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2646" y="5376406"/>
                <a:ext cx="1561133" cy="4675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576354" y="2310083"/>
                <a:ext cx="493340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𝑑h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6354" y="2310083"/>
                <a:ext cx="493340" cy="4675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983975" y="2354399"/>
                <a:ext cx="1224502" cy="3724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ad>
                        <m:rad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rad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3975" y="2354399"/>
                <a:ext cx="1224502" cy="37247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027768" y="2243036"/>
                <a:ext cx="890307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7768" y="2243036"/>
                <a:ext cx="890307" cy="55496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571999" y="3045957"/>
                <a:ext cx="493340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𝑑h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3045957"/>
                <a:ext cx="493340" cy="46750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4970910" y="3090273"/>
                <a:ext cx="1386662" cy="3724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ad>
                        <m:rad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</m:rad>
                      <m:rad>
                        <m:rad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rad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0910" y="3090273"/>
                <a:ext cx="1386662" cy="37247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6162752" y="2978910"/>
                <a:ext cx="890307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2752" y="2978910"/>
                <a:ext cx="890307" cy="55496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576353" y="3816666"/>
                <a:ext cx="493340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𝑑h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6353" y="3816666"/>
                <a:ext cx="493340" cy="46750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/>
              <p:cNvSpPr/>
              <p:nvPr/>
            </p:nvSpPr>
            <p:spPr>
              <a:xfrm>
                <a:off x="4974032" y="3706076"/>
                <a:ext cx="1111586" cy="6103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𝑐</m:t>
                          </m:r>
                          <m:rad>
                            <m:ra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US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g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num>
                        <m:den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4032" y="3706076"/>
                <a:ext cx="1111586" cy="61036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5920145" y="3865336"/>
                <a:ext cx="506228" cy="3724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rad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0145" y="3865336"/>
                <a:ext cx="506228" cy="37247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580709" y="1635170"/>
                <a:ext cx="493340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𝑑h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709" y="1635170"/>
                <a:ext cx="493340" cy="46750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5156773" y="1635170"/>
                <a:ext cx="299890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𝑑𝑉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6773" y="1635170"/>
                <a:ext cx="299890" cy="46750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5516813" y="1779186"/>
                <a:ext cx="19236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6813" y="1779186"/>
                <a:ext cx="192360" cy="246221"/>
              </a:xfrm>
              <a:prstGeom prst="rect">
                <a:avLst/>
              </a:prstGeom>
              <a:blipFill>
                <a:blip r:embed="rId18"/>
                <a:stretch>
                  <a:fillRect l="-18750" r="-156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5732837" y="1635170"/>
                <a:ext cx="299890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𝑑h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𝑑𝑉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2837" y="1635170"/>
                <a:ext cx="299890" cy="46750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4676501" y="5092472"/>
                <a:ext cx="1099147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𝑑h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  <m:rad>
                        <m:ra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6501" y="5092472"/>
                <a:ext cx="1099147" cy="46750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5812969" y="5114245"/>
                <a:ext cx="1726627" cy="4083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𝑐</m:t>
                        </m:r>
                        <m:rad>
                          <m:rad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sz="1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g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100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</m:rad>
                      </m:num>
                      <m:den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2969" y="5114245"/>
                <a:ext cx="1726627" cy="408382"/>
              </a:xfrm>
              <a:prstGeom prst="rect">
                <a:avLst/>
              </a:prstGeom>
              <a:blipFill>
                <a:blip r:embed="rId21"/>
                <a:stretch>
                  <a:fillRect l="-7420" r="-1413" b="-164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5050971" y="3735978"/>
            <a:ext cx="940527" cy="58347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/>
          <p:cNvSpPr/>
          <p:nvPr/>
        </p:nvSpPr>
        <p:spPr>
          <a:xfrm>
            <a:off x="6540137" y="5116286"/>
            <a:ext cx="1018903" cy="43978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Arc 68"/>
          <p:cNvSpPr/>
          <p:nvPr/>
        </p:nvSpPr>
        <p:spPr>
          <a:xfrm flipH="1">
            <a:off x="4371704" y="1938402"/>
            <a:ext cx="310128" cy="576064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extBox 69"/>
          <p:cNvSpPr txBox="1"/>
          <p:nvPr/>
        </p:nvSpPr>
        <p:spPr>
          <a:xfrm>
            <a:off x="3506824" y="1873411"/>
            <a:ext cx="925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mic Sans MS" pitchFamily="66" charset="0"/>
              </a:rPr>
              <a:t>Replace using the expressions we found</a:t>
            </a:r>
            <a:endParaRPr lang="en-GB" sz="1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1" name="Arc 70"/>
          <p:cNvSpPr/>
          <p:nvPr/>
        </p:nvSpPr>
        <p:spPr>
          <a:xfrm flipH="1">
            <a:off x="4376058" y="2717819"/>
            <a:ext cx="310128" cy="576064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Arc 71"/>
          <p:cNvSpPr/>
          <p:nvPr/>
        </p:nvSpPr>
        <p:spPr>
          <a:xfrm flipH="1">
            <a:off x="4362996" y="3436276"/>
            <a:ext cx="310128" cy="576064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TextBox 72"/>
          <p:cNvSpPr txBox="1"/>
          <p:nvPr/>
        </p:nvSpPr>
        <p:spPr>
          <a:xfrm>
            <a:off x="3589556" y="2722498"/>
            <a:ext cx="9258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mic Sans MS" pitchFamily="66" charset="0"/>
              </a:rPr>
              <a:t>Separate the cube roots</a:t>
            </a:r>
            <a:endParaRPr lang="en-GB" sz="1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585202" y="3440955"/>
            <a:ext cx="9258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mic Sans MS" pitchFamily="66" charset="0"/>
              </a:rPr>
              <a:t>Group the constant terms</a:t>
            </a:r>
            <a:endParaRPr lang="en-GB" sz="1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357396" y="4620966"/>
            <a:ext cx="18707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So therefore: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072742" y="2394856"/>
            <a:ext cx="1058091" cy="28738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Rectangle 76"/>
          <p:cNvSpPr/>
          <p:nvPr/>
        </p:nvSpPr>
        <p:spPr>
          <a:xfrm>
            <a:off x="6287589" y="2294707"/>
            <a:ext cx="566058" cy="49203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ectangle 77"/>
          <p:cNvSpPr/>
          <p:nvPr/>
        </p:nvSpPr>
        <p:spPr>
          <a:xfrm>
            <a:off x="1937657" y="5355770"/>
            <a:ext cx="1641566" cy="49203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ectangle 78"/>
          <p:cNvSpPr/>
          <p:nvPr/>
        </p:nvSpPr>
        <p:spPr>
          <a:xfrm>
            <a:off x="5730240" y="1624147"/>
            <a:ext cx="322217" cy="49203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ectangle 79"/>
          <p:cNvSpPr/>
          <p:nvPr/>
        </p:nvSpPr>
        <p:spPr>
          <a:xfrm>
            <a:off x="5124994" y="1628502"/>
            <a:ext cx="365760" cy="49203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Rectangle 80"/>
          <p:cNvSpPr/>
          <p:nvPr/>
        </p:nvSpPr>
        <p:spPr>
          <a:xfrm>
            <a:off x="727166" y="5355770"/>
            <a:ext cx="1084217" cy="49203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Rectangle 81"/>
          <p:cNvSpPr/>
          <p:nvPr/>
        </p:nvSpPr>
        <p:spPr>
          <a:xfrm>
            <a:off x="5965371" y="3122022"/>
            <a:ext cx="287383" cy="28738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Rectangle 82"/>
          <p:cNvSpPr/>
          <p:nvPr/>
        </p:nvSpPr>
        <p:spPr>
          <a:xfrm>
            <a:off x="6439988" y="3039290"/>
            <a:ext cx="544286" cy="47897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ectangle 83"/>
          <p:cNvSpPr/>
          <p:nvPr/>
        </p:nvSpPr>
        <p:spPr>
          <a:xfrm>
            <a:off x="5077096" y="3113313"/>
            <a:ext cx="888275" cy="30044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Rectangle 84"/>
          <p:cNvSpPr/>
          <p:nvPr/>
        </p:nvSpPr>
        <p:spPr>
          <a:xfrm>
            <a:off x="5164183" y="5207727"/>
            <a:ext cx="330927" cy="25254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37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" grpId="0"/>
      <p:bldP spid="7" grpId="0"/>
      <p:bldP spid="44" grpId="0"/>
      <p:bldP spid="57" grpId="0"/>
      <p:bldP spid="58" grpId="0"/>
      <p:bldP spid="59" grpId="0"/>
      <p:bldP spid="60" grpId="0"/>
      <p:bldP spid="61" grpId="0"/>
      <p:bldP spid="66" grpId="0"/>
      <p:bldP spid="67" grpId="0"/>
      <p:bldP spid="11" grpId="0" animBg="1"/>
      <p:bldP spid="11" grpId="1" animBg="1"/>
      <p:bldP spid="11" grpId="2" animBg="1"/>
      <p:bldP spid="11" grpId="3" animBg="1"/>
      <p:bldP spid="68" grpId="0" animBg="1"/>
      <p:bldP spid="68" grpId="1" animBg="1"/>
      <p:bldP spid="69" grpId="0" animBg="1"/>
      <p:bldP spid="70" grpId="0"/>
      <p:bldP spid="71" grpId="0" animBg="1"/>
      <p:bldP spid="72" grpId="0" animBg="1"/>
      <p:bldP spid="73" grpId="0"/>
      <p:bldP spid="74" grpId="0"/>
      <p:bldP spid="75" grpId="0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80000"/>
                  </a:lnSpc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use differential equations to model situations in context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r>
                  <a:rPr lang="en-US" sz="1600" dirty="0">
                    <a:latin typeface="Comic Sans MS" pitchFamily="66" charset="0"/>
                  </a:rPr>
                  <a:t>Water in a manufacturing plant is held in a large cylindrical tank of diameter 20m</a:t>
                </a:r>
                <a:r>
                  <a:rPr lang="en-GB" sz="1600" dirty="0">
                    <a:latin typeface="Comic Sans MS" pitchFamily="66" charset="0"/>
                  </a:rPr>
                  <a:t>. Water flows out of the bottom of the tank through a tap at a rate proportional to the cube root of the volume (of the water).</a:t>
                </a: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r>
                  <a:rPr lang="en-US" sz="1600" dirty="0">
                    <a:latin typeface="Comic Sans MS" pitchFamily="66" charset="0"/>
                  </a:rPr>
                  <a:t>b) Show that the general solution to this differential equation may be written as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𝑄𝑡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1600" dirty="0">
                    <a:latin typeface="Comic Sans MS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are constants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334" t="-1277" r="-20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11K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654929" y="1195283"/>
                <a:ext cx="1145185" cy="5013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𝑑h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𝑘</m:t>
                      </m:r>
                      <m:rad>
                        <m:ra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4929" y="1195283"/>
                <a:ext cx="1145185" cy="501356"/>
              </a:xfrm>
              <a:prstGeom prst="rect">
                <a:avLst/>
              </a:prstGeom>
              <a:blipFill>
                <a:blip r:embed="rId3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4650574" y="1730861"/>
                <a:ext cx="1364348" cy="3374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𝑑h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𝑘</m:t>
                      </m:r>
                      <m:rad>
                        <m:ra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ra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0574" y="1730861"/>
                <a:ext cx="1364348" cy="3374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4341418" y="2083556"/>
                <a:ext cx="1434367" cy="5373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g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rad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𝑑h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1418" y="2083556"/>
                <a:ext cx="1434367" cy="537327"/>
              </a:xfrm>
              <a:prstGeom prst="rect">
                <a:avLst/>
              </a:prstGeom>
              <a:blipFill>
                <a:blip r:embed="rId5"/>
                <a:stretch>
                  <a:fillRect b="-11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4162892" y="2566881"/>
                <a:ext cx="1773819" cy="6574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g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rad>
                            </m:den>
                          </m:f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𝑑h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2892" y="2566881"/>
                <a:ext cx="1773819" cy="65742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4132412" y="3154710"/>
                <a:ext cx="1813573" cy="6574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𝑑h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2412" y="3154710"/>
                <a:ext cx="1813573" cy="65742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4598321" y="3559658"/>
                <a:ext cx="1340495" cy="7343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f>
                            <m:fPr>
                              <m:type m:val="skw"/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8321" y="3559658"/>
                <a:ext cx="1340495" cy="7343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4672345" y="4278115"/>
                <a:ext cx="1545423" cy="497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2345" y="4278115"/>
                <a:ext cx="1545423" cy="497059"/>
              </a:xfrm>
              <a:prstGeom prst="rect">
                <a:avLst/>
              </a:prstGeom>
              <a:blipFill>
                <a:blip r:embed="rId9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4667989" y="4735315"/>
                <a:ext cx="1868524" cy="618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𝑘𝑡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m:rPr>
                                  <m:nor/>
                                </m:rPr>
                                <a:rPr lang="en-GB" sz="1400" dirty="0"/>
                                <m:t> </m:t>
                              </m:r>
                            </m:e>
                          </m:d>
                        </m:e>
                        <m:sup>
                          <m:r>
                            <a:rPr lang="en-US" sz="14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989" y="4735315"/>
                <a:ext cx="1868524" cy="618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Rectangle 86"/>
              <p:cNvSpPr/>
              <p:nvPr/>
            </p:nvSpPr>
            <p:spPr>
              <a:xfrm>
                <a:off x="4737658" y="5301373"/>
                <a:ext cx="1785745" cy="6955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𝑘𝑡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m:rPr>
                                  <m:nor/>
                                </m:rPr>
                                <a:rPr lang="en-GB" sz="1400" dirty="0"/>
                                <m:t> 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7" name="Rectangle 8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7658" y="5301373"/>
                <a:ext cx="1785745" cy="69551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Arc 87"/>
          <p:cNvSpPr/>
          <p:nvPr/>
        </p:nvSpPr>
        <p:spPr>
          <a:xfrm>
            <a:off x="5796528" y="1454332"/>
            <a:ext cx="360431" cy="470263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6043748" y="1507651"/>
                <a:ext cx="136724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Multiply by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𝑑𝑡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3748" y="1507651"/>
                <a:ext cx="1367247" cy="276999"/>
              </a:xfrm>
              <a:prstGeom prst="rect">
                <a:avLst/>
              </a:prstGeom>
              <a:blipFill>
                <a:blip r:embed="rId12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Arc 89"/>
          <p:cNvSpPr/>
          <p:nvPr/>
        </p:nvSpPr>
        <p:spPr>
          <a:xfrm>
            <a:off x="5783467" y="1911533"/>
            <a:ext cx="338660" cy="465908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Arc 90"/>
          <p:cNvSpPr/>
          <p:nvPr/>
        </p:nvSpPr>
        <p:spPr>
          <a:xfrm>
            <a:off x="5718153" y="2394859"/>
            <a:ext cx="338660" cy="465908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Arc 91"/>
          <p:cNvSpPr/>
          <p:nvPr/>
        </p:nvSpPr>
        <p:spPr>
          <a:xfrm>
            <a:off x="5783467" y="2921727"/>
            <a:ext cx="338660" cy="465908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Arc 92"/>
          <p:cNvSpPr/>
          <p:nvPr/>
        </p:nvSpPr>
        <p:spPr>
          <a:xfrm>
            <a:off x="5779111" y="3457305"/>
            <a:ext cx="360431" cy="496386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Arc 93"/>
          <p:cNvSpPr/>
          <p:nvPr/>
        </p:nvSpPr>
        <p:spPr>
          <a:xfrm>
            <a:off x="5983764" y="3966756"/>
            <a:ext cx="351722" cy="574764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Arc 94"/>
          <p:cNvSpPr/>
          <p:nvPr/>
        </p:nvSpPr>
        <p:spPr>
          <a:xfrm>
            <a:off x="6310336" y="4545875"/>
            <a:ext cx="308179" cy="522514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Arc 95"/>
          <p:cNvSpPr/>
          <p:nvPr/>
        </p:nvSpPr>
        <p:spPr>
          <a:xfrm>
            <a:off x="6340816" y="5107579"/>
            <a:ext cx="351722" cy="574764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6065519" y="1990976"/>
                <a:ext cx="1180012" cy="2962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Divide by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rad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5519" y="1990976"/>
                <a:ext cx="1180012" cy="296235"/>
              </a:xfrm>
              <a:prstGeom prst="rect">
                <a:avLst/>
              </a:prstGeom>
              <a:blipFill>
                <a:blip r:embed="rId13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TextBox 97"/>
          <p:cNvSpPr txBox="1"/>
          <p:nvPr/>
        </p:nvSpPr>
        <p:spPr>
          <a:xfrm>
            <a:off x="5956661" y="2474301"/>
            <a:ext cx="16546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as integrals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961015" y="2914083"/>
            <a:ext cx="1654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Rewrite the left side as a power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078580" y="3440953"/>
            <a:ext cx="2481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Integrate both sides, remember to include a constant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6252753" y="4028781"/>
                <a:ext cx="1968139" cy="3534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Multiply both sides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2753" y="4028781"/>
                <a:ext cx="1968139" cy="353495"/>
              </a:xfrm>
              <a:prstGeom prst="rect">
                <a:avLst/>
              </a:prstGeom>
              <a:blipFill>
                <a:blip r:embed="rId14"/>
                <a:stretch>
                  <a:fillRect b="-17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Rectangle 101"/>
              <p:cNvSpPr/>
              <p:nvPr/>
            </p:nvSpPr>
            <p:spPr>
              <a:xfrm>
                <a:off x="4742011" y="5932745"/>
                <a:ext cx="1586781" cy="6955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𝑘𝑡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2" name="Rectangle 10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2011" y="5932745"/>
                <a:ext cx="1586781" cy="69551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" name="Arc 102"/>
          <p:cNvSpPr/>
          <p:nvPr/>
        </p:nvSpPr>
        <p:spPr>
          <a:xfrm>
            <a:off x="6266794" y="5704116"/>
            <a:ext cx="351722" cy="574764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TextBox 103"/>
          <p:cNvSpPr txBox="1"/>
          <p:nvPr/>
        </p:nvSpPr>
        <p:spPr>
          <a:xfrm>
            <a:off x="6583678" y="4638381"/>
            <a:ext cx="1349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Cube both sides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566262" y="5021559"/>
            <a:ext cx="2490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Square root both sides (think about how this affects the powers)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6561907" y="5757433"/>
            <a:ext cx="21205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Swap the order of the terms inside the bracket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568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8" grpId="0"/>
      <p:bldP spid="49" grpId="0"/>
      <p:bldP spid="51" grpId="0"/>
      <p:bldP spid="53" grpId="0"/>
      <p:bldP spid="54" grpId="0"/>
      <p:bldP spid="55" grpId="0"/>
      <p:bldP spid="56" grpId="0"/>
      <p:bldP spid="87" grpId="0"/>
      <p:bldP spid="88" grpId="0" animBg="1"/>
      <p:bldP spid="89" grpId="0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/>
      <p:bldP spid="98" grpId="0"/>
      <p:bldP spid="99" grpId="0"/>
      <p:bldP spid="100" grpId="0"/>
      <p:bldP spid="101" grpId="0"/>
      <p:bldP spid="102" grpId="0"/>
      <p:bldP spid="103" grpId="0" animBg="1"/>
      <p:bldP spid="104" grpId="0"/>
      <p:bldP spid="105" grpId="0"/>
      <p:bldP spid="10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80000"/>
                  </a:lnSpc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use differential equations to model situations in context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r>
                  <a:rPr lang="en-US" sz="1600" dirty="0">
                    <a:latin typeface="Comic Sans MS" pitchFamily="66" charset="0"/>
                  </a:rPr>
                  <a:t>Water in a manufacturing plant is held in a large cylindrical tank of diameter 20m</a:t>
                </a:r>
                <a:r>
                  <a:rPr lang="en-GB" sz="1600" dirty="0">
                    <a:latin typeface="Comic Sans MS" pitchFamily="66" charset="0"/>
                  </a:rPr>
                  <a:t>. Water flows out of the bottom of the tank through a tap at a rate proportional to the cube root of the volume (of the water).</a:t>
                </a: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r>
                  <a:rPr lang="en-US" sz="1600" dirty="0">
                    <a:latin typeface="Comic Sans MS" pitchFamily="66" charset="0"/>
                  </a:rPr>
                  <a:t>b) Show that the general solution to this differential equation may be written as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𝑄𝑡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1600" dirty="0">
                    <a:latin typeface="Comic Sans MS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are constants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334" t="-1277" r="-20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11K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Rectangle 101"/>
              <p:cNvSpPr/>
              <p:nvPr/>
            </p:nvSpPr>
            <p:spPr>
              <a:xfrm>
                <a:off x="4942309" y="1317203"/>
                <a:ext cx="1586781" cy="6955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𝑘𝑡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2" name="Rectangle 10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2309" y="1317203"/>
                <a:ext cx="1586781" cy="69551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32"/>
          <p:cNvCxnSpPr/>
          <p:nvPr/>
        </p:nvCxnSpPr>
        <p:spPr>
          <a:xfrm flipV="1">
            <a:off x="4885508" y="2013276"/>
            <a:ext cx="578403" cy="87797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939005" y="2943010"/>
                <a:ext cx="1512168" cy="846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Note that since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a constant, so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9005" y="2943010"/>
                <a:ext cx="1512168" cy="846963"/>
              </a:xfrm>
              <a:prstGeom prst="rect">
                <a:avLst/>
              </a:prstGeom>
              <a:blipFill>
                <a:blip r:embed="rId4"/>
                <a:stretch>
                  <a:fillRect l="-403" t="-1439" r="-36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956918" y="2951719"/>
                <a:ext cx="1636955" cy="846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Note that since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a constant, so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6918" y="2951719"/>
                <a:ext cx="1636955" cy="846963"/>
              </a:xfrm>
              <a:prstGeom prst="rect">
                <a:avLst/>
              </a:prstGeom>
              <a:blipFill>
                <a:blip r:embed="rId5"/>
                <a:stretch>
                  <a:fillRect t="-1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Arrow Connector 37"/>
          <p:cNvCxnSpPr/>
          <p:nvPr/>
        </p:nvCxnSpPr>
        <p:spPr>
          <a:xfrm flipH="1" flipV="1">
            <a:off x="6109062" y="2026339"/>
            <a:ext cx="578403" cy="87797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4937955" y="2279500"/>
                <a:ext cx="1319528" cy="4047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𝑄𝑡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7955" y="2279500"/>
                <a:ext cx="1319528" cy="404726"/>
              </a:xfrm>
              <a:prstGeom prst="rect">
                <a:avLst/>
              </a:prstGeom>
              <a:blipFill>
                <a:blip r:embed="rId6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488141" y="1889273"/>
                <a:ext cx="2490396" cy="3980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Let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8141" y="1889273"/>
                <a:ext cx="2490396" cy="398058"/>
              </a:xfrm>
              <a:prstGeom prst="rect">
                <a:avLst/>
              </a:prstGeom>
              <a:blipFill>
                <a:blip r:embed="rId7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Arc 42"/>
          <p:cNvSpPr/>
          <p:nvPr/>
        </p:nvSpPr>
        <p:spPr>
          <a:xfrm>
            <a:off x="6353878" y="1706880"/>
            <a:ext cx="282054" cy="783771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88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5" grpId="1"/>
      <p:bldP spid="36" grpId="0"/>
      <p:bldP spid="36" grpId="1"/>
      <p:bldP spid="39" grpId="0"/>
      <p:bldP spid="40" grpId="0"/>
      <p:bldP spid="4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80000"/>
                  </a:lnSpc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use differential equations to model situations in context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r>
                  <a:rPr lang="en-US" sz="1600" dirty="0">
                    <a:latin typeface="Comic Sans MS" pitchFamily="66" charset="0"/>
                  </a:rPr>
                  <a:t>Water in a manufacturing plant is held in a large cylindrical tank of diameter 20m</a:t>
                </a:r>
                <a:r>
                  <a:rPr lang="en-GB" sz="1600" dirty="0">
                    <a:latin typeface="Comic Sans MS" pitchFamily="66" charset="0"/>
                  </a:rPr>
                  <a:t>. Water flows out of the bottom of the tank through a tap at a rate proportional to the cube root of the volume (of the water).</a:t>
                </a: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r>
                  <a:rPr lang="en-US" sz="1600" dirty="0">
                    <a:latin typeface="Comic Sans MS" pitchFamily="66" charset="0"/>
                  </a:rPr>
                  <a:t>Initially, the height of the water is 27m. 10 minutes later, the height is 8m. </a:t>
                </a: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r>
                  <a:rPr lang="en-US" sz="1600" dirty="0">
                    <a:latin typeface="Comic Sans MS" pitchFamily="66" charset="0"/>
                  </a:rPr>
                  <a:t>c) Find the values of the constants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1277" r="-13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11K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1245521" y="3951545"/>
                <a:ext cx="1484702" cy="4492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US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𝑄𝑡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16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5521" y="3951545"/>
                <a:ext cx="1484702" cy="449290"/>
              </a:xfrm>
              <a:prstGeom prst="rect">
                <a:avLst/>
              </a:prstGeom>
              <a:blipFill>
                <a:blip r:embed="rId3"/>
                <a:stretch>
                  <a:fillRect b="-40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490949" y="1299785"/>
                <a:ext cx="1484702" cy="4492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𝑄𝑡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1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0949" y="1299785"/>
                <a:ext cx="1484702" cy="449290"/>
              </a:xfrm>
              <a:prstGeom prst="rect">
                <a:avLst/>
              </a:prstGeom>
              <a:blipFill>
                <a:blip r:embed="rId4"/>
                <a:stretch>
                  <a:fillRect b="-40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 flipH="1">
            <a:off x="5277394" y="1778144"/>
            <a:ext cx="700323" cy="50350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971363" y="1828315"/>
                <a:ext cx="164566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=27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1363" y="1828315"/>
                <a:ext cx="1645666" cy="276999"/>
              </a:xfrm>
              <a:prstGeom prst="rect">
                <a:avLst/>
              </a:prstGeom>
              <a:blipFill>
                <a:blip r:embed="rId5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>
            <a:off x="6431279" y="1765081"/>
            <a:ext cx="700323" cy="50350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819065" y="1741229"/>
                <a:ext cx="20288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and we now know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=9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9065" y="1741229"/>
                <a:ext cx="2028843" cy="461665"/>
              </a:xfrm>
              <a:prstGeom prst="rect">
                <a:avLst/>
              </a:prstGeom>
              <a:blipFill>
                <a:blip r:embed="rId6"/>
                <a:stretch>
                  <a:fillRect t="-1333"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884217" y="2288208"/>
                <a:ext cx="1797993" cy="4492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27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(0)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1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4217" y="2288208"/>
                <a:ext cx="1797993" cy="449290"/>
              </a:xfrm>
              <a:prstGeom prst="rect">
                <a:avLst/>
              </a:prstGeom>
              <a:blipFill>
                <a:blip r:embed="rId7"/>
                <a:stretch>
                  <a:fillRect b="-67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888571" y="2797659"/>
                <a:ext cx="953403" cy="4492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27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f>
                            <m:fPr>
                              <m:ctrlPr>
                                <a:rPr lang="en-US" sz="1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8571" y="2797659"/>
                <a:ext cx="953403" cy="44929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997428" y="3254859"/>
                <a:ext cx="839589" cy="448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f>
                            <m:fPr>
                              <m:ctrlPr>
                                <a:rPr lang="en-US" sz="1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7428" y="3254859"/>
                <a:ext cx="839589" cy="448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993074" y="3851396"/>
                <a:ext cx="74449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3074" y="3851396"/>
                <a:ext cx="744498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c 17"/>
          <p:cNvSpPr/>
          <p:nvPr/>
        </p:nvSpPr>
        <p:spPr>
          <a:xfrm>
            <a:off x="5439478" y="2525486"/>
            <a:ext cx="308179" cy="522514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5660570" y="2617992"/>
            <a:ext cx="8098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0" name="Arc 19"/>
          <p:cNvSpPr/>
          <p:nvPr/>
        </p:nvSpPr>
        <p:spPr>
          <a:xfrm>
            <a:off x="4694895" y="3052355"/>
            <a:ext cx="286407" cy="457199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c 20"/>
          <p:cNvSpPr/>
          <p:nvPr/>
        </p:nvSpPr>
        <p:spPr>
          <a:xfrm>
            <a:off x="4629581" y="3553098"/>
            <a:ext cx="286407" cy="457199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6405349" y="2266436"/>
                <a:ext cx="1797993" cy="4492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(10)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1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5349" y="2266436"/>
                <a:ext cx="1797993" cy="449290"/>
              </a:xfrm>
              <a:prstGeom prst="rect">
                <a:avLst/>
              </a:prstGeom>
              <a:blipFill>
                <a:blip r:embed="rId11"/>
                <a:stretch>
                  <a:fillRect b="-82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c 25"/>
          <p:cNvSpPr/>
          <p:nvPr/>
        </p:nvSpPr>
        <p:spPr>
          <a:xfrm>
            <a:off x="8012861" y="2529840"/>
            <a:ext cx="308179" cy="522514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409703" y="2758471"/>
                <a:ext cx="1610249" cy="4492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1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9703" y="2758471"/>
                <a:ext cx="1610249" cy="449290"/>
              </a:xfrm>
              <a:prstGeom prst="rect">
                <a:avLst/>
              </a:prstGeom>
              <a:blipFill>
                <a:blip r:embed="rId12"/>
                <a:stretch>
                  <a:fillRect b="-54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6396641" y="3224380"/>
                <a:ext cx="1610249" cy="4492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1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6641" y="3224380"/>
                <a:ext cx="1610249" cy="449290"/>
              </a:xfrm>
              <a:prstGeom prst="rect">
                <a:avLst/>
              </a:prstGeom>
              <a:blipFill>
                <a:blip r:embed="rId13"/>
                <a:stretch>
                  <a:fillRect b="-40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6400995" y="3794793"/>
                <a:ext cx="134485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9−10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995" y="3794793"/>
                <a:ext cx="1344855" cy="338554"/>
              </a:xfrm>
              <a:prstGeom prst="rect">
                <a:avLst/>
              </a:prstGeom>
              <a:blipFill>
                <a:blip r:embed="rId14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6135384" y="4225867"/>
                <a:ext cx="98597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5384" y="4225867"/>
                <a:ext cx="985976" cy="338554"/>
              </a:xfrm>
              <a:prstGeom prst="rect">
                <a:avLst/>
              </a:prstGeom>
              <a:blipFill>
                <a:blip r:embed="rId15"/>
                <a:stretch>
                  <a:fillRect b="-53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6357453" y="4656941"/>
                <a:ext cx="91384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=0.5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7453" y="4656941"/>
                <a:ext cx="913840" cy="338554"/>
              </a:xfrm>
              <a:prstGeom prst="rect">
                <a:avLst/>
              </a:prstGeom>
              <a:blipFill>
                <a:blip r:embed="rId16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Arc 33"/>
          <p:cNvSpPr/>
          <p:nvPr/>
        </p:nvSpPr>
        <p:spPr>
          <a:xfrm>
            <a:off x="7851753" y="3039292"/>
            <a:ext cx="290761" cy="470262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7777730" y="3496492"/>
            <a:ext cx="290761" cy="470262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c 35"/>
          <p:cNvSpPr/>
          <p:nvPr/>
        </p:nvSpPr>
        <p:spPr>
          <a:xfrm>
            <a:off x="7546953" y="3979818"/>
            <a:ext cx="282053" cy="444136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Arc 36"/>
          <p:cNvSpPr/>
          <p:nvPr/>
        </p:nvSpPr>
        <p:spPr>
          <a:xfrm>
            <a:off x="7098461" y="4384767"/>
            <a:ext cx="282053" cy="444136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8268787" y="2648472"/>
            <a:ext cx="8098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920342" y="3070838"/>
            <a:ext cx="957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Cube root both sides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064136" y="3036003"/>
            <a:ext cx="957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Cube root both sides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833256" y="3549809"/>
            <a:ext cx="957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Square both sides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038010" y="3514975"/>
            <a:ext cx="957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Square both sides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741918" y="3976529"/>
                <a:ext cx="95794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rgbClr val="FF0000"/>
                    </a:solidFill>
                    <a:latin typeface="Comic Sans MS" pitchFamily="66" charset="0"/>
                  </a:rPr>
                  <a:t>Add </a:t>
                </a:r>
                <a14:m>
                  <m:oMath xmlns:m="http://schemas.openxmlformats.org/officeDocument/2006/math">
                    <m:r>
                      <a:rPr lang="en-US" sz="11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</m:t>
                    </m:r>
                    <m:r>
                      <a:rPr lang="en-US" sz="11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sz="1100" dirty="0">
                    <a:solidFill>
                      <a:srgbClr val="FF0000"/>
                    </a:solidFill>
                    <a:latin typeface="Comic Sans MS" pitchFamily="66" charset="0"/>
                  </a:rPr>
                  <a:t>, subtract 5</a:t>
                </a:r>
                <a:endParaRPr lang="en-GB" sz="11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1918" y="3976529"/>
                <a:ext cx="957944" cy="430887"/>
              </a:xfrm>
              <a:prstGeom prst="rect">
                <a:avLst/>
              </a:prstGeom>
              <a:blipFill>
                <a:blip r:embed="rId17"/>
                <a:stretch>
                  <a:fillRect b="-84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7332615" y="4490334"/>
            <a:ext cx="10363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Divide by 10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1245521" y="3942836"/>
                <a:ext cx="1596719" cy="4492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16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5521" y="3942836"/>
                <a:ext cx="1596719" cy="44929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687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6" grpId="0"/>
      <p:bldP spid="10" grpId="0"/>
      <p:bldP spid="13" grpId="0"/>
      <p:bldP spid="14" grpId="0"/>
      <p:bldP spid="15" grpId="0"/>
      <p:bldP spid="16" grpId="0"/>
      <p:bldP spid="17" grpId="0"/>
      <p:bldP spid="18" grpId="0" animBg="1"/>
      <p:bldP spid="19" grpId="0"/>
      <p:bldP spid="20" grpId="0" animBg="1"/>
      <p:bldP spid="21" grpId="0" animBg="1"/>
      <p:bldP spid="22" grpId="0"/>
      <p:bldP spid="26" grpId="0" animBg="1"/>
      <p:bldP spid="29" grpId="0"/>
      <p:bldP spid="30" grpId="0"/>
      <p:bldP spid="31" grpId="0"/>
      <p:bldP spid="32" grpId="0"/>
      <p:bldP spid="33" grpId="0"/>
      <p:bldP spid="34" grpId="0" animBg="1"/>
      <p:bldP spid="35" grpId="0" animBg="1"/>
      <p:bldP spid="36" grpId="0" animBg="1"/>
      <p:bldP spid="37" grpId="0" animBg="1"/>
      <p:bldP spid="38" grpId="0"/>
      <p:bldP spid="40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3653246" cy="477447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en-US" sz="1600" b="1" dirty="0">
                <a:latin typeface="Comic Sans MS" pitchFamily="66" charset="0"/>
              </a:rPr>
              <a:t>You need to be able to use differential equations to model situations in context</a:t>
            </a:r>
            <a:endParaRPr lang="en-US" sz="1600" dirty="0">
              <a:latin typeface="Comic Sans MS" pitchFamily="66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en-US" sz="1600" dirty="0">
              <a:latin typeface="Comic Sans MS" pitchFamily="66" charset="0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US" sz="1600" dirty="0">
                <a:latin typeface="Comic Sans MS" pitchFamily="66" charset="0"/>
              </a:rPr>
              <a:t>Water in a manufacturing plant is held in a large cylindrical tank of diameter 20m</a:t>
            </a:r>
            <a:r>
              <a:rPr lang="en-GB" sz="1600" dirty="0">
                <a:latin typeface="Comic Sans MS" pitchFamily="66" charset="0"/>
              </a:rPr>
              <a:t>. Water flows out of the bottom of the tank through a tap at a rate proportional to the cube root of the volume (of the water).</a:t>
            </a:r>
          </a:p>
          <a:p>
            <a:pPr marL="0" indent="0" algn="ctr">
              <a:lnSpc>
                <a:spcPct val="80000"/>
              </a:lnSpc>
              <a:buNone/>
            </a:pPr>
            <a:endParaRPr lang="en-US" sz="1600" dirty="0">
              <a:latin typeface="Comic Sans MS" pitchFamily="66" charset="0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US" sz="1600" dirty="0">
                <a:latin typeface="Comic Sans MS" pitchFamily="66" charset="0"/>
              </a:rPr>
              <a:t>Initially, the height of the water is 27m. 10 minutes later, the height is 8m. </a:t>
            </a:r>
          </a:p>
          <a:p>
            <a:pPr marL="0" indent="0" algn="ctr">
              <a:lnSpc>
                <a:spcPct val="80000"/>
              </a:lnSpc>
              <a:buNone/>
            </a:pPr>
            <a:endParaRPr lang="en-US" sz="1600" dirty="0">
              <a:latin typeface="Comic Sans MS" pitchFamily="66" charset="0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US" sz="1600" dirty="0">
                <a:latin typeface="Comic Sans MS" pitchFamily="66" charset="0"/>
              </a:rPr>
              <a:t>d) Find the time in minutes when the water is at a depth of 1m</a:t>
            </a: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11K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245521" y="3942836"/>
                <a:ext cx="1596719" cy="4492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16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5521" y="3942836"/>
                <a:ext cx="1596719" cy="44929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473533" y="1352036"/>
                <a:ext cx="1596719" cy="4492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1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3533" y="1352036"/>
                <a:ext cx="1596719" cy="4492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477887" y="1844070"/>
                <a:ext cx="1596719" cy="4492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1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7887" y="1844070"/>
                <a:ext cx="1596719" cy="44929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473532" y="2309979"/>
                <a:ext cx="1596719" cy="4492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1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3532" y="2309979"/>
                <a:ext cx="1596719" cy="44929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482240" y="2902162"/>
                <a:ext cx="132779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9−0.5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2240" y="2902162"/>
                <a:ext cx="1327799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338549" y="3385487"/>
                <a:ext cx="127669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−0.5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8549" y="3385487"/>
                <a:ext cx="1276696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386447" y="3851396"/>
                <a:ext cx="81342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16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6447" y="3851396"/>
                <a:ext cx="813428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rc 12"/>
          <p:cNvSpPr/>
          <p:nvPr/>
        </p:nvSpPr>
        <p:spPr>
          <a:xfrm>
            <a:off x="6906873" y="1632859"/>
            <a:ext cx="282053" cy="444136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053940" y="1599089"/>
                <a:ext cx="16285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We want to find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3940" y="1599089"/>
                <a:ext cx="1628505" cy="461665"/>
              </a:xfrm>
              <a:prstGeom prst="rect">
                <a:avLst/>
              </a:prstGeom>
              <a:blipFill>
                <a:blip r:embed="rId9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rc 14"/>
          <p:cNvSpPr/>
          <p:nvPr/>
        </p:nvSpPr>
        <p:spPr>
          <a:xfrm>
            <a:off x="6928645" y="2098768"/>
            <a:ext cx="282053" cy="444136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Arc 15"/>
          <p:cNvSpPr/>
          <p:nvPr/>
        </p:nvSpPr>
        <p:spPr>
          <a:xfrm>
            <a:off x="6854622" y="2590802"/>
            <a:ext cx="282053" cy="444136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6623845" y="3065419"/>
            <a:ext cx="282053" cy="444136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rc 17"/>
          <p:cNvSpPr/>
          <p:nvPr/>
        </p:nvSpPr>
        <p:spPr>
          <a:xfrm>
            <a:off x="6445319" y="3566162"/>
            <a:ext cx="282053" cy="444136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7114899" y="2156437"/>
            <a:ext cx="17678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Cube root both sides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01687" y="2644116"/>
            <a:ext cx="17678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Square both sides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87882" y="3105671"/>
            <a:ext cx="17678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Subtract 9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31722" y="3671729"/>
            <a:ext cx="11843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Divide by -0.5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81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 animBg="1"/>
      <p:bldP spid="14" grpId="0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80000"/>
                  </a:lnSpc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use differential equations to model situations in context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r>
                  <a:rPr lang="en-US" sz="1600" dirty="0">
                    <a:latin typeface="Comic Sans MS" pitchFamily="66" charset="0"/>
                  </a:rPr>
                  <a:t>The rate of increase of a population P of micro organisms at time t, in hours, is given by:</a:t>
                </a: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𝑑𝑃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r>
                  <a:rPr lang="en-US" sz="1600" dirty="0">
                    <a:latin typeface="Comic Sans MS" pitchFamily="66" charset="0"/>
                  </a:rPr>
                  <a:t>Initially, the population was of size 8.</a:t>
                </a: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>
                  <a:lnSpc>
                    <a:spcPct val="80000"/>
                  </a:lnSpc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Find a model for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itchFamily="66" charset="0"/>
                  </a:rPr>
                  <a:t>, stating the value of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1277" r="-18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11K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476205" y="1467394"/>
                <a:ext cx="810094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𝑑𝑃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205" y="1467394"/>
                <a:ext cx="810094" cy="4675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489268" y="2124891"/>
                <a:ext cx="106035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9268" y="2124891"/>
                <a:ext cx="1060355" cy="246221"/>
              </a:xfrm>
              <a:prstGeom prst="rect">
                <a:avLst/>
              </a:prstGeom>
              <a:blipFill>
                <a:blip r:embed="rId4"/>
                <a:stretch>
                  <a:fillRect l="-4598" r="-3448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319452" y="2477589"/>
                <a:ext cx="1049646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9452" y="2477589"/>
                <a:ext cx="1049646" cy="4610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123509" y="3021874"/>
                <a:ext cx="1490473" cy="6458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den>
                          </m:f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𝑑𝑃</m:t>
                          </m:r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𝑑𝑡</m:t>
                          </m:r>
                          <m:r>
                            <m:rPr>
                              <m:nor/>
                            </m:rPr>
                            <a:rPr lang="en-GB" sz="1600" dirty="0"/>
                            <m:t> 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3509" y="3021874"/>
                <a:ext cx="1490473" cy="64588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23954" y="3775165"/>
                <a:ext cx="117391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𝑙𝑛𝑃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3954" y="3775165"/>
                <a:ext cx="1173911" cy="246221"/>
              </a:xfrm>
              <a:prstGeom prst="rect">
                <a:avLst/>
              </a:prstGeom>
              <a:blipFill>
                <a:blip r:embed="rId7"/>
                <a:stretch>
                  <a:fillRect l="-3646" r="-1042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602480" y="4267199"/>
                <a:ext cx="95532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m:rPr>
                              <m:nor/>
                            </m:rPr>
                            <a:rPr lang="en-GB" sz="1600" dirty="0"/>
                            <m:t> 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2480" y="4267199"/>
                <a:ext cx="955326" cy="246221"/>
              </a:xfrm>
              <a:prstGeom prst="rect">
                <a:avLst/>
              </a:prstGeom>
              <a:blipFill>
                <a:blip r:embed="rId8"/>
                <a:stretch>
                  <a:fillRect l="-4459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98126" y="4776650"/>
                <a:ext cx="96917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m:rPr>
                              <m:nor/>
                            </m:rPr>
                            <a:rPr lang="en-GB" sz="1600" dirty="0"/>
                            <m:t> 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8126" y="4776650"/>
                <a:ext cx="969176" cy="246221"/>
              </a:xfrm>
              <a:prstGeom prst="rect">
                <a:avLst/>
              </a:prstGeom>
              <a:blipFill>
                <a:blip r:embed="rId9"/>
                <a:stretch>
                  <a:fillRect l="-4403" t="-2500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593771" y="5268685"/>
                <a:ext cx="89877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m:rPr>
                              <m:nor/>
                            </m:rPr>
                            <a:rPr lang="en-GB" sz="1600" dirty="0"/>
                            <m:t> 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3771" y="5268685"/>
                <a:ext cx="898772" cy="246221"/>
              </a:xfrm>
              <a:prstGeom prst="rect">
                <a:avLst/>
              </a:prstGeom>
              <a:blipFill>
                <a:blip r:embed="rId10"/>
                <a:stretch>
                  <a:fillRect l="-5442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rc 12"/>
          <p:cNvSpPr/>
          <p:nvPr/>
        </p:nvSpPr>
        <p:spPr>
          <a:xfrm>
            <a:off x="5429795" y="1733005"/>
            <a:ext cx="317862" cy="535577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677988" y="1839686"/>
                <a:ext cx="128016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Multiply by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𝑑𝑡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7988" y="1839686"/>
                <a:ext cx="1280160" cy="276999"/>
              </a:xfrm>
              <a:prstGeom prst="rect">
                <a:avLst/>
              </a:prstGeom>
              <a:blipFill>
                <a:blip r:embed="rId11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rc 14"/>
          <p:cNvSpPr/>
          <p:nvPr/>
        </p:nvSpPr>
        <p:spPr>
          <a:xfrm>
            <a:off x="5416731" y="2268582"/>
            <a:ext cx="330925" cy="465909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Arc 15"/>
          <p:cNvSpPr/>
          <p:nvPr/>
        </p:nvSpPr>
        <p:spPr>
          <a:xfrm>
            <a:off x="5534297" y="2769325"/>
            <a:ext cx="317863" cy="539932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5495108" y="3357153"/>
            <a:ext cx="317863" cy="539932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rc 17"/>
          <p:cNvSpPr/>
          <p:nvPr/>
        </p:nvSpPr>
        <p:spPr>
          <a:xfrm>
            <a:off x="5473337" y="3927564"/>
            <a:ext cx="283029" cy="470265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5468982" y="4402181"/>
            <a:ext cx="283029" cy="470265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/>
          <p:nvPr/>
        </p:nvSpPr>
        <p:spPr>
          <a:xfrm>
            <a:off x="5394959" y="4885507"/>
            <a:ext cx="283029" cy="470265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630092" y="2331721"/>
                <a:ext cx="128016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Divide by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0092" y="2331721"/>
                <a:ext cx="1280160" cy="276999"/>
              </a:xfrm>
              <a:prstGeom prst="rect">
                <a:avLst/>
              </a:prstGeom>
              <a:blipFill>
                <a:blip r:embed="rId12"/>
                <a:stretch>
                  <a:fillRect t="-2222" b="-1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5799910" y="2815048"/>
            <a:ext cx="879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integrals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60722" y="3298373"/>
            <a:ext cx="33832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Integrate (since we know that the population will be positive, we do not need the modulus sign)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686699" y="3999414"/>
            <a:ext cx="1619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Inverse logarithm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717179" y="4378236"/>
                <a:ext cx="26865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This can be written as two powers of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multiplied together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7179" y="4378236"/>
                <a:ext cx="2686592" cy="461665"/>
              </a:xfrm>
              <a:prstGeom prst="rect">
                <a:avLst/>
              </a:prstGeom>
              <a:blipFill>
                <a:blip r:embed="rId13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599613" y="4905105"/>
                <a:ext cx="30654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Since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is a constant, so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</m:sSup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. We can therefore write is as a single letter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9613" y="4905105"/>
                <a:ext cx="3065416" cy="461665"/>
              </a:xfrm>
              <a:prstGeom prst="rect">
                <a:avLst/>
              </a:prstGeom>
              <a:blipFill>
                <a:blip r:embed="rId14"/>
                <a:stretch>
                  <a:fillRect t="-1333"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8794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 animBg="1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80000"/>
                  </a:lnSpc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use differential equations to model situations in context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r>
                  <a:rPr lang="en-US" sz="1600" dirty="0">
                    <a:latin typeface="Comic Sans MS" pitchFamily="66" charset="0"/>
                  </a:rPr>
                  <a:t>The rate of increase of a population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of micro organisms at time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in hours, is given by:</a:t>
                </a: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𝑑𝑃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r>
                  <a:rPr lang="en-US" sz="1600" dirty="0">
                    <a:latin typeface="Comic Sans MS" pitchFamily="66" charset="0"/>
                  </a:rPr>
                  <a:t>Initially, the population was of size 8.</a:t>
                </a: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>
                  <a:lnSpc>
                    <a:spcPct val="80000"/>
                  </a:lnSpc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Find a model for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itchFamily="66" charset="0"/>
                  </a:rPr>
                  <a:t>, stating the value of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1277" r="-18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11K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524102" y="1602376"/>
                <a:ext cx="89877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m:rPr>
                              <m:nor/>
                            </m:rPr>
                            <a:rPr lang="en-GB" sz="1600" dirty="0"/>
                            <m:t> 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4102" y="1602376"/>
                <a:ext cx="898772" cy="246221"/>
              </a:xfrm>
              <a:prstGeom prst="rect">
                <a:avLst/>
              </a:prstGeom>
              <a:blipFill>
                <a:blip r:embed="rId3"/>
                <a:stretch>
                  <a:fillRect l="-4730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c 19"/>
          <p:cNvSpPr/>
          <p:nvPr/>
        </p:nvSpPr>
        <p:spPr>
          <a:xfrm>
            <a:off x="5386250" y="1750421"/>
            <a:ext cx="283029" cy="470265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651865" y="1796145"/>
                <a:ext cx="170687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1865" y="1796145"/>
                <a:ext cx="1706878" cy="276999"/>
              </a:xfrm>
              <a:prstGeom prst="rect">
                <a:avLst/>
              </a:prstGeom>
              <a:blipFill>
                <a:blip r:embed="rId4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367347" y="2098765"/>
                <a:ext cx="1150251" cy="2564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(8)=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3(0)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7347" y="2098765"/>
                <a:ext cx="1150251" cy="256480"/>
              </a:xfrm>
              <a:prstGeom prst="rect">
                <a:avLst/>
              </a:prstGeom>
              <a:blipFill>
                <a:blip r:embed="rId5"/>
                <a:stretch>
                  <a:fillRect l="-5291" t="-4762" r="-2646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545873" y="2582091"/>
                <a:ext cx="56002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8=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5873" y="2582091"/>
                <a:ext cx="560025" cy="246221"/>
              </a:xfrm>
              <a:prstGeom prst="rect">
                <a:avLst/>
              </a:prstGeom>
              <a:blipFill>
                <a:blip r:embed="rId6"/>
                <a:stretch>
                  <a:fillRect l="-8696" r="-6522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519747" y="3095896"/>
                <a:ext cx="89877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=8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m:rPr>
                              <m:nor/>
                            </m:rPr>
                            <a:rPr lang="en-GB" sz="1600" dirty="0"/>
                            <m:t> 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9747" y="3095896"/>
                <a:ext cx="898772" cy="246221"/>
              </a:xfrm>
              <a:prstGeom prst="rect">
                <a:avLst/>
              </a:prstGeom>
              <a:blipFill>
                <a:blip r:embed="rId7"/>
                <a:stretch>
                  <a:fillRect l="-3378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rc 29"/>
          <p:cNvSpPr/>
          <p:nvPr/>
        </p:nvSpPr>
        <p:spPr>
          <a:xfrm>
            <a:off x="5364479" y="2225038"/>
            <a:ext cx="283029" cy="470265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630094" y="2331722"/>
                <a:ext cx="72716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0094" y="2331722"/>
                <a:ext cx="727163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Arc 31"/>
          <p:cNvSpPr/>
          <p:nvPr/>
        </p:nvSpPr>
        <p:spPr>
          <a:xfrm>
            <a:off x="5281747" y="2717072"/>
            <a:ext cx="283029" cy="470265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5547362" y="2710544"/>
            <a:ext cx="1706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We can now complete the formula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554479" y="4084318"/>
                <a:ext cx="89877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m:rPr>
                              <m:nor/>
                            </m:rPr>
                            <a:rPr lang="en-GB" sz="1600" dirty="0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4479" y="4084318"/>
                <a:ext cx="898772" cy="246221"/>
              </a:xfrm>
              <a:prstGeom prst="rect">
                <a:avLst/>
              </a:prstGeom>
              <a:blipFill>
                <a:blip r:embed="rId9"/>
                <a:stretch>
                  <a:fillRect l="-3401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400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6" grpId="0"/>
      <p:bldP spid="27" grpId="0"/>
      <p:bldP spid="28" grpId="0"/>
      <p:bldP spid="29" grpId="0"/>
      <p:bldP spid="30" grpId="0" animBg="1"/>
      <p:bldP spid="31" grpId="0"/>
      <p:bldP spid="32" grpId="0" animBg="1"/>
      <p:bldP spid="3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80000"/>
                  </a:lnSpc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use differential equations to model situations in context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r>
                  <a:rPr lang="en-US" sz="1600" dirty="0">
                    <a:latin typeface="Comic Sans MS" pitchFamily="66" charset="0"/>
                  </a:rPr>
                  <a:t>The rate of increase of a population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of micro organisms at time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in hours, is given by:</a:t>
                </a: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𝑑𝑃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r>
                  <a:rPr lang="en-US" sz="1600" dirty="0">
                    <a:latin typeface="Comic Sans MS" pitchFamily="66" charset="0"/>
                  </a:rPr>
                  <a:t>Initially, the population was of size 8.</a:t>
                </a: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r>
                  <a:rPr lang="en-US" sz="1600" dirty="0">
                    <a:latin typeface="Comic Sans MS" pitchFamily="66" charset="0"/>
                  </a:rPr>
                  <a:t>b) Find, to the nearest hundred, the size of the population at the time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334" t="-1277" r="-20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11K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554479" y="4084318"/>
                <a:ext cx="89877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m:rPr>
                              <m:nor/>
                            </m:rPr>
                            <a:rPr lang="en-GB" sz="1600" dirty="0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4479" y="4084318"/>
                <a:ext cx="898772" cy="246221"/>
              </a:xfrm>
              <a:prstGeom prst="rect">
                <a:avLst/>
              </a:prstGeom>
              <a:blipFill>
                <a:blip r:embed="rId3"/>
                <a:stretch>
                  <a:fillRect l="-3401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737462" y="1598022"/>
                <a:ext cx="89877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m:rPr>
                              <m:nor/>
                            </m:rP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7462" y="1598022"/>
                <a:ext cx="898772" cy="246221"/>
              </a:xfrm>
              <a:prstGeom prst="rect">
                <a:avLst/>
              </a:prstGeom>
              <a:blipFill>
                <a:blip r:embed="rId4"/>
                <a:stretch>
                  <a:fillRect l="-3378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750525" y="2063930"/>
                <a:ext cx="980140" cy="2564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3(2)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0525" y="2063930"/>
                <a:ext cx="980140" cy="256480"/>
              </a:xfrm>
              <a:prstGeom prst="rect">
                <a:avLst/>
              </a:prstGeom>
              <a:blipFill>
                <a:blip r:embed="rId5"/>
                <a:stretch>
                  <a:fillRect l="-3727" t="-4762" r="-3727" b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746171" y="2555964"/>
                <a:ext cx="105676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=3227.4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6171" y="2555964"/>
                <a:ext cx="1056764" cy="246221"/>
              </a:xfrm>
              <a:prstGeom prst="rect">
                <a:avLst/>
              </a:prstGeom>
              <a:blipFill>
                <a:blip r:embed="rId6"/>
                <a:stretch>
                  <a:fillRect l="-4046" r="-3468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741817" y="3039289"/>
                <a:ext cx="90127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=3200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1817" y="3039289"/>
                <a:ext cx="901272" cy="246221"/>
              </a:xfrm>
              <a:prstGeom prst="rect">
                <a:avLst/>
              </a:prstGeom>
              <a:blipFill>
                <a:blip r:embed="rId7"/>
                <a:stretch>
                  <a:fillRect l="-5405" r="-3378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rc 20"/>
          <p:cNvSpPr/>
          <p:nvPr/>
        </p:nvSpPr>
        <p:spPr>
          <a:xfrm>
            <a:off x="5630090" y="1733004"/>
            <a:ext cx="283029" cy="470265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878288" y="1804854"/>
                <a:ext cx="108856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8288" y="1804854"/>
                <a:ext cx="1088569" cy="276999"/>
              </a:xfrm>
              <a:prstGeom prst="rect">
                <a:avLst/>
              </a:prstGeom>
              <a:blipFill>
                <a:blip r:embed="rId8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22"/>
          <p:cNvSpPr/>
          <p:nvPr/>
        </p:nvSpPr>
        <p:spPr>
          <a:xfrm>
            <a:off x="5791198" y="2216330"/>
            <a:ext cx="283029" cy="470265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6065522" y="2288179"/>
            <a:ext cx="901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Arc 24"/>
          <p:cNvSpPr/>
          <p:nvPr/>
        </p:nvSpPr>
        <p:spPr>
          <a:xfrm>
            <a:off x="5699758" y="2690947"/>
            <a:ext cx="283029" cy="470265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5965373" y="2771505"/>
            <a:ext cx="1706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Round as instructed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236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1" grpId="0" animBg="1"/>
      <p:bldP spid="22" grpId="0"/>
      <p:bldP spid="23" grpId="0" animBg="1"/>
      <p:bldP spid="24" grpId="0"/>
      <p:bldP spid="25" grpId="0" animBg="1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80000"/>
                  </a:lnSpc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use differential equations to model situations in context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r>
                  <a:rPr lang="en-US" sz="1600" dirty="0">
                    <a:latin typeface="Comic Sans MS" pitchFamily="66" charset="0"/>
                  </a:rPr>
                  <a:t>The rate of increase of a population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of micro organisms at time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in hours, is given by:</a:t>
                </a: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𝑑𝑃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r>
                  <a:rPr lang="en-US" sz="1600" dirty="0">
                    <a:latin typeface="Comic Sans MS" pitchFamily="66" charset="0"/>
                  </a:rPr>
                  <a:t>Initially, the population was of size 8.</a:t>
                </a: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r>
                  <a:rPr lang="en-US" sz="1600" dirty="0">
                    <a:latin typeface="Comic Sans MS" pitchFamily="66" charset="0"/>
                  </a:rPr>
                  <a:t>c) Find the time at which the population will be 1000 times its starting value.</a:t>
                </a: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1277" r="-18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11K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554479" y="4084318"/>
                <a:ext cx="89877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m:rPr>
                              <m:nor/>
                            </m:rPr>
                            <a:rPr lang="en-GB" sz="1600" dirty="0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4479" y="4084318"/>
                <a:ext cx="898772" cy="246221"/>
              </a:xfrm>
              <a:prstGeom prst="rect">
                <a:avLst/>
              </a:prstGeom>
              <a:blipFill>
                <a:blip r:embed="rId3"/>
                <a:stretch>
                  <a:fillRect l="-3401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737462" y="1598022"/>
                <a:ext cx="89877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m:rPr>
                              <m:nor/>
                            </m:rP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7462" y="1598022"/>
                <a:ext cx="898772" cy="246221"/>
              </a:xfrm>
              <a:prstGeom prst="rect">
                <a:avLst/>
              </a:prstGeom>
              <a:blipFill>
                <a:blip r:embed="rId4"/>
                <a:stretch>
                  <a:fillRect l="-3378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428308" y="2046514"/>
                <a:ext cx="120436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8000=8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m:rPr>
                              <m:nor/>
                            </m:rP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308" y="2046514"/>
                <a:ext cx="1204369" cy="246221"/>
              </a:xfrm>
              <a:prstGeom prst="rect">
                <a:avLst/>
              </a:prstGeom>
              <a:blipFill>
                <a:blip r:embed="rId5"/>
                <a:stretch>
                  <a:fillRect l="-3030" t="-2500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441372" y="2521131"/>
                <a:ext cx="109055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1000=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m:rPr>
                              <m:nor/>
                            </m:rP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1372" y="2521131"/>
                <a:ext cx="1090555" cy="246221"/>
              </a:xfrm>
              <a:prstGeom prst="rect">
                <a:avLst/>
              </a:prstGeom>
              <a:blipFill>
                <a:blip r:embed="rId6"/>
                <a:stretch>
                  <a:fillRect l="-3933" t="-2500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088675" y="2978331"/>
                <a:ext cx="132478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𝑙𝑛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⁡(1000)=3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8675" y="2978331"/>
                <a:ext cx="1324786" cy="246221"/>
              </a:xfrm>
              <a:prstGeom prst="rect">
                <a:avLst/>
              </a:prstGeom>
              <a:blipFill>
                <a:blip r:embed="rId7"/>
                <a:stretch>
                  <a:fillRect l="-3226" r="-2304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101738" y="3426822"/>
                <a:ext cx="1210973" cy="4674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𝑙𝑛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⁡(1000)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1738" y="3426822"/>
                <a:ext cx="1210973" cy="46743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332516" y="4093027"/>
                <a:ext cx="97231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2.30…=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2516" y="4093027"/>
                <a:ext cx="972317" cy="246221"/>
              </a:xfrm>
              <a:prstGeom prst="rect">
                <a:avLst/>
              </a:prstGeom>
              <a:blipFill>
                <a:blip r:embed="rId9"/>
                <a:stretch>
                  <a:fillRect l="-5031" r="-3145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4023361" y="4637312"/>
            <a:ext cx="476412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 the time will be approximately 2 hours and 18 minutes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Arc 31"/>
          <p:cNvSpPr/>
          <p:nvPr/>
        </p:nvSpPr>
        <p:spPr>
          <a:xfrm>
            <a:off x="5499462" y="1706879"/>
            <a:ext cx="283029" cy="470265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5660572" y="1674225"/>
            <a:ext cx="2926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If the starting population is 8, we want to know when it will be 8000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6" name="Arc 35"/>
          <p:cNvSpPr/>
          <p:nvPr/>
        </p:nvSpPr>
        <p:spPr>
          <a:xfrm>
            <a:off x="5477690" y="2172788"/>
            <a:ext cx="283029" cy="470265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Arc 36"/>
          <p:cNvSpPr/>
          <p:nvPr/>
        </p:nvSpPr>
        <p:spPr>
          <a:xfrm>
            <a:off x="5381896" y="2643050"/>
            <a:ext cx="283029" cy="470265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Arc 37"/>
          <p:cNvSpPr/>
          <p:nvPr/>
        </p:nvSpPr>
        <p:spPr>
          <a:xfrm>
            <a:off x="5325290" y="3169919"/>
            <a:ext cx="283029" cy="470265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Arc 38"/>
          <p:cNvSpPr/>
          <p:nvPr/>
        </p:nvSpPr>
        <p:spPr>
          <a:xfrm>
            <a:off x="5277393" y="3740330"/>
            <a:ext cx="283029" cy="470265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5747657" y="2244637"/>
            <a:ext cx="10014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Divide by 8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508171" y="2614751"/>
            <a:ext cx="2329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Take natural logarithms of both sides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25737" y="3246123"/>
            <a:ext cx="10101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Divide by 3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551714" y="3746865"/>
            <a:ext cx="25124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 (and then convert into hours and minutes)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13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6" grpId="0"/>
      <p:bldP spid="27" grpId="0"/>
      <p:bldP spid="28" grpId="0"/>
      <p:bldP spid="29" grpId="0"/>
      <p:bldP spid="30" grpId="0"/>
      <p:bldP spid="31" grpId="0"/>
      <p:bldP spid="32" grpId="0" animBg="1"/>
      <p:bldP spid="33" grpId="0"/>
      <p:bldP spid="36" grpId="0" animBg="1"/>
      <p:bldP spid="37" grpId="0" animBg="1"/>
      <p:bldP spid="38" grpId="0" animBg="1"/>
      <p:bldP spid="39" grpId="0" animBg="1"/>
      <p:bldP spid="40" grpId="0"/>
      <p:bldP spid="43" grpId="0"/>
      <p:bldP spid="44" grpId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80000"/>
                  </a:lnSpc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use differential equations to model situations in context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r>
                  <a:rPr lang="en-US" sz="1600" dirty="0">
                    <a:latin typeface="Comic Sans MS" pitchFamily="66" charset="0"/>
                  </a:rPr>
                  <a:t>The rate of increase of a population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of micro organisms at time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in hours, is given by:</a:t>
                </a: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𝑑𝑃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r>
                  <a:rPr lang="en-US" sz="1600" dirty="0">
                    <a:latin typeface="Comic Sans MS" pitchFamily="66" charset="0"/>
                  </a:rPr>
                  <a:t>Initially, the population was of size 8.</a:t>
                </a: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r>
                  <a:rPr lang="en-US" sz="1600" dirty="0">
                    <a:latin typeface="Comic Sans MS" pitchFamily="66" charset="0"/>
                  </a:rPr>
                  <a:t>d) State one limitation of this model for large values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501" t="-1277" r="-23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11K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554479" y="4084318"/>
                <a:ext cx="89877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m:rPr>
                              <m:nor/>
                            </m:rPr>
                            <a:rPr lang="en-GB" sz="1600" dirty="0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4479" y="4084318"/>
                <a:ext cx="898772" cy="246221"/>
              </a:xfrm>
              <a:prstGeom prst="rect">
                <a:avLst/>
              </a:prstGeom>
              <a:blipFill>
                <a:blip r:embed="rId3"/>
                <a:stretch>
                  <a:fillRect l="-3401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4070708" y="4708630"/>
            <a:ext cx="43364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It is not possible for a population to grow exponentially forever, since they will eventually start to run out of food or space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98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n 5"/>
          <p:cNvSpPr/>
          <p:nvPr/>
        </p:nvSpPr>
        <p:spPr>
          <a:xfrm>
            <a:off x="7380312" y="1772816"/>
            <a:ext cx="1296144" cy="1296144"/>
          </a:xfrm>
          <a:prstGeom prst="can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80000"/>
                  </a:lnSpc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use differential equations to model situations in context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r>
                  <a:rPr lang="en-US" sz="1600" dirty="0">
                    <a:latin typeface="Comic Sans MS" pitchFamily="66" charset="0"/>
                  </a:rPr>
                  <a:t>Water in a manufacturing plant is held in a large cylindrical tank of diameter 20m</a:t>
                </a:r>
                <a:r>
                  <a:rPr lang="en-GB" sz="1600" dirty="0">
                    <a:latin typeface="Comic Sans MS" pitchFamily="66" charset="0"/>
                  </a:rPr>
                  <a:t>. Water flows out of the bottom of the tank through a tap at a rate proportional to the cube root of the volume (of the water).</a:t>
                </a: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>
                  <a:lnSpc>
                    <a:spcPct val="80000"/>
                  </a:lnSpc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Show that after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minutes after the tap is opened,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𝑑h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𝑘</m:t>
                    </m:r>
                    <m:rad>
                      <m:ra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rad>
                  </m:oMath>
                </a14:m>
                <a:r>
                  <a:rPr lang="en-GB" sz="1600" dirty="0">
                    <a:latin typeface="Comic Sans MS" pitchFamily="66" charset="0"/>
                  </a:rPr>
                  <a:t> for some constant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 Think back to the differentiation chapter – can we write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𝑑h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GB" sz="1600" dirty="0">
                    <a:latin typeface="Comic Sans MS" pitchFamily="66" charset="0"/>
                  </a:rPr>
                  <a:t> as a product of other differentials?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501" t="-1277" r="-2504" b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11K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2" name="Can 1"/>
          <p:cNvSpPr/>
          <p:nvPr/>
        </p:nvSpPr>
        <p:spPr>
          <a:xfrm>
            <a:off x="7380312" y="1124744"/>
            <a:ext cx="1296144" cy="1944216"/>
          </a:xfrm>
          <a:prstGeom prst="can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884368" y="3140968"/>
                <a:ext cx="44916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4368" y="3140968"/>
                <a:ext cx="449162" cy="246221"/>
              </a:xfrm>
              <a:prstGeom prst="rect">
                <a:avLst/>
              </a:prstGeom>
              <a:blipFill>
                <a:blip r:embed="rId3"/>
                <a:stretch>
                  <a:fillRect l="-9459" r="-8108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>
            <a:off x="7380312" y="3140968"/>
            <a:ext cx="1296144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580709" y="1635170"/>
                <a:ext cx="493340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𝑑h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709" y="1635170"/>
                <a:ext cx="493340" cy="4675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156773" y="1635170"/>
                <a:ext cx="299890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𝑑𝑉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6773" y="1635170"/>
                <a:ext cx="299890" cy="4675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516813" y="1779186"/>
                <a:ext cx="19236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6813" y="1779186"/>
                <a:ext cx="192360" cy="246221"/>
              </a:xfrm>
              <a:prstGeom prst="rect">
                <a:avLst/>
              </a:prstGeom>
              <a:blipFill>
                <a:blip r:embed="rId6"/>
                <a:stretch>
                  <a:fillRect l="-18750" r="-156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32837" y="1635170"/>
                <a:ext cx="299890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𝑑h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𝑑𝑉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2837" y="1635170"/>
                <a:ext cx="299890" cy="4675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 flipV="1">
            <a:off x="4860032" y="2204864"/>
            <a:ext cx="360040" cy="93610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5940152" y="2204864"/>
            <a:ext cx="360040" cy="93610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851920" y="3212976"/>
            <a:ext cx="15121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We are told how the volume of water changes with respect to time…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52120" y="3212976"/>
            <a:ext cx="15121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We can also create a formula linking the volume of the water to its height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8748464" y="1988840"/>
            <a:ext cx="0" cy="93610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8748464" y="2276872"/>
                <a:ext cx="16382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8464" y="2276872"/>
                <a:ext cx="163827" cy="246221"/>
              </a:xfrm>
              <a:prstGeom prst="rect">
                <a:avLst/>
              </a:prstGeom>
              <a:blipFill>
                <a:blip r:embed="rId8"/>
                <a:stretch>
                  <a:fillRect l="-29630" r="-25926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54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5" grpId="0"/>
      <p:bldP spid="16" grpId="0"/>
      <p:bldP spid="17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n 5"/>
          <p:cNvSpPr/>
          <p:nvPr/>
        </p:nvSpPr>
        <p:spPr>
          <a:xfrm>
            <a:off x="7380312" y="1772816"/>
            <a:ext cx="1296144" cy="1296144"/>
          </a:xfrm>
          <a:prstGeom prst="can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80000"/>
                  </a:lnSpc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use differential equations to model situations in context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r>
                  <a:rPr lang="en-US" sz="1600" dirty="0">
                    <a:latin typeface="Comic Sans MS" pitchFamily="66" charset="0"/>
                  </a:rPr>
                  <a:t>Water in a manufacturing plant is held in a large cylindrical tank of diameter 20m</a:t>
                </a:r>
                <a:r>
                  <a:rPr lang="en-GB" sz="1600" dirty="0">
                    <a:latin typeface="Comic Sans MS" pitchFamily="66" charset="0"/>
                  </a:rPr>
                  <a:t>. Water flows out of the bottom of the tank through a tap at a rate proportional to the cube root of the volume (of the water).</a:t>
                </a: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>
                  <a:lnSpc>
                    <a:spcPct val="80000"/>
                  </a:lnSpc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Show that after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minutes after the tap is opened,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𝑑h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𝑘</m:t>
                    </m:r>
                    <m:rad>
                      <m:ra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rad>
                  </m:oMath>
                </a14:m>
                <a:r>
                  <a:rPr lang="en-GB" sz="1600" dirty="0">
                    <a:latin typeface="Comic Sans MS" pitchFamily="66" charset="0"/>
                  </a:rPr>
                  <a:t> for some constant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501" t="-1277" r="-25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11K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2" name="Can 1"/>
          <p:cNvSpPr/>
          <p:nvPr/>
        </p:nvSpPr>
        <p:spPr>
          <a:xfrm>
            <a:off x="7380312" y="1124744"/>
            <a:ext cx="1296144" cy="1944216"/>
          </a:xfrm>
          <a:prstGeom prst="can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8748464" y="1988840"/>
            <a:ext cx="0" cy="93610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884368" y="3140968"/>
                <a:ext cx="44916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4368" y="3140968"/>
                <a:ext cx="449162" cy="246221"/>
              </a:xfrm>
              <a:prstGeom prst="rect">
                <a:avLst/>
              </a:prstGeom>
              <a:blipFill>
                <a:blip r:embed="rId3"/>
                <a:stretch>
                  <a:fillRect l="-9459" r="-8108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>
            <a:off x="7380312" y="3140968"/>
            <a:ext cx="1296144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748464" y="2276872"/>
                <a:ext cx="16382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8464" y="2276872"/>
                <a:ext cx="163827" cy="246221"/>
              </a:xfrm>
              <a:prstGeom prst="rect">
                <a:avLst/>
              </a:prstGeom>
              <a:blipFill>
                <a:blip r:embed="rId4"/>
                <a:stretch>
                  <a:fillRect l="-29630" r="-25926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139952" y="3140968"/>
                <a:ext cx="89120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3140968"/>
                <a:ext cx="891206" cy="246221"/>
              </a:xfrm>
              <a:prstGeom prst="rect">
                <a:avLst/>
              </a:prstGeom>
              <a:blipFill>
                <a:blip r:embed="rId5"/>
                <a:stretch>
                  <a:fillRect l="-4795" r="-4795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139952" y="3573016"/>
                <a:ext cx="118538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(10)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3573016"/>
                <a:ext cx="1185389" cy="246221"/>
              </a:xfrm>
              <a:prstGeom prst="rect">
                <a:avLst/>
              </a:prstGeom>
              <a:blipFill>
                <a:blip r:embed="rId6"/>
                <a:stretch>
                  <a:fillRect l="-3077" r="-3077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139952" y="4005064"/>
                <a:ext cx="102976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=100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4005064"/>
                <a:ext cx="1029769" cy="246221"/>
              </a:xfrm>
              <a:prstGeom prst="rect">
                <a:avLst/>
              </a:prstGeom>
              <a:blipFill>
                <a:blip r:embed="rId7"/>
                <a:stretch>
                  <a:fillRect l="-3550" r="-3550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995936" y="4437112"/>
                <a:ext cx="1152128" cy="4675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𝑑𝑉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𝑑h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=100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4437112"/>
                <a:ext cx="1152128" cy="46750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995936" y="5085184"/>
                <a:ext cx="1152128" cy="48385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𝑑h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𝑑𝑉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5085184"/>
                <a:ext cx="1152128" cy="48385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c 25"/>
          <p:cNvSpPr/>
          <p:nvPr/>
        </p:nvSpPr>
        <p:spPr>
          <a:xfrm>
            <a:off x="5292080" y="3284985"/>
            <a:ext cx="288032" cy="432048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580112" y="3284984"/>
                <a:ext cx="115212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3284984"/>
                <a:ext cx="1152128" cy="276999"/>
              </a:xfrm>
              <a:prstGeom prst="rect">
                <a:avLst/>
              </a:prstGeom>
              <a:blipFill>
                <a:blip r:embed="rId10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c 27"/>
          <p:cNvSpPr/>
          <p:nvPr/>
        </p:nvSpPr>
        <p:spPr>
          <a:xfrm>
            <a:off x="5220072" y="3717032"/>
            <a:ext cx="288032" cy="432048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Arc 28"/>
          <p:cNvSpPr/>
          <p:nvPr/>
        </p:nvSpPr>
        <p:spPr>
          <a:xfrm>
            <a:off x="5076056" y="4221088"/>
            <a:ext cx="288032" cy="432048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c 29"/>
          <p:cNvSpPr/>
          <p:nvPr/>
        </p:nvSpPr>
        <p:spPr>
          <a:xfrm>
            <a:off x="5004048" y="4725144"/>
            <a:ext cx="288032" cy="576064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5292080" y="3789040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92080" y="4293096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92080" y="486916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Invert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83568" y="5373216"/>
                <a:ext cx="1152128" cy="48385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𝑑h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𝑑𝑉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373216"/>
                <a:ext cx="1152128" cy="48385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580709" y="1635170"/>
                <a:ext cx="493340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𝑑h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709" y="1635170"/>
                <a:ext cx="493340" cy="46750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156773" y="1635170"/>
                <a:ext cx="299890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𝑑𝑉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6773" y="1635170"/>
                <a:ext cx="299890" cy="46750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516813" y="1779186"/>
                <a:ext cx="19236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6813" y="1779186"/>
                <a:ext cx="192360" cy="246221"/>
              </a:xfrm>
              <a:prstGeom prst="rect">
                <a:avLst/>
              </a:prstGeom>
              <a:blipFill>
                <a:blip r:embed="rId14"/>
                <a:stretch>
                  <a:fillRect l="-18750" r="-156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732837" y="1635170"/>
                <a:ext cx="299890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𝑑h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𝑑𝑉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2837" y="1635170"/>
                <a:ext cx="299890" cy="46750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8061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1" grpId="0"/>
      <p:bldP spid="23" grpId="0"/>
      <p:bldP spid="24" grpId="0"/>
      <p:bldP spid="25" grpId="0"/>
      <p:bldP spid="26" grpId="0" animBg="1"/>
      <p:bldP spid="27" grpId="0"/>
      <p:bldP spid="28" grpId="0" animBg="1"/>
      <p:bldP spid="29" grpId="0" animBg="1"/>
      <p:bldP spid="30" grpId="0" animBg="1"/>
      <p:bldP spid="31" grpId="0"/>
      <p:bldP spid="32" grpId="0"/>
      <p:bldP spid="33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n 5"/>
          <p:cNvSpPr/>
          <p:nvPr/>
        </p:nvSpPr>
        <p:spPr>
          <a:xfrm>
            <a:off x="7380312" y="1772816"/>
            <a:ext cx="1296144" cy="1296144"/>
          </a:xfrm>
          <a:prstGeom prst="can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80000"/>
                  </a:lnSpc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use differential equations to model situations in context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r>
                  <a:rPr lang="en-US" sz="1600" dirty="0">
                    <a:latin typeface="Comic Sans MS" pitchFamily="66" charset="0"/>
                  </a:rPr>
                  <a:t>Water in a manufacturing plant is held in a large cylindrical tank of diameter 20m</a:t>
                </a:r>
                <a:r>
                  <a:rPr lang="en-GB" sz="1600" dirty="0">
                    <a:latin typeface="Comic Sans MS" pitchFamily="66" charset="0"/>
                  </a:rPr>
                  <a:t>. Water flows out of the bottom of the tank through a tap at a rate proportional to the cube root of the volume (of the water).</a:t>
                </a: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>
                  <a:lnSpc>
                    <a:spcPct val="80000"/>
                  </a:lnSpc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Show that after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minutes after the tap is opened,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𝑑h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𝑘</m:t>
                    </m:r>
                    <m:rad>
                      <m:ra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rad>
                  </m:oMath>
                </a14:m>
                <a:r>
                  <a:rPr lang="en-GB" sz="1600" dirty="0">
                    <a:latin typeface="Comic Sans MS" pitchFamily="66" charset="0"/>
                  </a:rPr>
                  <a:t> for some constant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501" t="-1277" r="-25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11K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2" name="Can 1"/>
          <p:cNvSpPr/>
          <p:nvPr/>
        </p:nvSpPr>
        <p:spPr>
          <a:xfrm>
            <a:off x="7380312" y="1124744"/>
            <a:ext cx="1296144" cy="1944216"/>
          </a:xfrm>
          <a:prstGeom prst="can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8748464" y="1988840"/>
            <a:ext cx="0" cy="93610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884368" y="3140968"/>
                <a:ext cx="44916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4368" y="3140968"/>
                <a:ext cx="449162" cy="246221"/>
              </a:xfrm>
              <a:prstGeom prst="rect">
                <a:avLst/>
              </a:prstGeom>
              <a:blipFill>
                <a:blip r:embed="rId3"/>
                <a:stretch>
                  <a:fillRect l="-9459" r="-8108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>
            <a:off x="7380312" y="3140968"/>
            <a:ext cx="1296144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748464" y="2276872"/>
                <a:ext cx="16382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8464" y="2276872"/>
                <a:ext cx="163827" cy="246221"/>
              </a:xfrm>
              <a:prstGeom prst="rect">
                <a:avLst/>
              </a:prstGeom>
              <a:blipFill>
                <a:blip r:embed="rId4"/>
                <a:stretch>
                  <a:fillRect l="-29630" r="-25926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83568" y="5373216"/>
                <a:ext cx="1152128" cy="48385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𝑑h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𝑑𝑉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373216"/>
                <a:ext cx="1152128" cy="4838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393150" y="3316830"/>
                <a:ext cx="510781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𝑑𝑉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150" y="3316830"/>
                <a:ext cx="510781" cy="4675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1813723" y="3231948"/>
            <a:ext cx="1800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81163" y="3419184"/>
            <a:ext cx="3163226" cy="32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68100" y="3632544"/>
            <a:ext cx="3163226" cy="32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26720" y="3849189"/>
            <a:ext cx="234260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005941" y="3858061"/>
                <a:ext cx="4720046" cy="206550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 the rate of flow of water over time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𝑑𝑉</m:t>
                            </m:r>
                          </m:num>
                          <m:den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proportional to the cube root of the volume remaining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This means that the rate of flow can be written as </a:t>
                </a:r>
                <a14:m>
                  <m:oMath xmlns:m="http://schemas.openxmlformats.org/officeDocument/2006/math">
                    <m:r>
                      <a:rPr lang="en-US" sz="1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𝑐</m:t>
                    </m:r>
                    <m:rad>
                      <m:rad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</m:deg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𝑉</m:t>
                        </m:r>
                      </m:e>
                    </m:rad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a constant to be found, and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the volume remaining </a:t>
                </a: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It is negative since the rate of flow will be decreasing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5941" y="3858061"/>
                <a:ext cx="4720046" cy="2065502"/>
              </a:xfrm>
              <a:prstGeom prst="rect">
                <a:avLst/>
              </a:prstGeom>
              <a:blipFill>
                <a:blip r:embed="rId7"/>
                <a:stretch>
                  <a:fillRect r="-3101" b="-41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928727" y="3425687"/>
                <a:ext cx="594009" cy="2736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  <m:rad>
                        <m:rad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8727" y="3425687"/>
                <a:ext cx="594009" cy="273665"/>
              </a:xfrm>
              <a:prstGeom prst="rect">
                <a:avLst/>
              </a:prstGeom>
              <a:blipFill>
                <a:blip r:embed="rId8"/>
                <a:stretch>
                  <a:fillRect l="-2062" r="-7216"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384440" y="3961264"/>
                <a:ext cx="1440202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𝑑𝑉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  <m:rad>
                        <m:ra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4440" y="3961264"/>
                <a:ext cx="1440202" cy="46750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397502" y="4592635"/>
                <a:ext cx="1734386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𝑑𝑉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  <m:rad>
                        <m:ra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(10)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7502" y="4592635"/>
                <a:ext cx="1734386" cy="46750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410566" y="5215298"/>
                <a:ext cx="1561133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𝑑𝑉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  <m:rad>
                        <m:ra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sz="16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00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0566" y="5215298"/>
                <a:ext cx="1561133" cy="46750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Arc 47"/>
          <p:cNvSpPr/>
          <p:nvPr/>
        </p:nvSpPr>
        <p:spPr>
          <a:xfrm>
            <a:off x="5791198" y="3570515"/>
            <a:ext cx="252551" cy="613955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943600" y="3607529"/>
                <a:ext cx="25124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Replace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 with the expression for volume in terms of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607529"/>
                <a:ext cx="2512422" cy="461665"/>
              </a:xfrm>
              <a:prstGeom prst="rect">
                <a:avLst/>
              </a:prstGeom>
              <a:blipFill>
                <a:blip r:embed="rId12"/>
                <a:stretch>
                  <a:fillRect t="-1316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Arc 49"/>
          <p:cNvSpPr/>
          <p:nvPr/>
        </p:nvSpPr>
        <p:spPr>
          <a:xfrm>
            <a:off x="6109061" y="4210595"/>
            <a:ext cx="252551" cy="613955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Arc 50"/>
          <p:cNvSpPr/>
          <p:nvPr/>
        </p:nvSpPr>
        <p:spPr>
          <a:xfrm>
            <a:off x="6091644" y="4820196"/>
            <a:ext cx="252551" cy="613955"/>
          </a:xfrm>
          <a:prstGeom prst="arc">
            <a:avLst>
              <a:gd name="adj1" fmla="val 16200000"/>
              <a:gd name="adj2" fmla="val 52622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2002646" y="5376406"/>
                <a:ext cx="1561133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𝑑𝑉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ad>
                        <m:radPr>
                          <m:ctrlP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00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rad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2646" y="5376406"/>
                <a:ext cx="1561133" cy="46750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344195" y="4339049"/>
                <a:ext cx="117130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4195" y="4339049"/>
                <a:ext cx="1171303" cy="276999"/>
              </a:xfrm>
              <a:prstGeom prst="rect">
                <a:avLst/>
              </a:prstGeom>
              <a:blipFill>
                <a:blip r:embed="rId14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6148252" y="4979127"/>
            <a:ext cx="11713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 flipH="1" flipV="1">
            <a:off x="2813686" y="5824130"/>
            <a:ext cx="208188" cy="297996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251585" y="6134644"/>
                <a:ext cx="48101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0000FF"/>
                    </a:solidFill>
                    <a:latin typeface="Comic Sans MS" pitchFamily="66" charset="0"/>
                  </a:rPr>
                  <a:t>Be careful here – it is not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1400" dirty="0">
                    <a:solidFill>
                      <a:srgbClr val="0000FF"/>
                    </a:solidFill>
                    <a:latin typeface="Comic Sans MS" pitchFamily="66" charset="0"/>
                  </a:rPr>
                  <a:t>, the 3 is part of the cube root! </a:t>
                </a:r>
                <a:endParaRPr lang="en-GB" sz="1400" dirty="0">
                  <a:solidFill>
                    <a:srgbClr val="0000FF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1585" y="6134644"/>
                <a:ext cx="4810125" cy="523220"/>
              </a:xfrm>
              <a:prstGeom prst="rect">
                <a:avLst/>
              </a:prstGeom>
              <a:blipFill>
                <a:blip r:embed="rId15"/>
                <a:stretch>
                  <a:fillRect t="-1163" r="-127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580709" y="1635170"/>
                <a:ext cx="493340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𝑑h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709" y="1635170"/>
                <a:ext cx="493340" cy="46750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5156773" y="1635170"/>
                <a:ext cx="299890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𝑑𝑉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6773" y="1635170"/>
                <a:ext cx="299890" cy="46750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5516813" y="1779186"/>
                <a:ext cx="19236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6813" y="1779186"/>
                <a:ext cx="192360" cy="246221"/>
              </a:xfrm>
              <a:prstGeom prst="rect">
                <a:avLst/>
              </a:prstGeom>
              <a:blipFill>
                <a:blip r:embed="rId18"/>
                <a:stretch>
                  <a:fillRect l="-18750" r="-156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5732837" y="1635170"/>
                <a:ext cx="299890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𝑑h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𝑑𝑉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2837" y="1635170"/>
                <a:ext cx="299890" cy="46750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5480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0" grpId="0" build="allAtOnce"/>
      <p:bldP spid="43" grpId="0"/>
      <p:bldP spid="45" grpId="0"/>
      <p:bldP spid="46" grpId="0"/>
      <p:bldP spid="47" grpId="0"/>
      <p:bldP spid="48" grpId="0" animBg="1"/>
      <p:bldP spid="49" grpId="0"/>
      <p:bldP spid="50" grpId="0" animBg="1"/>
      <p:bldP spid="51" grpId="0" animBg="1"/>
      <p:bldP spid="52" grpId="0"/>
      <p:bldP spid="53" grpId="0"/>
      <p:bldP spid="54" grpId="0"/>
      <p:bldP spid="56" grpId="0"/>
      <p:bldP spid="56" grpId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CFB7A3-058A-47E4-97E3-292F48EEBB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6FC069-3D92-4593-9C83-ED3002EDD2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B54FB6-CB3A-4105-BB4F-529014C51EC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3186</TotalTime>
  <Words>2747</Words>
  <Application>Microsoft Office PowerPoint</Application>
  <PresentationFormat>On-screen Show (4:3)</PresentationFormat>
  <Paragraphs>293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Comic Sans MS</vt:lpstr>
      <vt:lpstr>Pagoda SF</vt:lpstr>
      <vt:lpstr>Wingdings</vt:lpstr>
      <vt:lpstr>Office Theme</vt:lpstr>
      <vt:lpstr>PowerPoint Presentation</vt:lpstr>
      <vt:lpstr>Integration</vt:lpstr>
      <vt:lpstr>Integration</vt:lpstr>
      <vt:lpstr>Integration</vt:lpstr>
      <vt:lpstr>Integration</vt:lpstr>
      <vt:lpstr>Integration</vt:lpstr>
      <vt:lpstr>Integration</vt:lpstr>
      <vt:lpstr>Integration</vt:lpstr>
      <vt:lpstr>Integration</vt:lpstr>
      <vt:lpstr>Integration</vt:lpstr>
      <vt:lpstr>Integration</vt:lpstr>
      <vt:lpstr>Integration</vt:lpstr>
      <vt:lpstr>Integration</vt:lpstr>
      <vt:lpstr>Integration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Gareth Westwater</cp:lastModifiedBy>
  <cp:revision>783</cp:revision>
  <dcterms:created xsi:type="dcterms:W3CDTF">2018-04-30T00:32:33Z</dcterms:created>
  <dcterms:modified xsi:type="dcterms:W3CDTF">2020-12-15T07:43:16Z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