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99.png"/><Relationship Id="rId5" Type="http://schemas.openxmlformats.org/officeDocument/2006/relationships/image" Target="../media/image198.png"/><Relationship Id="rId4" Type="http://schemas.openxmlformats.org/officeDocument/2006/relationships/image" Target="../media/image197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0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04.png"/><Relationship Id="rId5" Type="http://schemas.openxmlformats.org/officeDocument/2006/relationships/image" Target="../media/image203.png"/><Relationship Id="rId4" Type="http://schemas.openxmlformats.org/officeDocument/2006/relationships/image" Target="../media/image202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09.png"/><Relationship Id="rId5" Type="http://schemas.openxmlformats.org/officeDocument/2006/relationships/image" Target="../media/image208.png"/><Relationship Id="rId4" Type="http://schemas.openxmlformats.org/officeDocument/2006/relationships/image" Target="../media/image20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19" y="245672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Modelling with differential equations (11.11)</a:t>
            </a:r>
          </a:p>
        </p:txBody>
      </p:sp>
    </p:spTree>
    <p:extLst>
      <p:ext uri="{BB962C8B-B14F-4D97-AF65-F5344CB8AC3E}">
        <p14:creationId xmlns:p14="http://schemas.microsoft.com/office/powerpoint/2010/main" val="89489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58"/>
                  <a:ext cx="1733" cy="41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58"/>
                  <a:ext cx="1733" cy="414"/>
                </a:xfrm>
                <a:prstGeom prst="rect">
                  <a:avLst/>
                </a:prstGeom>
                <a:blipFill>
                  <a:blip r:embed="rId4"/>
                  <a:stretch>
                    <a:fillRect b="-681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4"/>
                  <a:ext cx="1733" cy="41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0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4"/>
                  <a:ext cx="1733" cy="414"/>
                </a:xfrm>
                <a:prstGeom prst="rect">
                  <a:avLst/>
                </a:prstGeom>
                <a:blipFill>
                  <a:blip r:embed="rId5"/>
                  <a:stretch>
                    <a:fillRect b="-681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0335" y="3610509"/>
            <a:ext cx="2862039" cy="931246"/>
            <a:chOff x="3321" y="2602"/>
            <a:chExt cx="1815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1" y="2782"/>
                  <a:ext cx="1814" cy="41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1" y="2782"/>
                  <a:ext cx="1814" cy="414"/>
                </a:xfrm>
                <a:prstGeom prst="rect">
                  <a:avLst/>
                </a:prstGeom>
                <a:blipFill>
                  <a:blip r:embed="rId6"/>
                  <a:stretch>
                    <a:fillRect b="-681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2" y="2745"/>
                  <a:ext cx="1758" cy="41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000" i="1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alt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2" y="2745"/>
                  <a:ext cx="1758" cy="414"/>
                </a:xfrm>
                <a:prstGeom prst="rect">
                  <a:avLst/>
                </a:prstGeom>
                <a:blipFill>
                  <a:blip r:embed="rId7"/>
                  <a:stretch>
                    <a:fillRect b="-681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45251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The deceleration of a car travelling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altLang="en-US" sz="1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altLang="en-US" sz="18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at time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 seconds is proportional to the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square of the velocity. If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 is a positive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constant, this situation can be modelled by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which differential equation?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45251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500" b="-6667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7832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369154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58"/>
                  <a:ext cx="1733" cy="48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𝑑𝑚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58"/>
                  <a:ext cx="1733" cy="483"/>
                </a:xfrm>
                <a:prstGeom prst="rect">
                  <a:avLst/>
                </a:prstGeom>
                <a:blipFill>
                  <a:blip r:embed="rId4"/>
                  <a:stretch>
                    <a:fillRect b="-88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4"/>
                  <a:ext cx="1733" cy="48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𝑑𝑚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ad>
                        <m:ra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rad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4"/>
                  <a:ext cx="1733" cy="483"/>
                </a:xfrm>
                <a:prstGeom prst="rect">
                  <a:avLst/>
                </a:prstGeom>
                <a:blipFill>
                  <a:blip r:embed="rId5"/>
                  <a:stretch>
                    <a:fillRect b="-776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76231" cy="931246"/>
            <a:chOff x="3322" y="2602"/>
            <a:chExt cx="182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32" y="2705"/>
                  <a:ext cx="1814" cy="51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ad>
                            <m:radPr>
                              <m:ctrlPr>
                                <a:rPr lang="en-GB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2" y="2705"/>
                  <a:ext cx="1814" cy="513"/>
                </a:xfrm>
                <a:prstGeom prst="rect">
                  <a:avLst/>
                </a:prstGeom>
                <a:blipFill>
                  <a:blip r:embed="rId6"/>
                  <a:stretch>
                    <a:fillRect b="-183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2" y="2745"/>
                  <a:ext cx="1758" cy="51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𝑑𝑚</m:t>
                          </m:r>
                        </m:num>
                        <m:den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ad>
                            <m:rad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rad>
                        </m:den>
                      </m:f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2" y="2745"/>
                  <a:ext cx="1758" cy="513"/>
                </a:xfrm>
                <a:prstGeom prst="rect">
                  <a:avLst/>
                </a:prstGeom>
                <a:blipFill>
                  <a:blip r:embed="rId7"/>
                  <a:stretch>
                    <a:fillRect b="-183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60681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The mass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altLang="en-US" sz="1800" dirty="0">
                    <a:latin typeface="+mn-lt"/>
                  </a:rPr>
                  <a:t> of a substance at time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altLang="en-US" sz="1800" dirty="0">
                    <a:latin typeface="+mn-lt"/>
                  </a:rPr>
                  <a:t> minutes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is decreasing at a rate which is inversely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proportional to the cube root of the mass.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If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 is a positive constant, this situation can be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modelled by which differential equation?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60681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920" r="-2058" b="-113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0276" y="345914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20213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568"/>
                  <a:ext cx="1733" cy="6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568"/>
                  <a:ext cx="1733" cy="633"/>
                </a:xfrm>
                <a:prstGeom prst="rect">
                  <a:avLst/>
                </a:prstGeom>
                <a:blipFill>
                  <a:blip r:embed="rId4"/>
                  <a:stretch>
                    <a:fillRect b="-52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14"/>
                  <a:ext cx="1733" cy="6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=8+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14"/>
                  <a:ext cx="1733" cy="633"/>
                </a:xfrm>
                <a:prstGeom prst="rect">
                  <a:avLst/>
                </a:prstGeom>
                <a:blipFill>
                  <a:blip r:embed="rId5"/>
                  <a:stretch>
                    <a:fillRect b="-52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9"/>
            <a:ext cx="2860462" cy="931246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22" y="2633"/>
                  <a:ext cx="1814" cy="6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4+</m:t>
                              </m:r>
                              <m:f>
                                <m:f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33"/>
                  <a:ext cx="1814" cy="633"/>
                </a:xfrm>
                <a:prstGeom prst="rect">
                  <a:avLst/>
                </a:prstGeom>
                <a:blipFill>
                  <a:blip r:embed="rId6"/>
                  <a:stretch>
                    <a:fillRect b="-52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614"/>
                  <a:ext cx="1758" cy="63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altLang="en-US" sz="2400" i="1">
                          <a:latin typeface="Cambria Math" panose="02040503050406030204" pitchFamily="18" charset="0"/>
                        </a:rPr>
                        <m:t>=8−</m:t>
                      </m:r>
                      <m:sSup>
                        <m:sSupPr>
                          <m:ctrlPr>
                            <a:rPr lang="en-GB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alt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614"/>
                  <a:ext cx="1758" cy="633"/>
                </a:xfrm>
                <a:prstGeom prst="rect">
                  <a:avLst/>
                </a:prstGeom>
                <a:blipFill>
                  <a:blip r:embed="rId7"/>
                  <a:stretch>
                    <a:fillRect b="-52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606818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The volume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altLang="en-US" sz="1800" b="0" i="1" dirty="0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alt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8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altLang="en-US" sz="1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altLang="en-US" sz="1800" dirty="0">
                    <a:latin typeface="+mn-lt"/>
                  </a:rPr>
                  <a:t> of a balloon at time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GB" altLang="en-US" sz="18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minutes is decreasing at a rate proportional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to the cube root of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altLang="en-US" sz="1800" dirty="0">
                    <a:latin typeface="+mn-lt"/>
                  </a:rPr>
                  <a:t>. The constant of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proportionality is 1. Given that the initial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volume is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altLang="en-US" sz="1800" b="0" i="1" dirty="0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alt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18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GB" altLang="en-US" sz="1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altLang="en-US" sz="1800" dirty="0">
                    <a:latin typeface="+mn-lt"/>
                  </a:rPr>
                  <a:t>, then</a:t>
                </a:r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606818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1132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30584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47066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361</Words>
  <Application>Microsoft Office PowerPoint</Application>
  <PresentationFormat>On-screen Show (4:3)</PresentationFormat>
  <Paragraphs>31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Modelling with differential equations (11.11)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68</cp:revision>
  <dcterms:created xsi:type="dcterms:W3CDTF">2020-04-22T14:47:14Z</dcterms:created>
  <dcterms:modified xsi:type="dcterms:W3CDTF">2020-12-30T11:33:45Z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