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368" r:id="rId5"/>
    <p:sldId id="369" r:id="rId6"/>
    <p:sldId id="441" r:id="rId7"/>
    <p:sldId id="442" r:id="rId8"/>
    <p:sldId id="443" r:id="rId9"/>
    <p:sldId id="444" r:id="rId10"/>
    <p:sldId id="44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9.png"/><Relationship Id="rId3" Type="http://schemas.openxmlformats.org/officeDocument/2006/relationships/image" Target="../media/image564.png"/><Relationship Id="rId7" Type="http://schemas.openxmlformats.org/officeDocument/2006/relationships/image" Target="../media/image568.png"/><Relationship Id="rId2" Type="http://schemas.openxmlformats.org/officeDocument/2006/relationships/image" Target="../media/image5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7.png"/><Relationship Id="rId5" Type="http://schemas.openxmlformats.org/officeDocument/2006/relationships/image" Target="../media/image566.png"/><Relationship Id="rId10" Type="http://schemas.openxmlformats.org/officeDocument/2006/relationships/image" Target="../media/image571.png"/><Relationship Id="rId4" Type="http://schemas.openxmlformats.org/officeDocument/2006/relationships/image" Target="../media/image565.png"/><Relationship Id="rId9" Type="http://schemas.openxmlformats.org/officeDocument/2006/relationships/image" Target="../media/image57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8.png"/><Relationship Id="rId13" Type="http://schemas.openxmlformats.org/officeDocument/2006/relationships/image" Target="../media/image583.png"/><Relationship Id="rId3" Type="http://schemas.openxmlformats.org/officeDocument/2006/relationships/image" Target="../media/image573.png"/><Relationship Id="rId7" Type="http://schemas.openxmlformats.org/officeDocument/2006/relationships/image" Target="../media/image577.png"/><Relationship Id="rId12" Type="http://schemas.openxmlformats.org/officeDocument/2006/relationships/image" Target="../media/image582.png"/><Relationship Id="rId2" Type="http://schemas.openxmlformats.org/officeDocument/2006/relationships/image" Target="../media/image5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6.png"/><Relationship Id="rId11" Type="http://schemas.openxmlformats.org/officeDocument/2006/relationships/image" Target="../media/image581.png"/><Relationship Id="rId5" Type="http://schemas.openxmlformats.org/officeDocument/2006/relationships/image" Target="../media/image575.png"/><Relationship Id="rId10" Type="http://schemas.openxmlformats.org/officeDocument/2006/relationships/image" Target="../media/image580.png"/><Relationship Id="rId4" Type="http://schemas.openxmlformats.org/officeDocument/2006/relationships/image" Target="../media/image574.png"/><Relationship Id="rId9" Type="http://schemas.openxmlformats.org/officeDocument/2006/relationships/image" Target="../media/image57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8.png"/><Relationship Id="rId13" Type="http://schemas.openxmlformats.org/officeDocument/2006/relationships/image" Target="../media/image593.png"/><Relationship Id="rId3" Type="http://schemas.openxmlformats.org/officeDocument/2006/relationships/image" Target="../media/image573.png"/><Relationship Id="rId7" Type="http://schemas.openxmlformats.org/officeDocument/2006/relationships/image" Target="../media/image587.png"/><Relationship Id="rId12" Type="http://schemas.openxmlformats.org/officeDocument/2006/relationships/image" Target="../media/image592.png"/><Relationship Id="rId2" Type="http://schemas.openxmlformats.org/officeDocument/2006/relationships/image" Target="../media/image5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591.png"/><Relationship Id="rId5" Type="http://schemas.openxmlformats.org/officeDocument/2006/relationships/image" Target="../media/image585.png"/><Relationship Id="rId10" Type="http://schemas.openxmlformats.org/officeDocument/2006/relationships/image" Target="../media/image590.png"/><Relationship Id="rId4" Type="http://schemas.openxmlformats.org/officeDocument/2006/relationships/image" Target="../media/image574.png"/><Relationship Id="rId9" Type="http://schemas.openxmlformats.org/officeDocument/2006/relationships/image" Target="../media/image589.png"/><Relationship Id="rId14" Type="http://schemas.openxmlformats.org/officeDocument/2006/relationships/image" Target="../media/image59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8.png"/><Relationship Id="rId3" Type="http://schemas.openxmlformats.org/officeDocument/2006/relationships/image" Target="../media/image573.png"/><Relationship Id="rId7" Type="http://schemas.openxmlformats.org/officeDocument/2006/relationships/image" Target="../media/image597.png"/><Relationship Id="rId2" Type="http://schemas.openxmlformats.org/officeDocument/2006/relationships/image" Target="../media/image5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601.png"/><Relationship Id="rId5" Type="http://schemas.openxmlformats.org/officeDocument/2006/relationships/image" Target="../media/image595.png"/><Relationship Id="rId10" Type="http://schemas.openxmlformats.org/officeDocument/2006/relationships/image" Target="../media/image600.png"/><Relationship Id="rId4" Type="http://schemas.openxmlformats.org/officeDocument/2006/relationships/image" Target="../media/image574.png"/><Relationship Id="rId9" Type="http://schemas.openxmlformats.org/officeDocument/2006/relationships/image" Target="../media/image59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6.png"/><Relationship Id="rId13" Type="http://schemas.openxmlformats.org/officeDocument/2006/relationships/image" Target="../media/image611.png"/><Relationship Id="rId3" Type="http://schemas.openxmlformats.org/officeDocument/2006/relationships/image" Target="../media/image573.png"/><Relationship Id="rId7" Type="http://schemas.openxmlformats.org/officeDocument/2006/relationships/image" Target="../media/image605.png"/><Relationship Id="rId12" Type="http://schemas.openxmlformats.org/officeDocument/2006/relationships/image" Target="../media/image610.png"/><Relationship Id="rId2" Type="http://schemas.openxmlformats.org/officeDocument/2006/relationships/image" Target="../media/image6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4.png"/><Relationship Id="rId11" Type="http://schemas.openxmlformats.org/officeDocument/2006/relationships/image" Target="../media/image609.png"/><Relationship Id="rId5" Type="http://schemas.openxmlformats.org/officeDocument/2006/relationships/image" Target="../media/image603.png"/><Relationship Id="rId15" Type="http://schemas.openxmlformats.org/officeDocument/2006/relationships/image" Target="../media/image613.png"/><Relationship Id="rId10" Type="http://schemas.openxmlformats.org/officeDocument/2006/relationships/image" Target="../media/image608.png"/><Relationship Id="rId4" Type="http://schemas.openxmlformats.org/officeDocument/2006/relationships/image" Target="../media/image574.png"/><Relationship Id="rId9" Type="http://schemas.openxmlformats.org/officeDocument/2006/relationships/image" Target="../media/image607.png"/><Relationship Id="rId14" Type="http://schemas.openxmlformats.org/officeDocument/2006/relationships/image" Target="../media/image6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6.png"/><Relationship Id="rId13" Type="http://schemas.openxmlformats.org/officeDocument/2006/relationships/image" Target="../media/image621.png"/><Relationship Id="rId3" Type="http://schemas.openxmlformats.org/officeDocument/2006/relationships/image" Target="../media/image573.png"/><Relationship Id="rId7" Type="http://schemas.openxmlformats.org/officeDocument/2006/relationships/image" Target="../media/image615.png"/><Relationship Id="rId12" Type="http://schemas.openxmlformats.org/officeDocument/2006/relationships/image" Target="../media/image620.png"/><Relationship Id="rId2" Type="http://schemas.openxmlformats.org/officeDocument/2006/relationships/image" Target="../media/image6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4.png"/><Relationship Id="rId11" Type="http://schemas.openxmlformats.org/officeDocument/2006/relationships/image" Target="../media/image619.png"/><Relationship Id="rId5" Type="http://schemas.openxmlformats.org/officeDocument/2006/relationships/image" Target="../media/image603.png"/><Relationship Id="rId10" Type="http://schemas.openxmlformats.org/officeDocument/2006/relationships/image" Target="../media/image618.png"/><Relationship Id="rId4" Type="http://schemas.openxmlformats.org/officeDocument/2006/relationships/image" Target="../media/image574.png"/><Relationship Id="rId9" Type="http://schemas.openxmlformats.org/officeDocument/2006/relationships/image" Target="../media/image617.png"/><Relationship Id="rId14" Type="http://schemas.openxmlformats.org/officeDocument/2006/relationships/image" Target="../media/image6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11J</a:t>
            </a:r>
          </a:p>
        </p:txBody>
      </p:sp>
    </p:spTree>
    <p:extLst>
      <p:ext uri="{BB962C8B-B14F-4D97-AF65-F5344CB8AC3E}">
        <p14:creationId xmlns:p14="http://schemas.microsoft.com/office/powerpoint/2010/main" val="48171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form and solve differential equations, using a technique called separation of variables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This often involves having a differential in terms of both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and reconstructing the original function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62550" y="1924050"/>
                <a:ext cx="154773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550" y="1924050"/>
                <a:ext cx="1547731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53025" y="2667000"/>
                <a:ext cx="18617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025" y="2667000"/>
                <a:ext cx="1861727" cy="276999"/>
              </a:xfrm>
              <a:prstGeom prst="rect">
                <a:avLst/>
              </a:prstGeom>
              <a:blipFill>
                <a:blip r:embed="rId4"/>
                <a:stretch>
                  <a:fillRect l="-2614" t="-4444" r="-228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48200" y="3143250"/>
                <a:ext cx="1900969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143250"/>
                <a:ext cx="1900969" cy="5695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9125" y="3867150"/>
                <a:ext cx="240354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25" y="3867150"/>
                <a:ext cx="2403543" cy="7265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838134" y="225334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67175" y="1396092"/>
                <a:ext cx="47339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Starting with a differential equation in both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75" y="1396092"/>
                <a:ext cx="4733925" cy="307777"/>
              </a:xfrm>
              <a:prstGeom prst="rect">
                <a:avLst/>
              </a:prstGeom>
              <a:blipFill>
                <a:blip r:embed="rId7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866709" y="2834367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6752409" y="3434442"/>
            <a:ext cx="296091" cy="718458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058025" y="2339067"/>
                <a:ext cx="1514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025" y="2339067"/>
                <a:ext cx="1514475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24700" y="2948667"/>
                <a:ext cx="1514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700" y="2948667"/>
                <a:ext cx="1514475" cy="307777"/>
              </a:xfrm>
              <a:prstGeom prst="rect">
                <a:avLst/>
              </a:prstGeom>
              <a:blipFill>
                <a:blip r:embed="rId9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00875" y="3377292"/>
                <a:ext cx="2209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Integrate both sides (since the terms are now fully separated into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parts)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5" y="3377292"/>
                <a:ext cx="2209800" cy="954107"/>
              </a:xfrm>
              <a:prstGeom prst="rect">
                <a:avLst/>
              </a:prstGeom>
              <a:blipFill>
                <a:blip r:embed="rId10"/>
                <a:stretch>
                  <a:fillRect t="-1274" r="-2479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96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form and solve differential equations, using a technique called separation of variables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a general solution to the differential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𝑥𝑡𝑎𝑛𝑦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First you need to separate the variables, but getting all the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terms on one side and all the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terms on the other, along with their respective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𝑑𝑦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parts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blipFill>
                <a:blip r:embed="rId3"/>
                <a:stretch>
                  <a:fillRect l="-3483" r="-3483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365551" y="1472052"/>
                <a:ext cx="2070246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𝑥𝑡𝑎𝑛𝑦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551" y="1472052"/>
                <a:ext cx="2070246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405199" y="2195952"/>
                <a:ext cx="23148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𝑥𝑡𝑎𝑛𝑦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199" y="2195952"/>
                <a:ext cx="2314801" cy="338554"/>
              </a:xfrm>
              <a:prstGeom prst="rect">
                <a:avLst/>
              </a:prstGeom>
              <a:blipFill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946852" y="2672202"/>
                <a:ext cx="2355197" cy="5970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𝑡𝑎𝑛𝑦</m:t>
                          </m:r>
                        </m:den>
                      </m:f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852" y="2672202"/>
                <a:ext cx="2355197" cy="5970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691653" y="3253227"/>
                <a:ext cx="2103846" cy="5970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𝑡𝑎𝑛𝑦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653" y="3253227"/>
                <a:ext cx="2103846" cy="5970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501510" y="3948552"/>
                <a:ext cx="2503186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𝑡𝑎𝑛𝑦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510" y="3948552"/>
                <a:ext cx="2503186" cy="738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515137" y="4634352"/>
                <a:ext cx="2475934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𝑐𝑜𝑡𝑦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137" y="4634352"/>
                <a:ext cx="2475934" cy="738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590484" y="183424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10375" y="1919967"/>
                <a:ext cx="1514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75" y="1919967"/>
                <a:ext cx="1514475" cy="307777"/>
              </a:xfrm>
              <a:prstGeom prst="rect">
                <a:avLst/>
              </a:prstGeom>
              <a:blipFill>
                <a:blip r:embed="rId1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6504759" y="240574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24650" y="2491467"/>
                <a:ext cx="1514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650" y="2491467"/>
                <a:ext cx="1514475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571434" y="299629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86575" y="3082017"/>
                <a:ext cx="1514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575" y="3082017"/>
                <a:ext cx="1514475" cy="307777"/>
              </a:xfrm>
              <a:prstGeom prst="rect">
                <a:avLst/>
              </a:prstGeom>
              <a:blipFill>
                <a:blip r:embed="rId13"/>
                <a:stretch>
                  <a:fillRect l="-80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761934" y="3672567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038975" y="3710667"/>
            <a:ext cx="1514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both sides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6800034" y="436789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934200" y="4386942"/>
            <a:ext cx="1514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left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71951" y="5682342"/>
            <a:ext cx="4381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We are now going to integrate both sides…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68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form and solve differential equations, using a technique called separation of variables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a general solution to the differential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𝑥𝑡𝑎𝑛𝑦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blipFill>
                <a:blip r:embed="rId3"/>
                <a:stretch>
                  <a:fillRect l="-3483" r="-3483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829337" y="1386327"/>
                <a:ext cx="2475934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𝑐𝑜𝑡𝑦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337" y="1386327"/>
                <a:ext cx="2475934" cy="738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380934" y="1691367"/>
            <a:ext cx="238941" cy="785133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677026" y="1281792"/>
            <a:ext cx="2466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using the techniques you have learned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 formula booklet contains a few extra integrals that you can use!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/>
          <a:srcRect l="26207" t="38522" r="49655" b="39934"/>
          <a:stretch/>
        </p:blipFill>
        <p:spPr>
          <a:xfrm>
            <a:off x="85724" y="4469594"/>
            <a:ext cx="4017461" cy="20169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981356" y="2262627"/>
                <a:ext cx="9526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𝑠𝑖𝑛𝑦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356" y="2262627"/>
                <a:ext cx="952697" cy="338554"/>
              </a:xfrm>
              <a:prstGeom prst="rect">
                <a:avLst/>
              </a:prstGeom>
              <a:blipFill>
                <a:blip r:embed="rId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757198" y="2138802"/>
                <a:ext cx="1839414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198" y="2138802"/>
                <a:ext cx="1839414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580959" y="2462892"/>
            <a:ext cx="238941" cy="785133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3979932" y="2891277"/>
                <a:ext cx="2803396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𝑠𝑖𝑛𝑦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𝑙𝑛𝑘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932" y="2891277"/>
                <a:ext cx="2803396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81801" y="2472417"/>
                <a:ext cx="246697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is just a number, it can be written as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of another number (this will help when grouping terms)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1" y="2472417"/>
                <a:ext cx="2466974" cy="830997"/>
              </a:xfrm>
              <a:prstGeom prst="rect">
                <a:avLst/>
              </a:prstGeom>
              <a:blipFill>
                <a:blip r:embed="rId10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969919" y="3605652"/>
                <a:ext cx="2956771" cy="4623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𝑠𝑖𝑛𝑦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𝑙𝑛𝑘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919" y="3605652"/>
                <a:ext cx="2956771" cy="4623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982997" y="4253352"/>
                <a:ext cx="2530565" cy="4623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𝑠𝑖𝑛𝑦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997" y="4253352"/>
                <a:ext cx="2530565" cy="46237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294645" y="4939152"/>
                <a:ext cx="1869166" cy="448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645" y="4939152"/>
                <a:ext cx="1869166" cy="448777"/>
              </a:xfrm>
              <a:prstGeom prst="rect">
                <a:avLst/>
              </a:prstGeom>
              <a:blipFill>
                <a:blip r:embed="rId13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6410325" y="2619375"/>
            <a:ext cx="381000" cy="15049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38624" y="4253592"/>
                <a:ext cx="481012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You only need to put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on one side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This is because although there would potentially be a constant on both sides, we could then group them on one side afterwards</a:t>
                </a:r>
                <a:endParaRPr lang="en-GB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4" y="4253592"/>
                <a:ext cx="4810125" cy="1169551"/>
              </a:xfrm>
              <a:prstGeom prst="rect">
                <a:avLst/>
              </a:prstGeom>
              <a:blipFill>
                <a:blip r:embed="rId14"/>
                <a:stretch>
                  <a:fillRect l="-253" t="-1042" r="-1267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714309" y="3248025"/>
            <a:ext cx="248466" cy="66675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666684" y="3905250"/>
            <a:ext cx="286566" cy="6477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266634" y="4533900"/>
            <a:ext cx="286566" cy="6477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981826" y="3405867"/>
            <a:ext cx="1514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67526" y="3977367"/>
            <a:ext cx="1514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the addition law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15100" y="4558392"/>
            <a:ext cx="2371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Finally, we can remove the logarithm since both sides have a single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3351" y="5017771"/>
            <a:ext cx="1809750" cy="3924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78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/>
      <p:bldP spid="34" grpId="0"/>
      <p:bldP spid="35" grpId="0" animBg="1"/>
      <p:bldP spid="37" grpId="0"/>
      <p:bldP spid="38" grpId="0"/>
      <p:bldP spid="39" grpId="0"/>
      <p:bldP spid="40" grpId="0"/>
      <p:bldP spid="43" grpId="0"/>
      <p:bldP spid="36" grpId="0" uiExpand="1" build="allAtOnce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 animBg="1"/>
      <p:bldP spid="5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form and solve differential equations, using a technique called separation of variables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a general solution to the differential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𝑥𝑡𝑎𝑛𝑦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blipFill>
                <a:blip r:embed="rId3"/>
                <a:stretch>
                  <a:fillRect l="-3483" r="-3483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1103770" y="4434327"/>
                <a:ext cx="1869166" cy="448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770" y="4434327"/>
                <a:ext cx="1869166" cy="448777"/>
              </a:xfrm>
              <a:prstGeom prst="rect">
                <a:avLst/>
              </a:prstGeom>
              <a:blipFill>
                <a:blip r:embed="rId5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/>
          <a:srcRect l="31458" t="24511" r="9905" b="17310"/>
          <a:stretch/>
        </p:blipFill>
        <p:spPr>
          <a:xfrm>
            <a:off x="3800475" y="1257236"/>
            <a:ext cx="5188357" cy="28956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5275" y="5181600"/>
                <a:ext cx="854392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reason that this is called 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general solution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is because it contains an unknown constant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Ultimately we have just found the equation of a line, but we do not know the specific line yet (we would need a coordinate on the like to be able to do that…)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5" y="5181600"/>
                <a:ext cx="8543925" cy="954107"/>
              </a:xfrm>
              <a:prstGeom prst="rect">
                <a:avLst/>
              </a:prstGeom>
              <a:blipFill>
                <a:blip r:embed="rId7"/>
                <a:stretch>
                  <a:fillRect t="-1274" r="-71" b="-5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01000" y="2952750"/>
                <a:ext cx="8881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CC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 dirty="0" smtClean="0">
                          <a:solidFill>
                            <a:srgbClr val="CC0000"/>
                          </a:solidFill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sz="1600" dirty="0">
                  <a:solidFill>
                    <a:srgbClr val="CC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952750"/>
                <a:ext cx="88819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43800" y="3267075"/>
                <a:ext cx="8881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GB" sz="16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267075"/>
                <a:ext cx="88819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96075" y="2790825"/>
                <a:ext cx="8881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9933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 dirty="0" smtClean="0">
                          <a:solidFill>
                            <a:srgbClr val="FF9933"/>
                          </a:solidFill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sz="1600" dirty="0">
                  <a:solidFill>
                    <a:srgbClr val="FF9933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075" y="2790825"/>
                <a:ext cx="888192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29275" y="2724150"/>
                <a:ext cx="8881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275" y="2724150"/>
                <a:ext cx="88819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7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2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form and solve differential equations, using a technique called separation of variables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Find the </a:t>
                </a:r>
                <a:r>
                  <a:rPr lang="en-GB" sz="1600" b="1" u="sng" dirty="0">
                    <a:latin typeface="Comic Sans MS" pitchFamily="66" charset="0"/>
                  </a:rPr>
                  <a:t>particular solution</a:t>
                </a:r>
                <a:r>
                  <a:rPr lang="en-GB" sz="1600" dirty="0">
                    <a:latin typeface="Comic Sans MS" pitchFamily="66" charset="0"/>
                  </a:rPr>
                  <a:t> of the differential equation: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given that x = 1 when y = 4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Finding the </a:t>
                </a:r>
                <a:r>
                  <a:rPr lang="en-GB" sz="1600" b="1" u="sng" dirty="0">
                    <a:latin typeface="Comic Sans MS" pitchFamily="66" charset="0"/>
                  </a:rPr>
                  <a:t>particular solution</a:t>
                </a:r>
                <a:r>
                  <a:rPr lang="en-GB" sz="1600" dirty="0">
                    <a:latin typeface="Comic Sans MS" pitchFamily="66" charset="0"/>
                  </a:rPr>
                  <a:t> means you are also able to find the unknown value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(or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𝑙𝑛𝑘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or whatever it is called!)</a:t>
                </a: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You start by finding the general solution as before…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669" b="-2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blipFill>
                <a:blip r:embed="rId3"/>
                <a:stretch>
                  <a:fillRect l="-3483" r="-3483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23925" y="3486150"/>
                <a:ext cx="2138471" cy="605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−3(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25" y="3486150"/>
                <a:ext cx="2138471" cy="6050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1381125"/>
                <a:ext cx="189263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−3(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381125"/>
                <a:ext cx="1892634" cy="540917"/>
              </a:xfrm>
              <a:prstGeom prst="rect">
                <a:avLst/>
              </a:prstGeom>
              <a:blipFill>
                <a:blip r:embed="rId6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2143125"/>
                <a:ext cx="2656368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43125"/>
                <a:ext cx="2656368" cy="535275"/>
              </a:xfrm>
              <a:prstGeom prst="rect">
                <a:avLst/>
              </a:prstGeom>
              <a:blipFill>
                <a:blip r:embed="rId7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10000" y="2905125"/>
                <a:ext cx="3040576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+2)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05125"/>
                <a:ext cx="3040576" cy="657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10000" y="3590925"/>
                <a:ext cx="2960041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590925"/>
                <a:ext cx="2960041" cy="657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4276725"/>
                <a:ext cx="33256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𝑙𝑛𝑘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76725"/>
                <a:ext cx="3325654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4733925"/>
                <a:ext cx="2452659" cy="502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+2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𝑙𝑛𝑘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733925"/>
                <a:ext cx="2452659" cy="502830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2400" y="5343525"/>
                <a:ext cx="2129814" cy="571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+2)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343525"/>
                <a:ext cx="2129814" cy="57169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67200" y="6029325"/>
                <a:ext cx="1544590" cy="506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−2=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029325"/>
                <a:ext cx="1544590" cy="506292"/>
              </a:xfrm>
              <a:prstGeom prst="rect">
                <a:avLst/>
              </a:prstGeom>
              <a:blipFill>
                <a:blip r:embed="rId1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705600" y="1609725"/>
            <a:ext cx="457200" cy="7620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86600" y="176212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(y – 2)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dx</a:t>
            </a:r>
          </a:p>
        </p:txBody>
      </p:sp>
      <p:sp>
        <p:nvSpPr>
          <p:cNvPr id="25" name="Arc 24"/>
          <p:cNvSpPr/>
          <p:nvPr/>
        </p:nvSpPr>
        <p:spPr>
          <a:xfrm>
            <a:off x="6705600" y="2447925"/>
            <a:ext cx="457200" cy="7620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705600" y="3209925"/>
            <a:ext cx="457200" cy="6858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7010400" y="3895725"/>
            <a:ext cx="457200" cy="5334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010400" y="4429125"/>
            <a:ext cx="457200" cy="5334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172200" y="5038725"/>
            <a:ext cx="457200" cy="6096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172200" y="5648325"/>
            <a:ext cx="457200" cy="6858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086600" y="328612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Separate the right hand side into partial fractions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86600" y="252412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need to Integrate each 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467600" y="3895725"/>
                <a:ext cx="1562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Now integrate and include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𝑙𝑛𝑘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895725"/>
                <a:ext cx="1562100" cy="461665"/>
              </a:xfrm>
              <a:prstGeom prst="rect">
                <a:avLst/>
              </a:prstGeom>
              <a:blipFill>
                <a:blip r:embed="rId14"/>
                <a:stretch>
                  <a:fillRect r="-781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7467600" y="442912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Combine 2 terms using the division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629400" y="5114925"/>
                <a:ext cx="1828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Include the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𝑙𝑛𝑘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using the multiplication law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114925"/>
                <a:ext cx="1828800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6553200" y="5648325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Finally remove the logarithms (you could also move the -2 across by adding 2)</a:t>
            </a:r>
          </a:p>
        </p:txBody>
      </p:sp>
    </p:spTree>
    <p:extLst>
      <p:ext uri="{BB962C8B-B14F-4D97-AF65-F5344CB8AC3E}">
        <p14:creationId xmlns:p14="http://schemas.microsoft.com/office/powerpoint/2010/main" val="292748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form and solve differential equations, using a technique called separation of variables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Find the </a:t>
                </a:r>
                <a:r>
                  <a:rPr lang="en-GB" sz="1600" b="1" u="sng" dirty="0">
                    <a:latin typeface="Comic Sans MS" pitchFamily="66" charset="0"/>
                  </a:rPr>
                  <a:t>particular solution</a:t>
                </a:r>
                <a:r>
                  <a:rPr lang="en-GB" sz="1600" dirty="0">
                    <a:latin typeface="Comic Sans MS" pitchFamily="66" charset="0"/>
                  </a:rPr>
                  <a:t> of the differential equation: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given that x = 1 when y = 4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Finding the </a:t>
                </a:r>
                <a:r>
                  <a:rPr lang="en-GB" sz="1600" b="1" u="sng" dirty="0">
                    <a:latin typeface="Comic Sans MS" pitchFamily="66" charset="0"/>
                  </a:rPr>
                  <a:t>particular solution</a:t>
                </a:r>
                <a:r>
                  <a:rPr lang="en-GB" sz="1600" dirty="0">
                    <a:latin typeface="Comic Sans MS" pitchFamily="66" charset="0"/>
                  </a:rPr>
                  <a:t> means you are also able to find the unknown value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(or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𝑙𝑛𝑘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or whatever it is called!)</a:t>
                </a: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You start by finding the general solution as before…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669" b="-2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03278" cy="409023"/>
              </a:xfrm>
              <a:prstGeom prst="rect">
                <a:avLst/>
              </a:prstGeom>
              <a:blipFill>
                <a:blip r:embed="rId3"/>
                <a:stretch>
                  <a:fillRect l="-3483" r="-3483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575"/>
                <a:ext cx="1863331" cy="565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23925" y="3486150"/>
                <a:ext cx="2138471" cy="605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−3(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25" y="3486150"/>
                <a:ext cx="2138471" cy="6050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67200" y="1371600"/>
                <a:ext cx="1544590" cy="506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−2=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371600"/>
                <a:ext cx="1544590" cy="506292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72000" y="1981200"/>
                <a:ext cx="1544590" cy="506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1200"/>
                <a:ext cx="1544590" cy="506292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72000" y="2667000"/>
                <a:ext cx="1537665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  <m:r>
                            <a:rPr lang="en-GB" sz="1400" i="1">
                              <a:latin typeface="Cambria Math"/>
                            </a:rPr>
                            <m:t>(1+2)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(1)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67000"/>
                <a:ext cx="1537665" cy="540917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72000" y="3276600"/>
                <a:ext cx="1076385" cy="4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76600"/>
                <a:ext cx="1076385" cy="499945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810000"/>
                <a:ext cx="76258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762580" cy="501356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72000" y="4419600"/>
                <a:ext cx="7625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19600"/>
                <a:ext cx="7625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72000" y="4876800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2=</m:t>
                      </m:r>
                      <m:r>
                        <a:rPr lang="en-GB" sz="1400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76800"/>
                <a:ext cx="66319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5562600"/>
                <a:ext cx="1544590" cy="506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62600"/>
                <a:ext cx="1544590" cy="50629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05600" y="5562600"/>
                <a:ext cx="1539331" cy="506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562600"/>
                <a:ext cx="1539331" cy="50629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943600" y="1676400"/>
            <a:ext cx="457200" cy="6096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400800" y="1752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to get y = f(x) (this isn’t essential but can help!)</a:t>
            </a:r>
          </a:p>
        </p:txBody>
      </p:sp>
      <p:sp>
        <p:nvSpPr>
          <p:cNvPr id="50" name="Arc 49"/>
          <p:cNvSpPr/>
          <p:nvPr/>
        </p:nvSpPr>
        <p:spPr>
          <a:xfrm>
            <a:off x="5943600" y="2286000"/>
            <a:ext cx="457200" cy="6858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943600" y="2971800"/>
            <a:ext cx="457200" cy="5334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562600" y="3505200"/>
            <a:ext cx="457200" cy="6096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5257800" y="4114800"/>
            <a:ext cx="457200" cy="4572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5257800" y="4572000"/>
            <a:ext cx="457200" cy="457200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400800" y="2362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y = 4 and x = 1 from the question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00800" y="2971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the fraction parts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19800" y="3657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715000" y="4191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38800" y="4648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5943600" y="5791200"/>
            <a:ext cx="6858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867400" y="5410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k = 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1000" y="616267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General Solution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29400" y="616267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Particular Solution</a:t>
            </a:r>
            <a:r>
              <a:rPr lang="en-GB" sz="1200" b="1" dirty="0">
                <a:latin typeface="Comic Sans MS" pitchFamily="66" charset="0"/>
              </a:rPr>
              <a:t> for y = 4 when x = 1</a:t>
            </a:r>
          </a:p>
        </p:txBody>
      </p:sp>
    </p:spTree>
    <p:extLst>
      <p:ext uri="{BB962C8B-B14F-4D97-AF65-F5344CB8AC3E}">
        <p14:creationId xmlns:p14="http://schemas.microsoft.com/office/powerpoint/2010/main" val="187146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CFB7A3-058A-47E4-97E3-292F48EEB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6FC069-3D92-4593-9C83-ED3002EDD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B54FB6-CB3A-4105-BB4F-529014C51EC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3163</TotalTime>
  <Words>1633</Words>
  <Application>Microsoft Office PowerPoint</Application>
  <PresentationFormat>On-screen Show (4:3)</PresentationFormat>
  <Paragraphs>143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782</cp:revision>
  <dcterms:created xsi:type="dcterms:W3CDTF">2018-04-30T00:32:33Z</dcterms:created>
  <dcterms:modified xsi:type="dcterms:W3CDTF">2020-12-15T07:19:58Z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