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368" r:id="rId5"/>
    <p:sldId id="369" r:id="rId6"/>
    <p:sldId id="441" r:id="rId7"/>
    <p:sldId id="442" r:id="rId8"/>
    <p:sldId id="443" r:id="rId9"/>
    <p:sldId id="444" r:id="rId10"/>
    <p:sldId id="44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33"/>
    <a:srgbClr val="CC0000"/>
    <a:srgbClr val="E6C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14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75000"/>
              </a:schemeClr>
            </a:gs>
            <a:gs pos="7000">
              <a:schemeClr val="accent6">
                <a:lumMod val="20000"/>
                <a:lumOff val="80000"/>
              </a:schemeClr>
            </a:gs>
            <a:gs pos="95000">
              <a:schemeClr val="accent6">
                <a:lumMod val="20000"/>
                <a:lumOff val="80000"/>
              </a:schemeClr>
            </a:gs>
            <a:gs pos="100000">
              <a:schemeClr val="accent6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9.png"/><Relationship Id="rId3" Type="http://schemas.openxmlformats.org/officeDocument/2006/relationships/image" Target="../media/image564.png"/><Relationship Id="rId7" Type="http://schemas.openxmlformats.org/officeDocument/2006/relationships/image" Target="../media/image568.png"/><Relationship Id="rId2" Type="http://schemas.openxmlformats.org/officeDocument/2006/relationships/image" Target="../media/image56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7.png"/><Relationship Id="rId5" Type="http://schemas.openxmlformats.org/officeDocument/2006/relationships/image" Target="../media/image566.png"/><Relationship Id="rId10" Type="http://schemas.openxmlformats.org/officeDocument/2006/relationships/image" Target="../media/image571.png"/><Relationship Id="rId4" Type="http://schemas.openxmlformats.org/officeDocument/2006/relationships/image" Target="../media/image565.png"/><Relationship Id="rId9" Type="http://schemas.openxmlformats.org/officeDocument/2006/relationships/image" Target="../media/image57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8.png"/><Relationship Id="rId13" Type="http://schemas.openxmlformats.org/officeDocument/2006/relationships/image" Target="../media/image583.png"/><Relationship Id="rId3" Type="http://schemas.openxmlformats.org/officeDocument/2006/relationships/image" Target="../media/image573.png"/><Relationship Id="rId7" Type="http://schemas.openxmlformats.org/officeDocument/2006/relationships/image" Target="../media/image577.png"/><Relationship Id="rId12" Type="http://schemas.openxmlformats.org/officeDocument/2006/relationships/image" Target="../media/image582.png"/><Relationship Id="rId2" Type="http://schemas.openxmlformats.org/officeDocument/2006/relationships/image" Target="../media/image57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6.png"/><Relationship Id="rId11" Type="http://schemas.openxmlformats.org/officeDocument/2006/relationships/image" Target="../media/image581.png"/><Relationship Id="rId5" Type="http://schemas.openxmlformats.org/officeDocument/2006/relationships/image" Target="../media/image575.png"/><Relationship Id="rId10" Type="http://schemas.openxmlformats.org/officeDocument/2006/relationships/image" Target="../media/image580.png"/><Relationship Id="rId4" Type="http://schemas.openxmlformats.org/officeDocument/2006/relationships/image" Target="../media/image574.png"/><Relationship Id="rId9" Type="http://schemas.openxmlformats.org/officeDocument/2006/relationships/image" Target="../media/image57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8.png"/><Relationship Id="rId13" Type="http://schemas.openxmlformats.org/officeDocument/2006/relationships/image" Target="../media/image593.png"/><Relationship Id="rId3" Type="http://schemas.openxmlformats.org/officeDocument/2006/relationships/image" Target="../media/image573.png"/><Relationship Id="rId7" Type="http://schemas.openxmlformats.org/officeDocument/2006/relationships/image" Target="../media/image587.png"/><Relationship Id="rId12" Type="http://schemas.openxmlformats.org/officeDocument/2006/relationships/image" Target="../media/image592.png"/><Relationship Id="rId2" Type="http://schemas.openxmlformats.org/officeDocument/2006/relationships/image" Target="../media/image58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11" Type="http://schemas.openxmlformats.org/officeDocument/2006/relationships/image" Target="../media/image591.png"/><Relationship Id="rId5" Type="http://schemas.openxmlformats.org/officeDocument/2006/relationships/image" Target="../media/image585.png"/><Relationship Id="rId10" Type="http://schemas.openxmlformats.org/officeDocument/2006/relationships/image" Target="../media/image590.png"/><Relationship Id="rId4" Type="http://schemas.openxmlformats.org/officeDocument/2006/relationships/image" Target="../media/image574.png"/><Relationship Id="rId9" Type="http://schemas.openxmlformats.org/officeDocument/2006/relationships/image" Target="../media/image589.png"/><Relationship Id="rId14" Type="http://schemas.openxmlformats.org/officeDocument/2006/relationships/image" Target="../media/image59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8.png"/><Relationship Id="rId3" Type="http://schemas.openxmlformats.org/officeDocument/2006/relationships/image" Target="../media/image573.png"/><Relationship Id="rId7" Type="http://schemas.openxmlformats.org/officeDocument/2006/relationships/image" Target="../media/image597.png"/><Relationship Id="rId2" Type="http://schemas.openxmlformats.org/officeDocument/2006/relationships/image" Target="../media/image58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image" Target="../media/image601.png"/><Relationship Id="rId5" Type="http://schemas.openxmlformats.org/officeDocument/2006/relationships/image" Target="../media/image595.png"/><Relationship Id="rId10" Type="http://schemas.openxmlformats.org/officeDocument/2006/relationships/image" Target="../media/image600.png"/><Relationship Id="rId4" Type="http://schemas.openxmlformats.org/officeDocument/2006/relationships/image" Target="../media/image574.png"/><Relationship Id="rId9" Type="http://schemas.openxmlformats.org/officeDocument/2006/relationships/image" Target="../media/image59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6.png"/><Relationship Id="rId13" Type="http://schemas.openxmlformats.org/officeDocument/2006/relationships/image" Target="../media/image611.png"/><Relationship Id="rId3" Type="http://schemas.openxmlformats.org/officeDocument/2006/relationships/image" Target="../media/image573.png"/><Relationship Id="rId7" Type="http://schemas.openxmlformats.org/officeDocument/2006/relationships/image" Target="../media/image605.png"/><Relationship Id="rId12" Type="http://schemas.openxmlformats.org/officeDocument/2006/relationships/image" Target="../media/image610.png"/><Relationship Id="rId2" Type="http://schemas.openxmlformats.org/officeDocument/2006/relationships/image" Target="../media/image60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4.png"/><Relationship Id="rId11" Type="http://schemas.openxmlformats.org/officeDocument/2006/relationships/image" Target="../media/image609.png"/><Relationship Id="rId5" Type="http://schemas.openxmlformats.org/officeDocument/2006/relationships/image" Target="../media/image603.png"/><Relationship Id="rId15" Type="http://schemas.openxmlformats.org/officeDocument/2006/relationships/image" Target="../media/image613.png"/><Relationship Id="rId10" Type="http://schemas.openxmlformats.org/officeDocument/2006/relationships/image" Target="../media/image608.png"/><Relationship Id="rId4" Type="http://schemas.openxmlformats.org/officeDocument/2006/relationships/image" Target="../media/image574.png"/><Relationship Id="rId9" Type="http://schemas.openxmlformats.org/officeDocument/2006/relationships/image" Target="../media/image607.png"/><Relationship Id="rId14" Type="http://schemas.openxmlformats.org/officeDocument/2006/relationships/image" Target="../media/image6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6.png"/><Relationship Id="rId13" Type="http://schemas.openxmlformats.org/officeDocument/2006/relationships/image" Target="../media/image621.png"/><Relationship Id="rId3" Type="http://schemas.openxmlformats.org/officeDocument/2006/relationships/image" Target="../media/image573.png"/><Relationship Id="rId7" Type="http://schemas.openxmlformats.org/officeDocument/2006/relationships/image" Target="../media/image615.png"/><Relationship Id="rId12" Type="http://schemas.openxmlformats.org/officeDocument/2006/relationships/image" Target="../media/image620.png"/><Relationship Id="rId2" Type="http://schemas.openxmlformats.org/officeDocument/2006/relationships/image" Target="../media/image60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4.png"/><Relationship Id="rId11" Type="http://schemas.openxmlformats.org/officeDocument/2006/relationships/image" Target="../media/image619.png"/><Relationship Id="rId5" Type="http://schemas.openxmlformats.org/officeDocument/2006/relationships/image" Target="../media/image603.png"/><Relationship Id="rId10" Type="http://schemas.openxmlformats.org/officeDocument/2006/relationships/image" Target="../media/image618.png"/><Relationship Id="rId4" Type="http://schemas.openxmlformats.org/officeDocument/2006/relationships/image" Target="../media/image574.png"/><Relationship Id="rId9" Type="http://schemas.openxmlformats.org/officeDocument/2006/relationships/image" Target="../media/image617.png"/><Relationship Id="rId14" Type="http://schemas.openxmlformats.org/officeDocument/2006/relationships/image" Target="../media/image6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02007" y="1970413"/>
            <a:ext cx="6824304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Pagoda SF" pitchFamily="2" charset="0"/>
              </a:rPr>
              <a:t>Teachings for </a:t>
            </a:r>
          </a:p>
          <a:p>
            <a:pPr algn="ctr"/>
            <a:r>
              <a:rPr lang="en-US" sz="9600" b="1" cap="none" spc="0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Pagoda SF" pitchFamily="2" charset="0"/>
              </a:rPr>
              <a:t>Exercise 11J</a:t>
            </a:r>
          </a:p>
        </p:txBody>
      </p:sp>
    </p:spTree>
    <p:extLst>
      <p:ext uri="{BB962C8B-B14F-4D97-AF65-F5344CB8AC3E}">
        <p14:creationId xmlns:p14="http://schemas.microsoft.com/office/powerpoint/2010/main" val="481715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form and solve differential equations, using a technique called separation of variables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This often involves having a differential in terms of both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</m:oMath>
                </a14:m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, and reconstructing the original function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t="-766" r="-16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11J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162550" y="1924050"/>
                <a:ext cx="1547731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2550" y="1924050"/>
                <a:ext cx="1547731" cy="5259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153025" y="2667000"/>
                <a:ext cx="186172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3025" y="2667000"/>
                <a:ext cx="1861727" cy="276999"/>
              </a:xfrm>
              <a:prstGeom prst="rect">
                <a:avLst/>
              </a:prstGeom>
              <a:blipFill>
                <a:blip r:embed="rId4"/>
                <a:stretch>
                  <a:fillRect l="-2614" t="-4444" r="-2288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648200" y="3143250"/>
                <a:ext cx="1900969" cy="5695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3143250"/>
                <a:ext cx="1900969" cy="56958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429125" y="3867150"/>
                <a:ext cx="2403543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m:rPr>
                              <m:nor/>
                            </m:rPr>
                            <a:rPr lang="en-GB" dirty="0"/>
                            <m:t> </m:t>
                          </m:r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9125" y="3867150"/>
                <a:ext cx="2403543" cy="72654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Arc 8"/>
          <p:cNvSpPr/>
          <p:nvPr/>
        </p:nvSpPr>
        <p:spPr>
          <a:xfrm>
            <a:off x="6838134" y="2253342"/>
            <a:ext cx="304800" cy="533400"/>
          </a:xfrm>
          <a:prstGeom prst="arc">
            <a:avLst>
              <a:gd name="adj1" fmla="val 16200000"/>
              <a:gd name="adj2" fmla="val 534073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067175" y="1396092"/>
                <a:ext cx="473392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Starting with a differential equation in both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175" y="1396092"/>
                <a:ext cx="4733925" cy="307777"/>
              </a:xfrm>
              <a:prstGeom prst="rect">
                <a:avLst/>
              </a:prstGeom>
              <a:blipFill>
                <a:blip r:embed="rId7"/>
                <a:stretch>
                  <a:fillRect t="-3922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Arc 10"/>
          <p:cNvSpPr/>
          <p:nvPr/>
        </p:nvSpPr>
        <p:spPr>
          <a:xfrm>
            <a:off x="6866709" y="2834367"/>
            <a:ext cx="304800" cy="533400"/>
          </a:xfrm>
          <a:prstGeom prst="arc">
            <a:avLst>
              <a:gd name="adj1" fmla="val 16200000"/>
              <a:gd name="adj2" fmla="val 534073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Arc 11"/>
          <p:cNvSpPr/>
          <p:nvPr/>
        </p:nvSpPr>
        <p:spPr>
          <a:xfrm>
            <a:off x="6752409" y="3434442"/>
            <a:ext cx="296091" cy="718458"/>
          </a:xfrm>
          <a:prstGeom prst="arc">
            <a:avLst>
              <a:gd name="adj1" fmla="val 16200000"/>
              <a:gd name="adj2" fmla="val 534073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058025" y="2339067"/>
                <a:ext cx="151447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Multiply by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8025" y="2339067"/>
                <a:ext cx="1514475" cy="307777"/>
              </a:xfrm>
              <a:prstGeom prst="rect">
                <a:avLst/>
              </a:prstGeom>
              <a:blipFill>
                <a:blip r:embed="rId8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124700" y="2948667"/>
                <a:ext cx="151447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Divide by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4700" y="2948667"/>
                <a:ext cx="1514475" cy="307777"/>
              </a:xfrm>
              <a:prstGeom prst="rect">
                <a:avLst/>
              </a:prstGeom>
              <a:blipFill>
                <a:blip r:embed="rId9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000875" y="3377292"/>
                <a:ext cx="22098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Integrate both sides (since the terms are now fully separated into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 parts)</a:t>
                </a:r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0875" y="3377292"/>
                <a:ext cx="2209800" cy="954107"/>
              </a:xfrm>
              <a:prstGeom prst="rect">
                <a:avLst/>
              </a:prstGeom>
              <a:blipFill>
                <a:blip r:embed="rId10"/>
                <a:stretch>
                  <a:fillRect t="-1274" r="-2479" b="-57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6962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 animBg="1"/>
      <p:bldP spid="10" grpId="0"/>
      <p:bldP spid="11" grpId="0" animBg="1"/>
      <p:bldP spid="12" grpId="0" animBg="1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form and solve differential equations, using a technique called separation of variables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Find a general solution to the differential equation: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𝑥𝑡𝑎𝑛𝑦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itchFamily="66" charset="0"/>
                  </a:rPr>
                  <a:t>First you need to separate the variables, but getting all the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terms on one side and all the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terms on the other, along with their respective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𝑑𝑦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parts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t="-766" r="-16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11J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0"/>
                <a:ext cx="1203278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03278" cy="409023"/>
              </a:xfrm>
              <a:prstGeom prst="rect">
                <a:avLst/>
              </a:prstGeom>
              <a:blipFill>
                <a:blip r:embed="rId3"/>
                <a:stretch>
                  <a:fillRect l="-3483" r="-3483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0" y="409575"/>
                <a:ext cx="1863331" cy="56509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09575"/>
                <a:ext cx="1863331" cy="56509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365551" y="1472052"/>
                <a:ext cx="2070246" cy="5598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𝑥𝑡𝑎𝑛𝑦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5551" y="1472052"/>
                <a:ext cx="2070246" cy="55983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4405199" y="2195952"/>
                <a:ext cx="231480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𝑑𝑦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𝑥𝑡𝑎𝑛𝑦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5199" y="2195952"/>
                <a:ext cx="2314801" cy="338554"/>
              </a:xfrm>
              <a:prstGeom prst="rect">
                <a:avLst/>
              </a:prstGeom>
              <a:blipFill>
                <a:blip r:embed="rId6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3946852" y="2672202"/>
                <a:ext cx="2355197" cy="5970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𝑡𝑎𝑛𝑦</m:t>
                          </m:r>
                        </m:den>
                      </m:f>
                      <m:d>
                        <m:d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𝑑𝑦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6852" y="2672202"/>
                <a:ext cx="2355197" cy="59702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4691653" y="3253227"/>
                <a:ext cx="2103846" cy="5970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𝑡𝑎𝑛𝑦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𝑑𝑦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1653" y="3253227"/>
                <a:ext cx="2103846" cy="59702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4501510" y="3948552"/>
                <a:ext cx="2503186" cy="7382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𝑡𝑎𝑛𝑦</m:t>
                              </m:r>
                            </m:den>
                          </m:f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𝑑𝑦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1510" y="3948552"/>
                <a:ext cx="2503186" cy="73821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4515137" y="4634352"/>
                <a:ext cx="2475934" cy="7382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𝑐𝑜𝑡𝑦</m:t>
                          </m:r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𝑑𝑦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5137" y="4634352"/>
                <a:ext cx="2475934" cy="73821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Arc 21"/>
          <p:cNvSpPr/>
          <p:nvPr/>
        </p:nvSpPr>
        <p:spPr>
          <a:xfrm>
            <a:off x="6590484" y="1834242"/>
            <a:ext cx="304800" cy="533400"/>
          </a:xfrm>
          <a:prstGeom prst="arc">
            <a:avLst>
              <a:gd name="adj1" fmla="val 16200000"/>
              <a:gd name="adj2" fmla="val 534073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810375" y="1919967"/>
                <a:ext cx="151447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Multiply by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0375" y="1919967"/>
                <a:ext cx="1514475" cy="307777"/>
              </a:xfrm>
              <a:prstGeom prst="rect">
                <a:avLst/>
              </a:prstGeom>
              <a:blipFill>
                <a:blip r:embed="rId11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Arc 23"/>
          <p:cNvSpPr/>
          <p:nvPr/>
        </p:nvSpPr>
        <p:spPr>
          <a:xfrm>
            <a:off x="6504759" y="2405742"/>
            <a:ext cx="304800" cy="533400"/>
          </a:xfrm>
          <a:prstGeom prst="arc">
            <a:avLst>
              <a:gd name="adj1" fmla="val 16200000"/>
              <a:gd name="adj2" fmla="val 534073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724650" y="2491467"/>
                <a:ext cx="151447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Divide by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𝑡𝑎𝑛𝑦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4650" y="2491467"/>
                <a:ext cx="1514475" cy="307777"/>
              </a:xfrm>
              <a:prstGeom prst="rect">
                <a:avLst/>
              </a:prstGeom>
              <a:blipFill>
                <a:blip r:embed="rId12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Arc 25"/>
          <p:cNvSpPr/>
          <p:nvPr/>
        </p:nvSpPr>
        <p:spPr>
          <a:xfrm>
            <a:off x="6571434" y="2996292"/>
            <a:ext cx="304800" cy="533400"/>
          </a:xfrm>
          <a:prstGeom prst="arc">
            <a:avLst>
              <a:gd name="adj1" fmla="val 16200000"/>
              <a:gd name="adj2" fmla="val 534073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886575" y="3082017"/>
                <a:ext cx="151447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Divide by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1+</m:t>
                    </m:r>
                    <m:sSup>
                      <m:sSup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6575" y="3082017"/>
                <a:ext cx="1514475" cy="307777"/>
              </a:xfrm>
              <a:prstGeom prst="rect">
                <a:avLst/>
              </a:prstGeom>
              <a:blipFill>
                <a:blip r:embed="rId13"/>
                <a:stretch>
                  <a:fillRect l="-806"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Arc 27"/>
          <p:cNvSpPr/>
          <p:nvPr/>
        </p:nvSpPr>
        <p:spPr>
          <a:xfrm>
            <a:off x="6761934" y="3672567"/>
            <a:ext cx="304800" cy="533400"/>
          </a:xfrm>
          <a:prstGeom prst="arc">
            <a:avLst>
              <a:gd name="adj1" fmla="val 16200000"/>
              <a:gd name="adj2" fmla="val 534073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7038975" y="3710667"/>
            <a:ext cx="1514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Integrate both sides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" name="Arc 29"/>
          <p:cNvSpPr/>
          <p:nvPr/>
        </p:nvSpPr>
        <p:spPr>
          <a:xfrm>
            <a:off x="6800034" y="4367892"/>
            <a:ext cx="304800" cy="533400"/>
          </a:xfrm>
          <a:prstGeom prst="arc">
            <a:avLst>
              <a:gd name="adj1" fmla="val 16200000"/>
              <a:gd name="adj2" fmla="val 534073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6934200" y="4386942"/>
            <a:ext cx="1514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Rewrite left side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71951" y="5682342"/>
            <a:ext cx="4381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We are now going to integrate both sides…</a:t>
            </a:r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682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7" grpId="0"/>
      <p:bldP spid="18" grpId="0"/>
      <p:bldP spid="19" grpId="0"/>
      <p:bldP spid="20" grpId="0"/>
      <p:bldP spid="21" grpId="0"/>
      <p:bldP spid="22" grpId="0" animBg="1"/>
      <p:bldP spid="23" grpId="0"/>
      <p:bldP spid="24" grpId="0" animBg="1"/>
      <p:bldP spid="25" grpId="0"/>
      <p:bldP spid="26" grpId="0" animBg="1"/>
      <p:bldP spid="27" grpId="0"/>
      <p:bldP spid="28" grpId="0" animBg="1"/>
      <p:bldP spid="29" grpId="0"/>
      <p:bldP spid="30" grpId="0" animBg="1"/>
      <p:bldP spid="31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form and solve differential equations, using a technique called separation of variables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Find a general solution to the differential equation: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𝑥𝑡𝑎𝑛𝑦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t="-766" r="-16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11J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0"/>
                <a:ext cx="1203278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03278" cy="409023"/>
              </a:xfrm>
              <a:prstGeom prst="rect">
                <a:avLst/>
              </a:prstGeom>
              <a:blipFill>
                <a:blip r:embed="rId3"/>
                <a:stretch>
                  <a:fillRect l="-3483" r="-3483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0" y="409575"/>
                <a:ext cx="1863331" cy="56509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09575"/>
                <a:ext cx="1863331" cy="56509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3829337" y="1386327"/>
                <a:ext cx="2475934" cy="7382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𝑐𝑜𝑡𝑦</m:t>
                          </m:r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𝑑𝑦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9337" y="1386327"/>
                <a:ext cx="2475934" cy="73821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Arc 29"/>
          <p:cNvSpPr/>
          <p:nvPr/>
        </p:nvSpPr>
        <p:spPr>
          <a:xfrm>
            <a:off x="6380934" y="1691367"/>
            <a:ext cx="238941" cy="785133"/>
          </a:xfrm>
          <a:prstGeom prst="arc">
            <a:avLst>
              <a:gd name="adj1" fmla="val 16200000"/>
              <a:gd name="adj2" fmla="val 534073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6677026" y="1281792"/>
            <a:ext cx="24669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Integrate using the techniques you have learned</a:t>
            </a:r>
          </a:p>
          <a:p>
            <a:pPr algn="ctr"/>
            <a:endParaRPr lang="en-US" sz="12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 The formula booklet contains a few extra integrals that you can use!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6"/>
          <a:srcRect l="26207" t="38522" r="49655" b="39934"/>
          <a:stretch/>
        </p:blipFill>
        <p:spPr>
          <a:xfrm>
            <a:off x="85724" y="4469594"/>
            <a:ext cx="4017461" cy="201693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3981356" y="2262627"/>
                <a:ext cx="952697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𝑛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𝑠𝑖𝑛𝑦</m:t>
                          </m:r>
                        </m:e>
                      </m:d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1356" y="2262627"/>
                <a:ext cx="952697" cy="338554"/>
              </a:xfrm>
              <a:prstGeom prst="rect">
                <a:avLst/>
              </a:prstGeom>
              <a:blipFill>
                <a:blip r:embed="rId7"/>
                <a:stretch>
                  <a:fillRect b="-53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4757198" y="2138802"/>
                <a:ext cx="1839414" cy="5533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7198" y="2138802"/>
                <a:ext cx="1839414" cy="55335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Arc 34"/>
          <p:cNvSpPr/>
          <p:nvPr/>
        </p:nvSpPr>
        <p:spPr>
          <a:xfrm>
            <a:off x="6580959" y="2462892"/>
            <a:ext cx="238941" cy="785133"/>
          </a:xfrm>
          <a:prstGeom prst="arc">
            <a:avLst>
              <a:gd name="adj1" fmla="val 16200000"/>
              <a:gd name="adj2" fmla="val 534073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3979932" y="2891277"/>
                <a:ext cx="2803396" cy="5533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𝑛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𝑠𝑖𝑛𝑦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𝑙𝑛𝑘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9932" y="2891277"/>
                <a:ext cx="2803396" cy="55335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781801" y="2472417"/>
                <a:ext cx="246697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Since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 is just a number, it can be written as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𝑙𝑛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 of another number (this will help when grouping terms)</a:t>
                </a:r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1" y="2472417"/>
                <a:ext cx="2466974" cy="830997"/>
              </a:xfrm>
              <a:prstGeom prst="rect">
                <a:avLst/>
              </a:prstGeom>
              <a:blipFill>
                <a:blip r:embed="rId10"/>
                <a:stretch>
                  <a:fillRect t="-735" b="-51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3969919" y="3605652"/>
                <a:ext cx="2956771" cy="4623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𝑛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𝑠𝑖𝑛𝑦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sSup>
                                    <m:sSup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𝑙𝑛𝑘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9919" y="3605652"/>
                <a:ext cx="2956771" cy="46237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3982997" y="4253352"/>
                <a:ext cx="2530565" cy="4623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𝑛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𝑠𝑖𝑛𝑦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d>
                                <m:d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sSup>
                                    <m:sSup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e>
                      </m:d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2997" y="4253352"/>
                <a:ext cx="2530565" cy="46237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4294645" y="4939152"/>
                <a:ext cx="1869166" cy="448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𝑖𝑛𝑦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𝑘</m:t>
                          </m:r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4645" y="4939152"/>
                <a:ext cx="1869166" cy="448777"/>
              </a:xfrm>
              <a:prstGeom prst="rect">
                <a:avLst/>
              </a:prstGeom>
              <a:blipFill>
                <a:blip r:embed="rId13"/>
                <a:stretch>
                  <a:fillRect b="-81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>
          <a:xfrm flipH="1" flipV="1">
            <a:off x="6410325" y="2619375"/>
            <a:ext cx="381000" cy="1504950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238624" y="4253592"/>
                <a:ext cx="4810125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0000FF"/>
                    </a:solidFill>
                    <a:latin typeface="Comic Sans MS" pitchFamily="66" charset="0"/>
                  </a:rPr>
                  <a:t>You only need to put the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14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400" dirty="0">
                    <a:solidFill>
                      <a:srgbClr val="0000FF"/>
                    </a:solidFill>
                    <a:latin typeface="Comic Sans MS" pitchFamily="66" charset="0"/>
                  </a:rPr>
                  <a:t>on one side</a:t>
                </a:r>
              </a:p>
              <a:p>
                <a:pPr algn="ctr"/>
                <a:endParaRPr lang="en-US" sz="1400" dirty="0">
                  <a:solidFill>
                    <a:srgbClr val="0000FF"/>
                  </a:solidFill>
                  <a:latin typeface="Comic Sans MS" pitchFamily="66" charset="0"/>
                </a:endParaRPr>
              </a:p>
              <a:p>
                <a:pPr algn="ctr"/>
                <a:r>
                  <a:rPr lang="en-US" sz="1400" dirty="0">
                    <a:solidFill>
                      <a:srgbClr val="0000FF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 This is because although there would potentially be a constant on both sides, we could then group them on one side afterwards</a:t>
                </a:r>
                <a:endParaRPr lang="en-GB" sz="1400" dirty="0">
                  <a:solidFill>
                    <a:srgbClr val="0000FF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8624" y="4253592"/>
                <a:ext cx="4810125" cy="1169551"/>
              </a:xfrm>
              <a:prstGeom prst="rect">
                <a:avLst/>
              </a:prstGeom>
              <a:blipFill>
                <a:blip r:embed="rId14"/>
                <a:stretch>
                  <a:fillRect l="-253" t="-1042" r="-1267" b="-41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Arc 43"/>
          <p:cNvSpPr/>
          <p:nvPr/>
        </p:nvSpPr>
        <p:spPr>
          <a:xfrm>
            <a:off x="6714309" y="3248025"/>
            <a:ext cx="248466" cy="666750"/>
          </a:xfrm>
          <a:prstGeom prst="arc">
            <a:avLst>
              <a:gd name="adj1" fmla="val 16200000"/>
              <a:gd name="adj2" fmla="val 534073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Arc 44"/>
          <p:cNvSpPr/>
          <p:nvPr/>
        </p:nvSpPr>
        <p:spPr>
          <a:xfrm>
            <a:off x="6666684" y="3905250"/>
            <a:ext cx="286566" cy="647700"/>
          </a:xfrm>
          <a:prstGeom prst="arc">
            <a:avLst>
              <a:gd name="adj1" fmla="val 16200000"/>
              <a:gd name="adj2" fmla="val 534073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Arc 45"/>
          <p:cNvSpPr/>
          <p:nvPr/>
        </p:nvSpPr>
        <p:spPr>
          <a:xfrm>
            <a:off x="6266634" y="4533900"/>
            <a:ext cx="286566" cy="647700"/>
          </a:xfrm>
          <a:prstGeom prst="arc">
            <a:avLst>
              <a:gd name="adj1" fmla="val 16200000"/>
              <a:gd name="adj2" fmla="val 534073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/>
          <p:cNvSpPr txBox="1"/>
          <p:nvPr/>
        </p:nvSpPr>
        <p:spPr>
          <a:xfrm>
            <a:off x="6981826" y="3405867"/>
            <a:ext cx="15144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Use the power law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867526" y="3977367"/>
            <a:ext cx="1514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Use the addition law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515100" y="4558392"/>
            <a:ext cx="2371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Finally, we can remove the logarithm since both sides have a single term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33351" y="5017771"/>
            <a:ext cx="1809750" cy="39243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782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3" grpId="0"/>
      <p:bldP spid="34" grpId="0"/>
      <p:bldP spid="35" grpId="0" animBg="1"/>
      <p:bldP spid="37" grpId="0"/>
      <p:bldP spid="38" grpId="0"/>
      <p:bldP spid="39" grpId="0"/>
      <p:bldP spid="40" grpId="0"/>
      <p:bldP spid="43" grpId="0"/>
      <p:bldP spid="36" grpId="0" uiExpand="1" build="allAtOnce"/>
      <p:bldP spid="44" grpId="0" animBg="1"/>
      <p:bldP spid="45" grpId="0" animBg="1"/>
      <p:bldP spid="46" grpId="0" animBg="1"/>
      <p:bldP spid="47" grpId="0"/>
      <p:bldP spid="48" grpId="0"/>
      <p:bldP spid="49" grpId="0"/>
      <p:bldP spid="50" grpId="0" animBg="1"/>
      <p:bldP spid="5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form and solve differential equations, using a technique called separation of variables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Find a general solution to the differential equation: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𝑥𝑡𝑎𝑛𝑦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t="-766" r="-16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11J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0"/>
                <a:ext cx="1203278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03278" cy="409023"/>
              </a:xfrm>
              <a:prstGeom prst="rect">
                <a:avLst/>
              </a:prstGeom>
              <a:blipFill>
                <a:blip r:embed="rId3"/>
                <a:stretch>
                  <a:fillRect l="-3483" r="-3483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0" y="409575"/>
                <a:ext cx="1863331" cy="56509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09575"/>
                <a:ext cx="1863331" cy="56509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1103770" y="4434327"/>
                <a:ext cx="1869166" cy="448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𝑖𝑛𝑦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𝑘</m:t>
                          </m:r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3770" y="4434327"/>
                <a:ext cx="1869166" cy="448777"/>
              </a:xfrm>
              <a:prstGeom prst="rect">
                <a:avLst/>
              </a:prstGeom>
              <a:blipFill>
                <a:blip r:embed="rId5"/>
                <a:stretch>
                  <a:fillRect b="-81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6"/>
          <a:srcRect l="31458" t="24511" r="9905" b="17310"/>
          <a:stretch/>
        </p:blipFill>
        <p:spPr>
          <a:xfrm>
            <a:off x="3800475" y="1257236"/>
            <a:ext cx="5188357" cy="289566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95275" y="5181600"/>
                <a:ext cx="8543925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reason that this is called the </a:t>
                </a:r>
                <a:r>
                  <a:rPr lang="en-US" sz="1400" u="sng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general solution </a:t>
                </a: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is because it contains an unknown constant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Ultimately we have just found the equation of a line, but we do not know the specific line yet (we would need a coordinate on the like to be able to do that…)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275" y="5181600"/>
                <a:ext cx="8543925" cy="954107"/>
              </a:xfrm>
              <a:prstGeom prst="rect">
                <a:avLst/>
              </a:prstGeom>
              <a:blipFill>
                <a:blip r:embed="rId7"/>
                <a:stretch>
                  <a:fillRect t="-1274" r="-71" b="-50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001000" y="2952750"/>
                <a:ext cx="88819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solidFill>
                            <a:srgbClr val="CC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600" i="1" dirty="0" smtClean="0">
                          <a:solidFill>
                            <a:srgbClr val="CC0000"/>
                          </a:solidFill>
                          <a:latin typeface="Cambria Math" panose="02040503050406030204" pitchFamily="18" charset="0"/>
                        </a:rPr>
                        <m:t>=0.1</m:t>
                      </m:r>
                    </m:oMath>
                  </m:oMathPara>
                </a14:m>
                <a:endParaRPr lang="en-GB" sz="1600" dirty="0">
                  <a:solidFill>
                    <a:srgbClr val="CC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0" y="2952750"/>
                <a:ext cx="888192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543800" y="3267075"/>
                <a:ext cx="88819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600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=0.2</m:t>
                      </m:r>
                    </m:oMath>
                  </m:oMathPara>
                </a14:m>
                <a:endParaRPr lang="en-GB" sz="16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3800" y="3267075"/>
                <a:ext cx="888192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696075" y="2790825"/>
                <a:ext cx="88819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solidFill>
                            <a:srgbClr val="FF9933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600" i="1" dirty="0" smtClean="0">
                          <a:solidFill>
                            <a:srgbClr val="FF9933"/>
                          </a:solidFill>
                          <a:latin typeface="Cambria Math" panose="02040503050406030204" pitchFamily="18" charset="0"/>
                        </a:rPr>
                        <m:t>=0.3</m:t>
                      </m:r>
                    </m:oMath>
                  </m:oMathPara>
                </a14:m>
                <a:endParaRPr lang="en-GB" sz="1600" dirty="0">
                  <a:solidFill>
                    <a:srgbClr val="FF9933"/>
                  </a:solidFill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6075" y="2790825"/>
                <a:ext cx="888192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5629275" y="2724150"/>
                <a:ext cx="88819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600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=0.4</m:t>
                      </m:r>
                    </m:oMath>
                  </m:oMathPara>
                </a14:m>
                <a:endParaRPr lang="en-GB" sz="16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9275" y="2724150"/>
                <a:ext cx="888192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079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2" grpId="0"/>
      <p:bldP spid="50" grpId="0"/>
      <p:bldP spid="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form and solve differential equations, using a technique called separation of variables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600" dirty="0">
                    <a:latin typeface="Comic Sans MS" pitchFamily="66" charset="0"/>
                  </a:rPr>
                  <a:t>Find the </a:t>
                </a:r>
                <a:r>
                  <a:rPr lang="en-GB" sz="1600" b="1" u="sng" dirty="0">
                    <a:latin typeface="Comic Sans MS" pitchFamily="66" charset="0"/>
                  </a:rPr>
                  <a:t>particular solution</a:t>
                </a:r>
                <a:r>
                  <a:rPr lang="en-GB" sz="1600" dirty="0">
                    <a:latin typeface="Comic Sans MS" pitchFamily="66" charset="0"/>
                  </a:rPr>
                  <a:t> of the differential equation:</a:t>
                </a: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600" dirty="0">
                    <a:latin typeface="Comic Sans MS" pitchFamily="66" charset="0"/>
                  </a:rPr>
                  <a:t>given that x = 1 when y = 4</a:t>
                </a: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600" dirty="0">
                    <a:latin typeface="Comic Sans MS" pitchFamily="66" charset="0"/>
                  </a:rPr>
                  <a:t>Finding the </a:t>
                </a:r>
                <a:r>
                  <a:rPr lang="en-GB" sz="1600" b="1" u="sng" dirty="0">
                    <a:latin typeface="Comic Sans MS" pitchFamily="66" charset="0"/>
                  </a:rPr>
                  <a:t>particular solution</a:t>
                </a:r>
                <a:r>
                  <a:rPr lang="en-GB" sz="1600" dirty="0">
                    <a:latin typeface="Comic Sans MS" pitchFamily="66" charset="0"/>
                  </a:rPr>
                  <a:t> means you are also able to find the unknown value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(or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𝑙𝑛𝑘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or whatever it is called!)</a:t>
                </a:r>
              </a:p>
              <a:p>
                <a:pPr marL="0" indent="0" algn="ctr">
                  <a:buNone/>
                </a:pPr>
                <a:r>
                  <a:rPr lang="en-GB" sz="1600" dirty="0">
                    <a:latin typeface="Comic Sans MS" pitchFamily="66" charset="0"/>
                  </a:rPr>
                  <a:t>You start by finding the general solution as before…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t="-766" r="-1669" b="-29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11J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0"/>
                <a:ext cx="1203278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03278" cy="409023"/>
              </a:xfrm>
              <a:prstGeom prst="rect">
                <a:avLst/>
              </a:prstGeom>
              <a:blipFill>
                <a:blip r:embed="rId3"/>
                <a:stretch>
                  <a:fillRect l="-3483" r="-3483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0" y="409575"/>
                <a:ext cx="1863331" cy="56509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09575"/>
                <a:ext cx="1863331" cy="56509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923925" y="3486150"/>
                <a:ext cx="2138471" cy="6050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−3(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−2)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(2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+1)(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+2)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925" y="3486150"/>
                <a:ext cx="2138471" cy="60503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419600" y="1381125"/>
                <a:ext cx="1892634" cy="5409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−3(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−2)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(2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+1)(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+2)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1381125"/>
                <a:ext cx="1892634" cy="540917"/>
              </a:xfrm>
              <a:prstGeom prst="rect">
                <a:avLst/>
              </a:prstGeom>
              <a:blipFill>
                <a:blip r:embed="rId6"/>
                <a:stretch>
                  <a:fillRect b="-56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962400" y="2143125"/>
                <a:ext cx="2656368" cy="5352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𝑑𝑦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−3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(2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+1)(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+2)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𝑑𝑥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143125"/>
                <a:ext cx="2656368" cy="535275"/>
              </a:xfrm>
              <a:prstGeom prst="rect">
                <a:avLst/>
              </a:prstGeom>
              <a:blipFill>
                <a:blip r:embed="rId7"/>
                <a:stretch>
                  <a:fillRect b="-57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810000" y="2905125"/>
                <a:ext cx="3040576" cy="6574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−2</m:t>
                              </m:r>
                            </m:den>
                          </m:f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i="1">
                              <a:latin typeface="Cambria Math"/>
                            </a:rPr>
                            <m:t>𝑑𝑦</m:t>
                          </m:r>
                        </m:e>
                      </m:nary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i="1">
                                  <a:latin typeface="Cambria Math"/>
                                </a:rPr>
                                <m:t>−3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+1)(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+2)</m:t>
                              </m:r>
                            </m:den>
                          </m:f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i="1">
                              <a:latin typeface="Cambria Math"/>
                            </a:rPr>
                            <m:t>𝑑𝑥</m:t>
                          </m:r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905125"/>
                <a:ext cx="3040576" cy="65742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810000" y="3590925"/>
                <a:ext cx="2960041" cy="6574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−2</m:t>
                              </m:r>
                            </m:den>
                          </m:f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i="1">
                              <a:latin typeface="Cambria Math"/>
                            </a:rPr>
                            <m:t>𝑑𝑦</m:t>
                          </m:r>
                        </m:e>
                      </m:nary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+2</m:t>
                              </m:r>
                            </m:den>
                          </m:f>
                          <m:r>
                            <a:rPr lang="en-GB" sz="1400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+1</m:t>
                              </m:r>
                            </m:den>
                          </m:f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3590925"/>
                <a:ext cx="2960041" cy="65742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962400" y="4276725"/>
                <a:ext cx="332565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1400" b="0" i="1" smtClean="0">
                              <a:latin typeface="Cambria Math"/>
                            </a:rPr>
                            <m:t>𝑙𝑛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</m:d>
                        </m:e>
                      </m:func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1400" b="0" i="1" smtClean="0">
                              <a:latin typeface="Cambria Math"/>
                            </a:rPr>
                            <m:t>𝑙𝑛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+2</m:t>
                              </m:r>
                            </m:e>
                          </m:d>
                        </m:e>
                      </m:func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func>
                        <m:func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1400" b="0" i="1" smtClean="0">
                              <a:latin typeface="Cambria Math"/>
                            </a:rPr>
                            <m:t>𝑙𝑛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</m:func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</a:rPr>
                        <m:t>𝑙𝑛𝑘</m:t>
                      </m:r>
                    </m:oMath>
                  </m:oMathPara>
                </a14:m>
                <a:endParaRPr lang="en-GB" sz="1400" i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276725"/>
                <a:ext cx="3325654" cy="307777"/>
              </a:xfrm>
              <a:prstGeom prst="rect">
                <a:avLst/>
              </a:prstGeom>
              <a:blipFill>
                <a:blip r:embed="rId10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962400" y="4733925"/>
                <a:ext cx="2452659" cy="5028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1400" b="0" i="1" smtClean="0">
                              <a:latin typeface="Cambria Math"/>
                            </a:rPr>
                            <m:t>𝑙𝑛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</m:d>
                        </m:e>
                      </m:func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1400" b="0" i="1" smtClean="0">
                              <a:latin typeface="Cambria Math"/>
                            </a:rPr>
                            <m:t>𝑙𝑛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+2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+1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</a:rPr>
                        <m:t>𝑙𝑛𝑘</m:t>
                      </m:r>
                    </m:oMath>
                  </m:oMathPara>
                </a14:m>
                <a:endParaRPr lang="en-GB" sz="1400" i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733925"/>
                <a:ext cx="2452659" cy="502830"/>
              </a:xfrm>
              <a:prstGeom prst="rect">
                <a:avLst/>
              </a:prstGeom>
              <a:blipFill>
                <a:blip r:embed="rId11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962400" y="5343525"/>
                <a:ext cx="2129814" cy="5716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1400" b="0" i="1" smtClean="0">
                              <a:latin typeface="Cambria Math"/>
                            </a:rPr>
                            <m:t>𝑙𝑛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</m:d>
                        </m:e>
                      </m:func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1400" b="0" i="1" smtClean="0">
                              <a:latin typeface="Cambria Math"/>
                            </a:rPr>
                            <m:t>𝑙𝑛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𝑘</m:t>
                                  </m:r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+2)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+1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GB" sz="1400" i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5343525"/>
                <a:ext cx="2129814" cy="57169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267200" y="6029325"/>
                <a:ext cx="1544590" cy="5062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−2=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/>
                            </a:rPr>
                            <m:t>𝑘</m:t>
                          </m:r>
                          <m:r>
                            <a:rPr lang="en-GB" sz="1400" i="1">
                              <a:latin typeface="Cambria Math"/>
                            </a:rPr>
                            <m:t>(</m:t>
                          </m:r>
                          <m:r>
                            <a:rPr lang="en-GB" sz="1400" i="1">
                              <a:latin typeface="Cambria Math"/>
                            </a:rPr>
                            <m:t>𝑥</m:t>
                          </m:r>
                          <m:r>
                            <a:rPr lang="en-GB" sz="1400" i="1">
                              <a:latin typeface="Cambria Math"/>
                            </a:rPr>
                            <m:t>+2)</m:t>
                          </m:r>
                        </m:num>
                        <m:den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  <m:r>
                            <a:rPr lang="en-GB" sz="1400" i="1">
                              <a:latin typeface="Cambria Math"/>
                            </a:rPr>
                            <m:t>𝑥</m:t>
                          </m:r>
                          <m:r>
                            <a:rPr lang="en-GB" sz="1400" i="1">
                              <a:latin typeface="Cambria Math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sz="1400" i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6029325"/>
                <a:ext cx="1544590" cy="506292"/>
              </a:xfrm>
              <a:prstGeom prst="rect">
                <a:avLst/>
              </a:prstGeom>
              <a:blipFill>
                <a:blip r:embed="rId13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c 22"/>
          <p:cNvSpPr/>
          <p:nvPr/>
        </p:nvSpPr>
        <p:spPr>
          <a:xfrm>
            <a:off x="6705600" y="1609725"/>
            <a:ext cx="457200" cy="762000"/>
          </a:xfrm>
          <a:prstGeom prst="arc">
            <a:avLst>
              <a:gd name="adj1" fmla="val 16200000"/>
              <a:gd name="adj2" fmla="val 526223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7086600" y="176212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Divide by (y – 2)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Multiply by dx</a:t>
            </a:r>
          </a:p>
        </p:txBody>
      </p:sp>
      <p:sp>
        <p:nvSpPr>
          <p:cNvPr id="25" name="Arc 24"/>
          <p:cNvSpPr/>
          <p:nvPr/>
        </p:nvSpPr>
        <p:spPr>
          <a:xfrm>
            <a:off x="6705600" y="2447925"/>
            <a:ext cx="457200" cy="762000"/>
          </a:xfrm>
          <a:prstGeom prst="arc">
            <a:avLst>
              <a:gd name="adj1" fmla="val 16200000"/>
              <a:gd name="adj2" fmla="val 526223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6705600" y="3209925"/>
            <a:ext cx="457200" cy="685800"/>
          </a:xfrm>
          <a:prstGeom prst="arc">
            <a:avLst>
              <a:gd name="adj1" fmla="val 16200000"/>
              <a:gd name="adj2" fmla="val 526223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7010400" y="3895725"/>
            <a:ext cx="457200" cy="533400"/>
          </a:xfrm>
          <a:prstGeom prst="arc">
            <a:avLst>
              <a:gd name="adj1" fmla="val 16200000"/>
              <a:gd name="adj2" fmla="val 526223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7010400" y="4429125"/>
            <a:ext cx="457200" cy="533400"/>
          </a:xfrm>
          <a:prstGeom prst="arc">
            <a:avLst>
              <a:gd name="adj1" fmla="val 16200000"/>
              <a:gd name="adj2" fmla="val 526223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Arc 28"/>
          <p:cNvSpPr/>
          <p:nvPr/>
        </p:nvSpPr>
        <p:spPr>
          <a:xfrm>
            <a:off x="6172200" y="5038725"/>
            <a:ext cx="457200" cy="609600"/>
          </a:xfrm>
          <a:prstGeom prst="arc">
            <a:avLst>
              <a:gd name="adj1" fmla="val 16200000"/>
              <a:gd name="adj2" fmla="val 526223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Arc 29"/>
          <p:cNvSpPr/>
          <p:nvPr/>
        </p:nvSpPr>
        <p:spPr>
          <a:xfrm>
            <a:off x="6172200" y="5648325"/>
            <a:ext cx="457200" cy="685800"/>
          </a:xfrm>
          <a:prstGeom prst="arc">
            <a:avLst>
              <a:gd name="adj1" fmla="val 16200000"/>
              <a:gd name="adj2" fmla="val 526223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7086600" y="3286125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Separate the right hand side into partial fractions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086600" y="2524125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We need to Integrate each side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7467600" y="3895725"/>
                <a:ext cx="15621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Now integrate and include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𝑙𝑛𝑘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3895725"/>
                <a:ext cx="1562100" cy="461665"/>
              </a:xfrm>
              <a:prstGeom prst="rect">
                <a:avLst/>
              </a:prstGeom>
              <a:blipFill>
                <a:blip r:embed="rId14"/>
                <a:stretch>
                  <a:fillRect r="-781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7467600" y="442912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Combine 2 terms using the division law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629400" y="5114925"/>
                <a:ext cx="1828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Include the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𝑙𝑛𝑘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 using the multiplication law</a:t>
                </a: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5114925"/>
                <a:ext cx="1828800" cy="461665"/>
              </a:xfrm>
              <a:prstGeom prst="rect">
                <a:avLst/>
              </a:prstGeom>
              <a:blipFill>
                <a:blip r:embed="rId15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6553200" y="5648325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Finally remove the logarithms (you could also move the -2 across by adding 2)</a:t>
            </a:r>
          </a:p>
        </p:txBody>
      </p:sp>
    </p:spTree>
    <p:extLst>
      <p:ext uri="{BB962C8B-B14F-4D97-AF65-F5344CB8AC3E}">
        <p14:creationId xmlns:p14="http://schemas.microsoft.com/office/powerpoint/2010/main" val="2927481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 animBg="1"/>
      <p:bldP spid="24" grpId="0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/>
      <p:bldP spid="33" grpId="0"/>
      <p:bldP spid="34" grpId="0"/>
      <p:bldP spid="35" grpId="0"/>
      <p:bldP spid="36" grpId="0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form and solve differential equations, using a technique called separation of variables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600" dirty="0">
                    <a:latin typeface="Comic Sans MS" pitchFamily="66" charset="0"/>
                  </a:rPr>
                  <a:t>Find the </a:t>
                </a:r>
                <a:r>
                  <a:rPr lang="en-GB" sz="1600" b="1" u="sng" dirty="0">
                    <a:latin typeface="Comic Sans MS" pitchFamily="66" charset="0"/>
                  </a:rPr>
                  <a:t>particular solution</a:t>
                </a:r>
                <a:r>
                  <a:rPr lang="en-GB" sz="1600" dirty="0">
                    <a:latin typeface="Comic Sans MS" pitchFamily="66" charset="0"/>
                  </a:rPr>
                  <a:t> of the differential equation:</a:t>
                </a: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600" dirty="0">
                    <a:latin typeface="Comic Sans MS" pitchFamily="66" charset="0"/>
                  </a:rPr>
                  <a:t>given that x = 1 when y = 4</a:t>
                </a: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600" dirty="0">
                    <a:latin typeface="Comic Sans MS" pitchFamily="66" charset="0"/>
                  </a:rPr>
                  <a:t>Finding the </a:t>
                </a:r>
                <a:r>
                  <a:rPr lang="en-GB" sz="1600" b="1" u="sng" dirty="0">
                    <a:latin typeface="Comic Sans MS" pitchFamily="66" charset="0"/>
                  </a:rPr>
                  <a:t>particular solution</a:t>
                </a:r>
                <a:r>
                  <a:rPr lang="en-GB" sz="1600" dirty="0">
                    <a:latin typeface="Comic Sans MS" pitchFamily="66" charset="0"/>
                  </a:rPr>
                  <a:t> means you are also able to find the unknown value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(or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𝑙𝑛𝑘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or whatever it is called!)</a:t>
                </a:r>
              </a:p>
              <a:p>
                <a:pPr marL="0" indent="0" algn="ctr">
                  <a:buNone/>
                </a:pPr>
                <a:r>
                  <a:rPr lang="en-GB" sz="1600" dirty="0">
                    <a:latin typeface="Comic Sans MS" pitchFamily="66" charset="0"/>
                  </a:rPr>
                  <a:t>You start by finding the general solution as before…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t="-766" r="-1669" b="-29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11J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0"/>
                <a:ext cx="1203278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03278" cy="409023"/>
              </a:xfrm>
              <a:prstGeom prst="rect">
                <a:avLst/>
              </a:prstGeom>
              <a:blipFill>
                <a:blip r:embed="rId3"/>
                <a:stretch>
                  <a:fillRect l="-3483" r="-3483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0" y="409575"/>
                <a:ext cx="1863331" cy="56509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09575"/>
                <a:ext cx="1863331" cy="56509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923925" y="3486150"/>
                <a:ext cx="2138471" cy="6050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−3(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−2)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(2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+1)(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+2)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925" y="3486150"/>
                <a:ext cx="2138471" cy="60503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267200" y="1371600"/>
                <a:ext cx="1544590" cy="5062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−2=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/>
                            </a:rPr>
                            <m:t>𝑘</m:t>
                          </m:r>
                          <m:r>
                            <a:rPr lang="en-GB" sz="1400" i="1">
                              <a:latin typeface="Cambria Math"/>
                            </a:rPr>
                            <m:t>(</m:t>
                          </m:r>
                          <m:r>
                            <a:rPr lang="en-GB" sz="1400" i="1">
                              <a:latin typeface="Cambria Math"/>
                            </a:rPr>
                            <m:t>𝑥</m:t>
                          </m:r>
                          <m:r>
                            <a:rPr lang="en-GB" sz="1400" i="1">
                              <a:latin typeface="Cambria Math"/>
                            </a:rPr>
                            <m:t>+2)</m:t>
                          </m:r>
                        </m:num>
                        <m:den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  <m:r>
                            <a:rPr lang="en-GB" sz="1400" i="1">
                              <a:latin typeface="Cambria Math"/>
                            </a:rPr>
                            <m:t>𝑥</m:t>
                          </m:r>
                          <m:r>
                            <a:rPr lang="en-GB" sz="1400" i="1">
                              <a:latin typeface="Cambria Math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sz="1400" i="1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1371600"/>
                <a:ext cx="1544590" cy="506292"/>
              </a:xfrm>
              <a:prstGeom prst="rect">
                <a:avLst/>
              </a:prstGeom>
              <a:blipFill>
                <a:blip r:embed="rId6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572000" y="1981200"/>
                <a:ext cx="1544590" cy="5062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/>
                            </a:rPr>
                            <m:t>𝑘</m:t>
                          </m:r>
                          <m:r>
                            <a:rPr lang="en-GB" sz="1400" i="1">
                              <a:latin typeface="Cambria Math"/>
                            </a:rPr>
                            <m:t>(</m:t>
                          </m:r>
                          <m:r>
                            <a:rPr lang="en-GB" sz="1400" i="1">
                              <a:latin typeface="Cambria Math"/>
                            </a:rPr>
                            <m:t>𝑥</m:t>
                          </m:r>
                          <m:r>
                            <a:rPr lang="en-GB" sz="1400" i="1">
                              <a:latin typeface="Cambria Math"/>
                            </a:rPr>
                            <m:t>+2)</m:t>
                          </m:r>
                        </m:num>
                        <m:den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  <m:r>
                            <a:rPr lang="en-GB" sz="1400" i="1">
                              <a:latin typeface="Cambria Math"/>
                            </a:rPr>
                            <m:t>𝑥</m:t>
                          </m:r>
                          <m:r>
                            <a:rPr lang="en-GB" sz="1400" i="1">
                              <a:latin typeface="Cambria Math"/>
                            </a:rPr>
                            <m:t>+1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en-GB" sz="1400" i="1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81200"/>
                <a:ext cx="1544590" cy="506292"/>
              </a:xfrm>
              <a:prstGeom prst="rect">
                <a:avLst/>
              </a:prstGeom>
              <a:blipFill>
                <a:blip r:embed="rId7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572000" y="2667000"/>
                <a:ext cx="1537665" cy="5409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4=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/>
                            </a:rPr>
                            <m:t>𝑘</m:t>
                          </m:r>
                          <m:r>
                            <a:rPr lang="en-GB" sz="1400" i="1">
                              <a:latin typeface="Cambria Math"/>
                            </a:rPr>
                            <m:t>(1+2)</m:t>
                          </m:r>
                        </m:num>
                        <m:den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(1)</m:t>
                          </m:r>
                          <m:r>
                            <a:rPr lang="en-GB" sz="1400" i="1">
                              <a:latin typeface="Cambria Math"/>
                            </a:rPr>
                            <m:t>+1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en-GB" sz="1400" i="1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667000"/>
                <a:ext cx="1537665" cy="540917"/>
              </a:xfrm>
              <a:prstGeom prst="rect">
                <a:avLst/>
              </a:prstGeom>
              <a:blipFill>
                <a:blip r:embed="rId8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572000" y="3276600"/>
                <a:ext cx="1076385" cy="4999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4=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𝑘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en-GB" sz="1400" i="1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276600"/>
                <a:ext cx="1076385" cy="499945"/>
              </a:xfrm>
              <a:prstGeom prst="rect">
                <a:avLst/>
              </a:prstGeom>
              <a:blipFill>
                <a:blip r:embed="rId9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572000" y="3810000"/>
                <a:ext cx="762580" cy="5013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2=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𝑘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i="1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810000"/>
                <a:ext cx="762580" cy="501356"/>
              </a:xfrm>
              <a:prstGeom prst="rect">
                <a:avLst/>
              </a:prstGeom>
              <a:blipFill>
                <a:blip r:embed="rId10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572000" y="4419600"/>
                <a:ext cx="76258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6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i="1" smtClean="0">
                          <a:latin typeface="Cambria Math"/>
                        </a:rPr>
                        <m:t>3</m:t>
                      </m:r>
                      <m:r>
                        <a:rPr lang="en-GB" sz="1400" b="0" i="1" smtClean="0">
                          <a:latin typeface="Cambria Math"/>
                        </a:rPr>
                        <m:t>𝑘</m:t>
                      </m:r>
                    </m:oMath>
                  </m:oMathPara>
                </a14:m>
                <a:endParaRPr lang="en-GB" sz="1400" i="1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419600"/>
                <a:ext cx="762581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572000" y="4876800"/>
                <a:ext cx="66319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2=</m:t>
                      </m:r>
                      <m:r>
                        <a:rPr lang="en-GB" sz="1400" b="0" i="1" smtClean="0">
                          <a:latin typeface="Cambria Math"/>
                        </a:rPr>
                        <m:t>𝑘</m:t>
                      </m:r>
                    </m:oMath>
                  </m:oMathPara>
                </a14:m>
                <a:endParaRPr lang="en-GB" sz="1400" i="1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876800"/>
                <a:ext cx="663194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343400" y="5562600"/>
                <a:ext cx="1544590" cy="5062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/>
                            </a:rPr>
                            <m:t>𝑘</m:t>
                          </m:r>
                          <m:r>
                            <a:rPr lang="en-GB" sz="1400" i="1">
                              <a:latin typeface="Cambria Math"/>
                            </a:rPr>
                            <m:t>(</m:t>
                          </m:r>
                          <m:r>
                            <a:rPr lang="en-GB" sz="1400" i="1">
                              <a:latin typeface="Cambria Math"/>
                            </a:rPr>
                            <m:t>𝑥</m:t>
                          </m:r>
                          <m:r>
                            <a:rPr lang="en-GB" sz="1400" i="1">
                              <a:latin typeface="Cambria Math"/>
                            </a:rPr>
                            <m:t>+2)</m:t>
                          </m:r>
                        </m:num>
                        <m:den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  <m:r>
                            <a:rPr lang="en-GB" sz="1400" i="1">
                              <a:latin typeface="Cambria Math"/>
                            </a:rPr>
                            <m:t>𝑥</m:t>
                          </m:r>
                          <m:r>
                            <a:rPr lang="en-GB" sz="1400" i="1">
                              <a:latin typeface="Cambria Math"/>
                            </a:rPr>
                            <m:t>+1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en-GB" sz="1400" i="1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5562600"/>
                <a:ext cx="1544590" cy="50629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6705600" y="5562600"/>
                <a:ext cx="1539331" cy="5062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400" i="1">
                              <a:latin typeface="Cambria Math"/>
                            </a:rPr>
                            <m:t>(</m:t>
                          </m:r>
                          <m:r>
                            <a:rPr lang="en-GB" sz="1400" i="1">
                              <a:latin typeface="Cambria Math"/>
                            </a:rPr>
                            <m:t>𝑥</m:t>
                          </m:r>
                          <m:r>
                            <a:rPr lang="en-GB" sz="1400" i="1">
                              <a:latin typeface="Cambria Math"/>
                            </a:rPr>
                            <m:t>+2)</m:t>
                          </m:r>
                        </m:num>
                        <m:den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  <m:r>
                            <a:rPr lang="en-GB" sz="1400" i="1">
                              <a:latin typeface="Cambria Math"/>
                            </a:rPr>
                            <m:t>𝑥</m:t>
                          </m:r>
                          <m:r>
                            <a:rPr lang="en-GB" sz="1400" i="1">
                              <a:latin typeface="Cambria Math"/>
                            </a:rPr>
                            <m:t>+1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en-GB" sz="1400" i="1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5562600"/>
                <a:ext cx="1539331" cy="50629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Arc 47"/>
          <p:cNvSpPr/>
          <p:nvPr/>
        </p:nvSpPr>
        <p:spPr>
          <a:xfrm>
            <a:off x="5943600" y="1676400"/>
            <a:ext cx="457200" cy="609600"/>
          </a:xfrm>
          <a:prstGeom prst="arc">
            <a:avLst>
              <a:gd name="adj1" fmla="val 16200000"/>
              <a:gd name="adj2" fmla="val 526223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6400800" y="17526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Rearrange to get y = f(x) (this isn’t essential but can help!)</a:t>
            </a:r>
          </a:p>
        </p:txBody>
      </p:sp>
      <p:sp>
        <p:nvSpPr>
          <p:cNvPr id="50" name="Arc 49"/>
          <p:cNvSpPr/>
          <p:nvPr/>
        </p:nvSpPr>
        <p:spPr>
          <a:xfrm>
            <a:off x="5943600" y="2286000"/>
            <a:ext cx="457200" cy="685800"/>
          </a:xfrm>
          <a:prstGeom prst="arc">
            <a:avLst>
              <a:gd name="adj1" fmla="val 16200000"/>
              <a:gd name="adj2" fmla="val 526223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Arc 50"/>
          <p:cNvSpPr/>
          <p:nvPr/>
        </p:nvSpPr>
        <p:spPr>
          <a:xfrm>
            <a:off x="5943600" y="2971800"/>
            <a:ext cx="457200" cy="533400"/>
          </a:xfrm>
          <a:prstGeom prst="arc">
            <a:avLst>
              <a:gd name="adj1" fmla="val 16200000"/>
              <a:gd name="adj2" fmla="val 526223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Arc 51"/>
          <p:cNvSpPr/>
          <p:nvPr/>
        </p:nvSpPr>
        <p:spPr>
          <a:xfrm>
            <a:off x="5562600" y="3505200"/>
            <a:ext cx="457200" cy="609600"/>
          </a:xfrm>
          <a:prstGeom prst="arc">
            <a:avLst>
              <a:gd name="adj1" fmla="val 16200000"/>
              <a:gd name="adj2" fmla="val 526223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Arc 52"/>
          <p:cNvSpPr/>
          <p:nvPr/>
        </p:nvSpPr>
        <p:spPr>
          <a:xfrm>
            <a:off x="5257800" y="4114800"/>
            <a:ext cx="457200" cy="457200"/>
          </a:xfrm>
          <a:prstGeom prst="arc">
            <a:avLst>
              <a:gd name="adj1" fmla="val 16200000"/>
              <a:gd name="adj2" fmla="val 526223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Arc 53"/>
          <p:cNvSpPr/>
          <p:nvPr/>
        </p:nvSpPr>
        <p:spPr>
          <a:xfrm>
            <a:off x="5257800" y="4572000"/>
            <a:ext cx="457200" cy="457200"/>
          </a:xfrm>
          <a:prstGeom prst="arc">
            <a:avLst>
              <a:gd name="adj1" fmla="val 16200000"/>
              <a:gd name="adj2" fmla="val 526223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/>
          <p:cNvSpPr txBox="1"/>
          <p:nvPr/>
        </p:nvSpPr>
        <p:spPr>
          <a:xfrm>
            <a:off x="6400800" y="23622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y = 4 and x = 1 from the question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400800" y="29718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Simplify the fraction parts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019800" y="36576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Subtract 2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715000" y="41910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Multiply by 3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638800" y="46482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Divide by 3</a:t>
            </a:r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5943600" y="5791200"/>
            <a:ext cx="685800" cy="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867400" y="54102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k = 2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191000" y="6162675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>
                <a:latin typeface="Comic Sans MS" pitchFamily="66" charset="0"/>
              </a:rPr>
              <a:t>General Solution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629400" y="6162675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>
                <a:latin typeface="Comic Sans MS" pitchFamily="66" charset="0"/>
              </a:rPr>
              <a:t>Particular Solution</a:t>
            </a:r>
            <a:r>
              <a:rPr lang="en-GB" sz="1200" b="1" dirty="0">
                <a:latin typeface="Comic Sans MS" pitchFamily="66" charset="0"/>
              </a:rPr>
              <a:t> for y = 4 when x = 1</a:t>
            </a:r>
          </a:p>
        </p:txBody>
      </p:sp>
    </p:spTree>
    <p:extLst>
      <p:ext uri="{BB962C8B-B14F-4D97-AF65-F5344CB8AC3E}">
        <p14:creationId xmlns:p14="http://schemas.microsoft.com/office/powerpoint/2010/main" val="1871461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8" grpId="0"/>
      <p:bldP spid="39" grpId="0"/>
      <p:bldP spid="40" grpId="0"/>
      <p:bldP spid="43" grpId="0"/>
      <p:bldP spid="44" grpId="0"/>
      <p:bldP spid="45" grpId="0"/>
      <p:bldP spid="46" grpId="0"/>
      <p:bldP spid="47" grpId="0"/>
      <p:bldP spid="48" grpId="0" animBg="1"/>
      <p:bldP spid="49" grpId="0"/>
      <p:bldP spid="50" grpId="0" animBg="1"/>
      <p:bldP spid="51" grpId="0" animBg="1"/>
      <p:bldP spid="52" grpId="0" animBg="1"/>
      <p:bldP spid="53" grpId="0" animBg="1"/>
      <p:bldP spid="54" grpId="0" animBg="1"/>
      <p:bldP spid="55" grpId="0"/>
      <p:bldP spid="56" grpId="0"/>
      <p:bldP spid="57" grpId="0"/>
      <p:bldP spid="58" grpId="0"/>
      <p:bldP spid="59" grpId="0"/>
      <p:bldP spid="61" grpId="0"/>
      <p:bldP spid="62" grpId="0"/>
      <p:bldP spid="63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9CFB7A3-058A-47E4-97E3-292F48EEBB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6FC069-3D92-4593-9C83-ED3002EDD25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B54FB6-CB3A-4105-BB4F-529014C51EC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3163</TotalTime>
  <Words>1633</Words>
  <Application>Microsoft Office PowerPoint</Application>
  <PresentationFormat>On-screen Show (4:3)</PresentationFormat>
  <Paragraphs>143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Comic Sans MS</vt:lpstr>
      <vt:lpstr>Pagoda SF</vt:lpstr>
      <vt:lpstr>Wingdings</vt:lpstr>
      <vt:lpstr>Office Theme</vt:lpstr>
      <vt:lpstr>PowerPoint Presentation</vt:lpstr>
      <vt:lpstr>Integration</vt:lpstr>
      <vt:lpstr>Integration</vt:lpstr>
      <vt:lpstr>Integration</vt:lpstr>
      <vt:lpstr>Integration</vt:lpstr>
      <vt:lpstr>Integration</vt:lpstr>
      <vt:lpstr>Integration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Gareth Westwater</cp:lastModifiedBy>
  <cp:revision>782</cp:revision>
  <dcterms:created xsi:type="dcterms:W3CDTF">2018-04-30T00:32:33Z</dcterms:created>
  <dcterms:modified xsi:type="dcterms:W3CDTF">2020-12-15T07:19:58Z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