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mv" ContentType="video/x-ms-wmv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01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049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750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4628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1483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8341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0683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650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470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607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9830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624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5016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6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85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184.png"/><Relationship Id="rId5" Type="http://schemas.openxmlformats.org/officeDocument/2006/relationships/image" Target="../media/image183.png"/><Relationship Id="rId4" Type="http://schemas.openxmlformats.org/officeDocument/2006/relationships/image" Target="../media/image182.png"/><Relationship Id="rId9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1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90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189.png"/><Relationship Id="rId5" Type="http://schemas.openxmlformats.org/officeDocument/2006/relationships/image" Target="../media/image188.png"/><Relationship Id="rId4" Type="http://schemas.openxmlformats.org/officeDocument/2006/relationships/image" Target="../media/image187.png"/><Relationship Id="rId9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6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95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194.png"/><Relationship Id="rId5" Type="http://schemas.openxmlformats.org/officeDocument/2006/relationships/image" Target="../media/image193.png"/><Relationship Id="rId4" Type="http://schemas.openxmlformats.org/officeDocument/2006/relationships/image" Target="../media/image192.png"/><Relationship Id="rId9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27366-4A1B-49DB-8A11-CE176A379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619" y="2456728"/>
            <a:ext cx="8515350" cy="1325563"/>
          </a:xfrm>
        </p:spPr>
        <p:txBody>
          <a:bodyPr/>
          <a:lstStyle/>
          <a:p>
            <a:pPr algn="ctr"/>
            <a:r>
              <a:rPr lang="en-GB" b="1" dirty="0"/>
              <a:t>Solving differential equations (11.10)</a:t>
            </a:r>
          </a:p>
        </p:txBody>
      </p:sp>
    </p:spTree>
    <p:extLst>
      <p:ext uri="{BB962C8B-B14F-4D97-AF65-F5344CB8AC3E}">
        <p14:creationId xmlns:p14="http://schemas.microsoft.com/office/powerpoint/2010/main" val="1016815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981781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658"/>
                  <a:ext cx="1733" cy="40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b)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=2</m:t>
                      </m:r>
                      <m:sSup>
                        <m:sSup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+2</m:t>
                      </m:r>
                      <m:sSup>
                        <m:sSup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658"/>
                  <a:ext cx="1733" cy="407"/>
                </a:xfrm>
                <a:prstGeom prst="rect">
                  <a:avLst/>
                </a:prstGeom>
                <a:blipFill>
                  <a:blip r:embed="rId4"/>
                  <a:stretch>
                    <a:fillRect l="-1068" b="-8140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98178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62" y="2764"/>
                  <a:ext cx="1733" cy="30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altLang="en-US" sz="2000" i="1">
                          <a:latin typeface="Cambria Math" panose="02040503050406030204" pitchFamily="18" charset="0"/>
                        </a:rPr>
                        <m:t>=2</m:t>
                      </m:r>
                      <m:sSup>
                        <m:sSupPr>
                          <m:ctrlPr>
                            <a:rPr lang="en-GB" alt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0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altLang="en-US" sz="2000" i="1">
                          <a:latin typeface="Cambria Math" panose="02040503050406030204" pitchFamily="18" charset="0"/>
                        </a:rPr>
                        <m:t>+2</m:t>
                      </m:r>
                      <m:sSup>
                        <m:sSupPr>
                          <m:ctrlPr>
                            <a:rPr lang="en-GB" alt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altLang="en-US" sz="20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altLang="en-US" sz="2000" i="1">
                          <a:latin typeface="Cambria Math" panose="02040503050406030204" pitchFamily="18" charset="0"/>
                        </a:rPr>
                        <m:t>𝑐</m:t>
                      </m:r>
                    </m:oMath>
                  </a14:m>
                  <a:endParaRPr lang="en-GB" altLang="en-US" sz="2000" b="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62" y="2764"/>
                  <a:ext cx="1733" cy="309"/>
                </a:xfrm>
                <a:prstGeom prst="rect">
                  <a:avLst/>
                </a:prstGeom>
                <a:blipFill>
                  <a:blip r:embed="rId5"/>
                  <a:stretch>
                    <a:fillRect t="-6061" b="-2727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0335" y="3610509"/>
            <a:ext cx="2862039" cy="931246"/>
            <a:chOff x="3321" y="2602"/>
            <a:chExt cx="1815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21" y="2782"/>
                  <a:ext cx="1814" cy="30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=12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+4</m:t>
                      </m:r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21" y="2782"/>
                  <a:ext cx="1814" cy="309"/>
                </a:xfrm>
                <a:prstGeom prst="rect">
                  <a:avLst/>
                </a:prstGeom>
                <a:blipFill>
                  <a:blip r:embed="rId6"/>
                  <a:stretch>
                    <a:fillRect t="-6061" b="-2727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32" y="2745"/>
                  <a:ext cx="1758" cy="30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=2</m:t>
                      </m:r>
                      <m:sSup>
                        <m:sSup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+2</m:t>
                      </m:r>
                      <m:sSup>
                        <m:sSup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32" y="2745"/>
                  <a:ext cx="1758" cy="309"/>
                </a:xfrm>
                <a:prstGeom prst="rect">
                  <a:avLst/>
                </a:prstGeom>
                <a:blipFill>
                  <a:blip r:embed="rId7"/>
                  <a:stretch>
                    <a:fillRect t="-6061" b="-2727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14878" y="253544"/>
                <a:ext cx="4432968" cy="1452514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 dirty="0">
                    <a:latin typeface="+mn-lt"/>
                  </a:rPr>
                  <a:t>Find the </a:t>
                </a:r>
                <a:r>
                  <a:rPr lang="en-GB" altLang="en-US" sz="2000" dirty="0">
                    <a:latin typeface="+mn-lt"/>
                  </a:rPr>
                  <a:t>general solution of the 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000" dirty="0">
                    <a:latin typeface="+mn-lt"/>
                  </a:rPr>
                  <a:t>following differential equation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=6</m:t>
                      </m:r>
                      <m:sSup>
                        <m:sSup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altLang="en-US" sz="20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4878" y="253544"/>
                <a:ext cx="4432968" cy="1452514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1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921326" y="4698252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/>
          </a:p>
        </p:txBody>
      </p:sp>
    </p:spTree>
    <p:extLst>
      <p:ext uri="{BB962C8B-B14F-4D97-AF65-F5344CB8AC3E}">
        <p14:creationId xmlns:p14="http://schemas.microsoft.com/office/powerpoint/2010/main" val="12466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981781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169" y="2701"/>
                  <a:ext cx="1733" cy="342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sup>
                      </m:sSup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169" y="2701"/>
                  <a:ext cx="1733" cy="342"/>
                </a:xfrm>
                <a:prstGeom prst="rect">
                  <a:avLst/>
                </a:prstGeom>
                <a:blipFill>
                  <a:blip r:embed="rId4"/>
                  <a:stretch>
                    <a:fillRect b="-23288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98178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62" y="2764"/>
                  <a:ext cx="1733" cy="30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altLang="en-US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3</m:t>
                      </m:r>
                      <m:sSup>
                        <m:sSup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a14:m>
                  <a:endParaRPr lang="en-GB" altLang="en-US" sz="2000" b="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62" y="2764"/>
                  <a:ext cx="1733" cy="309"/>
                </a:xfrm>
                <a:prstGeom prst="rect">
                  <a:avLst/>
                </a:prstGeom>
                <a:blipFill>
                  <a:blip r:embed="rId5"/>
                  <a:stretch>
                    <a:fillRect t="-6061" b="-2727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9"/>
            <a:ext cx="2873077" cy="931246"/>
            <a:chOff x="3322" y="2602"/>
            <a:chExt cx="1822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30" y="2687"/>
                  <a:ext cx="1814" cy="556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sSup>
                                <m:sSupPr>
                                  <m:ctrlPr>
                                    <a:rPr lang="en-GB" alt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altLang="en-US" sz="20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altLang="en-US" sz="2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den>
                          </m:f>
                        </m:e>
                      </m:rad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30" y="2687"/>
                  <a:ext cx="1814" cy="556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32" y="2745"/>
                  <a:ext cx="1758" cy="30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𝑘</m:t>
                      </m:r>
                      <m:sSup>
                        <m:sSup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32" y="2745"/>
                  <a:ext cx="1758" cy="309"/>
                </a:xfrm>
                <a:prstGeom prst="rect">
                  <a:avLst/>
                </a:prstGeom>
                <a:blipFill>
                  <a:blip r:embed="rId7"/>
                  <a:stretch>
                    <a:fillRect t="-6061" b="-2727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14878" y="253544"/>
                <a:ext cx="4432968" cy="1452514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 dirty="0">
                    <a:latin typeface="+mn-lt"/>
                  </a:rPr>
                  <a:t>Find the </a:t>
                </a:r>
                <a:r>
                  <a:rPr lang="en-GB" altLang="en-US" sz="2000" dirty="0">
                    <a:latin typeface="+mn-lt"/>
                  </a:rPr>
                  <a:t>general solution of the 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000" dirty="0">
                    <a:latin typeface="+mn-lt"/>
                  </a:rPr>
                  <a:t>following differential equation: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=6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𝑥𝑦</m:t>
                      </m:r>
                    </m:oMath>
                  </m:oMathPara>
                </a14:m>
                <a:endParaRPr lang="en-US" altLang="en-US" sz="20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4878" y="253544"/>
                <a:ext cx="4432968" cy="1452514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2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921326" y="3454006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/>
          </a:p>
        </p:txBody>
      </p:sp>
    </p:spTree>
    <p:extLst>
      <p:ext uri="{BB962C8B-B14F-4D97-AF65-F5344CB8AC3E}">
        <p14:creationId xmlns:p14="http://schemas.microsoft.com/office/powerpoint/2010/main" val="3560265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981781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169" y="2570"/>
                  <a:ext cx="1733" cy="556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ctrlPr>
                            <a:rPr lang="en-GB" altLang="en-US" sz="2000" i="1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GB" altLang="en-US" sz="2000" i="1">
                              <a:latin typeface="Cambria Math" panose="02040503050406030204" pitchFamily="18" charset="0"/>
                            </a:rPr>
                            <m:t>3</m:t>
                          </m:r>
                        </m:deg>
                        <m:e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altLang="en-US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alt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altLang="en-US" sz="20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altLang="en-US" sz="20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den>
                          </m:f>
                          <m:r>
                            <a:rPr lang="en-GB" altLang="en-US" sz="20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altLang="en-US" sz="2000" i="1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</m:rad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169" y="2570"/>
                  <a:ext cx="1733" cy="556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98178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62" y="2723"/>
                  <a:ext cx="1733" cy="45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altLang="en-US" sz="2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den>
                      </m:f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a14:m>
                  <a:endParaRPr lang="en-GB" altLang="en-US" sz="2000" b="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62" y="2723"/>
                  <a:ext cx="1733" cy="453"/>
                </a:xfrm>
                <a:prstGeom prst="rect">
                  <a:avLst/>
                </a:prstGeom>
                <a:blipFill>
                  <a:blip r:embed="rId5"/>
                  <a:stretch>
                    <a:fillRect b="-4167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9"/>
            <a:ext cx="2873077" cy="931246"/>
            <a:chOff x="3322" y="2602"/>
            <a:chExt cx="1822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30" y="2687"/>
                  <a:ext cx="1814" cy="556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g>
                        <m:e>
                          <m:f>
                            <m:fPr>
                              <m:ctrlP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sSup>
                                <m:sSupPr>
                                  <m:ctrlPr>
                                    <a:rPr lang="en-GB" alt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altLang="en-US" sz="20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altLang="en-US" sz="20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</m:rad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30" y="2687"/>
                  <a:ext cx="1814" cy="556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32" y="2745"/>
                  <a:ext cx="1758" cy="40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sSup>
                            <m:sSupPr>
                              <m:ctrlP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den>
                      </m:f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32" y="2745"/>
                  <a:ext cx="1758" cy="409"/>
                </a:xfrm>
                <a:prstGeom prst="rect">
                  <a:avLst/>
                </a:prstGeom>
                <a:blipFill>
                  <a:blip r:embed="rId7"/>
                  <a:stretch>
                    <a:fillRect b="-6897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14878" y="253544"/>
                <a:ext cx="4432968" cy="1452514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 dirty="0">
                    <a:latin typeface="+mn-lt"/>
                  </a:rPr>
                  <a:t>Find the </a:t>
                </a:r>
                <a:r>
                  <a:rPr lang="en-GB" altLang="en-US" sz="2000" dirty="0">
                    <a:latin typeface="+mn-lt"/>
                  </a:rPr>
                  <a:t>general solution of the 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000" dirty="0">
                    <a:latin typeface="+mn-lt"/>
                  </a:rPr>
                  <a:t>following differential equation: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=2</m:t>
                      </m:r>
                      <m:sSup>
                        <m:sSup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sSup>
                        <m:sSup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altLang="en-US" sz="20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4878" y="253544"/>
                <a:ext cx="4432968" cy="1452514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3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901623" y="4651694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/>
          </a:p>
        </p:txBody>
      </p:sp>
    </p:spTree>
    <p:extLst>
      <p:ext uri="{BB962C8B-B14F-4D97-AF65-F5344CB8AC3E}">
        <p14:creationId xmlns:p14="http://schemas.microsoft.com/office/powerpoint/2010/main" val="244429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E9FCAF2-D304-4C46-A8B7-BF1DC550C0F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0D3EE17-5511-47DE-919D-01C6D6ED23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AAA59B7-2E58-47CD-91DF-EC063E2AEEC8}">
  <ds:schemaRefs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328</TotalTime>
  <Words>280</Words>
  <Application>Microsoft Office PowerPoint</Application>
  <PresentationFormat>On-screen Show (4:3)</PresentationFormat>
  <Paragraphs>25</Paragraphs>
  <Slides>4</Slides>
  <Notes>0</Notes>
  <HiddenSlides>0</HiddenSlides>
  <MMClips>3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Cambria Math</vt:lpstr>
      <vt:lpstr>Office Theme</vt:lpstr>
      <vt:lpstr>Solving differential equations (11.10)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5- Radians</dc:title>
  <dc:creator>Berwick, Chris</dc:creator>
  <cp:lastModifiedBy>Gareth Westwater</cp:lastModifiedBy>
  <cp:revision>67</cp:revision>
  <dcterms:created xsi:type="dcterms:W3CDTF">2020-04-22T14:47:14Z</dcterms:created>
  <dcterms:modified xsi:type="dcterms:W3CDTF">2020-12-30T11:32:51Z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