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66" r:id="rId5"/>
    <p:sldId id="429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313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2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30.png"/><Relationship Id="rId3" Type="http://schemas.openxmlformats.org/officeDocument/2006/relationships/image" Target="../media/image5370.png"/><Relationship Id="rId7" Type="http://schemas.openxmlformats.org/officeDocument/2006/relationships/image" Target="../media/image38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10.png"/><Relationship Id="rId11" Type="http://schemas.openxmlformats.org/officeDocument/2006/relationships/image" Target="../media/image5340.png"/><Relationship Id="rId5" Type="http://schemas.openxmlformats.org/officeDocument/2006/relationships/image" Target="../media/image3800.png"/><Relationship Id="rId10" Type="http://schemas.openxmlformats.org/officeDocument/2006/relationships/image" Target="../media/image5330.png"/><Relationship Id="rId4" Type="http://schemas.openxmlformats.org/officeDocument/2006/relationships/image" Target="../media/image3790.png"/><Relationship Id="rId9" Type="http://schemas.openxmlformats.org/officeDocument/2006/relationships/image" Target="../media/image38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0.png"/><Relationship Id="rId3" Type="http://schemas.openxmlformats.org/officeDocument/2006/relationships/image" Target="../media/image5380.png"/><Relationship Id="rId7" Type="http://schemas.openxmlformats.org/officeDocument/2006/relationships/image" Target="../media/image3890.png"/><Relationship Id="rId12" Type="http://schemas.openxmlformats.org/officeDocument/2006/relationships/image" Target="../media/image53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10.png"/><Relationship Id="rId11" Type="http://schemas.openxmlformats.org/officeDocument/2006/relationships/image" Target="../media/image5330.png"/><Relationship Id="rId5" Type="http://schemas.openxmlformats.org/officeDocument/2006/relationships/image" Target="../media/image5400.png"/><Relationship Id="rId10" Type="http://schemas.openxmlformats.org/officeDocument/2006/relationships/image" Target="../media/image3920.png"/><Relationship Id="rId4" Type="http://schemas.openxmlformats.org/officeDocument/2006/relationships/image" Target="../media/image5390.png"/><Relationship Id="rId9" Type="http://schemas.openxmlformats.org/officeDocument/2006/relationships/image" Target="../media/image39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0.png"/><Relationship Id="rId3" Type="http://schemas.openxmlformats.org/officeDocument/2006/relationships/image" Target="../media/image790.png"/><Relationship Id="rId7" Type="http://schemas.openxmlformats.org/officeDocument/2006/relationships/image" Target="../media/image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0.png"/><Relationship Id="rId5" Type="http://schemas.openxmlformats.org/officeDocument/2006/relationships/image" Target="../media/image810.png"/><Relationship Id="rId4" Type="http://schemas.openxmlformats.org/officeDocument/2006/relationships/image" Target="../media/image8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3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0.png"/><Relationship Id="rId3" Type="http://schemas.openxmlformats.org/officeDocument/2006/relationships/image" Target="../media/image5340.png"/><Relationship Id="rId7" Type="http://schemas.openxmlformats.org/officeDocument/2006/relationships/image" Target="../media/image910.png"/><Relationship Id="rId2" Type="http://schemas.openxmlformats.org/officeDocument/2006/relationships/image" Target="../media/image53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4" Type="http://schemas.openxmlformats.org/officeDocument/2006/relationships/image" Target="../media/image53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40.png"/><Relationship Id="rId2" Type="http://schemas.openxmlformats.org/officeDocument/2006/relationships/image" Target="../media/image53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0.png"/><Relationship Id="rId7" Type="http://schemas.openxmlformats.org/officeDocument/2006/relationships/image" Target="../media/image9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0.png"/><Relationship Id="rId11" Type="http://schemas.openxmlformats.org/officeDocument/2006/relationships/image" Target="../media/image5350.png"/><Relationship Id="rId10" Type="http://schemas.openxmlformats.org/officeDocument/2006/relationships/image" Target="../media/image5340.png"/><Relationship Id="rId9" Type="http://schemas.openxmlformats.org/officeDocument/2006/relationships/image" Target="../media/image53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0.png"/><Relationship Id="rId7" Type="http://schemas.openxmlformats.org/officeDocument/2006/relationships/image" Target="../media/image960.png"/><Relationship Id="rId2" Type="http://schemas.openxmlformats.org/officeDocument/2006/relationships/image" Target="../media/image53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10" Type="http://schemas.openxmlformats.org/officeDocument/2006/relationships/image" Target="../media/image5340.png"/><Relationship Id="rId9" Type="http://schemas.openxmlformats.org/officeDocument/2006/relationships/image" Target="../media/image53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7" Type="http://schemas.openxmlformats.org/officeDocument/2006/relationships/image" Target="../media/image9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0.png"/><Relationship Id="rId11" Type="http://schemas.openxmlformats.org/officeDocument/2006/relationships/image" Target="../media/image5360.png"/><Relationship Id="rId10" Type="http://schemas.openxmlformats.org/officeDocument/2006/relationships/image" Target="../media/image5340.png"/><Relationship Id="rId9" Type="http://schemas.openxmlformats.org/officeDocument/2006/relationships/image" Target="../media/image53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11I</a:t>
            </a:r>
          </a:p>
        </p:txBody>
      </p:sp>
    </p:spTree>
    <p:extLst>
      <p:ext uri="{BB962C8B-B14F-4D97-AF65-F5344CB8AC3E}">
        <p14:creationId xmlns:p14="http://schemas.microsoft.com/office/powerpoint/2010/main" val="169824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9867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GB" sz="1400" dirty="0">
                <a:latin typeface="Comic Sans MS" pitchFamily="66" charset="0"/>
              </a:rPr>
              <a:t>Complete the table of values and use it to find an estimate for: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441269" y="3466012"/>
                <a:ext cx="1184940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269" y="3466012"/>
                <a:ext cx="1184940" cy="7119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6316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316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10888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0888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15460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15460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20032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0032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24604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24604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2917644" y="45328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2917644" y="4990012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7844" y="4609012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7844" y="50662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546044" y="453281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u="sng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 12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003244" y="453281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u="sng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 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460444" y="453281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u="sng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  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917644" y="453281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u="sng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  3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088844" y="460901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088844" y="506621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469844" y="506621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1.035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27044" y="506621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1.155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384244" y="506621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1.414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93844" y="5066212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244" y="5828212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values in the table by substituting the x-values into the equation above…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181600" y="1600200"/>
                <a:ext cx="341311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h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600200"/>
                <a:ext cx="3413114" cy="4956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191000" y="1524000"/>
                <a:ext cx="1062983" cy="634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𝑠𝑒𝑐𝑥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1062983" cy="6344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962400" y="22860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 is the height of each strip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 the table it is given by the gaps between the x values used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y values correspond to y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, y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etc…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65044" y="54472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622244" y="5447212"/>
            <a:ext cx="332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79444" y="54472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536644" y="54472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993844" y="54472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349820" y="3733800"/>
                <a:ext cx="3794180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1.035+1.155+1.414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820" y="3733800"/>
                <a:ext cx="3794180" cy="49564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353050" y="4419600"/>
                <a:ext cx="1590564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10.208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50" y="4419600"/>
                <a:ext cx="1590564" cy="458395"/>
              </a:xfrm>
              <a:prstGeom prst="rect">
                <a:avLst/>
              </a:prstGeom>
              <a:blipFill rotWithShape="1"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362575" y="5153025"/>
                <a:ext cx="8613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1.34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575" y="5153025"/>
                <a:ext cx="86132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flipH="1">
            <a:off x="5092645" y="3962400"/>
            <a:ext cx="457200" cy="685800"/>
          </a:xfrm>
          <a:prstGeom prst="arc">
            <a:avLst>
              <a:gd name="adj1" fmla="val 16200000"/>
              <a:gd name="adj2" fmla="val 534271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Arc 97"/>
          <p:cNvSpPr/>
          <p:nvPr/>
        </p:nvSpPr>
        <p:spPr>
          <a:xfrm flipH="1">
            <a:off x="5092645" y="4648200"/>
            <a:ext cx="457200" cy="685800"/>
          </a:xfrm>
          <a:prstGeom prst="arc">
            <a:avLst>
              <a:gd name="adj1" fmla="val 16200000"/>
              <a:gd name="adj2" fmla="val 534271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581400" y="38862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Be very careful here – it is easy to make an error on your calculator!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81400" y="4800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and round the answer!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317444" y="4456612"/>
            <a:ext cx="457200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774644" y="4456612"/>
            <a:ext cx="457200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231844" y="4456612"/>
            <a:ext cx="457200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689044" y="4456612"/>
            <a:ext cx="457200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412694" y="415181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879419" y="415181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336619" y="415181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784294" y="414228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5334000" y="3048000"/>
                <a:ext cx="341311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h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048000"/>
                <a:ext cx="3413114" cy="495649"/>
              </a:xfrm>
              <a:prstGeom prst="rect">
                <a:avLst/>
              </a:prstGeom>
              <a:blipFill rotWithShape="1"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10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9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21" grpId="0"/>
      <p:bldP spid="89" grpId="0"/>
      <p:bldP spid="90" grpId="0"/>
      <p:bldP spid="23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24" grpId="0" animBg="1"/>
      <p:bldP spid="98" grpId="0" animBg="1"/>
      <p:bldP spid="31" grpId="0"/>
      <p:bldP spid="99" grpId="0"/>
      <p:bldP spid="104" grpId="0"/>
      <p:bldP spid="105" grpId="0"/>
      <p:bldP spid="106" grpId="0"/>
      <p:bldP spid="107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9867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GB" sz="1400" dirty="0">
                <a:latin typeface="Comic Sans MS" pitchFamily="66" charset="0"/>
              </a:rPr>
              <a:t>Use the trapezium rule with 4 strips to find an approximation for: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80309" y="3389812"/>
                <a:ext cx="1263487" cy="645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𝑥𝑠𝑖𝑛𝑥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309" y="3389812"/>
                <a:ext cx="1263487" cy="6459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56909" y="1415142"/>
                <a:ext cx="979948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h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909" y="1415142"/>
                <a:ext cx="979948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656909" y="2024742"/>
                <a:ext cx="9748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h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2−0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909" y="2024742"/>
                <a:ext cx="974819" cy="497059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656909" y="2634342"/>
                <a:ext cx="7972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h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909" y="2634342"/>
                <a:ext cx="7972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>
            <a:off x="5571309" y="171994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571309" y="2253342"/>
            <a:ext cx="304800" cy="533400"/>
          </a:xfrm>
          <a:prstGeom prst="arc">
            <a:avLst>
              <a:gd name="adj1" fmla="val 16200000"/>
              <a:gd name="adj2" fmla="val 534073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99909" y="171994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b, a and n (number of strips)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799909" y="232954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can then find the height of each strip!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611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707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3803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9899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5995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3209109" y="42280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1611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7707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3803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19899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5995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3209109" y="4685212"/>
            <a:ext cx="609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TextBox 115"/>
          <p:cNvSpPr txBox="1"/>
          <p:nvPr/>
        </p:nvSpPr>
        <p:spPr>
          <a:xfrm>
            <a:off x="313509" y="4304212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13509" y="47614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923109" y="430421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0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456509" y="4304212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0.5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675709" y="4304212"/>
            <a:ext cx="453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1.5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142309" y="4304212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361509" y="430421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923109" y="476141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380309" y="4761412"/>
            <a:ext cx="611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0.24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989909" y="4761412"/>
            <a:ext cx="611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0.84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599509" y="4761412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1.50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209109" y="4761412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1.82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923109" y="51424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532709" y="5142412"/>
            <a:ext cx="332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2142309" y="51424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51909" y="51424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361509" y="51424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1400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68870" y="3810000"/>
                <a:ext cx="37115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0.5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0+2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0.24+0.84+1.50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+1.82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70" y="3810000"/>
                <a:ext cx="3711529" cy="495649"/>
              </a:xfrm>
              <a:prstGeom prst="rect">
                <a:avLst/>
              </a:prstGeom>
              <a:blipFill rotWithShape="1"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5372100" y="4495800"/>
                <a:ext cx="14710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0.25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6.98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0" y="4495800"/>
                <a:ext cx="147104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5381625" y="5229225"/>
                <a:ext cx="9607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1.745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625" y="5229225"/>
                <a:ext cx="960712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Arc 135"/>
          <p:cNvSpPr/>
          <p:nvPr/>
        </p:nvSpPr>
        <p:spPr>
          <a:xfrm flipH="1">
            <a:off x="5111695" y="4038600"/>
            <a:ext cx="457200" cy="685800"/>
          </a:xfrm>
          <a:prstGeom prst="arc">
            <a:avLst>
              <a:gd name="adj1" fmla="val 16200000"/>
              <a:gd name="adj2" fmla="val 534271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Arc 136"/>
          <p:cNvSpPr/>
          <p:nvPr/>
        </p:nvSpPr>
        <p:spPr>
          <a:xfrm flipH="1">
            <a:off x="5111695" y="4724400"/>
            <a:ext cx="457200" cy="685800"/>
          </a:xfrm>
          <a:prstGeom prst="arc">
            <a:avLst>
              <a:gd name="adj1" fmla="val 16200000"/>
              <a:gd name="adj2" fmla="val 534271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4152900" y="4114800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Be very careful here!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4076700" y="4800600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and round the answer!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5353050" y="3124200"/>
                <a:ext cx="341311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h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50" y="3124200"/>
                <a:ext cx="3413114" cy="4956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11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6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" grpId="0" animBg="1"/>
      <p:bldP spid="60" grpId="0" animBg="1"/>
      <p:bldP spid="6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 animBg="1"/>
      <p:bldP spid="137" grpId="0" animBg="1"/>
      <p:bldP spid="138" grpId="0"/>
      <p:bldP spid="139" grpId="0"/>
      <p:bldP spid="1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Imagine we had a curve as shown to the right, and we wanted to find the area in the region indicated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We could split the region into strips, all of the same height (in this case 3), and work out the area of each strip as a trapezium</a:t>
            </a:r>
          </a:p>
          <a:p>
            <a:pPr algn="ctr" eaLnBrk="1" hangingPunct="1">
              <a:buFont typeface="Wingdings"/>
              <a:buChar char="à"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 eaLnBrk="1" hangingPunct="1"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We could then add them together and the area would be an approximation for the area under the curve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 If we want a better approximation, we just need to use more strips…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879075" y="1532311"/>
            <a:ext cx="0" cy="1752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9075" y="3284911"/>
            <a:ext cx="3733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8075" y="137991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36675" y="328491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x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945875" y="1913311"/>
            <a:ext cx="0" cy="1371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446617" y="1960813"/>
            <a:ext cx="1684" cy="132271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964877" y="2427377"/>
            <a:ext cx="9513" cy="8620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469875" y="2522911"/>
            <a:ext cx="0" cy="762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4876800" y="1905000"/>
            <a:ext cx="3370997" cy="740741"/>
          </a:xfrm>
          <a:custGeom>
            <a:avLst/>
            <a:gdLst>
              <a:gd name="connsiteX0" fmla="*/ 0 w 3370997"/>
              <a:gd name="connsiteY0" fmla="*/ 740741 h 740741"/>
              <a:gd name="connsiteX1" fmla="*/ 818866 w 3370997"/>
              <a:gd name="connsiteY1" fmla="*/ 99296 h 740741"/>
              <a:gd name="connsiteX2" fmla="*/ 1487606 w 3370997"/>
              <a:gd name="connsiteY2" fmla="*/ 44705 h 740741"/>
              <a:gd name="connsiteX3" fmla="*/ 2115403 w 3370997"/>
              <a:gd name="connsiteY3" fmla="*/ 522377 h 740741"/>
              <a:gd name="connsiteX4" fmla="*/ 3370997 w 3370997"/>
              <a:gd name="connsiteY4" fmla="*/ 672502 h 74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0997" h="740741">
                <a:moveTo>
                  <a:pt x="0" y="740741"/>
                </a:moveTo>
                <a:cubicBezTo>
                  <a:pt x="285466" y="478021"/>
                  <a:pt x="570932" y="215302"/>
                  <a:pt x="818866" y="99296"/>
                </a:cubicBezTo>
                <a:cubicBezTo>
                  <a:pt x="1066800" y="-16710"/>
                  <a:pt x="1271517" y="-25808"/>
                  <a:pt x="1487606" y="44705"/>
                </a:cubicBezTo>
                <a:cubicBezTo>
                  <a:pt x="1703695" y="115218"/>
                  <a:pt x="1801504" y="417744"/>
                  <a:pt x="2115403" y="522377"/>
                </a:cubicBezTo>
                <a:cubicBezTo>
                  <a:pt x="2429302" y="627010"/>
                  <a:pt x="2900149" y="649756"/>
                  <a:pt x="3370997" y="67250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755631" y="1579779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91011" y="164509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27379" y="2076563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98376" y="220386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5475" y="32849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63342" y="3287485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70073" y="3290849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943600" y="32766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35249" y="3245031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94510" y="3231246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 flipV="1">
            <a:off x="5942520" y="1913842"/>
            <a:ext cx="511719" cy="11090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6985393" y="2437284"/>
            <a:ext cx="490124" cy="9216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3"/>
          </p:cNvCxnSpPr>
          <p:nvPr/>
        </p:nvCxnSpPr>
        <p:spPr>
          <a:xfrm flipH="1" flipV="1">
            <a:off x="6451191" y="2023635"/>
            <a:ext cx="541012" cy="40374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879075" y="4046911"/>
            <a:ext cx="0" cy="1752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879075" y="5799511"/>
            <a:ext cx="3733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98075" y="389451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536675" y="579951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x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5945875" y="4427911"/>
            <a:ext cx="0" cy="1371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250675" y="4427911"/>
            <a:ext cx="0" cy="1371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555475" y="4580311"/>
            <a:ext cx="0" cy="12192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860275" y="4885111"/>
            <a:ext cx="0" cy="9144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165075" y="4982920"/>
            <a:ext cx="4549" cy="81659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469875" y="5037511"/>
            <a:ext cx="0" cy="762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4876800" y="4419600"/>
            <a:ext cx="3370997" cy="740741"/>
          </a:xfrm>
          <a:custGeom>
            <a:avLst/>
            <a:gdLst>
              <a:gd name="connsiteX0" fmla="*/ 0 w 3370997"/>
              <a:gd name="connsiteY0" fmla="*/ 740741 h 740741"/>
              <a:gd name="connsiteX1" fmla="*/ 818866 w 3370997"/>
              <a:gd name="connsiteY1" fmla="*/ 99296 h 740741"/>
              <a:gd name="connsiteX2" fmla="*/ 1487606 w 3370997"/>
              <a:gd name="connsiteY2" fmla="*/ 44705 h 740741"/>
              <a:gd name="connsiteX3" fmla="*/ 2115403 w 3370997"/>
              <a:gd name="connsiteY3" fmla="*/ 522377 h 740741"/>
              <a:gd name="connsiteX4" fmla="*/ 3370997 w 3370997"/>
              <a:gd name="connsiteY4" fmla="*/ 672502 h 74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0997" h="740741">
                <a:moveTo>
                  <a:pt x="0" y="740741"/>
                </a:moveTo>
                <a:cubicBezTo>
                  <a:pt x="285466" y="478021"/>
                  <a:pt x="570932" y="215302"/>
                  <a:pt x="818866" y="99296"/>
                </a:cubicBezTo>
                <a:cubicBezTo>
                  <a:pt x="1066800" y="-16710"/>
                  <a:pt x="1271517" y="-25808"/>
                  <a:pt x="1487606" y="44705"/>
                </a:cubicBezTo>
                <a:cubicBezTo>
                  <a:pt x="1703695" y="115218"/>
                  <a:pt x="1801504" y="417744"/>
                  <a:pt x="2115403" y="522377"/>
                </a:cubicBezTo>
                <a:cubicBezTo>
                  <a:pt x="2429302" y="627010"/>
                  <a:pt x="2900149" y="649756"/>
                  <a:pt x="3370997" y="67250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725942" y="408844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06942" y="4088442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11742" y="424084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945875" y="57995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21342" y="462184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716542" y="454564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26142" y="4698042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250675" y="57995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555475" y="57995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860275" y="57995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165075" y="5799511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910618" y="5799511"/>
            <a:ext cx="3810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6223380" y="5799511"/>
            <a:ext cx="3810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533866" y="5799511"/>
            <a:ext cx="3810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819332" y="5799511"/>
            <a:ext cx="3810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137780" y="5799511"/>
            <a:ext cx="3810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391400" y="57912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715000" y="5791200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H="1" flipV="1">
            <a:off x="5942520" y="4428441"/>
            <a:ext cx="306602" cy="10299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6250931" y="4442166"/>
            <a:ext cx="314548" cy="16992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6555009" y="4611901"/>
            <a:ext cx="313825" cy="286206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7163522" y="4993447"/>
            <a:ext cx="316357" cy="52004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 flipV="1">
            <a:off x="6860889" y="4894495"/>
            <a:ext cx="306967" cy="9895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424551" y="32766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6934200" y="32766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 animBg="1"/>
      <p:bldP spid="17" grpId="0"/>
      <p:bldP spid="18" grpId="0"/>
      <p:bldP spid="19" grpId="0"/>
      <p:bldP spid="22" grpId="0"/>
      <p:bldP spid="25" grpId="0"/>
      <p:bldP spid="26" grpId="0"/>
      <p:bldP spid="27" grpId="0"/>
      <p:bldP spid="33" grpId="0"/>
      <p:bldP spid="34" grpId="0"/>
      <p:bldP spid="57" grpId="0"/>
      <p:bldP spid="58" grpId="0"/>
      <p:bldP spid="65" grpId="0" animBg="1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82" grpId="0"/>
      <p:bldP spid="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Lets see what the algebra would look like for using the trapezium rule in a question…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85800" y="3733800"/>
            <a:ext cx="0" cy="1752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85800" y="5486400"/>
            <a:ext cx="3733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4800" y="3581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8684" y="54864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x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752600" y="4114800"/>
            <a:ext cx="0" cy="1371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253342" y="4162302"/>
            <a:ext cx="1684" cy="132271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71602" y="4628866"/>
            <a:ext cx="9513" cy="8620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4724400"/>
            <a:ext cx="0" cy="762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683525" y="4106489"/>
            <a:ext cx="3370997" cy="740741"/>
          </a:xfrm>
          <a:custGeom>
            <a:avLst/>
            <a:gdLst>
              <a:gd name="connsiteX0" fmla="*/ 0 w 3370997"/>
              <a:gd name="connsiteY0" fmla="*/ 740741 h 740741"/>
              <a:gd name="connsiteX1" fmla="*/ 818866 w 3370997"/>
              <a:gd name="connsiteY1" fmla="*/ 99296 h 740741"/>
              <a:gd name="connsiteX2" fmla="*/ 1487606 w 3370997"/>
              <a:gd name="connsiteY2" fmla="*/ 44705 h 740741"/>
              <a:gd name="connsiteX3" fmla="*/ 2115403 w 3370997"/>
              <a:gd name="connsiteY3" fmla="*/ 522377 h 740741"/>
              <a:gd name="connsiteX4" fmla="*/ 3370997 w 3370997"/>
              <a:gd name="connsiteY4" fmla="*/ 672502 h 74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0997" h="740741">
                <a:moveTo>
                  <a:pt x="0" y="740741"/>
                </a:moveTo>
                <a:cubicBezTo>
                  <a:pt x="285466" y="478021"/>
                  <a:pt x="570932" y="215302"/>
                  <a:pt x="818866" y="99296"/>
                </a:cubicBezTo>
                <a:cubicBezTo>
                  <a:pt x="1066800" y="-16710"/>
                  <a:pt x="1271517" y="-25808"/>
                  <a:pt x="1487606" y="44705"/>
                </a:cubicBezTo>
                <a:cubicBezTo>
                  <a:pt x="1703695" y="115218"/>
                  <a:pt x="1801504" y="417744"/>
                  <a:pt x="2115403" y="522377"/>
                </a:cubicBezTo>
                <a:cubicBezTo>
                  <a:pt x="2429302" y="627010"/>
                  <a:pt x="2900149" y="649756"/>
                  <a:pt x="3370997" y="67250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371600" y="472440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05000" y="47244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2200" y="472440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71800" y="472440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62200" y="5486400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70067" y="548897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6798" y="5492338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750325" y="5478089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1749245" y="4115331"/>
            <a:ext cx="511719" cy="11090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792118" y="4638773"/>
            <a:ext cx="490124" cy="9216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3"/>
          </p:cNvCxnSpPr>
          <p:nvPr/>
        </p:nvCxnSpPr>
        <p:spPr>
          <a:xfrm flipH="1" flipV="1">
            <a:off x="2257916" y="4225124"/>
            <a:ext cx="541012" cy="40374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31276" y="5478089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740925" y="5478089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909458" y="1247898"/>
            <a:ext cx="0" cy="1371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409210" y="1371600"/>
            <a:ext cx="2674" cy="124651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05400" y="18288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26925" y="262207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907183" y="2611187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906103" y="1248429"/>
            <a:ext cx="511719" cy="11090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72000" y="182880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67200" y="2971800"/>
                <a:ext cx="1580240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971800"/>
                <a:ext cx="1580240" cy="4380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 flipV="1">
            <a:off x="6489865" y="1330036"/>
            <a:ext cx="3959" cy="127871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0400" y="1752600"/>
            <a:ext cx="9513" cy="8620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172200" y="19050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05600" y="190500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00998" y="261013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 flipV="1">
            <a:off x="6483927" y="1312223"/>
            <a:ext cx="553799" cy="440377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470074" y="2601823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867400" y="2971800"/>
                <a:ext cx="1580240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971800"/>
                <a:ext cx="1580240" cy="4380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8073052" y="1742693"/>
            <a:ext cx="9513" cy="8620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8578050" y="1838227"/>
            <a:ext cx="0" cy="762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756909" y="1984940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216384" y="1998588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77715" y="261501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endParaRPr lang="en-GB" sz="16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8093568" y="1752600"/>
            <a:ext cx="490124" cy="92160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042375" y="2591916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60168" y="2971800"/>
                <a:ext cx="158383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168" y="2971800"/>
                <a:ext cx="1583832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343400" y="3581400"/>
                <a:ext cx="4426661" cy="3965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𝑇𝑜𝑡𝑎𝑙</m:t>
                    </m:r>
                    <m:r>
                      <a:rPr lang="en-GB" sz="1400" b="0" i="1" smtClean="0">
                        <a:latin typeface="Cambria Math"/>
                      </a:rPr>
                      <m:t> </m:t>
                    </m:r>
                    <m:r>
                      <a:rPr lang="en-GB" sz="1400" b="0" i="1" smtClean="0">
                        <a:latin typeface="Cambria Math"/>
                      </a:rPr>
                      <m:t>𝐴𝑟𝑒𝑎</m:t>
                    </m:r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GB" sz="14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1400" i="1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GB" sz="1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400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1400" i="1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GB" sz="1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4426661" cy="396519"/>
              </a:xfrm>
              <a:prstGeom prst="rect">
                <a:avLst/>
              </a:prstGeom>
              <a:blipFill rotWithShape="1"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181600" y="4191000"/>
                <a:ext cx="304782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3047822" cy="4956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257800" y="4876800"/>
                <a:ext cx="237558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h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2(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i="1">
                              <a:latin typeface="Cambria Math"/>
                            </a:rPr>
                            <m:t>)+</m:t>
                          </m:r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876800"/>
                <a:ext cx="2375587" cy="495649"/>
              </a:xfrm>
              <a:prstGeom prst="rect">
                <a:avLst/>
              </a:prstGeom>
              <a:blipFill rotWithShape="1"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6858000" y="3657600"/>
            <a:ext cx="304800" cy="30480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131257" y="3657600"/>
            <a:ext cx="304800" cy="30480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250373" y="3667836"/>
            <a:ext cx="3048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888405" y="3654188"/>
            <a:ext cx="3048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3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6" grpId="0"/>
      <p:bldP spid="2" grpId="0"/>
      <p:bldP spid="40" grpId="0"/>
      <p:bldP spid="41" grpId="0"/>
      <p:bldP spid="42" grpId="0"/>
      <p:bldP spid="45" grpId="0"/>
      <p:bldP spid="48" grpId="0"/>
      <p:bldP spid="49" grpId="0"/>
      <p:bldP spid="50" grpId="0"/>
      <p:bldP spid="53" grpId="0"/>
      <p:bldP spid="54" grpId="0"/>
      <p:bldP spid="55" grpId="0"/>
      <p:bldP spid="56" grpId="0"/>
      <p:bldP spid="3" grpId="0" animBg="1"/>
      <p:bldP spid="3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As a general case, the trapezium rule looks like this: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and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276600"/>
                <a:ext cx="4434740" cy="650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76600"/>
                <a:ext cx="4434740" cy="6508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97874" y="4360817"/>
                <a:ext cx="11065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874" y="4360817"/>
                <a:ext cx="1106585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1676400" y="4999630"/>
            <a:ext cx="329821" cy="5629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2400" y="5638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height of each strip is given by the difference between the limits, divided by ‘n’, the number of strips…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8241" y="4419601"/>
            <a:ext cx="2495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get given this in the formula booklet!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14787" t="48003" r="30168" b="42551"/>
          <a:stretch/>
        </p:blipFill>
        <p:spPr>
          <a:xfrm>
            <a:off x="3370216" y="4998720"/>
            <a:ext cx="568389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81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Using 4 strips, estimate the area under the curve: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Between the lines x = 0 and x = 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You will not need to integrate at all to do this (which is good because you do not know how to integrate a function like this… yet!)</a:t>
            </a: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Start by finding the height of each strip…</a:t>
            </a: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h = 0.5</a:t>
            </a: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2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1524000"/>
                <a:ext cx="11065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24000"/>
                <a:ext cx="1106585" cy="5598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8200" y="2286000"/>
                <a:ext cx="11065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2−0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1106585" cy="5598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3048000"/>
                <a:ext cx="89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048000"/>
                <a:ext cx="89691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40"/>
          <p:cNvSpPr>
            <a:spLocks/>
          </p:cNvSpPr>
          <p:nvPr/>
        </p:nvSpPr>
        <p:spPr bwMode="auto">
          <a:xfrm>
            <a:off x="5943600" y="1828800"/>
            <a:ext cx="152400" cy="762000"/>
          </a:xfrm>
          <a:custGeom>
            <a:avLst/>
            <a:gdLst>
              <a:gd name="T0" fmla="*/ 0 w 21600"/>
              <a:gd name="T1" fmla="*/ 0 h 43199"/>
              <a:gd name="T2" fmla="*/ 2656706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6019800" y="19050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14" name="Arc 40"/>
          <p:cNvSpPr>
            <a:spLocks/>
          </p:cNvSpPr>
          <p:nvPr/>
        </p:nvSpPr>
        <p:spPr bwMode="auto">
          <a:xfrm>
            <a:off x="5943600" y="2590800"/>
            <a:ext cx="152400" cy="609600"/>
          </a:xfrm>
          <a:custGeom>
            <a:avLst/>
            <a:gdLst>
              <a:gd name="T0" fmla="*/ 0 w 21600"/>
              <a:gd name="T1" fmla="*/ 0 h 43199"/>
              <a:gd name="T2" fmla="*/ 2656706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6019800" y="2743200"/>
            <a:ext cx="1066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4572000" y="3657600"/>
            <a:ext cx="419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So the height (horizontally!) of each strip will be 0.5 units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48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Using 4 strips, estimate the area under the curve: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Between the lines x = 0 and x = 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You will not need to integrate at all to do this (which is good because you do not know how to integrate a function like this… yet!)</a:t>
            </a: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Start by finding the height of each strip…</a:t>
            </a: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h = 0.5</a:t>
            </a: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Now draw up a table and work out y values at the appropriate x positions between 0 and 2…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953000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713413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6475413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7237413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7999413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4184650" y="2670175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4191000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8761413" y="22923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4184650" y="2298700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4184650" y="3040063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4511675" y="2314575"/>
            <a:ext cx="1218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x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272088" y="2314575"/>
            <a:ext cx="217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946775" y="2314575"/>
            <a:ext cx="393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6811963" y="2314575"/>
            <a:ext cx="1857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7486650" y="2314575"/>
            <a:ext cx="3603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8320088" y="2314575"/>
            <a:ext cx="217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4" name="Rectangle 22"/>
          <p:cNvSpPr>
            <a:spLocks noChangeArrowheads="1"/>
          </p:cNvSpPr>
          <p:nvPr/>
        </p:nvSpPr>
        <p:spPr bwMode="auto">
          <a:xfrm>
            <a:off x="4519613" y="268763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y</a:t>
            </a:r>
            <a:endParaRPr kumimoji="0" lang="en-US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505" name="Rectangle 23"/>
          <p:cNvSpPr>
            <a:spLocks noChangeArrowheads="1"/>
          </p:cNvSpPr>
          <p:nvPr/>
        </p:nvSpPr>
        <p:spPr bwMode="auto">
          <a:xfrm>
            <a:off x="5076825" y="2687638"/>
            <a:ext cx="609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1.732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4"/>
          <p:cNvSpPr>
            <a:spLocks noChangeArrowheads="1"/>
          </p:cNvSpPr>
          <p:nvPr/>
        </p:nvSpPr>
        <p:spPr bwMode="auto">
          <a:xfrm>
            <a:off x="6034088" y="2687638"/>
            <a:ext cx="217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25"/>
          <p:cNvSpPr>
            <a:spLocks noChangeArrowheads="1"/>
          </p:cNvSpPr>
          <p:nvPr/>
        </p:nvSpPr>
        <p:spPr bwMode="auto">
          <a:xfrm>
            <a:off x="6584950" y="26876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2.236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26"/>
          <p:cNvSpPr>
            <a:spLocks noChangeArrowheads="1"/>
          </p:cNvSpPr>
          <p:nvPr/>
        </p:nvSpPr>
        <p:spPr bwMode="auto">
          <a:xfrm>
            <a:off x="7346950" y="26876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2.449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27"/>
          <p:cNvSpPr>
            <a:spLocks noChangeArrowheads="1"/>
          </p:cNvSpPr>
          <p:nvPr/>
        </p:nvSpPr>
        <p:spPr bwMode="auto">
          <a:xfrm>
            <a:off x="8108950" y="26876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2.646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477000" y="1905000"/>
            <a:ext cx="0" cy="2752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19600" y="1371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Between x = 0 and x = 2, the height of each strip is 0.5…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19600" y="3505200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each of these values of x, calculate the value of y by substituting it into the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equation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curve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are the heights of each strip!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now substitute these values into the formula (the first is y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0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the second is y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etc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6477000" y="3124200"/>
            <a:ext cx="0" cy="3514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2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57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21504" grpId="0"/>
      <p:bldP spid="21505" grpId="0"/>
      <p:bldP spid="21507" grpId="0"/>
      <p:bldP spid="21508" grpId="0"/>
      <p:bldP spid="21509" grpId="0"/>
      <p:bldP spid="21510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Using 4 strips, estimate the area under the curve: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Between the lines x = 0 and x = 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Now sub the values you worked out into the formula – the first value for y is y</a:t>
            </a:r>
            <a:r>
              <a:rPr lang="en-GB" altLang="en-US" sz="1400" baseline="-25000" dirty="0">
                <a:latin typeface="Comic Sans MS" pitchFamily="66" charset="0"/>
                <a:sym typeface="Wingdings" panose="05000000000000000000" pitchFamily="2" charset="2"/>
              </a:rPr>
              <a:t>0</a:t>
            </a: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 and the last is </a:t>
            </a:r>
            <a:r>
              <a:rPr lang="en-GB" altLang="en-US" sz="1400" dirty="0" err="1">
                <a:latin typeface="Comic Sans MS" pitchFamily="66" charset="0"/>
                <a:sym typeface="Wingdings" panose="05000000000000000000" pitchFamily="2" charset="2"/>
              </a:rPr>
              <a:t>y</a:t>
            </a:r>
            <a:r>
              <a:rPr lang="en-GB" altLang="en-US" sz="1400" baseline="-25000" dirty="0" err="1">
                <a:latin typeface="Comic Sans MS" pitchFamily="66" charset="0"/>
                <a:sym typeface="Wingdings" panose="05000000000000000000" pitchFamily="2" charset="2"/>
              </a:rPr>
              <a:t>n</a:t>
            </a:r>
            <a:endParaRPr lang="en-GB" altLang="en-US" sz="1400" baseline="-25000" dirty="0">
              <a:latin typeface="Comic Sans MS" pitchFamily="66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959350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719763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6481763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7243763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8005763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4191000" y="2047875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4197350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8767763" y="167005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4191000" y="1676400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4191000" y="2417763"/>
            <a:ext cx="45831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4518025" y="1692275"/>
            <a:ext cx="1218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x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278438" y="1692275"/>
            <a:ext cx="217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953125" y="1692275"/>
            <a:ext cx="393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6818313" y="1692275"/>
            <a:ext cx="1857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7493000" y="1692275"/>
            <a:ext cx="3603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8326438" y="1692275"/>
            <a:ext cx="217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4" name="Rectangle 22"/>
          <p:cNvSpPr>
            <a:spLocks noChangeArrowheads="1"/>
          </p:cNvSpPr>
          <p:nvPr/>
        </p:nvSpPr>
        <p:spPr bwMode="auto">
          <a:xfrm>
            <a:off x="4525963" y="206533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y</a:t>
            </a:r>
            <a:endParaRPr kumimoji="0" lang="en-US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505" name="Rectangle 23"/>
          <p:cNvSpPr>
            <a:spLocks noChangeArrowheads="1"/>
          </p:cNvSpPr>
          <p:nvPr/>
        </p:nvSpPr>
        <p:spPr bwMode="auto">
          <a:xfrm>
            <a:off x="5083175" y="2065338"/>
            <a:ext cx="609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1.732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4"/>
          <p:cNvSpPr>
            <a:spLocks noChangeArrowheads="1"/>
          </p:cNvSpPr>
          <p:nvPr/>
        </p:nvSpPr>
        <p:spPr bwMode="auto">
          <a:xfrm>
            <a:off x="6040438" y="2065338"/>
            <a:ext cx="217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25"/>
          <p:cNvSpPr>
            <a:spLocks noChangeArrowheads="1"/>
          </p:cNvSpPr>
          <p:nvPr/>
        </p:nvSpPr>
        <p:spPr bwMode="auto">
          <a:xfrm>
            <a:off x="6591300" y="20653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2.236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26"/>
          <p:cNvSpPr>
            <a:spLocks noChangeArrowheads="1"/>
          </p:cNvSpPr>
          <p:nvPr/>
        </p:nvSpPr>
        <p:spPr bwMode="auto">
          <a:xfrm>
            <a:off x="7353300" y="20653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2.449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27"/>
          <p:cNvSpPr>
            <a:spLocks noChangeArrowheads="1"/>
          </p:cNvSpPr>
          <p:nvPr/>
        </p:nvSpPr>
        <p:spPr bwMode="auto">
          <a:xfrm>
            <a:off x="8115300" y="2065338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2.646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2743200"/>
                <a:ext cx="3902094" cy="58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743200"/>
                <a:ext cx="3902094" cy="5809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8600" y="3505200"/>
                <a:ext cx="5175584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+3</m:t>
                              </m:r>
                            </m:e>
                          </m:rad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(0.5)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1.732+2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2+2.236+2.449</m:t>
                                  </m:r>
                                </m:e>
                              </m:d>
                              <m:r>
                                <a:rPr lang="en-GB" sz="1400" i="1">
                                  <a:latin typeface="Cambria Math"/>
                                </a:rPr>
                                <m:t>+2.646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505200"/>
                <a:ext cx="5175584" cy="5766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4267200"/>
                <a:ext cx="1912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.437 </m:t>
                      </m:r>
                      <m:r>
                        <a:rPr lang="en-GB" sz="14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267200"/>
                <a:ext cx="191251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/>
          <p:cNvSpPr/>
          <p:nvPr/>
        </p:nvSpPr>
        <p:spPr>
          <a:xfrm>
            <a:off x="5638800" y="3657600"/>
            <a:ext cx="381000" cy="30480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5105400" y="2895600"/>
            <a:ext cx="228600" cy="30480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6096000" y="3657600"/>
            <a:ext cx="4572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5029200" y="2039983"/>
            <a:ext cx="6096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8534400" y="3657600"/>
            <a:ext cx="6096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8051074" y="2039983"/>
            <a:ext cx="6096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7162800" y="3657600"/>
            <a:ext cx="5334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858000" y="3657600"/>
            <a:ext cx="2286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772400" y="3657600"/>
            <a:ext cx="5334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6527074" y="2031275"/>
            <a:ext cx="6096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315200" y="2039983"/>
            <a:ext cx="6096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002383" y="2039983"/>
            <a:ext cx="228600" cy="304800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4343400" y="2895600"/>
            <a:ext cx="3048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4419600" y="3657600"/>
            <a:ext cx="6858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9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840" y="3076304"/>
                <a:ext cx="1498167" cy="401970"/>
              </a:xfrm>
              <a:prstGeom prst="rect">
                <a:avLst/>
              </a:prstGeom>
              <a:blipFill>
                <a:blip r:embed="rId11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65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9" grpId="0" animBg="1"/>
      <p:bldP spid="39" grpId="1" animBg="1"/>
      <p:bldP spid="40" grpId="0" animBg="1"/>
      <p:bldP spid="40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Using 8 strips, estimate the area under the curve: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Between the lines x = 0 and x = 2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You will not need to integrate at all to do this (which is good because you do not know how to integrate a function like this… yet!)</a:t>
            </a:r>
          </a:p>
          <a:p>
            <a:pPr algn="ctr" eaLnBrk="1" hangingPunct="1">
              <a:buFont typeface="Wingdings"/>
              <a:buChar char="à"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 eaLnBrk="1" hangingPunct="1"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Start by finding the height of each strip…</a:t>
            </a:r>
          </a:p>
          <a:p>
            <a:pPr algn="ctr" eaLnBrk="1" hangingPunct="1">
              <a:buFont typeface="Wingdings"/>
              <a:buChar char="à"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h = 0.25</a:t>
            </a: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34588" y="3163388"/>
                <a:ext cx="149816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588" y="3163388"/>
                <a:ext cx="1498167" cy="401970"/>
              </a:xfrm>
              <a:prstGeom prst="rect">
                <a:avLst/>
              </a:prstGeom>
              <a:blipFill>
                <a:blip r:embed="rId2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1524000"/>
                <a:ext cx="11065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24000"/>
                <a:ext cx="1106585" cy="5598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8200" y="2286000"/>
                <a:ext cx="11065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2−0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1106585" cy="5598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3048000"/>
                <a:ext cx="10107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h</m:t>
                      </m:r>
                      <m:r>
                        <a:rPr lang="en-GB" sz="1600" b="0" i="1" smtClean="0">
                          <a:latin typeface="Cambria Math"/>
                        </a:rPr>
                        <m:t>=0.25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048000"/>
                <a:ext cx="101072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40"/>
          <p:cNvSpPr>
            <a:spLocks/>
          </p:cNvSpPr>
          <p:nvPr/>
        </p:nvSpPr>
        <p:spPr bwMode="auto">
          <a:xfrm>
            <a:off x="5943600" y="1828800"/>
            <a:ext cx="152400" cy="762000"/>
          </a:xfrm>
          <a:custGeom>
            <a:avLst/>
            <a:gdLst>
              <a:gd name="T0" fmla="*/ 0 w 21600"/>
              <a:gd name="T1" fmla="*/ 0 h 43199"/>
              <a:gd name="T2" fmla="*/ 2656706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6019800" y="19050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14" name="Arc 40"/>
          <p:cNvSpPr>
            <a:spLocks/>
          </p:cNvSpPr>
          <p:nvPr/>
        </p:nvSpPr>
        <p:spPr bwMode="auto">
          <a:xfrm>
            <a:off x="5943600" y="2590800"/>
            <a:ext cx="152400" cy="609600"/>
          </a:xfrm>
          <a:custGeom>
            <a:avLst/>
            <a:gdLst>
              <a:gd name="T0" fmla="*/ 0 w 21600"/>
              <a:gd name="T1" fmla="*/ 0 h 43199"/>
              <a:gd name="T2" fmla="*/ 2656706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70"/>
                  <a:pt x="12021" y="43115"/>
                  <a:pt x="152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6019800" y="2743200"/>
            <a:ext cx="1066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4572000" y="3657600"/>
            <a:ext cx="419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So the height (horizontally!) of each strip will be 0.25 units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9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32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038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Sometimes you may need to find the area beneath a curve which is very hard to Integrate. In this case you can use the ‘trapezium rule’ to approximate the area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Using 8 strips, estimate the area under the curve: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Between the lines x = 0 and x =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19600" y="1371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Between x = 0 and x = 2, the height of each strip is 0.25…</a:t>
            </a:r>
          </a:p>
        </p:txBody>
      </p:sp>
      <p:sp>
        <p:nvSpPr>
          <p:cNvPr id="21529" name="AutoShape 56"/>
          <p:cNvSpPr>
            <a:spLocks noChangeAspect="1" noChangeArrowheads="1" noTextEdit="1"/>
          </p:cNvSpPr>
          <p:nvPr/>
        </p:nvSpPr>
        <p:spPr bwMode="auto">
          <a:xfrm>
            <a:off x="4222750" y="1914525"/>
            <a:ext cx="4799013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0" name="Line 58"/>
          <p:cNvSpPr>
            <a:spLocks noChangeShapeType="1"/>
          </p:cNvSpPr>
          <p:nvPr/>
        </p:nvSpPr>
        <p:spPr bwMode="auto">
          <a:xfrm>
            <a:off x="5022850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1" name="Line 59"/>
          <p:cNvSpPr>
            <a:spLocks noChangeShapeType="1"/>
          </p:cNvSpPr>
          <p:nvPr/>
        </p:nvSpPr>
        <p:spPr bwMode="auto">
          <a:xfrm>
            <a:off x="5822950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2" name="Line 60"/>
          <p:cNvSpPr>
            <a:spLocks noChangeShapeType="1"/>
          </p:cNvSpPr>
          <p:nvPr/>
        </p:nvSpPr>
        <p:spPr bwMode="auto">
          <a:xfrm>
            <a:off x="6621463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3" name="Line 61"/>
          <p:cNvSpPr>
            <a:spLocks noChangeShapeType="1"/>
          </p:cNvSpPr>
          <p:nvPr/>
        </p:nvSpPr>
        <p:spPr bwMode="auto">
          <a:xfrm>
            <a:off x="7421563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4" name="Line 62"/>
          <p:cNvSpPr>
            <a:spLocks noChangeShapeType="1"/>
          </p:cNvSpPr>
          <p:nvPr/>
        </p:nvSpPr>
        <p:spPr bwMode="auto">
          <a:xfrm>
            <a:off x="8221663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5" name="Line 63"/>
          <p:cNvSpPr>
            <a:spLocks noChangeShapeType="1"/>
          </p:cNvSpPr>
          <p:nvPr/>
        </p:nvSpPr>
        <p:spPr bwMode="auto">
          <a:xfrm>
            <a:off x="4216400" y="2308225"/>
            <a:ext cx="4813301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4"/>
          <p:cNvSpPr>
            <a:spLocks noChangeShapeType="1"/>
          </p:cNvSpPr>
          <p:nvPr/>
        </p:nvSpPr>
        <p:spPr bwMode="auto">
          <a:xfrm>
            <a:off x="4222750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65"/>
          <p:cNvSpPr>
            <a:spLocks noChangeShapeType="1"/>
          </p:cNvSpPr>
          <p:nvPr/>
        </p:nvSpPr>
        <p:spPr bwMode="auto">
          <a:xfrm>
            <a:off x="9021763" y="1930400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66"/>
          <p:cNvSpPr>
            <a:spLocks noChangeShapeType="1"/>
          </p:cNvSpPr>
          <p:nvPr/>
        </p:nvSpPr>
        <p:spPr bwMode="auto">
          <a:xfrm>
            <a:off x="4216400" y="1936750"/>
            <a:ext cx="4813301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67"/>
          <p:cNvSpPr>
            <a:spLocks noChangeShapeType="1"/>
          </p:cNvSpPr>
          <p:nvPr/>
        </p:nvSpPr>
        <p:spPr bwMode="auto">
          <a:xfrm>
            <a:off x="4216400" y="2678113"/>
            <a:ext cx="4813301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68"/>
          <p:cNvSpPr>
            <a:spLocks noChangeArrowheads="1"/>
          </p:cNvSpPr>
          <p:nvPr/>
        </p:nvSpPr>
        <p:spPr bwMode="auto">
          <a:xfrm>
            <a:off x="4554538" y="1946275"/>
            <a:ext cx="247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69"/>
          <p:cNvSpPr>
            <a:spLocks noChangeArrowheads="1"/>
          </p:cNvSpPr>
          <p:nvPr/>
        </p:nvSpPr>
        <p:spPr bwMode="auto">
          <a:xfrm>
            <a:off x="5353050" y="1944688"/>
            <a:ext cx="247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70"/>
          <p:cNvSpPr>
            <a:spLocks noChangeArrowheads="1"/>
          </p:cNvSpPr>
          <p:nvPr/>
        </p:nvSpPr>
        <p:spPr bwMode="auto">
          <a:xfrm>
            <a:off x="5983288" y="1944688"/>
            <a:ext cx="5810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0.25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6853238" y="1944688"/>
            <a:ext cx="4413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72"/>
          <p:cNvSpPr>
            <a:spLocks noChangeArrowheads="1"/>
          </p:cNvSpPr>
          <p:nvPr/>
        </p:nvSpPr>
        <p:spPr bwMode="auto">
          <a:xfrm>
            <a:off x="7583488" y="1944688"/>
            <a:ext cx="5810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73"/>
          <p:cNvSpPr>
            <a:spLocks noChangeArrowheads="1"/>
          </p:cNvSpPr>
          <p:nvPr/>
        </p:nvSpPr>
        <p:spPr bwMode="auto">
          <a:xfrm>
            <a:off x="8570913" y="1944688"/>
            <a:ext cx="2095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74"/>
          <p:cNvSpPr>
            <a:spLocks noChangeArrowheads="1"/>
          </p:cNvSpPr>
          <p:nvPr/>
        </p:nvSpPr>
        <p:spPr bwMode="auto">
          <a:xfrm>
            <a:off x="4559300" y="2319338"/>
            <a:ext cx="23971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75"/>
          <p:cNvSpPr>
            <a:spLocks noChangeArrowheads="1"/>
          </p:cNvSpPr>
          <p:nvPr/>
        </p:nvSpPr>
        <p:spPr bwMode="auto">
          <a:xfrm>
            <a:off x="5132388" y="2317750"/>
            <a:ext cx="6842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1.732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5949950" y="2317750"/>
            <a:ext cx="6477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1.871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6953250" y="2317750"/>
            <a:ext cx="247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7550150" y="2317750"/>
            <a:ext cx="6477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2.121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79"/>
          <p:cNvSpPr>
            <a:spLocks noChangeArrowheads="1"/>
          </p:cNvSpPr>
          <p:nvPr/>
        </p:nvSpPr>
        <p:spPr bwMode="auto">
          <a:xfrm>
            <a:off x="8315325" y="2317750"/>
            <a:ext cx="7207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2.236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Line 80"/>
          <p:cNvSpPr>
            <a:spLocks noChangeShapeType="1"/>
          </p:cNvSpPr>
          <p:nvPr/>
        </p:nvSpPr>
        <p:spPr bwMode="auto">
          <a:xfrm>
            <a:off x="5024438" y="2941638"/>
            <a:ext cx="0" cy="75565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81"/>
          <p:cNvSpPr>
            <a:spLocks noChangeShapeType="1"/>
          </p:cNvSpPr>
          <p:nvPr/>
        </p:nvSpPr>
        <p:spPr bwMode="auto">
          <a:xfrm>
            <a:off x="5824538" y="2941638"/>
            <a:ext cx="0" cy="75565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82"/>
          <p:cNvSpPr>
            <a:spLocks noChangeShapeType="1"/>
          </p:cNvSpPr>
          <p:nvPr/>
        </p:nvSpPr>
        <p:spPr bwMode="auto">
          <a:xfrm>
            <a:off x="6624638" y="2941638"/>
            <a:ext cx="0" cy="75565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83"/>
          <p:cNvSpPr>
            <a:spLocks noChangeShapeType="1"/>
          </p:cNvSpPr>
          <p:nvPr/>
        </p:nvSpPr>
        <p:spPr bwMode="auto">
          <a:xfrm>
            <a:off x="7424738" y="2943225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84"/>
          <p:cNvSpPr>
            <a:spLocks noChangeShapeType="1"/>
          </p:cNvSpPr>
          <p:nvPr/>
        </p:nvSpPr>
        <p:spPr bwMode="auto">
          <a:xfrm>
            <a:off x="4217987" y="3319463"/>
            <a:ext cx="401320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85"/>
          <p:cNvSpPr>
            <a:spLocks noChangeShapeType="1"/>
          </p:cNvSpPr>
          <p:nvPr/>
        </p:nvSpPr>
        <p:spPr bwMode="auto">
          <a:xfrm>
            <a:off x="4224338" y="2941638"/>
            <a:ext cx="0" cy="75565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86"/>
          <p:cNvSpPr>
            <a:spLocks noChangeShapeType="1"/>
          </p:cNvSpPr>
          <p:nvPr/>
        </p:nvSpPr>
        <p:spPr bwMode="auto">
          <a:xfrm>
            <a:off x="8224838" y="2943225"/>
            <a:ext cx="0" cy="75406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87"/>
          <p:cNvSpPr>
            <a:spLocks noChangeShapeType="1"/>
          </p:cNvSpPr>
          <p:nvPr/>
        </p:nvSpPr>
        <p:spPr bwMode="auto">
          <a:xfrm>
            <a:off x="4217987" y="2947988"/>
            <a:ext cx="401320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88"/>
          <p:cNvSpPr>
            <a:spLocks noChangeShapeType="1"/>
          </p:cNvSpPr>
          <p:nvPr/>
        </p:nvSpPr>
        <p:spPr bwMode="auto">
          <a:xfrm>
            <a:off x="4217987" y="3690938"/>
            <a:ext cx="4013200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Rectangle 89"/>
          <p:cNvSpPr>
            <a:spLocks noChangeArrowheads="1"/>
          </p:cNvSpPr>
          <p:nvPr/>
        </p:nvSpPr>
        <p:spPr bwMode="auto">
          <a:xfrm>
            <a:off x="4556125" y="2960688"/>
            <a:ext cx="249238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90"/>
          <p:cNvSpPr>
            <a:spLocks noChangeArrowheads="1"/>
          </p:cNvSpPr>
          <p:nvPr/>
        </p:nvSpPr>
        <p:spPr bwMode="auto">
          <a:xfrm>
            <a:off x="5203825" y="2959100"/>
            <a:ext cx="5461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6" name="Rectangle 91"/>
          <p:cNvSpPr>
            <a:spLocks noChangeArrowheads="1"/>
          </p:cNvSpPr>
          <p:nvPr/>
        </p:nvSpPr>
        <p:spPr bwMode="auto">
          <a:xfrm>
            <a:off x="6073775" y="2959100"/>
            <a:ext cx="406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7" name="Rectangle 92"/>
          <p:cNvSpPr>
            <a:spLocks noChangeArrowheads="1"/>
          </p:cNvSpPr>
          <p:nvPr/>
        </p:nvSpPr>
        <p:spPr bwMode="auto">
          <a:xfrm>
            <a:off x="6804025" y="2959100"/>
            <a:ext cx="5461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1.75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8" name="Rectangle 93"/>
          <p:cNvSpPr>
            <a:spLocks noChangeArrowheads="1"/>
          </p:cNvSpPr>
          <p:nvPr/>
        </p:nvSpPr>
        <p:spPr bwMode="auto">
          <a:xfrm>
            <a:off x="7754938" y="2959100"/>
            <a:ext cx="247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9" name="Rectangle 94"/>
          <p:cNvSpPr>
            <a:spLocks noChangeArrowheads="1"/>
          </p:cNvSpPr>
          <p:nvPr/>
        </p:nvSpPr>
        <p:spPr bwMode="auto">
          <a:xfrm>
            <a:off x="4560888" y="3330575"/>
            <a:ext cx="23971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0" name="Rectangle 95"/>
          <p:cNvSpPr>
            <a:spLocks noChangeArrowheads="1"/>
          </p:cNvSpPr>
          <p:nvPr/>
        </p:nvSpPr>
        <p:spPr bwMode="auto">
          <a:xfrm>
            <a:off x="5116513" y="3328988"/>
            <a:ext cx="7223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2.345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1" name="Rectangle 96"/>
          <p:cNvSpPr>
            <a:spLocks noChangeArrowheads="1"/>
          </p:cNvSpPr>
          <p:nvPr/>
        </p:nvSpPr>
        <p:spPr bwMode="auto">
          <a:xfrm>
            <a:off x="5916613" y="3328988"/>
            <a:ext cx="7223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2.449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2" name="Rectangle 97"/>
          <p:cNvSpPr>
            <a:spLocks noChangeArrowheads="1"/>
          </p:cNvSpPr>
          <p:nvPr/>
        </p:nvSpPr>
        <p:spPr bwMode="auto">
          <a:xfrm>
            <a:off x="6716713" y="3328988"/>
            <a:ext cx="7207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2.550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3" name="Rectangle 98"/>
          <p:cNvSpPr>
            <a:spLocks noChangeArrowheads="1"/>
          </p:cNvSpPr>
          <p:nvPr/>
        </p:nvSpPr>
        <p:spPr bwMode="auto">
          <a:xfrm>
            <a:off x="7516813" y="3328988"/>
            <a:ext cx="7207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2.646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/>
              <p:cNvSpPr txBox="1"/>
              <p:nvPr/>
            </p:nvSpPr>
            <p:spPr>
              <a:xfrm>
                <a:off x="230874" y="4135271"/>
                <a:ext cx="3902094" cy="58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74" y="4135271"/>
                <a:ext cx="3902094" cy="5809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189932" y="4856328"/>
                <a:ext cx="7870295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+3</m:t>
                              </m:r>
                            </m:e>
                          </m:rad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(0.25)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1.732+2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1.871+2+2.121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+2.236+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2.345+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2.449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+2.550</m:t>
                                  </m:r>
                                </m:e>
                              </m:d>
                              <m:r>
                                <a:rPr lang="en-GB" sz="1400" i="1">
                                  <a:latin typeface="Cambria Math"/>
                                </a:rPr>
                                <m:t>+2.646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32" y="4856328"/>
                <a:ext cx="7870295" cy="5766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Oval 155"/>
          <p:cNvSpPr/>
          <p:nvPr/>
        </p:nvSpPr>
        <p:spPr>
          <a:xfrm>
            <a:off x="2356513" y="4995080"/>
            <a:ext cx="4572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/>
          <p:cNvSpPr/>
          <p:nvPr/>
        </p:nvSpPr>
        <p:spPr>
          <a:xfrm>
            <a:off x="3118512" y="5008728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/>
          <p:cNvSpPr/>
          <p:nvPr/>
        </p:nvSpPr>
        <p:spPr>
          <a:xfrm>
            <a:off x="598225" y="4995081"/>
            <a:ext cx="6858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/>
          <p:nvPr/>
        </p:nvSpPr>
        <p:spPr>
          <a:xfrm>
            <a:off x="532260" y="4339987"/>
            <a:ext cx="300253" cy="27977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258171" y="5591033"/>
                <a:ext cx="1912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.440 </m:t>
                      </m:r>
                      <m:r>
                        <a:rPr lang="en-GB" sz="14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71" y="5591033"/>
                <a:ext cx="191251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Oval 160"/>
          <p:cNvSpPr/>
          <p:nvPr/>
        </p:nvSpPr>
        <p:spPr>
          <a:xfrm>
            <a:off x="1872017" y="5008729"/>
            <a:ext cx="381000" cy="30480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/>
          <p:cNvSpPr/>
          <p:nvPr/>
        </p:nvSpPr>
        <p:spPr>
          <a:xfrm>
            <a:off x="1328382" y="4271749"/>
            <a:ext cx="172872" cy="320723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/>
          <p:nvPr/>
        </p:nvSpPr>
        <p:spPr>
          <a:xfrm>
            <a:off x="7394812" y="5011002"/>
            <a:ext cx="457200" cy="3048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/>
          <p:cNvSpPr/>
          <p:nvPr/>
        </p:nvSpPr>
        <p:spPr>
          <a:xfrm>
            <a:off x="5049671" y="2320119"/>
            <a:ext cx="709684" cy="2957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/>
          <p:cNvSpPr/>
          <p:nvPr/>
        </p:nvSpPr>
        <p:spPr>
          <a:xfrm>
            <a:off x="4089778" y="5011003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/>
          <p:cNvSpPr/>
          <p:nvPr/>
        </p:nvSpPr>
        <p:spPr>
          <a:xfrm>
            <a:off x="6644184" y="5013278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/>
          <p:cNvSpPr/>
          <p:nvPr/>
        </p:nvSpPr>
        <p:spPr>
          <a:xfrm>
            <a:off x="5991366" y="5015552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/>
          <p:cNvSpPr/>
          <p:nvPr/>
        </p:nvSpPr>
        <p:spPr>
          <a:xfrm>
            <a:off x="5338548" y="5017826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/>
          <p:cNvSpPr/>
          <p:nvPr/>
        </p:nvSpPr>
        <p:spPr>
          <a:xfrm>
            <a:off x="4699378" y="5006453"/>
            <a:ext cx="525440" cy="277503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/>
          <p:cNvSpPr/>
          <p:nvPr/>
        </p:nvSpPr>
        <p:spPr>
          <a:xfrm>
            <a:off x="3753134" y="5036024"/>
            <a:ext cx="232012" cy="243384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/>
          <p:cNvSpPr/>
          <p:nvPr/>
        </p:nvSpPr>
        <p:spPr>
          <a:xfrm>
            <a:off x="5838965" y="2311020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/>
          <p:cNvSpPr/>
          <p:nvPr/>
        </p:nvSpPr>
        <p:spPr>
          <a:xfrm>
            <a:off x="7494895" y="3318680"/>
            <a:ext cx="709684" cy="295700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/>
          <p:cNvSpPr/>
          <p:nvPr/>
        </p:nvSpPr>
        <p:spPr>
          <a:xfrm>
            <a:off x="7465323" y="2313294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/>
          <p:cNvSpPr/>
          <p:nvPr/>
        </p:nvSpPr>
        <p:spPr>
          <a:xfrm>
            <a:off x="8259168" y="2298153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/>
          <p:cNvSpPr/>
          <p:nvPr/>
        </p:nvSpPr>
        <p:spPr>
          <a:xfrm>
            <a:off x="5042910" y="3296713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/>
          <p:cNvSpPr/>
          <p:nvPr/>
        </p:nvSpPr>
        <p:spPr>
          <a:xfrm>
            <a:off x="5875358" y="3302757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/>
          <p:cNvSpPr/>
          <p:nvPr/>
        </p:nvSpPr>
        <p:spPr>
          <a:xfrm>
            <a:off x="6655555" y="3318679"/>
            <a:ext cx="725607" cy="3366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/>
          <p:cNvSpPr/>
          <p:nvPr/>
        </p:nvSpPr>
        <p:spPr>
          <a:xfrm>
            <a:off x="6917138" y="2306472"/>
            <a:ext cx="234290" cy="327545"/>
          </a:xfrm>
          <a:prstGeom prst="ellipse">
            <a:avLst/>
          </a:prstGeom>
          <a:noFill/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44" name="TextBox 21543"/>
          <p:cNvSpPr txBox="1"/>
          <p:nvPr/>
        </p:nvSpPr>
        <p:spPr>
          <a:xfrm>
            <a:off x="736979" y="6223379"/>
            <a:ext cx="7669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this will be a better estimate as the area was split into more strips!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014" y="0"/>
                <a:ext cx="3370986" cy="511294"/>
              </a:xfrm>
              <a:prstGeom prst="rect">
                <a:avLst/>
              </a:prstGeom>
              <a:blipFill>
                <a:blip r:embed="rId9"/>
                <a:stretch>
                  <a:fillRect l="-15260" t="-131818" b="-1988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62" y="513806"/>
                <a:ext cx="867738" cy="442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334588" y="3163388"/>
                <a:ext cx="149816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588" y="3163388"/>
                <a:ext cx="1498167" cy="401970"/>
              </a:xfrm>
              <a:prstGeom prst="rect">
                <a:avLst/>
              </a:prstGeom>
              <a:blipFill>
                <a:blip r:embed="rId11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86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1530" grpId="0" animBg="1"/>
      <p:bldP spid="21531" grpId="0" animBg="1"/>
      <p:bldP spid="21532" grpId="0" animBg="1"/>
      <p:bldP spid="21533" grpId="0" animBg="1"/>
      <p:bldP spid="21534" grpId="0" animBg="1"/>
      <p:bldP spid="21535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21536" grpId="0"/>
      <p:bldP spid="21537" grpId="0"/>
      <p:bldP spid="21538" grpId="0"/>
      <p:bldP spid="21539" grpId="0"/>
      <p:bldP spid="21540" grpId="0"/>
      <p:bldP spid="21541" grpId="0"/>
      <p:bldP spid="21542" grpId="0"/>
      <p:bldP spid="21543" grpId="0"/>
      <p:bldP spid="153" grpId="0"/>
      <p:bldP spid="154" grpId="0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2154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CFB7A3-058A-47E4-97E3-292F48EEB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FC069-3D92-4593-9C83-ED3002EDD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54FB6-CB3A-4105-BB4F-529014C51EC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3128</TotalTime>
  <Words>2362</Words>
  <Application>Microsoft Office PowerPoint</Application>
  <PresentationFormat>On-screen Show (4:3)</PresentationFormat>
  <Paragraphs>302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781</cp:revision>
  <dcterms:created xsi:type="dcterms:W3CDTF">2018-04-30T00:32:33Z</dcterms:created>
  <dcterms:modified xsi:type="dcterms:W3CDTF">2020-12-15T06:45:04Z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