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mv" ContentType="video/x-ms-wmv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7" r:id="rId6"/>
    <p:sldId id="258" r:id="rId7"/>
    <p:sldId id="259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101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30/12/2020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0049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30/12/2020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87503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30/12/2020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46284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30/12/2020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1483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30/12/2020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8341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30/12/2020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06831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30/12/2020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86509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30/12/2020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54700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30/12/2020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16076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30/12/2020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9830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30/12/2020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6624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6DF5FD-9527-4885-BB3C-900525AF2037}" type="datetimeFigureOut">
              <a:rPr lang="en-GB" smtClean="0"/>
              <a:t>30/12/2020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5016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video" Target="../media/media1.wmv"/><Relationship Id="rId1" Type="http://schemas.microsoft.com/office/2007/relationships/media" Target="../media/media1.wmv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video" Target="../media/media1.wmv"/><Relationship Id="rId1" Type="http://schemas.microsoft.com/office/2007/relationships/media" Target="../media/media1.wmv"/><Relationship Id="rId5" Type="http://schemas.openxmlformats.org/officeDocument/2006/relationships/image" Target="../media/image3.png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video" Target="../media/media1.wmv"/><Relationship Id="rId1" Type="http://schemas.microsoft.com/office/2007/relationships/media" Target="../media/media1.wmv"/><Relationship Id="rId5" Type="http://schemas.openxmlformats.org/officeDocument/2006/relationships/image" Target="../media/image3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3DD966-F121-4216-85BE-902433C7D6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272250"/>
            <a:ext cx="7886700" cy="1325563"/>
          </a:xfrm>
        </p:spPr>
        <p:txBody>
          <a:bodyPr/>
          <a:lstStyle/>
          <a:p>
            <a:pPr algn="ctr"/>
            <a:r>
              <a:rPr lang="en-GB" b="1" dirty="0"/>
              <a:t>The trapezium rule (11.9)</a:t>
            </a:r>
          </a:p>
        </p:txBody>
      </p:sp>
    </p:spTree>
    <p:extLst>
      <p:ext uri="{BB962C8B-B14F-4D97-AF65-F5344CB8AC3E}">
        <p14:creationId xmlns:p14="http://schemas.microsoft.com/office/powerpoint/2010/main" val="41205859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81" name="Group 9"/>
          <p:cNvGrpSpPr>
            <a:grpSpLocks/>
          </p:cNvGrpSpPr>
          <p:nvPr/>
        </p:nvGrpSpPr>
        <p:grpSpPr bwMode="auto">
          <a:xfrm>
            <a:off x="5096150" y="4529295"/>
            <a:ext cx="2981781" cy="931244"/>
            <a:chOff x="3161" y="2537"/>
            <a:chExt cx="1814" cy="720"/>
          </a:xfrm>
          <a:solidFill>
            <a:srgbClr val="FFC000"/>
          </a:solidFill>
        </p:grpSpPr>
        <p:sp>
          <p:nvSpPr>
            <p:cNvPr id="3090" name="AutoShape 6"/>
            <p:cNvSpPr>
              <a:spLocks noChangeArrowheads="1"/>
            </p:cNvSpPr>
            <p:nvPr/>
          </p:nvSpPr>
          <p:spPr bwMode="auto">
            <a:xfrm>
              <a:off x="3161" y="2537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p:sp>
          <p:nvSpPr>
            <p:cNvPr id="2" name="Text Box 8"/>
            <p:cNvSpPr txBox="1">
              <a:spLocks noChangeArrowheads="1"/>
            </p:cNvSpPr>
            <p:nvPr/>
          </p:nvSpPr>
          <p:spPr bwMode="auto">
            <a:xfrm>
              <a:off x="3201" y="2710"/>
              <a:ext cx="1733" cy="309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sz="2000" dirty="0"/>
                <a:t>b) An underestimate</a:t>
              </a:r>
            </a:p>
          </p:txBody>
        </p:sp>
      </p:grpSp>
      <p:grpSp>
        <p:nvGrpSpPr>
          <p:cNvPr id="3082" name="Group 10"/>
          <p:cNvGrpSpPr>
            <a:grpSpLocks/>
          </p:cNvGrpSpPr>
          <p:nvPr/>
        </p:nvGrpSpPr>
        <p:grpSpPr bwMode="auto">
          <a:xfrm>
            <a:off x="5096150" y="5704569"/>
            <a:ext cx="2981781" cy="931245"/>
            <a:chOff x="3322" y="2602"/>
            <a:chExt cx="1814" cy="720"/>
          </a:xfrm>
          <a:solidFill>
            <a:schemeClr val="bg1"/>
          </a:solidFill>
        </p:grpSpPr>
        <p:sp>
          <p:nvSpPr>
            <p:cNvPr id="3" name="AutoShape 11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p:sp>
          <p:nvSpPr>
            <p:cNvPr id="3089" name="Text Box 12"/>
            <p:cNvSpPr txBox="1">
              <a:spLocks noChangeArrowheads="1"/>
            </p:cNvSpPr>
            <p:nvPr/>
          </p:nvSpPr>
          <p:spPr bwMode="auto">
            <a:xfrm>
              <a:off x="3353" y="2807"/>
              <a:ext cx="1733" cy="309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sz="2000" dirty="0"/>
                <a:t>d) Impossible to tell</a:t>
              </a:r>
              <a:endParaRPr lang="en-GB" altLang="en-US" sz="2000" b="0" dirty="0"/>
            </a:p>
          </p:txBody>
        </p:sp>
      </p:grpSp>
      <p:grpSp>
        <p:nvGrpSpPr>
          <p:cNvPr id="3085" name="Group 13"/>
          <p:cNvGrpSpPr>
            <a:grpSpLocks/>
          </p:cNvGrpSpPr>
          <p:nvPr/>
        </p:nvGrpSpPr>
        <p:grpSpPr bwMode="auto">
          <a:xfrm>
            <a:off x="1044937" y="4529297"/>
            <a:ext cx="2862039" cy="931246"/>
            <a:chOff x="3321" y="2602"/>
            <a:chExt cx="1815" cy="720"/>
          </a:xfrm>
          <a:solidFill>
            <a:srgbClr val="00B050"/>
          </a:solidFill>
        </p:grpSpPr>
        <p:sp>
          <p:nvSpPr>
            <p:cNvPr id="3086" name="AutoShape 14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p:sp>
          <p:nvSpPr>
            <p:cNvPr id="3087" name="Text Box 15"/>
            <p:cNvSpPr txBox="1">
              <a:spLocks noChangeArrowheads="1"/>
            </p:cNvSpPr>
            <p:nvPr/>
          </p:nvSpPr>
          <p:spPr bwMode="auto">
            <a:xfrm>
              <a:off x="3321" y="2775"/>
              <a:ext cx="1814" cy="309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sz="2000" dirty="0"/>
                <a:t>a) An overestimate</a:t>
              </a:r>
            </a:p>
          </p:txBody>
        </p:sp>
      </p:grpSp>
      <p:grpSp>
        <p:nvGrpSpPr>
          <p:cNvPr id="3088" name="Group 16"/>
          <p:cNvGrpSpPr>
            <a:grpSpLocks/>
          </p:cNvGrpSpPr>
          <p:nvPr/>
        </p:nvGrpSpPr>
        <p:grpSpPr bwMode="auto">
          <a:xfrm>
            <a:off x="1046514" y="5704569"/>
            <a:ext cx="2860462" cy="931245"/>
            <a:chOff x="3322" y="2602"/>
            <a:chExt cx="1814" cy="720"/>
          </a:xfrm>
          <a:solidFill>
            <a:srgbClr val="FF0000"/>
          </a:solidFill>
        </p:grpSpPr>
        <p:sp>
          <p:nvSpPr>
            <p:cNvPr id="3084" name="AutoShape 17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p:sp>
          <p:nvSpPr>
            <p:cNvPr id="4" name="Text Box 18"/>
            <p:cNvSpPr txBox="1">
              <a:spLocks noChangeArrowheads="1"/>
            </p:cNvSpPr>
            <p:nvPr/>
          </p:nvSpPr>
          <p:spPr bwMode="auto">
            <a:xfrm>
              <a:off x="3349" y="2807"/>
              <a:ext cx="1758" cy="309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sz="2000" dirty="0"/>
                <a:t>c) Exactly right</a:t>
              </a:r>
            </a:p>
          </p:txBody>
        </p:sp>
      </p:grpSp>
      <p:sp>
        <p:nvSpPr>
          <p:cNvPr id="5" name="AutoShape 20"/>
          <p:cNvSpPr>
            <a:spLocks noChangeArrowheads="1"/>
          </p:cNvSpPr>
          <p:nvPr/>
        </p:nvSpPr>
        <p:spPr bwMode="auto">
          <a:xfrm>
            <a:off x="714878" y="222186"/>
            <a:ext cx="4432968" cy="1326160"/>
          </a:xfrm>
          <a:prstGeom prst="roundRect">
            <a:avLst>
              <a:gd name="adj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2000" dirty="0">
                <a:latin typeface="+mn-lt"/>
              </a:rPr>
              <a:t>If we used the Trapezium rule with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2000" dirty="0">
                <a:latin typeface="+mn-lt"/>
              </a:rPr>
              <a:t>3 strips, would our estimate for the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2000" dirty="0">
                <a:latin typeface="+mn-lt"/>
              </a:rPr>
              <a:t>shaded area be</a:t>
            </a:r>
            <a:endParaRPr lang="en-US" altLang="en-US" sz="2000" dirty="0">
              <a:latin typeface="+mn-lt"/>
            </a:endParaRPr>
          </a:p>
        </p:txBody>
      </p:sp>
      <p:sp>
        <p:nvSpPr>
          <p:cNvPr id="3079" name="Text Box 22"/>
          <p:cNvSpPr txBox="1">
            <a:spLocks noChangeArrowheads="1"/>
          </p:cNvSpPr>
          <p:nvPr/>
        </p:nvSpPr>
        <p:spPr bwMode="auto">
          <a:xfrm>
            <a:off x="1325167" y="1250157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3080" name="Text Box 23"/>
          <p:cNvSpPr txBox="1">
            <a:spLocks noChangeArrowheads="1"/>
          </p:cNvSpPr>
          <p:nvPr/>
        </p:nvSpPr>
        <p:spPr bwMode="auto">
          <a:xfrm>
            <a:off x="58307" y="317426"/>
            <a:ext cx="404813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500" dirty="0"/>
              <a:t>1</a:t>
            </a:r>
          </a:p>
        </p:txBody>
      </p:sp>
      <p:pic>
        <p:nvPicPr>
          <p:cNvPr id="20" name="Countdown_timer.wmv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5399604" y="252667"/>
            <a:ext cx="3520580" cy="2640435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56EAD616-51AC-410D-9DE1-A00F6404752D}"/>
              </a:ext>
            </a:extLst>
          </p:cNvPr>
          <p:cNvSpPr/>
          <p:nvPr/>
        </p:nvSpPr>
        <p:spPr>
          <a:xfrm>
            <a:off x="714878" y="4389557"/>
            <a:ext cx="3520580" cy="115118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10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5A24693-2D3C-48AF-9EF7-7ED4CA1FF6C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09898" y="1616041"/>
            <a:ext cx="2814761" cy="2405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1635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2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video>
              <p:cMediaNode vol="80000">
                <p:cTn id="12" fill="hold" display="0">
                  <p:stCondLst>
                    <p:cond delay="indefinite"/>
                  </p:stCondLst>
                </p:cTn>
                <p:tgtEl>
                  <p:spTgt spid="20"/>
                </p:tgtEl>
              </p:cMediaNode>
            </p:video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81" name="Group 9"/>
          <p:cNvGrpSpPr>
            <a:grpSpLocks/>
          </p:cNvGrpSpPr>
          <p:nvPr/>
        </p:nvGrpSpPr>
        <p:grpSpPr bwMode="auto">
          <a:xfrm>
            <a:off x="5096150" y="4529295"/>
            <a:ext cx="2981781" cy="931244"/>
            <a:chOff x="3161" y="2537"/>
            <a:chExt cx="1814" cy="720"/>
          </a:xfrm>
          <a:solidFill>
            <a:srgbClr val="FFC000"/>
          </a:solidFill>
        </p:grpSpPr>
        <p:sp>
          <p:nvSpPr>
            <p:cNvPr id="3090" name="AutoShape 6"/>
            <p:cNvSpPr>
              <a:spLocks noChangeArrowheads="1"/>
            </p:cNvSpPr>
            <p:nvPr/>
          </p:nvSpPr>
          <p:spPr bwMode="auto">
            <a:xfrm>
              <a:off x="3161" y="2537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p:sp>
          <p:nvSpPr>
            <p:cNvPr id="2" name="Text Box 8"/>
            <p:cNvSpPr txBox="1">
              <a:spLocks noChangeArrowheads="1"/>
            </p:cNvSpPr>
            <p:nvPr/>
          </p:nvSpPr>
          <p:spPr bwMode="auto">
            <a:xfrm>
              <a:off x="3201" y="2710"/>
              <a:ext cx="1733" cy="309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sz="2000" dirty="0"/>
                <a:t>b) An underestimate</a:t>
              </a:r>
            </a:p>
          </p:txBody>
        </p:sp>
      </p:grpSp>
      <p:grpSp>
        <p:nvGrpSpPr>
          <p:cNvPr id="3082" name="Group 10"/>
          <p:cNvGrpSpPr>
            <a:grpSpLocks/>
          </p:cNvGrpSpPr>
          <p:nvPr/>
        </p:nvGrpSpPr>
        <p:grpSpPr bwMode="auto">
          <a:xfrm>
            <a:off x="5096150" y="5704569"/>
            <a:ext cx="2981781" cy="931245"/>
            <a:chOff x="3322" y="2602"/>
            <a:chExt cx="1814" cy="720"/>
          </a:xfrm>
          <a:solidFill>
            <a:schemeClr val="bg1"/>
          </a:solidFill>
        </p:grpSpPr>
        <p:sp>
          <p:nvSpPr>
            <p:cNvPr id="3" name="AutoShape 11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p:sp>
          <p:nvSpPr>
            <p:cNvPr id="3089" name="Text Box 12"/>
            <p:cNvSpPr txBox="1">
              <a:spLocks noChangeArrowheads="1"/>
            </p:cNvSpPr>
            <p:nvPr/>
          </p:nvSpPr>
          <p:spPr bwMode="auto">
            <a:xfrm>
              <a:off x="3353" y="2807"/>
              <a:ext cx="1733" cy="309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sz="2000" dirty="0"/>
                <a:t>d) Impossible to tell</a:t>
              </a:r>
              <a:endParaRPr lang="en-GB" altLang="en-US" sz="2000" b="0" dirty="0"/>
            </a:p>
          </p:txBody>
        </p:sp>
      </p:grpSp>
      <p:grpSp>
        <p:nvGrpSpPr>
          <p:cNvPr id="3085" name="Group 13"/>
          <p:cNvGrpSpPr>
            <a:grpSpLocks/>
          </p:cNvGrpSpPr>
          <p:nvPr/>
        </p:nvGrpSpPr>
        <p:grpSpPr bwMode="auto">
          <a:xfrm>
            <a:off x="1044937" y="4529297"/>
            <a:ext cx="2862039" cy="931246"/>
            <a:chOff x="3321" y="2602"/>
            <a:chExt cx="1815" cy="720"/>
          </a:xfrm>
          <a:solidFill>
            <a:srgbClr val="00B050"/>
          </a:solidFill>
        </p:grpSpPr>
        <p:sp>
          <p:nvSpPr>
            <p:cNvPr id="3086" name="AutoShape 14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p:sp>
          <p:nvSpPr>
            <p:cNvPr id="3087" name="Text Box 15"/>
            <p:cNvSpPr txBox="1">
              <a:spLocks noChangeArrowheads="1"/>
            </p:cNvSpPr>
            <p:nvPr/>
          </p:nvSpPr>
          <p:spPr bwMode="auto">
            <a:xfrm>
              <a:off x="3321" y="2775"/>
              <a:ext cx="1814" cy="309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sz="2000" dirty="0"/>
                <a:t>a) An overestimate</a:t>
              </a:r>
            </a:p>
          </p:txBody>
        </p:sp>
      </p:grpSp>
      <p:grpSp>
        <p:nvGrpSpPr>
          <p:cNvPr id="3088" name="Group 16"/>
          <p:cNvGrpSpPr>
            <a:grpSpLocks/>
          </p:cNvGrpSpPr>
          <p:nvPr/>
        </p:nvGrpSpPr>
        <p:grpSpPr bwMode="auto">
          <a:xfrm>
            <a:off x="1046514" y="5704569"/>
            <a:ext cx="2860462" cy="931245"/>
            <a:chOff x="3322" y="2602"/>
            <a:chExt cx="1814" cy="720"/>
          </a:xfrm>
          <a:solidFill>
            <a:srgbClr val="FF0000"/>
          </a:solidFill>
        </p:grpSpPr>
        <p:sp>
          <p:nvSpPr>
            <p:cNvPr id="3084" name="AutoShape 17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p:sp>
          <p:nvSpPr>
            <p:cNvPr id="4" name="Text Box 18"/>
            <p:cNvSpPr txBox="1">
              <a:spLocks noChangeArrowheads="1"/>
            </p:cNvSpPr>
            <p:nvPr/>
          </p:nvSpPr>
          <p:spPr bwMode="auto">
            <a:xfrm>
              <a:off x="3349" y="2807"/>
              <a:ext cx="1758" cy="309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sz="2000" dirty="0"/>
                <a:t>c) Exactly right</a:t>
              </a:r>
            </a:p>
          </p:txBody>
        </p:sp>
      </p:grpSp>
      <p:sp>
        <p:nvSpPr>
          <p:cNvPr id="5" name="AutoShape 20"/>
          <p:cNvSpPr>
            <a:spLocks noChangeArrowheads="1"/>
          </p:cNvSpPr>
          <p:nvPr/>
        </p:nvSpPr>
        <p:spPr bwMode="auto">
          <a:xfrm>
            <a:off x="714878" y="222186"/>
            <a:ext cx="4432968" cy="1326160"/>
          </a:xfrm>
          <a:prstGeom prst="roundRect">
            <a:avLst>
              <a:gd name="adj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2000" dirty="0">
                <a:latin typeface="+mn-lt"/>
              </a:rPr>
              <a:t>If we used the Trapezium rule with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2000" dirty="0">
                <a:latin typeface="+mn-lt"/>
              </a:rPr>
              <a:t>2 strips, would our estimate for the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2000" dirty="0">
                <a:latin typeface="+mn-lt"/>
              </a:rPr>
              <a:t>shaded area be</a:t>
            </a:r>
            <a:endParaRPr lang="en-US" altLang="en-US" sz="2000" dirty="0">
              <a:latin typeface="+mn-lt"/>
            </a:endParaRPr>
          </a:p>
        </p:txBody>
      </p:sp>
      <p:sp>
        <p:nvSpPr>
          <p:cNvPr id="3079" name="Text Box 22"/>
          <p:cNvSpPr txBox="1">
            <a:spLocks noChangeArrowheads="1"/>
          </p:cNvSpPr>
          <p:nvPr/>
        </p:nvSpPr>
        <p:spPr bwMode="auto">
          <a:xfrm>
            <a:off x="1325167" y="1250157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3080" name="Text Box 23"/>
          <p:cNvSpPr txBox="1">
            <a:spLocks noChangeArrowheads="1"/>
          </p:cNvSpPr>
          <p:nvPr/>
        </p:nvSpPr>
        <p:spPr bwMode="auto">
          <a:xfrm>
            <a:off x="58307" y="317426"/>
            <a:ext cx="404813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500" dirty="0"/>
              <a:t>2</a:t>
            </a:r>
          </a:p>
        </p:txBody>
      </p:sp>
      <p:pic>
        <p:nvPicPr>
          <p:cNvPr id="20" name="Countdown_timer.wmv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5399604" y="252667"/>
            <a:ext cx="3520580" cy="2640435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56EAD616-51AC-410D-9DE1-A00F6404752D}"/>
              </a:ext>
            </a:extLst>
          </p:cNvPr>
          <p:cNvSpPr/>
          <p:nvPr/>
        </p:nvSpPr>
        <p:spPr>
          <a:xfrm>
            <a:off x="714878" y="4389557"/>
            <a:ext cx="3520580" cy="115118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10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3D4ECCF7-08DF-45F5-87D8-7C13CA51AC3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54213" y="1772104"/>
            <a:ext cx="3954297" cy="21796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4907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2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video>
              <p:cMediaNode vol="80000">
                <p:cTn id="12" fill="hold" display="0">
                  <p:stCondLst>
                    <p:cond delay="indefinite"/>
                  </p:stCondLst>
                </p:cTn>
                <p:tgtEl>
                  <p:spTgt spid="20"/>
                </p:tgtEl>
              </p:cMediaNode>
            </p:video>
          </p:childTnLst>
        </p:cTn>
      </p:par>
    </p:tnLst>
    <p:bldLst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81" name="Group 9"/>
          <p:cNvGrpSpPr>
            <a:grpSpLocks/>
          </p:cNvGrpSpPr>
          <p:nvPr/>
        </p:nvGrpSpPr>
        <p:grpSpPr bwMode="auto">
          <a:xfrm>
            <a:off x="5096150" y="4529295"/>
            <a:ext cx="2981781" cy="931244"/>
            <a:chOff x="3161" y="2537"/>
            <a:chExt cx="1814" cy="720"/>
          </a:xfrm>
          <a:solidFill>
            <a:srgbClr val="FFC000"/>
          </a:solidFill>
        </p:grpSpPr>
        <p:sp>
          <p:nvSpPr>
            <p:cNvPr id="3090" name="AutoShape 6"/>
            <p:cNvSpPr>
              <a:spLocks noChangeArrowheads="1"/>
            </p:cNvSpPr>
            <p:nvPr/>
          </p:nvSpPr>
          <p:spPr bwMode="auto">
            <a:xfrm>
              <a:off x="3161" y="2537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p:sp>
          <p:nvSpPr>
            <p:cNvPr id="2" name="Text Box 8"/>
            <p:cNvSpPr txBox="1">
              <a:spLocks noChangeArrowheads="1"/>
            </p:cNvSpPr>
            <p:nvPr/>
          </p:nvSpPr>
          <p:spPr bwMode="auto">
            <a:xfrm>
              <a:off x="3201" y="2710"/>
              <a:ext cx="1733" cy="309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sz="2000" dirty="0"/>
                <a:t>b) 20.7</a:t>
              </a:r>
            </a:p>
          </p:txBody>
        </p:sp>
      </p:grpSp>
      <p:grpSp>
        <p:nvGrpSpPr>
          <p:cNvPr id="3082" name="Group 10"/>
          <p:cNvGrpSpPr>
            <a:grpSpLocks/>
          </p:cNvGrpSpPr>
          <p:nvPr/>
        </p:nvGrpSpPr>
        <p:grpSpPr bwMode="auto">
          <a:xfrm>
            <a:off x="5096150" y="5704569"/>
            <a:ext cx="2981781" cy="931245"/>
            <a:chOff x="3322" y="2602"/>
            <a:chExt cx="1814" cy="720"/>
          </a:xfrm>
          <a:solidFill>
            <a:schemeClr val="bg1"/>
          </a:solidFill>
        </p:grpSpPr>
        <p:sp>
          <p:nvSpPr>
            <p:cNvPr id="3" name="AutoShape 11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p:sp>
          <p:nvSpPr>
            <p:cNvPr id="3089" name="Text Box 12"/>
            <p:cNvSpPr txBox="1">
              <a:spLocks noChangeArrowheads="1"/>
            </p:cNvSpPr>
            <p:nvPr/>
          </p:nvSpPr>
          <p:spPr bwMode="auto">
            <a:xfrm>
              <a:off x="3353" y="2807"/>
              <a:ext cx="1733" cy="309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sz="2000" dirty="0"/>
                <a:t>d) 15.7</a:t>
              </a:r>
              <a:endParaRPr lang="en-GB" altLang="en-US" sz="2000" b="0" dirty="0"/>
            </a:p>
          </p:txBody>
        </p:sp>
      </p:grpSp>
      <p:grpSp>
        <p:nvGrpSpPr>
          <p:cNvPr id="3085" name="Group 13"/>
          <p:cNvGrpSpPr>
            <a:grpSpLocks/>
          </p:cNvGrpSpPr>
          <p:nvPr/>
        </p:nvGrpSpPr>
        <p:grpSpPr bwMode="auto">
          <a:xfrm>
            <a:off x="1044937" y="4529297"/>
            <a:ext cx="2862039" cy="931246"/>
            <a:chOff x="3321" y="2602"/>
            <a:chExt cx="1815" cy="720"/>
          </a:xfrm>
          <a:solidFill>
            <a:srgbClr val="00B050"/>
          </a:solidFill>
        </p:grpSpPr>
        <p:sp>
          <p:nvSpPr>
            <p:cNvPr id="3086" name="AutoShape 14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p:sp>
          <p:nvSpPr>
            <p:cNvPr id="3087" name="Text Box 15"/>
            <p:cNvSpPr txBox="1">
              <a:spLocks noChangeArrowheads="1"/>
            </p:cNvSpPr>
            <p:nvPr/>
          </p:nvSpPr>
          <p:spPr bwMode="auto">
            <a:xfrm>
              <a:off x="3321" y="2775"/>
              <a:ext cx="1814" cy="309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sz="2000" dirty="0"/>
                <a:t>a) 5.7</a:t>
              </a:r>
            </a:p>
          </p:txBody>
        </p:sp>
      </p:grpSp>
      <p:grpSp>
        <p:nvGrpSpPr>
          <p:cNvPr id="3088" name="Group 16"/>
          <p:cNvGrpSpPr>
            <a:grpSpLocks/>
          </p:cNvGrpSpPr>
          <p:nvPr/>
        </p:nvGrpSpPr>
        <p:grpSpPr bwMode="auto">
          <a:xfrm>
            <a:off x="1046514" y="5704569"/>
            <a:ext cx="2860462" cy="931245"/>
            <a:chOff x="3322" y="2602"/>
            <a:chExt cx="1814" cy="720"/>
          </a:xfrm>
          <a:solidFill>
            <a:srgbClr val="FF0000"/>
          </a:solidFill>
        </p:grpSpPr>
        <p:sp>
          <p:nvSpPr>
            <p:cNvPr id="3084" name="AutoShape 17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p:sp>
          <p:nvSpPr>
            <p:cNvPr id="4" name="Text Box 18"/>
            <p:cNvSpPr txBox="1">
              <a:spLocks noChangeArrowheads="1"/>
            </p:cNvSpPr>
            <p:nvPr/>
          </p:nvSpPr>
          <p:spPr bwMode="auto">
            <a:xfrm>
              <a:off x="3349" y="2807"/>
              <a:ext cx="1758" cy="309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sz="2000" dirty="0"/>
                <a:t>c) 10.7</a:t>
              </a:r>
            </a:p>
          </p:txBody>
        </p:sp>
      </p:grpSp>
      <p:sp>
        <p:nvSpPr>
          <p:cNvPr id="5" name="AutoShape 20"/>
          <p:cNvSpPr>
            <a:spLocks noChangeArrowheads="1"/>
          </p:cNvSpPr>
          <p:nvPr/>
        </p:nvSpPr>
        <p:spPr bwMode="auto">
          <a:xfrm>
            <a:off x="714878" y="222186"/>
            <a:ext cx="4432968" cy="1326160"/>
          </a:xfrm>
          <a:prstGeom prst="roundRect">
            <a:avLst>
              <a:gd name="adj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2000" dirty="0">
                <a:latin typeface="+mn-lt"/>
              </a:rPr>
              <a:t>If we used the Trapezium rule with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2000" dirty="0">
                <a:latin typeface="+mn-lt"/>
              </a:rPr>
              <a:t>2 strips, what would our estimate be for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2000" dirty="0">
                <a:latin typeface="+mn-lt"/>
              </a:rPr>
              <a:t> the shaded area?</a:t>
            </a:r>
            <a:endParaRPr lang="en-US" altLang="en-US" sz="2000" dirty="0">
              <a:latin typeface="+mn-lt"/>
            </a:endParaRPr>
          </a:p>
        </p:txBody>
      </p:sp>
      <p:sp>
        <p:nvSpPr>
          <p:cNvPr id="3079" name="Text Box 22"/>
          <p:cNvSpPr txBox="1">
            <a:spLocks noChangeArrowheads="1"/>
          </p:cNvSpPr>
          <p:nvPr/>
        </p:nvSpPr>
        <p:spPr bwMode="auto">
          <a:xfrm>
            <a:off x="1325167" y="1250157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3080" name="Text Box 23"/>
          <p:cNvSpPr txBox="1">
            <a:spLocks noChangeArrowheads="1"/>
          </p:cNvSpPr>
          <p:nvPr/>
        </p:nvSpPr>
        <p:spPr bwMode="auto">
          <a:xfrm>
            <a:off x="58307" y="317426"/>
            <a:ext cx="404813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500" dirty="0"/>
              <a:t>3</a:t>
            </a:r>
          </a:p>
        </p:txBody>
      </p:sp>
      <p:pic>
        <p:nvPicPr>
          <p:cNvPr id="20" name="Countdown_timer.wmv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5399604" y="252667"/>
            <a:ext cx="3520580" cy="2640435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56EAD616-51AC-410D-9DE1-A00F6404752D}"/>
              </a:ext>
            </a:extLst>
          </p:cNvPr>
          <p:cNvSpPr/>
          <p:nvPr/>
        </p:nvSpPr>
        <p:spPr>
          <a:xfrm>
            <a:off x="4811135" y="5566194"/>
            <a:ext cx="3520580" cy="115118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10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3D4ECCF7-08DF-45F5-87D8-7C13CA51AC3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54213" y="1772104"/>
            <a:ext cx="3954297" cy="21796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0653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2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video>
              <p:cMediaNode vol="80000">
                <p:cTn id="12" fill="hold" display="0">
                  <p:stCondLst>
                    <p:cond delay="indefinite"/>
                  </p:stCondLst>
                </p:cTn>
                <p:tgtEl>
                  <p:spTgt spid="20"/>
                </p:tgtEl>
              </p:cMediaNode>
            </p:video>
          </p:childTnLst>
        </p:cTn>
      </p:par>
    </p:tnLst>
    <p:bldLst>
      <p:bldP spid="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3" ma:contentTypeDescription="Create a new document." ma:contentTypeScope="" ma:versionID="23bc477752390507dc2cffcd22a104a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8007d9db6d91cd99dd6d826ae72dde73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E9FCAF2-D304-4C46-A8B7-BF1DC550C0F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0D3EE17-5511-47DE-919D-01C6D6ED23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AAA59B7-2E58-47CD-91DF-EC063E2AEEC8}">
  <ds:schemaRefs>
    <ds:schemaRef ds:uri="http://purl.org/dc/elements/1.1/"/>
    <ds:schemaRef ds:uri="http://schemas.microsoft.com/office/2006/metadata/properties"/>
    <ds:schemaRef ds:uri="78db98b4-7c56-4667-9532-fea666d1edab"/>
    <ds:schemaRef ds:uri="00eee050-7eda-4a68-8825-514e694f5f09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328</TotalTime>
  <Words>112</Words>
  <Application>Microsoft Office PowerPoint</Application>
  <PresentationFormat>On-screen Show (4:3)</PresentationFormat>
  <Paragraphs>25</Paragraphs>
  <Slides>4</Slides>
  <Notes>0</Notes>
  <HiddenSlides>0</HiddenSlides>
  <MMClips>3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The trapezium rule (11.9)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5- Radians</dc:title>
  <dc:creator>Berwick, Chris</dc:creator>
  <cp:lastModifiedBy>Gareth Westwater</cp:lastModifiedBy>
  <cp:revision>66</cp:revision>
  <dcterms:created xsi:type="dcterms:W3CDTF">2020-04-22T14:47:14Z</dcterms:created>
  <dcterms:modified xsi:type="dcterms:W3CDTF">2020-12-30T11:32:11Z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