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DD966-F121-4216-85BE-902433C7D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272250"/>
            <a:ext cx="7886700" cy="1325563"/>
          </a:xfrm>
        </p:spPr>
        <p:txBody>
          <a:bodyPr/>
          <a:lstStyle/>
          <a:p>
            <a:pPr algn="ctr"/>
            <a:r>
              <a:rPr lang="en-GB" b="1" dirty="0"/>
              <a:t>The trapezium rule (11.9)</a:t>
            </a:r>
          </a:p>
        </p:txBody>
      </p:sp>
    </p:spTree>
    <p:extLst>
      <p:ext uri="{BB962C8B-B14F-4D97-AF65-F5344CB8AC3E}">
        <p14:creationId xmlns:p14="http://schemas.microsoft.com/office/powerpoint/2010/main" val="4120585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096150" y="4529295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2" name="Text Box 8"/>
            <p:cNvSpPr txBox="1">
              <a:spLocks noChangeArrowheads="1"/>
            </p:cNvSpPr>
            <p:nvPr/>
          </p:nvSpPr>
          <p:spPr bwMode="auto">
            <a:xfrm>
              <a:off x="3201" y="2710"/>
              <a:ext cx="1733" cy="30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b) An underestimate</a:t>
              </a:r>
            </a:p>
          </p:txBody>
        </p:sp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096150" y="5704569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3089" name="Text Box 12"/>
            <p:cNvSpPr txBox="1">
              <a:spLocks noChangeArrowheads="1"/>
            </p:cNvSpPr>
            <p:nvPr/>
          </p:nvSpPr>
          <p:spPr bwMode="auto">
            <a:xfrm>
              <a:off x="3353" y="2807"/>
              <a:ext cx="1733" cy="30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d) Impossible to tell</a:t>
              </a:r>
              <a:endParaRPr lang="en-GB" altLang="en-US" sz="2000" b="0" dirty="0"/>
            </a:p>
          </p:txBody>
        </p:sp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044937" y="4529297"/>
            <a:ext cx="2862039" cy="931246"/>
            <a:chOff x="3321" y="2602"/>
            <a:chExt cx="1815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3087" name="Text Box 15"/>
            <p:cNvSpPr txBox="1">
              <a:spLocks noChangeArrowheads="1"/>
            </p:cNvSpPr>
            <p:nvPr/>
          </p:nvSpPr>
          <p:spPr bwMode="auto">
            <a:xfrm>
              <a:off x="3321" y="2775"/>
              <a:ext cx="1814" cy="30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a) An overestimate</a:t>
              </a:r>
            </a:p>
          </p:txBody>
        </p:sp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046514" y="5704569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4" name="Text Box 18"/>
            <p:cNvSpPr txBox="1">
              <a:spLocks noChangeArrowheads="1"/>
            </p:cNvSpPr>
            <p:nvPr/>
          </p:nvSpPr>
          <p:spPr bwMode="auto">
            <a:xfrm>
              <a:off x="3349" y="2807"/>
              <a:ext cx="1758" cy="30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c) Exactly right</a:t>
              </a:r>
            </a:p>
          </p:txBody>
        </p:sp>
      </p:grpSp>
      <p:sp>
        <p:nvSpPr>
          <p:cNvPr id="5" name="AutoShape 20"/>
          <p:cNvSpPr>
            <a:spLocks noChangeArrowheads="1"/>
          </p:cNvSpPr>
          <p:nvPr/>
        </p:nvSpPr>
        <p:spPr bwMode="auto">
          <a:xfrm>
            <a:off x="714878" y="222186"/>
            <a:ext cx="4432968" cy="132616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dirty="0">
                <a:latin typeface="+mn-lt"/>
              </a:rPr>
              <a:t>If we used the Trapezium rule with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dirty="0">
                <a:latin typeface="+mn-lt"/>
              </a:rPr>
              <a:t>3 strips, would our estimate for the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dirty="0">
                <a:latin typeface="+mn-lt"/>
              </a:rPr>
              <a:t>shaded area be</a:t>
            </a:r>
            <a:endParaRPr lang="en-US" altLang="en-US" sz="2000" dirty="0">
              <a:latin typeface="+mn-lt"/>
            </a:endParaRPr>
          </a:p>
        </p:txBody>
      </p:sp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14878" y="4389557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A24693-2D3C-48AF-9EF7-7ED4CA1FF6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09898" y="1616041"/>
            <a:ext cx="2814761" cy="2405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635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096150" y="4529295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2" name="Text Box 8"/>
            <p:cNvSpPr txBox="1">
              <a:spLocks noChangeArrowheads="1"/>
            </p:cNvSpPr>
            <p:nvPr/>
          </p:nvSpPr>
          <p:spPr bwMode="auto">
            <a:xfrm>
              <a:off x="3201" y="2710"/>
              <a:ext cx="1733" cy="30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b) An underestimate</a:t>
              </a:r>
            </a:p>
          </p:txBody>
        </p:sp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096150" y="5704569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3089" name="Text Box 12"/>
            <p:cNvSpPr txBox="1">
              <a:spLocks noChangeArrowheads="1"/>
            </p:cNvSpPr>
            <p:nvPr/>
          </p:nvSpPr>
          <p:spPr bwMode="auto">
            <a:xfrm>
              <a:off x="3353" y="2807"/>
              <a:ext cx="1733" cy="30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d) Impossible to tell</a:t>
              </a:r>
              <a:endParaRPr lang="en-GB" altLang="en-US" sz="2000" b="0" dirty="0"/>
            </a:p>
          </p:txBody>
        </p:sp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044937" y="4529297"/>
            <a:ext cx="2862039" cy="931246"/>
            <a:chOff x="3321" y="2602"/>
            <a:chExt cx="1815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3087" name="Text Box 15"/>
            <p:cNvSpPr txBox="1">
              <a:spLocks noChangeArrowheads="1"/>
            </p:cNvSpPr>
            <p:nvPr/>
          </p:nvSpPr>
          <p:spPr bwMode="auto">
            <a:xfrm>
              <a:off x="3321" y="2775"/>
              <a:ext cx="1814" cy="30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a) An overestimate</a:t>
              </a:r>
            </a:p>
          </p:txBody>
        </p:sp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046514" y="5704569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4" name="Text Box 18"/>
            <p:cNvSpPr txBox="1">
              <a:spLocks noChangeArrowheads="1"/>
            </p:cNvSpPr>
            <p:nvPr/>
          </p:nvSpPr>
          <p:spPr bwMode="auto">
            <a:xfrm>
              <a:off x="3349" y="2807"/>
              <a:ext cx="1758" cy="30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c) Exactly right</a:t>
              </a:r>
            </a:p>
          </p:txBody>
        </p:sp>
      </p:grpSp>
      <p:sp>
        <p:nvSpPr>
          <p:cNvPr id="5" name="AutoShape 20"/>
          <p:cNvSpPr>
            <a:spLocks noChangeArrowheads="1"/>
          </p:cNvSpPr>
          <p:nvPr/>
        </p:nvSpPr>
        <p:spPr bwMode="auto">
          <a:xfrm>
            <a:off x="714878" y="222186"/>
            <a:ext cx="4432968" cy="132616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dirty="0">
                <a:latin typeface="+mn-lt"/>
              </a:rPr>
              <a:t>If we used the Trapezium rule with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dirty="0">
                <a:latin typeface="+mn-lt"/>
              </a:rPr>
              <a:t>2 strips, would our estimate for the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dirty="0">
                <a:latin typeface="+mn-lt"/>
              </a:rPr>
              <a:t>shaded area be</a:t>
            </a:r>
            <a:endParaRPr lang="en-US" altLang="en-US" sz="2000" dirty="0">
              <a:latin typeface="+mn-lt"/>
            </a:endParaRPr>
          </a:p>
        </p:txBody>
      </p:sp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14878" y="4389557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D4ECCF7-08DF-45F5-87D8-7C13CA51AC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4213" y="1772104"/>
            <a:ext cx="3954297" cy="2179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907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096150" y="4529295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2" name="Text Box 8"/>
            <p:cNvSpPr txBox="1">
              <a:spLocks noChangeArrowheads="1"/>
            </p:cNvSpPr>
            <p:nvPr/>
          </p:nvSpPr>
          <p:spPr bwMode="auto">
            <a:xfrm>
              <a:off x="3201" y="2710"/>
              <a:ext cx="1733" cy="30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b) 20.7</a:t>
              </a:r>
            </a:p>
          </p:txBody>
        </p:sp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096150" y="5704569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3089" name="Text Box 12"/>
            <p:cNvSpPr txBox="1">
              <a:spLocks noChangeArrowheads="1"/>
            </p:cNvSpPr>
            <p:nvPr/>
          </p:nvSpPr>
          <p:spPr bwMode="auto">
            <a:xfrm>
              <a:off x="3353" y="2807"/>
              <a:ext cx="1733" cy="30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d) 15.7</a:t>
              </a:r>
              <a:endParaRPr lang="en-GB" altLang="en-US" sz="2000" b="0" dirty="0"/>
            </a:p>
          </p:txBody>
        </p:sp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044937" y="4529297"/>
            <a:ext cx="2862039" cy="931246"/>
            <a:chOff x="3321" y="2602"/>
            <a:chExt cx="1815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3087" name="Text Box 15"/>
            <p:cNvSpPr txBox="1">
              <a:spLocks noChangeArrowheads="1"/>
            </p:cNvSpPr>
            <p:nvPr/>
          </p:nvSpPr>
          <p:spPr bwMode="auto">
            <a:xfrm>
              <a:off x="3321" y="2775"/>
              <a:ext cx="1814" cy="30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a) 5.7</a:t>
              </a:r>
            </a:p>
          </p:txBody>
        </p:sp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046514" y="5704569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4" name="Text Box 18"/>
            <p:cNvSpPr txBox="1">
              <a:spLocks noChangeArrowheads="1"/>
            </p:cNvSpPr>
            <p:nvPr/>
          </p:nvSpPr>
          <p:spPr bwMode="auto">
            <a:xfrm>
              <a:off x="3349" y="2807"/>
              <a:ext cx="1758" cy="30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c) 10.7</a:t>
              </a:r>
            </a:p>
          </p:txBody>
        </p:sp>
      </p:grpSp>
      <p:sp>
        <p:nvSpPr>
          <p:cNvPr id="5" name="AutoShape 20"/>
          <p:cNvSpPr>
            <a:spLocks noChangeArrowheads="1"/>
          </p:cNvSpPr>
          <p:nvPr/>
        </p:nvSpPr>
        <p:spPr bwMode="auto">
          <a:xfrm>
            <a:off x="714878" y="222186"/>
            <a:ext cx="4432968" cy="132616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dirty="0">
                <a:latin typeface="+mn-lt"/>
              </a:rPr>
              <a:t>If we used the Trapezium rule with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dirty="0">
                <a:latin typeface="+mn-lt"/>
              </a:rPr>
              <a:t>2 strips, what would our estimate be for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dirty="0">
                <a:latin typeface="+mn-lt"/>
              </a:rPr>
              <a:t> the shaded area?</a:t>
            </a:r>
            <a:endParaRPr lang="en-US" altLang="en-US" sz="2000" dirty="0">
              <a:latin typeface="+mn-lt"/>
            </a:endParaRPr>
          </a:p>
        </p:txBody>
      </p:sp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811135" y="5566194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D4ECCF7-08DF-45F5-87D8-7C13CA51AC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4213" y="1772104"/>
            <a:ext cx="3954297" cy="2179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653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E9FCAF2-D304-4C46-A8B7-BF1DC550C0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0D3EE17-5511-47DE-919D-01C6D6ED23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AA59B7-2E58-47CD-91DF-EC063E2AEEC8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328</TotalTime>
  <Words>112</Words>
  <Application>Microsoft Office PowerPoint</Application>
  <PresentationFormat>On-screen Show (4:3)</PresentationFormat>
  <Paragraphs>25</Paragraphs>
  <Slides>4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The trapezium rule (11.9)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66</cp:revision>
  <dcterms:created xsi:type="dcterms:W3CDTF">2020-04-22T14:47:14Z</dcterms:created>
  <dcterms:modified xsi:type="dcterms:W3CDTF">2020-12-30T11:32:11Z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