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364" r:id="rId5"/>
    <p:sldId id="365" r:id="rId6"/>
    <p:sldId id="439" r:id="rId7"/>
    <p:sldId id="44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CC0000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5.png"/><Relationship Id="rId13" Type="http://schemas.openxmlformats.org/officeDocument/2006/relationships/image" Target="../media/image540.png"/><Relationship Id="rId3" Type="http://schemas.openxmlformats.org/officeDocument/2006/relationships/image" Target="../media/image530.png"/><Relationship Id="rId7" Type="http://schemas.openxmlformats.org/officeDocument/2006/relationships/image" Target="../media/image534.png"/><Relationship Id="rId12" Type="http://schemas.openxmlformats.org/officeDocument/2006/relationships/image" Target="../media/image539.png"/><Relationship Id="rId17" Type="http://schemas.openxmlformats.org/officeDocument/2006/relationships/image" Target="../media/image544.png"/><Relationship Id="rId2" Type="http://schemas.openxmlformats.org/officeDocument/2006/relationships/image" Target="../media/image529.png"/><Relationship Id="rId16" Type="http://schemas.openxmlformats.org/officeDocument/2006/relationships/image" Target="../media/image5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3.png"/><Relationship Id="rId11" Type="http://schemas.openxmlformats.org/officeDocument/2006/relationships/image" Target="../media/image538.png"/><Relationship Id="rId5" Type="http://schemas.openxmlformats.org/officeDocument/2006/relationships/image" Target="../media/image532.png"/><Relationship Id="rId15" Type="http://schemas.openxmlformats.org/officeDocument/2006/relationships/image" Target="../media/image542.png"/><Relationship Id="rId10" Type="http://schemas.openxmlformats.org/officeDocument/2006/relationships/image" Target="../media/image537.png"/><Relationship Id="rId4" Type="http://schemas.openxmlformats.org/officeDocument/2006/relationships/image" Target="../media/image531.png"/><Relationship Id="rId9" Type="http://schemas.openxmlformats.org/officeDocument/2006/relationships/image" Target="../media/image536.png"/><Relationship Id="rId14" Type="http://schemas.openxmlformats.org/officeDocument/2006/relationships/image" Target="../media/image54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8.png"/><Relationship Id="rId3" Type="http://schemas.openxmlformats.org/officeDocument/2006/relationships/image" Target="../media/image545.png"/><Relationship Id="rId7" Type="http://schemas.openxmlformats.org/officeDocument/2006/relationships/image" Target="../media/image547.png"/><Relationship Id="rId2" Type="http://schemas.openxmlformats.org/officeDocument/2006/relationships/image" Target="../media/image53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6.png"/><Relationship Id="rId11" Type="http://schemas.openxmlformats.org/officeDocument/2006/relationships/image" Target="../media/image551.png"/><Relationship Id="rId5" Type="http://schemas.openxmlformats.org/officeDocument/2006/relationships/image" Target="../media/image534.png"/><Relationship Id="rId10" Type="http://schemas.openxmlformats.org/officeDocument/2006/relationships/image" Target="../media/image550.png"/><Relationship Id="rId4" Type="http://schemas.openxmlformats.org/officeDocument/2006/relationships/image" Target="../media/image533.png"/><Relationship Id="rId9" Type="http://schemas.openxmlformats.org/officeDocument/2006/relationships/image" Target="../media/image54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7.png"/><Relationship Id="rId3" Type="http://schemas.openxmlformats.org/officeDocument/2006/relationships/image" Target="../media/image552.png"/><Relationship Id="rId7" Type="http://schemas.openxmlformats.org/officeDocument/2006/relationships/image" Target="../media/image556.png"/><Relationship Id="rId12" Type="http://schemas.openxmlformats.org/officeDocument/2006/relationships/image" Target="../media/image561.png"/><Relationship Id="rId2" Type="http://schemas.openxmlformats.org/officeDocument/2006/relationships/image" Target="../media/image53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5.png"/><Relationship Id="rId11" Type="http://schemas.openxmlformats.org/officeDocument/2006/relationships/image" Target="../media/image560.png"/><Relationship Id="rId5" Type="http://schemas.openxmlformats.org/officeDocument/2006/relationships/image" Target="../media/image554.png"/><Relationship Id="rId10" Type="http://schemas.openxmlformats.org/officeDocument/2006/relationships/image" Target="../media/image559.png"/><Relationship Id="rId4" Type="http://schemas.openxmlformats.org/officeDocument/2006/relationships/image" Target="../media/image553.png"/><Relationship Id="rId9" Type="http://schemas.openxmlformats.org/officeDocument/2006/relationships/image" Target="../media/image5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2007" y="1970413"/>
            <a:ext cx="682430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Exercise 11H</a:t>
            </a:r>
          </a:p>
        </p:txBody>
      </p:sp>
    </p:spTree>
    <p:extLst>
      <p:ext uri="{BB962C8B-B14F-4D97-AF65-F5344CB8AC3E}">
        <p14:creationId xmlns:p14="http://schemas.microsoft.com/office/powerpoint/2010/main" val="82871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4242370" y="2090131"/>
            <a:ext cx="2241550" cy="1622425"/>
          </a:xfrm>
          <a:custGeom>
            <a:avLst/>
            <a:gdLst>
              <a:gd name="connsiteX0" fmla="*/ 0 w 2241550"/>
              <a:gd name="connsiteY0" fmla="*/ 0 h 1622425"/>
              <a:gd name="connsiteX1" fmla="*/ 6350 w 2241550"/>
              <a:gd name="connsiteY1" fmla="*/ 1619250 h 1622425"/>
              <a:gd name="connsiteX2" fmla="*/ 2241550 w 2241550"/>
              <a:gd name="connsiteY2" fmla="*/ 1622425 h 1622425"/>
              <a:gd name="connsiteX3" fmla="*/ 2235200 w 2241550"/>
              <a:gd name="connsiteY3" fmla="*/ 590550 h 1622425"/>
              <a:gd name="connsiteX4" fmla="*/ 1555750 w 2241550"/>
              <a:gd name="connsiteY4" fmla="*/ 514350 h 1622425"/>
              <a:gd name="connsiteX5" fmla="*/ 990600 w 2241550"/>
              <a:gd name="connsiteY5" fmla="*/ 409575 h 1622425"/>
              <a:gd name="connsiteX6" fmla="*/ 530225 w 2241550"/>
              <a:gd name="connsiteY6" fmla="*/ 266700 h 1622425"/>
              <a:gd name="connsiteX7" fmla="*/ 260350 w 2241550"/>
              <a:gd name="connsiteY7" fmla="*/ 149225 h 1622425"/>
              <a:gd name="connsiteX8" fmla="*/ 0 w 2241550"/>
              <a:gd name="connsiteY8" fmla="*/ 0 h 162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41550" h="1622425">
                <a:moveTo>
                  <a:pt x="0" y="0"/>
                </a:moveTo>
                <a:cubicBezTo>
                  <a:pt x="2117" y="539750"/>
                  <a:pt x="4233" y="1079500"/>
                  <a:pt x="6350" y="1619250"/>
                </a:cubicBezTo>
                <a:lnTo>
                  <a:pt x="2241550" y="1622425"/>
                </a:lnTo>
                <a:cubicBezTo>
                  <a:pt x="2239433" y="1278467"/>
                  <a:pt x="2237317" y="934508"/>
                  <a:pt x="2235200" y="590550"/>
                </a:cubicBezTo>
                <a:lnTo>
                  <a:pt x="1555750" y="514350"/>
                </a:lnTo>
                <a:lnTo>
                  <a:pt x="990600" y="409575"/>
                </a:lnTo>
                <a:lnTo>
                  <a:pt x="530225" y="266700"/>
                </a:lnTo>
                <a:lnTo>
                  <a:pt x="260350" y="149225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any of the integration methods you have learned in order to find areas under or between curves (as in Year 12)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part of the curve: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4+3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is bounded by the curve, the x-axis, and the lines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shown. Use integration to find the area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766" r="-3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V="1">
            <a:off x="5470177" y="2490702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 rot="10800000">
            <a:off x="4030017" y="762510"/>
            <a:ext cx="6408712" cy="1944216"/>
          </a:xfrm>
          <a:prstGeom prst="arc">
            <a:avLst>
              <a:gd name="adj1" fmla="val 18035218"/>
              <a:gd name="adj2" fmla="val 2119952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246041" y="1266566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30017" y="3714838"/>
                <a:ext cx="3817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0017" y="3714838"/>
                <a:ext cx="38173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62265" y="3714838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265" y="3714838"/>
                <a:ext cx="43204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6478289" y="2706726"/>
            <a:ext cx="0" cy="100811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86001" y="1842630"/>
                <a:ext cx="432048" cy="40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1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001" y="1842630"/>
                <a:ext cx="432048" cy="4092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30017" y="1050542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0017" y="1050542"/>
                <a:ext cx="216024" cy="307777"/>
              </a:xfrm>
              <a:prstGeom prst="rect">
                <a:avLst/>
              </a:prstGeom>
              <a:blipFill>
                <a:blip r:embed="rId6"/>
                <a:stretch>
                  <a:fillRect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22305" y="3570822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305" y="3570822"/>
                <a:ext cx="216024" cy="307777"/>
              </a:xfrm>
              <a:prstGeom prst="rect">
                <a:avLst/>
              </a:prstGeom>
              <a:blipFill>
                <a:blip r:embed="rId7"/>
                <a:stretch>
                  <a:fillRect r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182145" y="2922750"/>
                <a:ext cx="3917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145" y="2922750"/>
                <a:ext cx="39177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006985" y="3957492"/>
                <a:ext cx="1428340" cy="594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4+3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985" y="3957492"/>
                <a:ext cx="1428340" cy="59445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790961" y="4553313"/>
                <a:ext cx="1920719" cy="5757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4+3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961" y="4553313"/>
                <a:ext cx="1920719" cy="5757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816742" y="692696"/>
                <a:ext cx="971356" cy="404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4+3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742" y="692696"/>
                <a:ext cx="971356" cy="4042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600718" y="1196752"/>
                <a:ext cx="1442126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4+3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718" y="1196752"/>
                <a:ext cx="1442126" cy="495649"/>
              </a:xfrm>
              <a:prstGeom prst="rect">
                <a:avLst/>
              </a:prstGeom>
              <a:blipFill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384694" y="1772816"/>
                <a:ext cx="1451809" cy="4956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4+3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694" y="1772816"/>
                <a:ext cx="1451809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808378" y="5131716"/>
                <a:ext cx="1469248" cy="4842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4+3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378" y="5131716"/>
                <a:ext cx="1469248" cy="48423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3790961" y="5710119"/>
                <a:ext cx="2958310" cy="4147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4+3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(4)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4+3(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961" y="5710119"/>
                <a:ext cx="2958310" cy="414729"/>
              </a:xfrm>
              <a:prstGeom prst="rect">
                <a:avLst/>
              </a:prstGeom>
              <a:blipFill>
                <a:blip r:embed="rId1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519153" y="4317532"/>
            <a:ext cx="245921" cy="550559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541249" y="4409297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as a power</a:t>
            </a:r>
          </a:p>
        </p:txBody>
      </p:sp>
      <p:sp>
        <p:nvSpPr>
          <p:cNvPr id="31" name="Arc 30"/>
          <p:cNvSpPr/>
          <p:nvPr/>
        </p:nvSpPr>
        <p:spPr>
          <a:xfrm>
            <a:off x="5447145" y="4895935"/>
            <a:ext cx="265678" cy="546922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6527264" y="5480708"/>
            <a:ext cx="300255" cy="467246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12784" y="4861101"/>
                <a:ext cx="2736304" cy="5292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Integrate (see what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4+3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would differentiate to first…)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784" y="4861101"/>
                <a:ext cx="2736304" cy="529247"/>
              </a:xfrm>
              <a:prstGeom prst="rect">
                <a:avLst/>
              </a:prstGeom>
              <a:blipFill>
                <a:blip r:embed="rId16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7824854" y="980728"/>
            <a:ext cx="288032" cy="469776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824854" y="1484784"/>
            <a:ext cx="288032" cy="469776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968870" y="83671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Differentiate using the chain rule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919864" y="1556792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932023" y="2507973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This gives us the integral below, but 6 times too small</a:t>
            </a:r>
          </a:p>
          <a:p>
            <a:pPr algn="ctr"/>
            <a:endParaRPr lang="en-US" sz="1200" dirty="0">
              <a:solidFill>
                <a:srgbClr val="0000FF"/>
              </a:solidFill>
              <a:latin typeface="Comic Sans MS" pitchFamily="66" charset="0"/>
            </a:endParaRPr>
          </a:p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  <a:sym typeface="Wingdings" panose="05000000000000000000" pitchFamily="2" charset="2"/>
              </a:rPr>
              <a:t> So the original guess needs to be multiplied by 6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328160" y="4641669"/>
            <a:ext cx="983677" cy="3436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6675118" y="1798320"/>
            <a:ext cx="1014551" cy="4484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914604" y="722812"/>
            <a:ext cx="818607" cy="3657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4132216" y="5225143"/>
            <a:ext cx="927465" cy="3483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657962" y="5448929"/>
            <a:ext cx="1615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values and subtract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3795313" y="6280530"/>
                <a:ext cx="16672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𝑠𝑞𝑢𝑎𝑟𝑒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𝑢𝑛𝑖𝑡𝑠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313" y="6280530"/>
                <a:ext cx="1667251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6479366" y="5955325"/>
            <a:ext cx="300255" cy="467246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697150" y="6045466"/>
            <a:ext cx="992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12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24" grpId="0"/>
      <p:bldP spid="24" grpId="1"/>
      <p:bldP spid="25" grpId="0"/>
      <p:bldP spid="25" grpId="1"/>
      <p:bldP spid="26" grpId="0"/>
      <p:bldP spid="26" grpId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 animBg="1"/>
      <p:bldP spid="34" grpId="1" animBg="1"/>
      <p:bldP spid="35" grpId="0" animBg="1"/>
      <p:bldP spid="35" grpId="1" animBg="1"/>
      <p:bldP spid="36" grpId="0"/>
      <p:bldP spid="36" grpId="1"/>
      <p:bldP spid="37" grpId="0"/>
      <p:bldP spid="37" grpId="1"/>
      <p:bldP spid="38" grpId="0" build="allAtOnce"/>
      <p:bldP spid="39" grpId="0" animBg="1"/>
      <p:bldP spid="39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/>
      <p:bldP spid="47" grpId="0"/>
      <p:bldP spid="48" grpId="0" animBg="1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4254500" y="1704975"/>
            <a:ext cx="2232025" cy="2000250"/>
          </a:xfrm>
          <a:custGeom>
            <a:avLst/>
            <a:gdLst>
              <a:gd name="connsiteX0" fmla="*/ 0 w 2232025"/>
              <a:gd name="connsiteY0" fmla="*/ 1987550 h 2000250"/>
              <a:gd name="connsiteX1" fmla="*/ 196850 w 2232025"/>
              <a:gd name="connsiteY1" fmla="*/ 1473200 h 2000250"/>
              <a:gd name="connsiteX2" fmla="*/ 361950 w 2232025"/>
              <a:gd name="connsiteY2" fmla="*/ 1054100 h 2000250"/>
              <a:gd name="connsiteX3" fmla="*/ 514350 w 2232025"/>
              <a:gd name="connsiteY3" fmla="*/ 733425 h 2000250"/>
              <a:gd name="connsiteX4" fmla="*/ 638175 w 2232025"/>
              <a:gd name="connsiteY4" fmla="*/ 473075 h 2000250"/>
              <a:gd name="connsiteX5" fmla="*/ 812800 w 2232025"/>
              <a:gd name="connsiteY5" fmla="*/ 206375 h 2000250"/>
              <a:gd name="connsiteX6" fmla="*/ 939800 w 2232025"/>
              <a:gd name="connsiteY6" fmla="*/ 69850 h 2000250"/>
              <a:gd name="connsiteX7" fmla="*/ 1031875 w 2232025"/>
              <a:gd name="connsiteY7" fmla="*/ 15875 h 2000250"/>
              <a:gd name="connsiteX8" fmla="*/ 1092200 w 2232025"/>
              <a:gd name="connsiteY8" fmla="*/ 3175 h 2000250"/>
              <a:gd name="connsiteX9" fmla="*/ 1174750 w 2232025"/>
              <a:gd name="connsiteY9" fmla="*/ 0 h 2000250"/>
              <a:gd name="connsiteX10" fmla="*/ 1241425 w 2232025"/>
              <a:gd name="connsiteY10" fmla="*/ 41275 h 2000250"/>
              <a:gd name="connsiteX11" fmla="*/ 1333500 w 2232025"/>
              <a:gd name="connsiteY11" fmla="*/ 101600 h 2000250"/>
              <a:gd name="connsiteX12" fmla="*/ 1428750 w 2232025"/>
              <a:gd name="connsiteY12" fmla="*/ 203200 h 2000250"/>
              <a:gd name="connsiteX13" fmla="*/ 1555750 w 2232025"/>
              <a:gd name="connsiteY13" fmla="*/ 396875 h 2000250"/>
              <a:gd name="connsiteX14" fmla="*/ 1682750 w 2232025"/>
              <a:gd name="connsiteY14" fmla="*/ 647700 h 2000250"/>
              <a:gd name="connsiteX15" fmla="*/ 1984375 w 2232025"/>
              <a:gd name="connsiteY15" fmla="*/ 1327150 h 2000250"/>
              <a:gd name="connsiteX16" fmla="*/ 2120900 w 2232025"/>
              <a:gd name="connsiteY16" fmla="*/ 1698625 h 2000250"/>
              <a:gd name="connsiteX17" fmla="*/ 2232025 w 2232025"/>
              <a:gd name="connsiteY17" fmla="*/ 2000250 h 2000250"/>
              <a:gd name="connsiteX18" fmla="*/ 2025650 w 2232025"/>
              <a:gd name="connsiteY18" fmla="*/ 1974850 h 2000250"/>
              <a:gd name="connsiteX19" fmla="*/ 1806575 w 2232025"/>
              <a:gd name="connsiteY19" fmla="*/ 1920875 h 2000250"/>
              <a:gd name="connsiteX20" fmla="*/ 1622425 w 2232025"/>
              <a:gd name="connsiteY20" fmla="*/ 1854200 h 2000250"/>
              <a:gd name="connsiteX21" fmla="*/ 1419225 w 2232025"/>
              <a:gd name="connsiteY21" fmla="*/ 1758950 h 2000250"/>
              <a:gd name="connsiteX22" fmla="*/ 1244600 w 2232025"/>
              <a:gd name="connsiteY22" fmla="*/ 1631950 h 2000250"/>
              <a:gd name="connsiteX23" fmla="*/ 1089025 w 2232025"/>
              <a:gd name="connsiteY23" fmla="*/ 1520825 h 2000250"/>
              <a:gd name="connsiteX24" fmla="*/ 917575 w 2232025"/>
              <a:gd name="connsiteY24" fmla="*/ 1416050 h 2000250"/>
              <a:gd name="connsiteX25" fmla="*/ 765175 w 2232025"/>
              <a:gd name="connsiteY25" fmla="*/ 1362075 h 2000250"/>
              <a:gd name="connsiteX26" fmla="*/ 628650 w 2232025"/>
              <a:gd name="connsiteY26" fmla="*/ 1362075 h 2000250"/>
              <a:gd name="connsiteX27" fmla="*/ 488950 w 2232025"/>
              <a:gd name="connsiteY27" fmla="*/ 1422400 h 2000250"/>
              <a:gd name="connsiteX28" fmla="*/ 352425 w 2232025"/>
              <a:gd name="connsiteY28" fmla="*/ 1533525 h 2000250"/>
              <a:gd name="connsiteX29" fmla="*/ 238125 w 2232025"/>
              <a:gd name="connsiteY29" fmla="*/ 1676400 h 2000250"/>
              <a:gd name="connsiteX30" fmla="*/ 107950 w 2232025"/>
              <a:gd name="connsiteY30" fmla="*/ 1844675 h 2000250"/>
              <a:gd name="connsiteX31" fmla="*/ 0 w 2232025"/>
              <a:gd name="connsiteY31" fmla="*/ 1987550 h 20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232025" h="2000250">
                <a:moveTo>
                  <a:pt x="0" y="1987550"/>
                </a:moveTo>
                <a:lnTo>
                  <a:pt x="196850" y="1473200"/>
                </a:lnTo>
                <a:lnTo>
                  <a:pt x="361950" y="1054100"/>
                </a:lnTo>
                <a:lnTo>
                  <a:pt x="514350" y="733425"/>
                </a:lnTo>
                <a:lnTo>
                  <a:pt x="638175" y="473075"/>
                </a:lnTo>
                <a:lnTo>
                  <a:pt x="812800" y="206375"/>
                </a:lnTo>
                <a:lnTo>
                  <a:pt x="939800" y="69850"/>
                </a:lnTo>
                <a:lnTo>
                  <a:pt x="1031875" y="15875"/>
                </a:lnTo>
                <a:lnTo>
                  <a:pt x="1092200" y="3175"/>
                </a:lnTo>
                <a:lnTo>
                  <a:pt x="1174750" y="0"/>
                </a:lnTo>
                <a:lnTo>
                  <a:pt x="1241425" y="41275"/>
                </a:lnTo>
                <a:lnTo>
                  <a:pt x="1333500" y="101600"/>
                </a:lnTo>
                <a:lnTo>
                  <a:pt x="1428750" y="203200"/>
                </a:lnTo>
                <a:lnTo>
                  <a:pt x="1555750" y="396875"/>
                </a:lnTo>
                <a:lnTo>
                  <a:pt x="1682750" y="647700"/>
                </a:lnTo>
                <a:lnTo>
                  <a:pt x="1984375" y="1327150"/>
                </a:lnTo>
                <a:lnTo>
                  <a:pt x="2120900" y="1698625"/>
                </a:lnTo>
                <a:lnTo>
                  <a:pt x="2232025" y="2000250"/>
                </a:lnTo>
                <a:lnTo>
                  <a:pt x="2025650" y="1974850"/>
                </a:lnTo>
                <a:lnTo>
                  <a:pt x="1806575" y="1920875"/>
                </a:lnTo>
                <a:lnTo>
                  <a:pt x="1622425" y="1854200"/>
                </a:lnTo>
                <a:lnTo>
                  <a:pt x="1419225" y="1758950"/>
                </a:lnTo>
                <a:lnTo>
                  <a:pt x="1244600" y="1631950"/>
                </a:lnTo>
                <a:lnTo>
                  <a:pt x="1089025" y="1520825"/>
                </a:lnTo>
                <a:lnTo>
                  <a:pt x="917575" y="1416050"/>
                </a:lnTo>
                <a:lnTo>
                  <a:pt x="765175" y="1362075"/>
                </a:lnTo>
                <a:lnTo>
                  <a:pt x="628650" y="1362075"/>
                </a:lnTo>
                <a:lnTo>
                  <a:pt x="488950" y="1422400"/>
                </a:lnTo>
                <a:lnTo>
                  <a:pt x="352425" y="1533525"/>
                </a:lnTo>
                <a:lnTo>
                  <a:pt x="238125" y="1676400"/>
                </a:lnTo>
                <a:lnTo>
                  <a:pt x="107950" y="1844675"/>
                </a:lnTo>
                <a:lnTo>
                  <a:pt x="0" y="1987550"/>
                </a:lnTo>
                <a:close/>
              </a:path>
            </a:pathLst>
          </a:custGeom>
          <a:solidFill>
            <a:srgbClr val="FFC0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any of the integration methods you have learned in order to find areas under or between curves (as in Year 12)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part of the curves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where: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is bounded by the two curves. Use integration to find the area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0017" y="3714838"/>
                <a:ext cx="3817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0017" y="3714838"/>
                <a:ext cx="381738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62265" y="3714838"/>
                <a:ext cx="432048" cy="406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265" y="3714838"/>
                <a:ext cx="432048" cy="406073"/>
              </a:xfrm>
              <a:prstGeom prst="rect">
                <a:avLst/>
              </a:prstGeom>
              <a:blipFill>
                <a:blip r:embed="rId3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30017" y="1050542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0017" y="1050542"/>
                <a:ext cx="216024" cy="307777"/>
              </a:xfrm>
              <a:prstGeom prst="rect">
                <a:avLst/>
              </a:prstGeom>
              <a:blipFill>
                <a:blip r:embed="rId4"/>
                <a:stretch>
                  <a:fillRect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622305" y="3570822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305" y="3570822"/>
                <a:ext cx="216024" cy="307777"/>
              </a:xfrm>
              <a:prstGeom prst="rect">
                <a:avLst/>
              </a:prstGeom>
              <a:blipFill>
                <a:blip r:embed="rId5"/>
                <a:stretch>
                  <a:fillRect r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eform 2"/>
          <p:cNvSpPr/>
          <p:nvPr/>
        </p:nvSpPr>
        <p:spPr>
          <a:xfrm>
            <a:off x="4249783" y="1706880"/>
            <a:ext cx="2238103" cy="2002971"/>
          </a:xfrm>
          <a:custGeom>
            <a:avLst/>
            <a:gdLst>
              <a:gd name="connsiteX0" fmla="*/ 0 w 2508068"/>
              <a:gd name="connsiteY0" fmla="*/ 2002971 h 2002971"/>
              <a:gd name="connsiteX1" fmla="*/ 1262743 w 2508068"/>
              <a:gd name="connsiteY1" fmla="*/ 0 h 2002971"/>
              <a:gd name="connsiteX2" fmla="*/ 2508068 w 2508068"/>
              <a:gd name="connsiteY2" fmla="*/ 2002971 h 2002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08068" h="2002971">
                <a:moveTo>
                  <a:pt x="0" y="2002971"/>
                </a:moveTo>
                <a:cubicBezTo>
                  <a:pt x="422366" y="1001485"/>
                  <a:pt x="844732" y="0"/>
                  <a:pt x="1262743" y="0"/>
                </a:cubicBezTo>
                <a:cubicBezTo>
                  <a:pt x="1680754" y="0"/>
                  <a:pt x="2094411" y="1001485"/>
                  <a:pt x="2508068" y="2002971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15306" y="158559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306" y="1585592"/>
                <a:ext cx="43204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eeform 3"/>
          <p:cNvSpPr/>
          <p:nvPr/>
        </p:nvSpPr>
        <p:spPr>
          <a:xfrm>
            <a:off x="4249783" y="3064083"/>
            <a:ext cx="2238103" cy="654477"/>
          </a:xfrm>
          <a:custGeom>
            <a:avLst/>
            <a:gdLst>
              <a:gd name="connsiteX0" fmla="*/ 0 w 2238103"/>
              <a:gd name="connsiteY0" fmla="*/ 654477 h 654477"/>
              <a:gd name="connsiteX1" fmla="*/ 679268 w 2238103"/>
              <a:gd name="connsiteY1" fmla="*/ 1334 h 654477"/>
              <a:gd name="connsiteX2" fmla="*/ 1593668 w 2238103"/>
              <a:gd name="connsiteY2" fmla="*/ 489014 h 654477"/>
              <a:gd name="connsiteX3" fmla="*/ 2238103 w 2238103"/>
              <a:gd name="connsiteY3" fmla="*/ 645768 h 654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8103" h="654477">
                <a:moveTo>
                  <a:pt x="0" y="654477"/>
                </a:moveTo>
                <a:cubicBezTo>
                  <a:pt x="206828" y="341694"/>
                  <a:pt x="413657" y="28911"/>
                  <a:pt x="679268" y="1334"/>
                </a:cubicBezTo>
                <a:cubicBezTo>
                  <a:pt x="944879" y="-26243"/>
                  <a:pt x="1333862" y="381608"/>
                  <a:pt x="1593668" y="489014"/>
                </a:cubicBezTo>
                <a:cubicBezTo>
                  <a:pt x="1853474" y="596420"/>
                  <a:pt x="2045788" y="621094"/>
                  <a:pt x="2238103" y="64576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174525" y="2381730"/>
                <a:ext cx="3917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525" y="2381730"/>
                <a:ext cx="39177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4246041" y="1266566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5400000" flipV="1">
            <a:off x="5470177" y="2490702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33060" y="1501140"/>
                <a:ext cx="62953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060" y="1501140"/>
                <a:ext cx="629531" cy="184666"/>
              </a:xfrm>
              <a:prstGeom prst="rect">
                <a:avLst/>
              </a:prstGeom>
              <a:blipFill>
                <a:blip r:embed="rId8"/>
                <a:stretch>
                  <a:fillRect l="-5769" t="-3226" r="-7692" b="-35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06340" y="3390900"/>
                <a:ext cx="63729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340" y="3390900"/>
                <a:ext cx="637290" cy="184666"/>
              </a:xfrm>
              <a:prstGeom prst="rect">
                <a:avLst/>
              </a:prstGeom>
              <a:blipFill>
                <a:blip r:embed="rId9"/>
                <a:stretch>
                  <a:fillRect l="-5714" t="-3226" r="-8571" b="-35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829050" y="4114800"/>
            <a:ext cx="5143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find the area between two curves, you can subtract the ‘lower’ curve from the higher curve (as long as the curves do not intersect between the limits)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24325" y="4905375"/>
                <a:ext cx="1631665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325" y="4905375"/>
                <a:ext cx="1631665" cy="5421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24300" y="5581650"/>
                <a:ext cx="2340641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300" y="5581650"/>
                <a:ext cx="2340641" cy="5421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6174840" y="5229225"/>
            <a:ext cx="273586" cy="633004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429362" y="5344154"/>
            <a:ext cx="1615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functions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00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1" grpId="0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any of the integration methods you have learned in order to find areas under or between curves (as in Year 12)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part of the curves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where: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is bounded by the two curves. Use integration to find the area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43350" y="1381125"/>
                <a:ext cx="2340641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1381125"/>
                <a:ext cx="2340641" cy="5421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4641315" y="5000625"/>
            <a:ext cx="273585" cy="542925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4886312" y="5125079"/>
            <a:ext cx="1371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10050" y="4848225"/>
                <a:ext cx="50398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050" y="4848225"/>
                <a:ext cx="503984" cy="215444"/>
              </a:xfrm>
              <a:prstGeom prst="rect">
                <a:avLst/>
              </a:prstGeom>
              <a:blipFill>
                <a:blip r:embed="rId4"/>
                <a:stretch>
                  <a:fillRect l="-7317" r="-6098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71925" y="5400675"/>
                <a:ext cx="71718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925" y="5400675"/>
                <a:ext cx="717184" cy="215444"/>
              </a:xfrm>
              <a:prstGeom prst="rect">
                <a:avLst/>
              </a:prstGeom>
              <a:blipFill>
                <a:blip r:embed="rId5"/>
                <a:stretch>
                  <a:fillRect l="-855" r="-4274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762362" y="5753729"/>
                <a:ext cx="24669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we need to divide the original guess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362" y="5753729"/>
                <a:ext cx="2466988" cy="523220"/>
              </a:xfrm>
              <a:prstGeom prst="rect">
                <a:avLst/>
              </a:prstGeom>
              <a:blipFill>
                <a:blip r:embed="rId6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7413090" y="5000625"/>
            <a:ext cx="273585" cy="542925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658087" y="5125079"/>
            <a:ext cx="1371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81800" y="4848225"/>
                <a:ext cx="49584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848225"/>
                <a:ext cx="495841" cy="215444"/>
              </a:xfrm>
              <a:prstGeom prst="rect">
                <a:avLst/>
              </a:prstGeom>
              <a:blipFill>
                <a:blip r:embed="rId7"/>
                <a:stretch>
                  <a:fillRect l="-4938" r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543675" y="5400675"/>
                <a:ext cx="9334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3675" y="5400675"/>
                <a:ext cx="933461" cy="215444"/>
              </a:xfrm>
              <a:prstGeom prst="rect">
                <a:avLst/>
              </a:prstGeom>
              <a:blipFill>
                <a:blip r:embed="rId8"/>
                <a:stretch>
                  <a:fillRect l="-3896" r="-259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334112" y="5753729"/>
                <a:ext cx="24669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we need to divide the original guess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112" y="5753729"/>
                <a:ext cx="2466988" cy="523220"/>
              </a:xfrm>
              <a:prstGeom prst="rect">
                <a:avLst/>
              </a:prstGeom>
              <a:blipFill>
                <a:blip r:embed="rId9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43350" y="2038350"/>
                <a:ext cx="2014846" cy="5402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2038350"/>
                <a:ext cx="2014846" cy="54021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24300" y="2781300"/>
                <a:ext cx="468416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2(0)+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300" y="2781300"/>
                <a:ext cx="4684167" cy="4840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43350" y="3495675"/>
                <a:ext cx="323999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3495675"/>
                <a:ext cx="323999" cy="404726"/>
              </a:xfrm>
              <a:prstGeom prst="rect">
                <a:avLst/>
              </a:prstGeom>
              <a:blipFill>
                <a:blip r:embed="rId12"/>
                <a:stretch>
                  <a:fillRect l="-5660" r="-11321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251040" y="1733550"/>
            <a:ext cx="273585" cy="657225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305537" y="1648454"/>
            <a:ext cx="22860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each term separately using the patterns below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Arc 36"/>
          <p:cNvSpPr/>
          <p:nvPr/>
        </p:nvSpPr>
        <p:spPr>
          <a:xfrm>
            <a:off x="8432265" y="2324100"/>
            <a:ext cx="273585" cy="657225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8432265" y="3028950"/>
            <a:ext cx="273585" cy="657225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8391513" y="1838954"/>
            <a:ext cx="847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limits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181962" y="3677279"/>
            <a:ext cx="962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413886" y="1584144"/>
            <a:ext cx="529590" cy="1970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975736" y="5365569"/>
            <a:ext cx="729614" cy="2637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099685" y="1555569"/>
            <a:ext cx="815339" cy="2541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509385" y="5375094"/>
            <a:ext cx="967740" cy="2541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9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" grpId="0"/>
      <p:bldP spid="25" grpId="0"/>
      <p:bldP spid="26" grpId="0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CFB7A3-058A-47E4-97E3-292F48EEBB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6FC069-3D92-4593-9C83-ED3002EDD2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B54FB6-CB3A-4105-BB4F-529014C51EC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3120</TotalTime>
  <Words>796</Words>
  <Application>Microsoft Office PowerPoint</Application>
  <PresentationFormat>On-screen Show (4:3)</PresentationFormat>
  <Paragraphs>85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Comic Sans MS</vt:lpstr>
      <vt:lpstr>Pagoda SF</vt:lpstr>
      <vt:lpstr>Wingdings</vt:lpstr>
      <vt:lpstr>Office Theme</vt:lpstr>
      <vt:lpstr>PowerPoint Presentation</vt:lpstr>
      <vt:lpstr>Integration</vt:lpstr>
      <vt:lpstr>Integration</vt:lpstr>
      <vt:lpstr>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780</cp:revision>
  <dcterms:created xsi:type="dcterms:W3CDTF">2018-04-30T00:32:33Z</dcterms:created>
  <dcterms:modified xsi:type="dcterms:W3CDTF">2020-12-15T06:36:34Z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