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362" r:id="rId5"/>
    <p:sldId id="424" r:id="rId6"/>
    <p:sldId id="425" r:id="rId7"/>
    <p:sldId id="426" r:id="rId8"/>
    <p:sldId id="427" r:id="rId9"/>
    <p:sldId id="42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937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975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20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82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51DE0-A4AE-4B84-8828-4C49145A34F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55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0.png"/><Relationship Id="rId13" Type="http://schemas.openxmlformats.org/officeDocument/2006/relationships/image" Target="../media/image1440.png"/><Relationship Id="rId18" Type="http://schemas.openxmlformats.org/officeDocument/2006/relationships/image" Target="../media/image1490.png"/><Relationship Id="rId3" Type="http://schemas.openxmlformats.org/officeDocument/2006/relationships/image" Target="../media/image515.png"/><Relationship Id="rId7" Type="http://schemas.openxmlformats.org/officeDocument/2006/relationships/image" Target="../media/image1380.png"/><Relationship Id="rId12" Type="http://schemas.openxmlformats.org/officeDocument/2006/relationships/image" Target="../media/image1430.png"/><Relationship Id="rId17" Type="http://schemas.openxmlformats.org/officeDocument/2006/relationships/image" Target="../media/image148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70.png"/><Relationship Id="rId20" Type="http://schemas.openxmlformats.org/officeDocument/2006/relationships/image" Target="../media/image5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0.png"/><Relationship Id="rId11" Type="http://schemas.openxmlformats.org/officeDocument/2006/relationships/image" Target="../media/image1420.png"/><Relationship Id="rId5" Type="http://schemas.openxmlformats.org/officeDocument/2006/relationships/image" Target="../media/image1360.png"/><Relationship Id="rId15" Type="http://schemas.openxmlformats.org/officeDocument/2006/relationships/image" Target="../media/image1460.png"/><Relationship Id="rId10" Type="http://schemas.openxmlformats.org/officeDocument/2006/relationships/image" Target="../media/image1410.png"/><Relationship Id="rId19" Type="http://schemas.openxmlformats.org/officeDocument/2006/relationships/image" Target="../media/image1500.png"/><Relationship Id="rId4" Type="http://schemas.openxmlformats.org/officeDocument/2006/relationships/image" Target="../media/image1350.png"/><Relationship Id="rId9" Type="http://schemas.openxmlformats.org/officeDocument/2006/relationships/image" Target="../media/image1400.png"/><Relationship Id="rId14" Type="http://schemas.openxmlformats.org/officeDocument/2006/relationships/image" Target="../media/image145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0.png"/><Relationship Id="rId13" Type="http://schemas.openxmlformats.org/officeDocument/2006/relationships/image" Target="../media/image516.png"/><Relationship Id="rId3" Type="http://schemas.openxmlformats.org/officeDocument/2006/relationships/image" Target="../media/image515.png"/><Relationship Id="rId12" Type="http://schemas.openxmlformats.org/officeDocument/2006/relationships/image" Target="../media/image5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9.png"/><Relationship Id="rId11" Type="http://schemas.openxmlformats.org/officeDocument/2006/relationships/image" Target="../media/image520.png"/><Relationship Id="rId5" Type="http://schemas.openxmlformats.org/officeDocument/2006/relationships/image" Target="../media/image518.png"/><Relationship Id="rId10" Type="http://schemas.openxmlformats.org/officeDocument/2006/relationships/image" Target="../media/image1570.png"/><Relationship Id="rId4" Type="http://schemas.openxmlformats.org/officeDocument/2006/relationships/image" Target="../media/image517.png"/><Relationship Id="rId9" Type="http://schemas.openxmlformats.org/officeDocument/2006/relationships/image" Target="../media/image156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0.png"/><Relationship Id="rId13" Type="http://schemas.openxmlformats.org/officeDocument/2006/relationships/image" Target="../media/image1700.png"/><Relationship Id="rId3" Type="http://schemas.openxmlformats.org/officeDocument/2006/relationships/image" Target="../media/image522.png"/><Relationship Id="rId7" Type="http://schemas.openxmlformats.org/officeDocument/2006/relationships/image" Target="../media/image1640.png"/><Relationship Id="rId12" Type="http://schemas.openxmlformats.org/officeDocument/2006/relationships/image" Target="../media/image169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0.png"/><Relationship Id="rId11" Type="http://schemas.openxmlformats.org/officeDocument/2006/relationships/image" Target="../media/image1680.png"/><Relationship Id="rId5" Type="http://schemas.openxmlformats.org/officeDocument/2006/relationships/image" Target="../media/image1620.png"/><Relationship Id="rId15" Type="http://schemas.openxmlformats.org/officeDocument/2006/relationships/image" Target="../media/image1720.png"/><Relationship Id="rId10" Type="http://schemas.openxmlformats.org/officeDocument/2006/relationships/image" Target="../media/image1670.png"/><Relationship Id="rId4" Type="http://schemas.openxmlformats.org/officeDocument/2006/relationships/image" Target="../media/image1610.png"/><Relationship Id="rId9" Type="http://schemas.openxmlformats.org/officeDocument/2006/relationships/image" Target="../media/image1660.png"/><Relationship Id="rId14" Type="http://schemas.openxmlformats.org/officeDocument/2006/relationships/image" Target="../media/image17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0.png"/><Relationship Id="rId13" Type="http://schemas.openxmlformats.org/officeDocument/2006/relationships/image" Target="../media/image1810.png"/><Relationship Id="rId3" Type="http://schemas.openxmlformats.org/officeDocument/2006/relationships/image" Target="../media/image522.png"/><Relationship Id="rId7" Type="http://schemas.openxmlformats.org/officeDocument/2006/relationships/image" Target="../media/image1750.png"/><Relationship Id="rId12" Type="http://schemas.openxmlformats.org/officeDocument/2006/relationships/image" Target="../media/image1800.png"/><Relationship Id="rId17" Type="http://schemas.openxmlformats.org/officeDocument/2006/relationships/image" Target="../media/image185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40.png"/><Relationship Id="rId11" Type="http://schemas.openxmlformats.org/officeDocument/2006/relationships/image" Target="../media/image1790.png"/><Relationship Id="rId5" Type="http://schemas.openxmlformats.org/officeDocument/2006/relationships/image" Target="../media/image1700.png"/><Relationship Id="rId15" Type="http://schemas.openxmlformats.org/officeDocument/2006/relationships/image" Target="../media/image1830.png"/><Relationship Id="rId10" Type="http://schemas.openxmlformats.org/officeDocument/2006/relationships/image" Target="../media/image1780.png"/><Relationship Id="rId4" Type="http://schemas.openxmlformats.org/officeDocument/2006/relationships/image" Target="../media/image1690.png"/><Relationship Id="rId9" Type="http://schemas.openxmlformats.org/officeDocument/2006/relationships/image" Target="../media/image1770.png"/><Relationship Id="rId14" Type="http://schemas.openxmlformats.org/officeDocument/2006/relationships/image" Target="../media/image18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5.png"/><Relationship Id="rId13" Type="http://schemas.openxmlformats.org/officeDocument/2006/relationships/image" Target="../media/image1950.png"/><Relationship Id="rId3" Type="http://schemas.openxmlformats.org/officeDocument/2006/relationships/image" Target="../media/image522.png"/><Relationship Id="rId7" Type="http://schemas.openxmlformats.org/officeDocument/2006/relationships/image" Target="../media/image524.png"/><Relationship Id="rId12" Type="http://schemas.openxmlformats.org/officeDocument/2006/relationships/image" Target="../media/image19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3.png"/><Relationship Id="rId11" Type="http://schemas.openxmlformats.org/officeDocument/2006/relationships/image" Target="../media/image1930.png"/><Relationship Id="rId5" Type="http://schemas.openxmlformats.org/officeDocument/2006/relationships/image" Target="../media/image1870.png"/><Relationship Id="rId15" Type="http://schemas.openxmlformats.org/officeDocument/2006/relationships/image" Target="../media/image528.png"/><Relationship Id="rId10" Type="http://schemas.openxmlformats.org/officeDocument/2006/relationships/image" Target="../media/image1920.png"/><Relationship Id="rId4" Type="http://schemas.openxmlformats.org/officeDocument/2006/relationships/image" Target="../media/image1860.png"/><Relationship Id="rId9" Type="http://schemas.openxmlformats.org/officeDocument/2006/relationships/image" Target="../media/image526.png"/><Relationship Id="rId14" Type="http://schemas.openxmlformats.org/officeDocument/2006/relationships/image" Target="../media/image5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11G</a:t>
            </a:r>
          </a:p>
        </p:txBody>
      </p:sp>
    </p:spTree>
    <p:extLst>
      <p:ext uri="{BB962C8B-B14F-4D97-AF65-F5344CB8AC3E}">
        <p14:creationId xmlns:p14="http://schemas.microsoft.com/office/powerpoint/2010/main" val="2683318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partial fractions to integrate expressions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allows you to split a fraction up – it can sometimes be recombined after integration…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4114800"/>
                <a:ext cx="1986891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986891" cy="7382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29000" y="1447800"/>
                <a:ext cx="1350562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447800"/>
                <a:ext cx="1350562" cy="539635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48200" y="1447800"/>
                <a:ext cx="1829667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447800"/>
                <a:ext cx="1829667" cy="535275"/>
              </a:xfrm>
              <a:prstGeom prst="rect">
                <a:avLst/>
              </a:prstGeom>
              <a:blipFill rotWithShape="1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2057400"/>
                <a:ext cx="2955489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057400"/>
                <a:ext cx="2955489" cy="540917"/>
              </a:xfrm>
              <a:prstGeom prst="rect">
                <a:avLst/>
              </a:prstGeom>
              <a:blipFill rotWithShape="1"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29000" y="2057400"/>
                <a:ext cx="1350562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057400"/>
                <a:ext cx="1350562" cy="539635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667000"/>
                <a:ext cx="2070182" cy="548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667000"/>
                <a:ext cx="2070182" cy="548676"/>
              </a:xfrm>
              <a:prstGeom prst="rect">
                <a:avLst/>
              </a:prstGeom>
              <a:blipFill rotWithShape="1">
                <a:blip r:embed="rId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29000" y="2667000"/>
                <a:ext cx="1350562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667000"/>
                <a:ext cx="1350562" cy="539635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114800" y="3429000"/>
                <a:ext cx="6401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40175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3429000"/>
                <a:ext cx="19900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429000"/>
                <a:ext cx="1990032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200400" y="37338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Let x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67200" y="37338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45878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8200" y="3733800"/>
                <a:ext cx="6320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733800"/>
                <a:ext cx="632096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67200" y="40386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8600"/>
                <a:ext cx="45878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648200" y="4038600"/>
                <a:ext cx="5327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038600"/>
                <a:ext cx="53271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3200400" y="4495800"/>
            <a:ext cx="978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Let x = 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67200" y="4495800"/>
                <a:ext cx="4587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45878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48200" y="4495800"/>
                <a:ext cx="7588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495800"/>
                <a:ext cx="75886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19600" y="4800600"/>
                <a:ext cx="3241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800600"/>
                <a:ext cx="324127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4800600"/>
                <a:ext cx="524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52482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429000" y="5410200"/>
                <a:ext cx="1350562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350562" cy="539635"/>
              </a:xfrm>
              <a:prstGeom prst="rect">
                <a:avLst/>
              </a:prstGeom>
              <a:blipFill rotWithShape="1"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8200" y="5410200"/>
                <a:ext cx="1829667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410200"/>
                <a:ext cx="1829667" cy="535275"/>
              </a:xfrm>
              <a:prstGeom prst="rect">
                <a:avLst/>
              </a:prstGeom>
              <a:blipFill rotWithShape="1">
                <a:blip r:embed="rId5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29000" y="6096000"/>
                <a:ext cx="1350562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6096000"/>
                <a:ext cx="1350562" cy="539635"/>
              </a:xfrm>
              <a:prstGeom prst="rect">
                <a:avLst/>
              </a:prstGeom>
              <a:blipFill rotWithShape="1">
                <a:blip r:embed="rId18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48200" y="6096000"/>
                <a:ext cx="1829668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+1)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96000"/>
                <a:ext cx="1829668" cy="535275"/>
              </a:xfrm>
              <a:prstGeom prst="rect">
                <a:avLst/>
              </a:prstGeom>
              <a:blipFill rotWithShape="1">
                <a:blip r:embed="rId19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7391400" y="1752600"/>
            <a:ext cx="381000" cy="6096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7391400" y="2362200"/>
            <a:ext cx="381000" cy="6096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324600" y="5715000"/>
            <a:ext cx="381000" cy="6096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620000" y="160020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Write as two fractions and make the denominators equal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48600" y="2514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</a:p>
        </p:txBody>
      </p:sp>
      <p:sp>
        <p:nvSpPr>
          <p:cNvPr id="40" name="Arc 39"/>
          <p:cNvSpPr/>
          <p:nvPr/>
        </p:nvSpPr>
        <p:spPr>
          <a:xfrm>
            <a:off x="6553200" y="2971800"/>
            <a:ext cx="381000" cy="6096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705600" y="3048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10400" y="3886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A and B by choosing appropriate x values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77000" y="5791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A and B from the start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75062" y="5079275"/>
                <a:ext cx="2277226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62" y="5079275"/>
                <a:ext cx="2277226" cy="73821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/>
          <p:cNvCxnSpPr/>
          <p:nvPr/>
        </p:nvCxnSpPr>
        <p:spPr>
          <a:xfrm>
            <a:off x="241662" y="5384075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7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/>
      <p:bldP spid="39" grpId="0"/>
      <p:bldP spid="40" grpId="0" animBg="1"/>
      <p:bldP spid="41" grpId="0"/>
      <p:bldP spid="42" grpId="0"/>
      <p:bldP spid="43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partial fractions to integrate expressions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allows you to split a fraction up – it can sometimes be recombined after integration…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4114800"/>
                <a:ext cx="1986891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+1)(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986891" cy="7382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10000" y="1371600"/>
                <a:ext cx="1975541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371600"/>
                <a:ext cx="1975541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10000" y="2286000"/>
                <a:ext cx="1198213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286000"/>
                <a:ext cx="1198213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257800" y="2286000"/>
                <a:ext cx="1198213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−2)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86000"/>
                <a:ext cx="1198213" cy="6574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10000" y="2971800"/>
                <a:ext cx="12153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⁡|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+1|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1215333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257800" y="2971800"/>
                <a:ext cx="11159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⁡|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−2|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971800"/>
                <a:ext cx="1115947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3352800"/>
                <a:ext cx="13462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⁡|(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52800"/>
                <a:ext cx="1346201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4038600"/>
                <a:ext cx="25684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⁡|(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+1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|−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038600"/>
                <a:ext cx="2568460" cy="307777"/>
              </a:xfrm>
              <a:prstGeom prst="rect">
                <a:avLst/>
              </a:prstGeom>
              <a:blipFill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27417" y="4513217"/>
                <a:ext cx="1657120" cy="5783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GB" sz="1400" b="0" i="0" smtClean="0">
                          <a:latin typeface="Cambria Math"/>
                        </a:rPr>
                        <m:t>ln</m:t>
                      </m:r>
                      <m:r>
                        <a:rPr lang="en-GB" sz="1400" b="0" i="1" smtClean="0">
                          <a:latin typeface="Cambria Math"/>
                        </a:rPr>
                        <m:t>⁡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GB" sz="1400" b="0" i="1" smtClean="0">
                                          <a:latin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7417" y="4513217"/>
                <a:ext cx="1657120" cy="5783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276703" y="1676400"/>
            <a:ext cx="381000" cy="9144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6631577" y="1907177"/>
            <a:ext cx="143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each separately</a:t>
            </a:r>
          </a:p>
        </p:txBody>
      </p:sp>
      <p:sp>
        <p:nvSpPr>
          <p:cNvPr id="58" name="Arc 57"/>
          <p:cNvSpPr/>
          <p:nvPr/>
        </p:nvSpPr>
        <p:spPr>
          <a:xfrm>
            <a:off x="6248400" y="4191000"/>
            <a:ext cx="381000" cy="685800"/>
          </a:xfrm>
          <a:prstGeom prst="arc">
            <a:avLst>
              <a:gd name="adj1" fmla="val 16200000"/>
              <a:gd name="adj2" fmla="val 536540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553200" y="4191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combine the natural logarithms as a division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75062" y="5079275"/>
                <a:ext cx="2277226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+1)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−2</m:t>
                                  </m:r>
                                </m:e>
                              </m: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062" y="5079275"/>
                <a:ext cx="2277226" cy="7382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241662" y="5384075"/>
            <a:ext cx="533400" cy="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92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58" grpId="0" animBg="1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partial fractions to integrate expressions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allows you to split a fraction up – it can sometimes be recombined after integration…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1676400"/>
                <a:ext cx="13932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76400"/>
                <a:ext cx="1393266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1676400"/>
                <a:ext cx="9191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676400"/>
                <a:ext cx="91916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4572000" y="1676400"/>
            <a:ext cx="1447800" cy="304800"/>
            <a:chOff x="5029200" y="1676400"/>
            <a:chExt cx="1447800" cy="304800"/>
          </a:xfrm>
        </p:grpSpPr>
        <p:cxnSp>
          <p:nvCxnSpPr>
            <p:cNvPr id="9" name="Straight Connector 8"/>
            <p:cNvCxnSpPr/>
            <p:nvPr/>
          </p:nvCxnSpPr>
          <p:spPr>
            <a:xfrm flipV="1">
              <a:off x="5029200" y="16764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5029200" y="1676400"/>
              <a:ext cx="1447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2000" y="1371600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1600"/>
                <a:ext cx="34496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1981200"/>
                <a:ext cx="5602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1200"/>
                <a:ext cx="56028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10200" y="1981200"/>
                <a:ext cx="5437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1981200"/>
                <a:ext cx="543739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724400" y="22860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43600" y="1981200"/>
                <a:ext cx="3850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981200"/>
                <a:ext cx="385041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953000" y="2286000"/>
                <a:ext cx="61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407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286000"/>
                <a:ext cx="5437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54373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400800" y="1447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1) Divide the first term by the highest power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00800" y="2057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2) Multiply the answer by the whole expression you’re dividing by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0800" y="2819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3) Subtract to find the remainder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400800" y="34290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4) Remember to write the remainder as a fraction of the original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57600" y="4495800"/>
                <a:ext cx="1393266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1393266" cy="58644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29200" y="46482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648200"/>
                <a:ext cx="600741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486400" y="4495800"/>
                <a:ext cx="1250791" cy="5699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+6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495800"/>
                <a:ext cx="1250791" cy="56990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53340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334000"/>
                <a:ext cx="600741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86400" y="5181600"/>
                <a:ext cx="1196994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81600"/>
                <a:ext cx="1196994" cy="55496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7239000" y="5181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Looks tidier!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781800" y="5334000"/>
            <a:ext cx="5334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74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16" grpId="0"/>
      <p:bldP spid="1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partial fractions to integrate expressions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allows you to split a fraction up – it can sometimes be recombined after integration…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57600" y="1368552"/>
                <a:ext cx="1393266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368552"/>
                <a:ext cx="1393266" cy="5864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1520952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520952"/>
                <a:ext cx="60074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86400" y="1368552"/>
                <a:ext cx="1196994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68552"/>
                <a:ext cx="1196994" cy="55496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705600" y="136855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now need to write the remainder as partial 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63112" y="2139696"/>
                <a:ext cx="919161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112" y="2139696"/>
                <a:ext cx="919161" cy="55496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25112" y="2139696"/>
                <a:ext cx="2002600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112" y="2139696"/>
                <a:ext cx="2002600" cy="59862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25112" y="2825496"/>
                <a:ext cx="2247667" cy="5986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112" y="2825496"/>
                <a:ext cx="2247667" cy="59862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325112" y="3587496"/>
                <a:ext cx="2475165" cy="613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−2)(3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112" y="3587496"/>
                <a:ext cx="2475165" cy="6138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1400" y="4456176"/>
                <a:ext cx="31046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GB" sz="1600" b="0" i="0" smtClean="0">
                          <a:latin typeface="Cambria Math"/>
                        </a:rPr>
                        <m:t>=6−3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456176"/>
                <a:ext cx="3104632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61432" y="4791456"/>
                <a:ext cx="86684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4</m:t>
                      </m:r>
                      <m:r>
                        <a:rPr lang="en-GB" sz="1600" b="0" i="1" smtClean="0">
                          <a:latin typeface="Cambria Math"/>
                        </a:rPr>
                        <m:t>𝐵</m:t>
                      </m:r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1432" y="4791456"/>
                <a:ext cx="86684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2667000" y="477621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Let x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77256" y="5105400"/>
                <a:ext cx="7530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𝐵</m:t>
                      </m:r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256" y="5105400"/>
                <a:ext cx="753027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667000" y="5446776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Let x = -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18176" y="5428488"/>
                <a:ext cx="10123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i="1" smtClean="0">
                          <a:latin typeface="Cambria Math"/>
                        </a:rPr>
                        <m:t>4</m:t>
                      </m:r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176" y="5428488"/>
                <a:ext cx="1012393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98592" y="5751576"/>
                <a:ext cx="8985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𝐴</m:t>
                      </m:r>
                      <m:r>
                        <a:rPr lang="en-GB" sz="16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592" y="5751576"/>
                <a:ext cx="898579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581400" y="6172200"/>
                <a:ext cx="1367810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 + 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6−3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172200"/>
                <a:ext cx="1367810" cy="55496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53000" y="6172200"/>
                <a:ext cx="2311594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 1−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172200"/>
                <a:ext cx="2311594" cy="55906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4648200" y="3581400"/>
            <a:ext cx="2133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5791200" y="1371600"/>
            <a:ext cx="838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648200" y="2819400"/>
            <a:ext cx="1905000" cy="609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010400" y="4343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Set the numerators equal and solve for A and B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162800" y="58674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final answer with the remainder broken apart!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14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11" grpId="0" animBg="1"/>
      <p:bldP spid="11" grpId="1" animBg="1"/>
      <p:bldP spid="50" grpId="0" animBg="1"/>
      <p:bldP spid="50" grpId="1" animBg="1"/>
      <p:bldP spid="51" grpId="0" animBg="1"/>
      <p:bldP spid="51" grpId="1" animBg="1"/>
      <p:bldP spid="53" grpId="0"/>
      <p:bldP spid="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600" b="1" dirty="0">
                <a:latin typeface="Comic Sans MS" pitchFamily="66" charset="0"/>
              </a:rPr>
              <a:t>You can use partial fractions to integrate expressions</a:t>
            </a: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This allows you to split a fraction up – it can sometimes be recombined after integration…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Find: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114800"/>
                <a:ext cx="1860959" cy="7382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657600" y="1371600"/>
                <a:ext cx="1393266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−3</m:t>
                          </m:r>
                          <m:r>
                            <a:rPr lang="en-GB" sz="1600" i="1">
                              <a:latin typeface="Cambria Math"/>
                            </a:rPr>
                            <m:t>𝑥</m:t>
                          </m:r>
                          <m:r>
                            <a:rPr lang="en-GB" sz="1600" i="1">
                              <a:latin typeface="Cambria Math"/>
                            </a:rPr>
                            <m:t>+2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−4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371600"/>
                <a:ext cx="1393266" cy="5864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953000" y="1371600"/>
                <a:ext cx="2311594" cy="559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 1−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371600"/>
                <a:ext cx="2311594" cy="55906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505200" y="2133600"/>
                <a:ext cx="2613279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/>
                            </a:rPr>
                            <m:t>1−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133600"/>
                <a:ext cx="2613279" cy="7382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505200" y="2971800"/>
                <a:ext cx="812658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71800"/>
                <a:ext cx="812658" cy="738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72000" y="2971800"/>
                <a:ext cx="1286763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+2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800"/>
                <a:ext cx="1286763" cy="7382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34200" y="2971800"/>
                <a:ext cx="1286763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−2</m:t>
                              </m:r>
                            </m:den>
                          </m:f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971800"/>
                <a:ext cx="1286763" cy="738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05200" y="3810000"/>
                <a:ext cx="5572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810000"/>
                <a:ext cx="557268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72000" y="3657600"/>
                <a:ext cx="2067233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n-GB" sz="1600" b="0" i="0" smtClean="0">
                          <a:latin typeface="Cambria Math"/>
                        </a:rPr>
                        <m:t>ln</m:t>
                      </m:r>
                      <m:r>
                        <a:rPr lang="en-GB" sz="1600" b="0" i="1" smtClean="0">
                          <a:latin typeface="Cambria Math"/>
                        </a:rPr>
                        <m:t>⁡|3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+2|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7600"/>
                <a:ext cx="2067233" cy="64556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934200" y="3657600"/>
                <a:ext cx="1748940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n-GB" sz="1600" b="0" i="0" smtClean="0">
                          <a:latin typeface="Cambria Math"/>
                        </a:rPr>
                        <m:t>ln</m:t>
                      </m:r>
                      <m:r>
                        <a:rPr lang="en-GB" sz="1600" b="0" i="1" smtClean="0">
                          <a:latin typeface="Cambria Math"/>
                        </a:rPr>
                        <m:t>⁡|3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−2|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657600"/>
                <a:ext cx="1748940" cy="64556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72000" y="4267200"/>
                <a:ext cx="2065630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n-GB" sz="1600" b="0" i="0" smtClean="0">
                          <a:latin typeface="Cambria Math"/>
                        </a:rPr>
                        <m:t>ln</m:t>
                      </m:r>
                      <m:r>
                        <a:rPr lang="en-GB" sz="1600" b="0" i="1" smtClean="0">
                          <a:latin typeface="Cambria Math"/>
                        </a:rPr>
                        <m:t>⁡|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67200"/>
                <a:ext cx="2065630" cy="64556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505200" y="5105400"/>
                <a:ext cx="3760197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GB" sz="1600" b="0" i="1" smtClean="0">
                                          <a:latin typeface="Cambria Math"/>
                                        </a:rPr>
                                        <m:t>+2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105400"/>
                <a:ext cx="3760197" cy="55496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505200" y="5791200"/>
                <a:ext cx="2533066" cy="6401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(3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−2)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(3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+2)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791200"/>
                <a:ext cx="2533066" cy="64017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543800" y="220980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Integrate separately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871063" y="5715000"/>
            <a:ext cx="2120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combine the natural logarithms (be careful, the negative goes on the denominator…)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11G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57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4" grpId="0"/>
      <p:bldP spid="36" grpId="0"/>
      <p:bldP spid="47" grpId="0"/>
      <p:bldP spid="52" grpId="0"/>
      <p:bldP spid="55" grpId="0"/>
      <p:bldP spid="56" grpId="0"/>
      <p:bldP spid="57" grpId="0"/>
      <p:bldP spid="6" grpId="0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C5C431-6AD7-40FB-807F-1A7051AE2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FA5CE-4C1F-49C2-BAD1-A42CFB5B33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A97E1-B683-4424-B220-BC1F8026B6A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3455</TotalTime>
  <Words>1367</Words>
  <Application>Microsoft Office PowerPoint</Application>
  <PresentationFormat>On-screen Show (4:3)</PresentationFormat>
  <Paragraphs>137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Pagoda SF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783</cp:revision>
  <dcterms:created xsi:type="dcterms:W3CDTF">2018-04-30T00:32:33Z</dcterms:created>
  <dcterms:modified xsi:type="dcterms:W3CDTF">2020-12-12T20:23:25Z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