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362" r:id="rId5"/>
    <p:sldId id="424" r:id="rId6"/>
    <p:sldId id="425" r:id="rId7"/>
    <p:sldId id="426" r:id="rId8"/>
    <p:sldId id="427" r:id="rId9"/>
    <p:sldId id="42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CC0000"/>
    <a:srgbClr val="E6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51DE0-A4AE-4B84-8828-4C49145A34F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937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51DE0-A4AE-4B84-8828-4C49145A34F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975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51DE0-A4AE-4B84-8828-4C49145A34F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20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51DE0-A4AE-4B84-8828-4C49145A34F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82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51DE0-A4AE-4B84-8828-4C49145A34F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555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12/12/2020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90.png"/><Relationship Id="rId13" Type="http://schemas.openxmlformats.org/officeDocument/2006/relationships/image" Target="../media/image1440.png"/><Relationship Id="rId18" Type="http://schemas.openxmlformats.org/officeDocument/2006/relationships/image" Target="../media/image1490.png"/><Relationship Id="rId3" Type="http://schemas.openxmlformats.org/officeDocument/2006/relationships/image" Target="../media/image515.png"/><Relationship Id="rId7" Type="http://schemas.openxmlformats.org/officeDocument/2006/relationships/image" Target="../media/image1380.png"/><Relationship Id="rId12" Type="http://schemas.openxmlformats.org/officeDocument/2006/relationships/image" Target="../media/image1430.png"/><Relationship Id="rId17" Type="http://schemas.openxmlformats.org/officeDocument/2006/relationships/image" Target="../media/image148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70.png"/><Relationship Id="rId20" Type="http://schemas.openxmlformats.org/officeDocument/2006/relationships/image" Target="../media/image5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70.png"/><Relationship Id="rId11" Type="http://schemas.openxmlformats.org/officeDocument/2006/relationships/image" Target="../media/image1420.png"/><Relationship Id="rId5" Type="http://schemas.openxmlformats.org/officeDocument/2006/relationships/image" Target="../media/image1360.png"/><Relationship Id="rId15" Type="http://schemas.openxmlformats.org/officeDocument/2006/relationships/image" Target="../media/image1460.png"/><Relationship Id="rId10" Type="http://schemas.openxmlformats.org/officeDocument/2006/relationships/image" Target="../media/image1410.png"/><Relationship Id="rId19" Type="http://schemas.openxmlformats.org/officeDocument/2006/relationships/image" Target="../media/image1500.png"/><Relationship Id="rId4" Type="http://schemas.openxmlformats.org/officeDocument/2006/relationships/image" Target="../media/image1350.png"/><Relationship Id="rId9" Type="http://schemas.openxmlformats.org/officeDocument/2006/relationships/image" Target="../media/image1400.png"/><Relationship Id="rId14" Type="http://schemas.openxmlformats.org/officeDocument/2006/relationships/image" Target="../media/image145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0.png"/><Relationship Id="rId13" Type="http://schemas.openxmlformats.org/officeDocument/2006/relationships/image" Target="../media/image516.png"/><Relationship Id="rId3" Type="http://schemas.openxmlformats.org/officeDocument/2006/relationships/image" Target="../media/image515.png"/><Relationship Id="rId12" Type="http://schemas.openxmlformats.org/officeDocument/2006/relationships/image" Target="../media/image5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9.png"/><Relationship Id="rId11" Type="http://schemas.openxmlformats.org/officeDocument/2006/relationships/image" Target="../media/image520.png"/><Relationship Id="rId5" Type="http://schemas.openxmlformats.org/officeDocument/2006/relationships/image" Target="../media/image518.png"/><Relationship Id="rId10" Type="http://schemas.openxmlformats.org/officeDocument/2006/relationships/image" Target="../media/image1570.png"/><Relationship Id="rId4" Type="http://schemas.openxmlformats.org/officeDocument/2006/relationships/image" Target="../media/image517.png"/><Relationship Id="rId9" Type="http://schemas.openxmlformats.org/officeDocument/2006/relationships/image" Target="../media/image156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0.png"/><Relationship Id="rId13" Type="http://schemas.openxmlformats.org/officeDocument/2006/relationships/image" Target="../media/image1700.png"/><Relationship Id="rId3" Type="http://schemas.openxmlformats.org/officeDocument/2006/relationships/image" Target="../media/image522.png"/><Relationship Id="rId7" Type="http://schemas.openxmlformats.org/officeDocument/2006/relationships/image" Target="../media/image1640.png"/><Relationship Id="rId12" Type="http://schemas.openxmlformats.org/officeDocument/2006/relationships/image" Target="../media/image169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7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30.png"/><Relationship Id="rId11" Type="http://schemas.openxmlformats.org/officeDocument/2006/relationships/image" Target="../media/image1680.png"/><Relationship Id="rId5" Type="http://schemas.openxmlformats.org/officeDocument/2006/relationships/image" Target="../media/image1620.png"/><Relationship Id="rId15" Type="http://schemas.openxmlformats.org/officeDocument/2006/relationships/image" Target="../media/image1720.png"/><Relationship Id="rId10" Type="http://schemas.openxmlformats.org/officeDocument/2006/relationships/image" Target="../media/image1670.png"/><Relationship Id="rId4" Type="http://schemas.openxmlformats.org/officeDocument/2006/relationships/image" Target="../media/image1610.png"/><Relationship Id="rId9" Type="http://schemas.openxmlformats.org/officeDocument/2006/relationships/image" Target="../media/image1660.png"/><Relationship Id="rId14" Type="http://schemas.openxmlformats.org/officeDocument/2006/relationships/image" Target="../media/image17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0.png"/><Relationship Id="rId13" Type="http://schemas.openxmlformats.org/officeDocument/2006/relationships/image" Target="../media/image1810.png"/><Relationship Id="rId3" Type="http://schemas.openxmlformats.org/officeDocument/2006/relationships/image" Target="../media/image522.png"/><Relationship Id="rId7" Type="http://schemas.openxmlformats.org/officeDocument/2006/relationships/image" Target="../media/image1750.png"/><Relationship Id="rId12" Type="http://schemas.openxmlformats.org/officeDocument/2006/relationships/image" Target="../media/image1800.png"/><Relationship Id="rId17" Type="http://schemas.openxmlformats.org/officeDocument/2006/relationships/image" Target="../media/image185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40.png"/><Relationship Id="rId11" Type="http://schemas.openxmlformats.org/officeDocument/2006/relationships/image" Target="../media/image1790.png"/><Relationship Id="rId5" Type="http://schemas.openxmlformats.org/officeDocument/2006/relationships/image" Target="../media/image1700.png"/><Relationship Id="rId15" Type="http://schemas.openxmlformats.org/officeDocument/2006/relationships/image" Target="../media/image1830.png"/><Relationship Id="rId10" Type="http://schemas.openxmlformats.org/officeDocument/2006/relationships/image" Target="../media/image1780.png"/><Relationship Id="rId4" Type="http://schemas.openxmlformats.org/officeDocument/2006/relationships/image" Target="../media/image1690.png"/><Relationship Id="rId9" Type="http://schemas.openxmlformats.org/officeDocument/2006/relationships/image" Target="../media/image1770.png"/><Relationship Id="rId14" Type="http://schemas.openxmlformats.org/officeDocument/2006/relationships/image" Target="../media/image18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5.png"/><Relationship Id="rId13" Type="http://schemas.openxmlformats.org/officeDocument/2006/relationships/image" Target="../media/image1950.png"/><Relationship Id="rId3" Type="http://schemas.openxmlformats.org/officeDocument/2006/relationships/image" Target="../media/image522.png"/><Relationship Id="rId7" Type="http://schemas.openxmlformats.org/officeDocument/2006/relationships/image" Target="../media/image524.png"/><Relationship Id="rId12" Type="http://schemas.openxmlformats.org/officeDocument/2006/relationships/image" Target="../media/image19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3.png"/><Relationship Id="rId11" Type="http://schemas.openxmlformats.org/officeDocument/2006/relationships/image" Target="../media/image1930.png"/><Relationship Id="rId5" Type="http://schemas.openxmlformats.org/officeDocument/2006/relationships/image" Target="../media/image1870.png"/><Relationship Id="rId15" Type="http://schemas.openxmlformats.org/officeDocument/2006/relationships/image" Target="../media/image528.png"/><Relationship Id="rId10" Type="http://schemas.openxmlformats.org/officeDocument/2006/relationships/image" Target="../media/image1920.png"/><Relationship Id="rId4" Type="http://schemas.openxmlformats.org/officeDocument/2006/relationships/image" Target="../media/image1860.png"/><Relationship Id="rId9" Type="http://schemas.openxmlformats.org/officeDocument/2006/relationships/image" Target="../media/image526.png"/><Relationship Id="rId14" Type="http://schemas.openxmlformats.org/officeDocument/2006/relationships/image" Target="../media/image5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02007" y="1970413"/>
            <a:ext cx="6824304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Teachings for </a:t>
            </a:r>
          </a:p>
          <a:p>
            <a:pPr algn="ctr"/>
            <a:r>
              <a:rPr lang="en-US" sz="9600" b="1" cap="none" spc="0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FF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goda SF" pitchFamily="2" charset="0"/>
              </a:rPr>
              <a:t>Exercise 11G</a:t>
            </a:r>
          </a:p>
        </p:txBody>
      </p:sp>
    </p:spTree>
    <p:extLst>
      <p:ext uri="{BB962C8B-B14F-4D97-AF65-F5344CB8AC3E}">
        <p14:creationId xmlns:p14="http://schemas.microsoft.com/office/powerpoint/2010/main" val="2683318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use partial fractions to integrate expressions</a:t>
            </a: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This allows you to split a fraction up – it can sometimes be recombined after integration…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4400" y="4114800"/>
                <a:ext cx="1986891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−2)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114800"/>
                <a:ext cx="1986891" cy="7382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29000" y="1447800"/>
                <a:ext cx="1350562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1447800"/>
                <a:ext cx="1350562" cy="539635"/>
              </a:xfrm>
              <a:prstGeom prst="rect">
                <a:avLst/>
              </a:prstGeom>
              <a:blipFill rotWithShape="1"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48200" y="1447800"/>
                <a:ext cx="1829667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1447800"/>
                <a:ext cx="1829667" cy="535275"/>
              </a:xfrm>
              <a:prstGeom prst="rect">
                <a:avLst/>
              </a:prstGeom>
              <a:blipFill rotWithShape="1">
                <a:blip r:embed="rId5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48200" y="2057400"/>
                <a:ext cx="2955489" cy="540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57400"/>
                <a:ext cx="2955489" cy="540917"/>
              </a:xfrm>
              <a:prstGeom prst="rect">
                <a:avLst/>
              </a:prstGeom>
              <a:blipFill rotWithShape="1">
                <a:blip r:embed="rId6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29000" y="2057400"/>
                <a:ext cx="1350562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057400"/>
                <a:ext cx="1350562" cy="539635"/>
              </a:xfrm>
              <a:prstGeom prst="rect">
                <a:avLst/>
              </a:prstGeom>
              <a:blipFill rotWithShape="1"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48200" y="2667000"/>
                <a:ext cx="2070182" cy="5486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667000"/>
                <a:ext cx="2070182" cy="548676"/>
              </a:xfrm>
              <a:prstGeom prst="rect">
                <a:avLst/>
              </a:prstGeom>
              <a:blipFill rotWithShape="1">
                <a:blip r:embed="rId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29000" y="2667000"/>
                <a:ext cx="1350562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667000"/>
                <a:ext cx="1350562" cy="539635"/>
              </a:xfrm>
              <a:prstGeom prst="rect">
                <a:avLst/>
              </a:prstGeom>
              <a:blipFill rotWithShape="1"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14800" y="3429000"/>
                <a:ext cx="6401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29000"/>
                <a:ext cx="640175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48200" y="3429000"/>
                <a:ext cx="19900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429000"/>
                <a:ext cx="1990032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200400" y="3733800"/>
            <a:ext cx="9316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Let x =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267200" y="3733800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733800"/>
                <a:ext cx="45878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48200" y="3733800"/>
                <a:ext cx="6320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733800"/>
                <a:ext cx="632096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267200" y="4038600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038600"/>
                <a:ext cx="458780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48200" y="4038600"/>
                <a:ext cx="5327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038600"/>
                <a:ext cx="532710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200400" y="4495800"/>
            <a:ext cx="978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Let x = -1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67200" y="4495800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95800"/>
                <a:ext cx="458780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648200" y="4495800"/>
                <a:ext cx="7588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495800"/>
                <a:ext cx="758862" cy="30777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19600" y="4800600"/>
                <a:ext cx="3241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800600"/>
                <a:ext cx="324127" cy="30777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48200" y="4800600"/>
                <a:ext cx="5248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800600"/>
                <a:ext cx="524824" cy="307777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429000" y="5410200"/>
                <a:ext cx="1350562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5410200"/>
                <a:ext cx="1350562" cy="539635"/>
              </a:xfrm>
              <a:prstGeom prst="rect">
                <a:avLst/>
              </a:prstGeom>
              <a:blipFill rotWithShape="1"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48200" y="5410200"/>
                <a:ext cx="1829667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410200"/>
                <a:ext cx="1829667" cy="535275"/>
              </a:xfrm>
              <a:prstGeom prst="rect">
                <a:avLst/>
              </a:prstGeom>
              <a:blipFill rotWithShape="1">
                <a:blip r:embed="rId5"/>
                <a:stretch>
                  <a:fillRect b="-45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29000" y="6096000"/>
                <a:ext cx="1350562" cy="5396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6096000"/>
                <a:ext cx="1350562" cy="539635"/>
              </a:xfrm>
              <a:prstGeom prst="rect">
                <a:avLst/>
              </a:prstGeom>
              <a:blipFill rotWithShape="1">
                <a:blip r:embed="rId18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648200" y="6096000"/>
                <a:ext cx="1829668" cy="5352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+1)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6096000"/>
                <a:ext cx="1829668" cy="535275"/>
              </a:xfrm>
              <a:prstGeom prst="rect">
                <a:avLst/>
              </a:prstGeom>
              <a:blipFill rotWithShape="1">
                <a:blip r:embed="rId19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7391400" y="1752600"/>
            <a:ext cx="381000" cy="609600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7391400" y="2362200"/>
            <a:ext cx="381000" cy="609600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c 36"/>
          <p:cNvSpPr/>
          <p:nvPr/>
        </p:nvSpPr>
        <p:spPr>
          <a:xfrm>
            <a:off x="6324600" y="5715000"/>
            <a:ext cx="381000" cy="609600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7620000" y="1600200"/>
            <a:ext cx="16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</a:rPr>
              <a:t>Write as two fractions and make the denominators equal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848600" y="2514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Combine</a:t>
            </a:r>
          </a:p>
        </p:txBody>
      </p:sp>
      <p:sp>
        <p:nvSpPr>
          <p:cNvPr id="40" name="Arc 39"/>
          <p:cNvSpPr/>
          <p:nvPr/>
        </p:nvSpPr>
        <p:spPr>
          <a:xfrm>
            <a:off x="6553200" y="2971800"/>
            <a:ext cx="381000" cy="609600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705600" y="30480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numerators must be equal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010400" y="3886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A and B by choosing appropriate x values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77000" y="5791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A and B from the start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75062" y="5079275"/>
                <a:ext cx="2277226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+1)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−2</m:t>
                                  </m:r>
                                </m:e>
                              </m:d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62" y="5079275"/>
                <a:ext cx="2277226" cy="73821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/>
          <p:nvPr/>
        </p:nvCxnSpPr>
        <p:spPr>
          <a:xfrm>
            <a:off x="241662" y="5384075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11G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7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/>
      <p:bldP spid="39" grpId="0"/>
      <p:bldP spid="40" grpId="0" animBg="1"/>
      <p:bldP spid="41" grpId="0"/>
      <p:bldP spid="42" grpId="0"/>
      <p:bldP spid="43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use partial fractions to integrate expressions</a:t>
            </a: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This allows you to split a fraction up – it can sometimes be recombined after integration…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4400" y="4114800"/>
                <a:ext cx="1986891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−5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+1)(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−2)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114800"/>
                <a:ext cx="1986891" cy="7382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810000" y="1371600"/>
                <a:ext cx="1975541" cy="657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+1)</m:t>
                              </m:r>
                            </m:den>
                          </m:f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−2)</m:t>
                              </m:r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371600"/>
                <a:ext cx="1975541" cy="6574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810000" y="2286000"/>
                <a:ext cx="1198213" cy="657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+1)</m:t>
                              </m:r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286000"/>
                <a:ext cx="1198213" cy="6574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257800" y="2286000"/>
                <a:ext cx="1198213" cy="6574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−2)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286000"/>
                <a:ext cx="1198213" cy="6574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810000" y="2971800"/>
                <a:ext cx="12153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ln</m:t>
                      </m:r>
                      <m:r>
                        <a:rPr lang="en-GB" sz="1400" b="0" i="1" smtClean="0">
                          <a:latin typeface="Cambria Math"/>
                        </a:rPr>
                        <m:t>⁡|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+1|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971800"/>
                <a:ext cx="1215333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257800" y="2971800"/>
                <a:ext cx="111594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ln</m:t>
                      </m:r>
                      <m:r>
                        <a:rPr lang="en-GB" sz="1400" b="0" i="1" smtClean="0">
                          <a:latin typeface="Cambria Math"/>
                        </a:rPr>
                        <m:t>⁡|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−2|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971800"/>
                <a:ext cx="1115947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3352800"/>
                <a:ext cx="13462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ln</m:t>
                      </m:r>
                      <m:r>
                        <a:rPr lang="en-GB" sz="1400" b="0" i="1" smtClean="0">
                          <a:latin typeface="Cambria Math"/>
                        </a:rPr>
                        <m:t>⁡|(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+1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352800"/>
                <a:ext cx="1346201" cy="307777"/>
              </a:xfrm>
              <a:prstGeom prst="rect">
                <a:avLst/>
              </a:prstGeom>
              <a:blipFill rotWithShape="1"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10000" y="4038600"/>
                <a:ext cx="25684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ln</m:t>
                      </m:r>
                      <m:r>
                        <a:rPr lang="en-GB" sz="1400" b="0" i="1" smtClean="0">
                          <a:latin typeface="Cambria Math"/>
                        </a:rPr>
                        <m:t>⁡|(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+1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|−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038600"/>
                <a:ext cx="2568460" cy="307777"/>
              </a:xfrm>
              <a:prstGeom prst="rect">
                <a:avLst/>
              </a:prstGeom>
              <a:blipFill>
                <a:blip r:embed="rId11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27417" y="4513217"/>
                <a:ext cx="1657120" cy="5783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ln</m:t>
                      </m:r>
                      <m:r>
                        <a:rPr lang="en-GB" sz="1400" b="0" i="1" smtClean="0">
                          <a:latin typeface="Cambria Math"/>
                        </a:rPr>
                        <m:t>⁡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GB" sz="1400" b="0" i="1" smtClean="0">
                                          <a:latin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417" y="4513217"/>
                <a:ext cx="1657120" cy="5783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Arc 53"/>
          <p:cNvSpPr/>
          <p:nvPr/>
        </p:nvSpPr>
        <p:spPr>
          <a:xfrm>
            <a:off x="6276703" y="1676400"/>
            <a:ext cx="381000" cy="914400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631577" y="1907177"/>
            <a:ext cx="143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Integrate each separately</a:t>
            </a:r>
          </a:p>
        </p:txBody>
      </p:sp>
      <p:sp>
        <p:nvSpPr>
          <p:cNvPr id="58" name="Arc 57"/>
          <p:cNvSpPr/>
          <p:nvPr/>
        </p:nvSpPr>
        <p:spPr>
          <a:xfrm>
            <a:off x="6248400" y="4191000"/>
            <a:ext cx="381000" cy="685800"/>
          </a:xfrm>
          <a:prstGeom prst="arc">
            <a:avLst>
              <a:gd name="adj1" fmla="val 16200000"/>
              <a:gd name="adj2" fmla="val 536540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553200" y="4191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combine the natural logarithms as a division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11G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75062" y="5079275"/>
                <a:ext cx="2277226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+1)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d>
                                <m:d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−2</m:t>
                                  </m:r>
                                </m:e>
                              </m:d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62" y="5079275"/>
                <a:ext cx="2277226" cy="73821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>
            <a:off x="241662" y="5384075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92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  <p:bldP spid="55" grpId="0"/>
      <p:bldP spid="58" grpId="0" animBg="1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use partial fractions to integrate expressions</a:t>
            </a: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This allows you to split a fraction up – it can sometimes be recombined after integration…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4400" y="4114800"/>
                <a:ext cx="1860959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+2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−4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114800"/>
                <a:ext cx="1860959" cy="7382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72000" y="1676400"/>
                <a:ext cx="13932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76400"/>
                <a:ext cx="1393266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57600" y="1676400"/>
                <a:ext cx="91916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676400"/>
                <a:ext cx="919162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4572000" y="1676400"/>
            <a:ext cx="1447800" cy="304800"/>
            <a:chOff x="5029200" y="1676400"/>
            <a:chExt cx="1447800" cy="304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5029200" y="1676400"/>
              <a:ext cx="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5029200" y="1676400"/>
              <a:ext cx="1447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572000" y="1371600"/>
                <a:ext cx="3449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71600"/>
                <a:ext cx="344966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0" y="1981200"/>
                <a:ext cx="56028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9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81200"/>
                <a:ext cx="560282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410200" y="1981200"/>
                <a:ext cx="5437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− 4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1981200"/>
                <a:ext cx="543739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4724400" y="22860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943600" y="1981200"/>
                <a:ext cx="3850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1981200"/>
                <a:ext cx="385041" cy="33855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53000" y="2286000"/>
                <a:ext cx="6140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286000"/>
                <a:ext cx="614079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410200" y="2286000"/>
                <a:ext cx="54373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+ 6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543739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6400800" y="1447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1) Divide the first term by the highest power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205740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2) Multiply the answer by the whole expression you’re dividing by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00800" y="2819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3) Subtract to find the remainder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00800" y="3429000"/>
            <a:ext cx="2590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4) Remember to write the remainder as a fraction of the original expression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657600" y="4495800"/>
                <a:ext cx="1393266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/>
                            </a:rPr>
                            <m:t>−3</m:t>
                          </m:r>
                          <m:r>
                            <a:rPr lang="en-GB" sz="1600" i="1">
                              <a:latin typeface="Cambria Math"/>
                            </a:rPr>
                            <m:t>𝑥</m:t>
                          </m:r>
                          <m:r>
                            <a:rPr lang="en-GB" sz="1600" i="1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495800"/>
                <a:ext cx="1393266" cy="58644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029200" y="4648200"/>
                <a:ext cx="6007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648200"/>
                <a:ext cx="600741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486400" y="4495800"/>
                <a:ext cx="1250791" cy="569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+6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495800"/>
                <a:ext cx="1250791" cy="569900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29200" y="5334000"/>
                <a:ext cx="6007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334000"/>
                <a:ext cx="600741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86400" y="5181600"/>
                <a:ext cx="1196994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6−3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181600"/>
                <a:ext cx="1196994" cy="55496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7239000" y="5181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Looks tidier!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781800" y="5334000"/>
            <a:ext cx="533400" cy="76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11G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74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  <p:bldP spid="16" grpId="0"/>
      <p:bldP spid="17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use partial fractions to integrate expressions</a:t>
            </a: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This allows you to split a fraction up – it can sometimes be recombined after integration…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4400" y="4114800"/>
                <a:ext cx="1860959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+2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−4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114800"/>
                <a:ext cx="1860959" cy="7382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657600" y="1368552"/>
                <a:ext cx="1393266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/>
                            </a:rPr>
                            <m:t>−3</m:t>
                          </m:r>
                          <m:r>
                            <a:rPr lang="en-GB" sz="1600" i="1">
                              <a:latin typeface="Cambria Math"/>
                            </a:rPr>
                            <m:t>𝑥</m:t>
                          </m:r>
                          <m:r>
                            <a:rPr lang="en-GB" sz="1600" i="1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368552"/>
                <a:ext cx="1393266" cy="5864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29200" y="1520952"/>
                <a:ext cx="6007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1520952"/>
                <a:ext cx="600741" cy="33855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486400" y="1368552"/>
                <a:ext cx="1196994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6−3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368552"/>
                <a:ext cx="1196994" cy="55496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705600" y="1368552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now need to write the remainder as partial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563112" y="2139696"/>
                <a:ext cx="919161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6−3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112" y="2139696"/>
                <a:ext cx="919161" cy="55496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325112" y="2139696"/>
                <a:ext cx="2002600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6−3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+2)(3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112" y="2139696"/>
                <a:ext cx="2002600" cy="59862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325112" y="2825496"/>
                <a:ext cx="2247667" cy="5986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+2)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𝐵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−2)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112" y="2825496"/>
                <a:ext cx="2247667" cy="59862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325112" y="3587496"/>
                <a:ext cx="2475165" cy="613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𝐴</m:t>
                          </m:r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en-GB" sz="16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𝐵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+2)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(3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−2)(3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112" y="3587496"/>
                <a:ext cx="2475165" cy="613886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81400" y="4456176"/>
                <a:ext cx="31046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𝐴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/>
                            </a:rPr>
                            <m:t>3</m:t>
                          </m:r>
                          <m:r>
                            <a:rPr lang="en-GB" sz="1600" i="1">
                              <a:latin typeface="Cambria Math"/>
                            </a:rPr>
                            <m:t>𝑥</m:t>
                          </m:r>
                          <m:r>
                            <a:rPr lang="en-GB" sz="1600" i="1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GB" sz="1600" i="1">
                          <a:latin typeface="Cambria Math"/>
                        </a:rPr>
                        <m:t>+</m:t>
                      </m:r>
                      <m:r>
                        <a:rPr lang="en-GB" sz="1600" i="1">
                          <a:latin typeface="Cambria Math"/>
                        </a:rPr>
                        <m:t>𝐵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/>
                            </a:rPr>
                            <m:t>3</m:t>
                          </m:r>
                          <m:r>
                            <a:rPr lang="en-GB" sz="1600" i="1">
                              <a:latin typeface="Cambria Math"/>
                            </a:rPr>
                            <m:t>𝑥</m:t>
                          </m:r>
                          <m:r>
                            <a:rPr lang="en-GB" sz="1600" i="1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GB" sz="1600" b="0" i="0" smtClean="0">
                          <a:latin typeface="Cambria Math"/>
                        </a:rPr>
                        <m:t>=6−3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456176"/>
                <a:ext cx="3104632" cy="3385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361432" y="4791456"/>
                <a:ext cx="8668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4</m:t>
                      </m:r>
                      <m:r>
                        <a:rPr lang="en-GB" sz="1600" b="0" i="1" smtClean="0">
                          <a:latin typeface="Cambria Math"/>
                        </a:rPr>
                        <m:t>𝐵</m:t>
                      </m:r>
                      <m:r>
                        <a:rPr lang="en-GB" sz="16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432" y="4791456"/>
                <a:ext cx="866840" cy="33855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2667000" y="4776216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Let x =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477256" y="5105400"/>
                <a:ext cx="7530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𝐵</m:t>
                      </m:r>
                      <m:r>
                        <a:rPr lang="en-GB" sz="16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256" y="5105400"/>
                <a:ext cx="753027" cy="338554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2667000" y="5446776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Let x = -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218176" y="5428488"/>
                <a:ext cx="101239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r>
                        <a:rPr lang="en-GB" sz="1600" i="1" smtClean="0">
                          <a:latin typeface="Cambria Math"/>
                        </a:rPr>
                        <m:t>4</m:t>
                      </m:r>
                      <m:r>
                        <a:rPr lang="en-GB" sz="1600" b="0" i="1" smtClean="0">
                          <a:latin typeface="Cambria Math"/>
                        </a:rPr>
                        <m:t>𝐴</m:t>
                      </m:r>
                      <m:r>
                        <a:rPr lang="en-GB" sz="16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176" y="5428488"/>
                <a:ext cx="1012393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498592" y="5751576"/>
                <a:ext cx="8985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𝐴</m:t>
                      </m:r>
                      <m:r>
                        <a:rPr lang="en-GB" sz="16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8592" y="5751576"/>
                <a:ext cx="898579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581400" y="6172200"/>
                <a:ext cx="1367810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1 + 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6−3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6172200"/>
                <a:ext cx="1367810" cy="55496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953000" y="6172200"/>
                <a:ext cx="2311594" cy="559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 1−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6172200"/>
                <a:ext cx="2311594" cy="55906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4648200" y="3581400"/>
            <a:ext cx="21336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5791200" y="1371600"/>
            <a:ext cx="838200" cy="3048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4648200" y="2819400"/>
            <a:ext cx="1905000" cy="60960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010400" y="4343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Set the numerators equal and solve for A and B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162800" y="5867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the final answer with the remainder broken apart!</a:t>
            </a: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11G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14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11" grpId="0" animBg="1"/>
      <p:bldP spid="11" grpId="1" animBg="1"/>
      <p:bldP spid="50" grpId="0" animBg="1"/>
      <p:bldP spid="50" grpId="1" animBg="1"/>
      <p:bldP spid="51" grpId="0" animBg="1"/>
      <p:bldP spid="51" grpId="1" animBg="1"/>
      <p:bldP spid="53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dirty="0">
                <a:latin typeface="Comic Sans MS" pitchFamily="66" charset="0"/>
              </a:rPr>
              <a:t>You can use partial fractions to integrate expressions</a:t>
            </a: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This allows you to split a fraction up – it can sometimes be recombined after integration…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600" dirty="0">
                <a:latin typeface="Comic Sans MS" pitchFamily="66" charset="0"/>
              </a:rPr>
              <a:t>Find: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14400" y="4114800"/>
                <a:ext cx="1860959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+2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9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/>
                                </a:rPr>
                                <m:t>−4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114800"/>
                <a:ext cx="1860959" cy="7382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657600" y="1371600"/>
                <a:ext cx="1393266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/>
                            </a:rPr>
                            <m:t>−3</m:t>
                          </m:r>
                          <m:r>
                            <a:rPr lang="en-GB" sz="1600" i="1">
                              <a:latin typeface="Cambria Math"/>
                            </a:rPr>
                            <m:t>𝑥</m:t>
                          </m:r>
                          <m:r>
                            <a:rPr lang="en-GB" sz="1600" i="1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GB" sz="1600" i="1">
                              <a:latin typeface="Cambria Math"/>
                            </a:rPr>
                            <m:t>9</m:t>
                          </m:r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600" i="1">
                              <a:latin typeface="Cambria Math"/>
                            </a:rPr>
                            <m:t>−4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1371600"/>
                <a:ext cx="1393266" cy="5864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953000" y="1371600"/>
                <a:ext cx="2311594" cy="5590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=  1−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1371600"/>
                <a:ext cx="2311594" cy="5590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505200" y="2133600"/>
                <a:ext cx="2613279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i="1">
                              <a:latin typeface="Cambria Math"/>
                            </a:rPr>
                            <m:t>1−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+2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1600" i="1">
                              <a:latin typeface="Cambria Math"/>
                            </a:rPr>
                            <m:t>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133600"/>
                <a:ext cx="2613279" cy="7382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505200" y="2971800"/>
                <a:ext cx="812658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GB" sz="1600" i="1">
                              <a:latin typeface="Cambria Math"/>
                            </a:rPr>
                            <m:t>1</m:t>
                          </m:r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971800"/>
                <a:ext cx="812658" cy="7382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72000" y="2971800"/>
                <a:ext cx="1286763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+2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971800"/>
                <a:ext cx="1286763" cy="7382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934200" y="2971800"/>
                <a:ext cx="1286763" cy="738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2971800"/>
                <a:ext cx="1286763" cy="7382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505200" y="3810000"/>
                <a:ext cx="5572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810000"/>
                <a:ext cx="557268" cy="33855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72000" y="3657600"/>
                <a:ext cx="2067233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m:rPr>
                          <m:sty m:val="p"/>
                        </m:rPr>
                        <a:rPr lang="en-GB" sz="1600" b="0" i="0" smtClean="0">
                          <a:latin typeface="Cambria Math"/>
                        </a:rPr>
                        <m:t>ln</m:t>
                      </m:r>
                      <m:r>
                        <a:rPr lang="en-GB" sz="1600" b="0" i="1" smtClean="0">
                          <a:latin typeface="Cambria Math"/>
                        </a:rPr>
                        <m:t>⁡|3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+2|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657600"/>
                <a:ext cx="2067233" cy="64556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34200" y="3657600"/>
                <a:ext cx="1748940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m:rPr>
                          <m:sty m:val="p"/>
                        </m:rPr>
                        <a:rPr lang="en-GB" sz="1600" b="0" i="0" smtClean="0">
                          <a:latin typeface="Cambria Math"/>
                        </a:rPr>
                        <m:t>ln</m:t>
                      </m:r>
                      <m:r>
                        <a:rPr lang="en-GB" sz="1600" b="0" i="1" smtClean="0">
                          <a:latin typeface="Cambria Math"/>
                        </a:rPr>
                        <m:t>⁡|3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−2|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3657600"/>
                <a:ext cx="1748940" cy="64556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572000" y="4267200"/>
                <a:ext cx="2065630" cy="6455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m:rPr>
                          <m:sty m:val="p"/>
                        </m:rPr>
                        <a:rPr lang="en-GB" sz="1600" b="0" i="0" smtClean="0">
                          <a:latin typeface="Cambria Math"/>
                        </a:rPr>
                        <m:t>ln</m:t>
                      </m:r>
                      <m:r>
                        <a:rPr lang="en-GB" sz="1600" b="0" i="1" smtClean="0">
                          <a:latin typeface="Cambria Math"/>
                        </a:rPr>
                        <m:t>⁡|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267200"/>
                <a:ext cx="2065630" cy="64556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505200" y="5105400"/>
                <a:ext cx="3760197" cy="554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GB" sz="1600" b="0" i="1" smtClean="0">
                                          <a:latin typeface="Cambria Math"/>
                                        </a:rPr>
                                        <m:t>+2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</m:func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105400"/>
                <a:ext cx="3760197" cy="55496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505200" y="5791200"/>
                <a:ext cx="2533066" cy="6401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1600" b="0" i="1" smtClean="0">
                          <a:latin typeface="Cambria Math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(3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−2)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(3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+2)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5791200"/>
                <a:ext cx="2533066" cy="64017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543800" y="2209800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Integrate separately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871063" y="5715000"/>
            <a:ext cx="2120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combine the natural logarithms (be careful, the negative goes on the denominator…)</a:t>
            </a: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Integration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30816" y="6519446"/>
            <a:ext cx="587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11G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7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4" grpId="0"/>
      <p:bldP spid="36" grpId="0"/>
      <p:bldP spid="47" grpId="0"/>
      <p:bldP spid="52" grpId="0"/>
      <p:bldP spid="55" grpId="0"/>
      <p:bldP spid="56" grpId="0"/>
      <p:bldP spid="57" grpId="0"/>
      <p:bldP spid="6" grpId="0"/>
      <p:bldP spid="5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C5C431-6AD7-40FB-807F-1A7051AE22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6FA5CE-4C1F-49C2-BAD1-A42CFB5B33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2A97E1-B683-4424-B220-BC1F8026B6A2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3455</TotalTime>
  <Words>1367</Words>
  <Application>Microsoft Office PowerPoint</Application>
  <PresentationFormat>On-screen Show (4:3)</PresentationFormat>
  <Paragraphs>137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Comic Sans MS</vt:lpstr>
      <vt:lpstr>Pagoda SF</vt:lpstr>
      <vt:lpstr>Office Theme</vt:lpstr>
      <vt:lpstr>PowerPoint Presentation</vt:lpstr>
      <vt:lpstr>Integration</vt:lpstr>
      <vt:lpstr>Integration</vt:lpstr>
      <vt:lpstr>Integration</vt:lpstr>
      <vt:lpstr>Integration</vt:lpstr>
      <vt:lpstr>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783</cp:revision>
  <dcterms:created xsi:type="dcterms:W3CDTF">2018-04-30T00:32:33Z</dcterms:created>
  <dcterms:modified xsi:type="dcterms:W3CDTF">2020-12-12T20:23:25Z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