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360" r:id="rId5"/>
    <p:sldId id="361" r:id="rId6"/>
    <p:sldId id="416" r:id="rId7"/>
    <p:sldId id="417" r:id="rId8"/>
    <p:sldId id="418" r:id="rId9"/>
    <p:sldId id="419" r:id="rId10"/>
    <p:sldId id="420" r:id="rId11"/>
    <p:sldId id="421" r:id="rId12"/>
    <p:sldId id="422" r:id="rId13"/>
    <p:sldId id="42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33"/>
    <a:srgbClr val="CC0000"/>
    <a:srgbClr val="E6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1.png"/><Relationship Id="rId3" Type="http://schemas.openxmlformats.org/officeDocument/2006/relationships/image" Target="../media/image1.png"/><Relationship Id="rId7" Type="http://schemas.openxmlformats.org/officeDocument/2006/relationships/image" Target="../media/image510.png"/><Relationship Id="rId2" Type="http://schemas.openxmlformats.org/officeDocument/2006/relationships/image" Target="../media/image4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9.png"/><Relationship Id="rId11" Type="http://schemas.openxmlformats.org/officeDocument/2006/relationships/image" Target="../media/image514.png"/><Relationship Id="rId5" Type="http://schemas.openxmlformats.org/officeDocument/2006/relationships/image" Target="../media/image508.png"/><Relationship Id="rId10" Type="http://schemas.openxmlformats.org/officeDocument/2006/relationships/image" Target="../media/image513.png"/><Relationship Id="rId4" Type="http://schemas.openxmlformats.org/officeDocument/2006/relationships/image" Target="../media/image507.png"/><Relationship Id="rId9" Type="http://schemas.openxmlformats.org/officeDocument/2006/relationships/image" Target="../media/image5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421.png"/><Relationship Id="rId7" Type="http://schemas.openxmlformats.org/officeDocument/2006/relationships/image" Target="../media/image425.png"/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4.png"/><Relationship Id="rId5" Type="http://schemas.openxmlformats.org/officeDocument/2006/relationships/image" Target="../media/image423.png"/><Relationship Id="rId4" Type="http://schemas.openxmlformats.org/officeDocument/2006/relationships/image" Target="../media/image4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9.png"/><Relationship Id="rId4" Type="http://schemas.openxmlformats.org/officeDocument/2006/relationships/image" Target="../media/image42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5.png"/><Relationship Id="rId13" Type="http://schemas.openxmlformats.org/officeDocument/2006/relationships/image" Target="../media/image440.png"/><Relationship Id="rId3" Type="http://schemas.openxmlformats.org/officeDocument/2006/relationships/image" Target="../media/image1.png"/><Relationship Id="rId7" Type="http://schemas.openxmlformats.org/officeDocument/2006/relationships/image" Target="../media/image434.png"/><Relationship Id="rId12" Type="http://schemas.openxmlformats.org/officeDocument/2006/relationships/image" Target="../media/image439.png"/><Relationship Id="rId17" Type="http://schemas.openxmlformats.org/officeDocument/2006/relationships/image" Target="../media/image444.png"/><Relationship Id="rId2" Type="http://schemas.openxmlformats.org/officeDocument/2006/relationships/image" Target="../media/image430.png"/><Relationship Id="rId16" Type="http://schemas.openxmlformats.org/officeDocument/2006/relationships/image" Target="../media/image4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3.png"/><Relationship Id="rId11" Type="http://schemas.openxmlformats.org/officeDocument/2006/relationships/image" Target="../media/image438.png"/><Relationship Id="rId5" Type="http://schemas.openxmlformats.org/officeDocument/2006/relationships/image" Target="../media/image432.png"/><Relationship Id="rId15" Type="http://schemas.openxmlformats.org/officeDocument/2006/relationships/image" Target="../media/image442.png"/><Relationship Id="rId10" Type="http://schemas.openxmlformats.org/officeDocument/2006/relationships/image" Target="../media/image437.png"/><Relationship Id="rId4" Type="http://schemas.openxmlformats.org/officeDocument/2006/relationships/image" Target="../media/image431.png"/><Relationship Id="rId9" Type="http://schemas.openxmlformats.org/officeDocument/2006/relationships/image" Target="../media/image436.png"/><Relationship Id="rId14" Type="http://schemas.openxmlformats.org/officeDocument/2006/relationships/image" Target="../media/image44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0.png"/><Relationship Id="rId13" Type="http://schemas.openxmlformats.org/officeDocument/2006/relationships/image" Target="../media/image455.png"/><Relationship Id="rId3" Type="http://schemas.openxmlformats.org/officeDocument/2006/relationships/image" Target="../media/image1.png"/><Relationship Id="rId7" Type="http://schemas.openxmlformats.org/officeDocument/2006/relationships/image" Target="../media/image449.png"/><Relationship Id="rId12" Type="http://schemas.openxmlformats.org/officeDocument/2006/relationships/image" Target="../media/image454.png"/><Relationship Id="rId2" Type="http://schemas.openxmlformats.org/officeDocument/2006/relationships/image" Target="../media/image445.png"/><Relationship Id="rId16" Type="http://schemas.openxmlformats.org/officeDocument/2006/relationships/image" Target="../media/image4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8.png"/><Relationship Id="rId11" Type="http://schemas.openxmlformats.org/officeDocument/2006/relationships/image" Target="../media/image453.png"/><Relationship Id="rId5" Type="http://schemas.openxmlformats.org/officeDocument/2006/relationships/image" Target="../media/image447.png"/><Relationship Id="rId15" Type="http://schemas.openxmlformats.org/officeDocument/2006/relationships/image" Target="../media/image457.png"/><Relationship Id="rId10" Type="http://schemas.openxmlformats.org/officeDocument/2006/relationships/image" Target="../media/image452.png"/><Relationship Id="rId4" Type="http://schemas.openxmlformats.org/officeDocument/2006/relationships/image" Target="../media/image446.png"/><Relationship Id="rId9" Type="http://schemas.openxmlformats.org/officeDocument/2006/relationships/image" Target="../media/image451.png"/><Relationship Id="rId14" Type="http://schemas.openxmlformats.org/officeDocument/2006/relationships/image" Target="../media/image45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4.png"/><Relationship Id="rId13" Type="http://schemas.openxmlformats.org/officeDocument/2006/relationships/image" Target="../media/image469.png"/><Relationship Id="rId3" Type="http://schemas.openxmlformats.org/officeDocument/2006/relationships/image" Target="../media/image1.png"/><Relationship Id="rId7" Type="http://schemas.openxmlformats.org/officeDocument/2006/relationships/image" Target="../media/image463.png"/><Relationship Id="rId12" Type="http://schemas.openxmlformats.org/officeDocument/2006/relationships/image" Target="../media/image468.png"/><Relationship Id="rId2" Type="http://schemas.openxmlformats.org/officeDocument/2006/relationships/image" Target="../media/image4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2.png"/><Relationship Id="rId11" Type="http://schemas.openxmlformats.org/officeDocument/2006/relationships/image" Target="../media/image467.png"/><Relationship Id="rId5" Type="http://schemas.openxmlformats.org/officeDocument/2006/relationships/image" Target="../media/image461.png"/><Relationship Id="rId15" Type="http://schemas.openxmlformats.org/officeDocument/2006/relationships/image" Target="../media/image471.png"/><Relationship Id="rId10" Type="http://schemas.openxmlformats.org/officeDocument/2006/relationships/image" Target="../media/image466.png"/><Relationship Id="rId4" Type="http://schemas.openxmlformats.org/officeDocument/2006/relationships/image" Target="../media/image460.png"/><Relationship Id="rId9" Type="http://schemas.openxmlformats.org/officeDocument/2006/relationships/image" Target="../media/image465.png"/><Relationship Id="rId14" Type="http://schemas.openxmlformats.org/officeDocument/2006/relationships/image" Target="../media/image47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6.png"/><Relationship Id="rId13" Type="http://schemas.openxmlformats.org/officeDocument/2006/relationships/image" Target="../media/image481.png"/><Relationship Id="rId18" Type="http://schemas.openxmlformats.org/officeDocument/2006/relationships/image" Target="../media/image486.png"/><Relationship Id="rId3" Type="http://schemas.openxmlformats.org/officeDocument/2006/relationships/image" Target="../media/image1.png"/><Relationship Id="rId7" Type="http://schemas.openxmlformats.org/officeDocument/2006/relationships/image" Target="../media/image475.png"/><Relationship Id="rId12" Type="http://schemas.openxmlformats.org/officeDocument/2006/relationships/image" Target="../media/image480.png"/><Relationship Id="rId17" Type="http://schemas.openxmlformats.org/officeDocument/2006/relationships/image" Target="../media/image485.png"/><Relationship Id="rId2" Type="http://schemas.openxmlformats.org/officeDocument/2006/relationships/image" Target="../media/image459.png"/><Relationship Id="rId16" Type="http://schemas.openxmlformats.org/officeDocument/2006/relationships/image" Target="../media/image4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4.png"/><Relationship Id="rId11" Type="http://schemas.openxmlformats.org/officeDocument/2006/relationships/image" Target="../media/image479.png"/><Relationship Id="rId5" Type="http://schemas.openxmlformats.org/officeDocument/2006/relationships/image" Target="../media/image473.png"/><Relationship Id="rId15" Type="http://schemas.openxmlformats.org/officeDocument/2006/relationships/image" Target="../media/image483.png"/><Relationship Id="rId10" Type="http://schemas.openxmlformats.org/officeDocument/2006/relationships/image" Target="../media/image478.png"/><Relationship Id="rId4" Type="http://schemas.openxmlformats.org/officeDocument/2006/relationships/image" Target="../media/image472.png"/><Relationship Id="rId9" Type="http://schemas.openxmlformats.org/officeDocument/2006/relationships/image" Target="../media/image477.png"/><Relationship Id="rId14" Type="http://schemas.openxmlformats.org/officeDocument/2006/relationships/image" Target="../media/image48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0.png"/><Relationship Id="rId3" Type="http://schemas.openxmlformats.org/officeDocument/2006/relationships/image" Target="../media/image1.png"/><Relationship Id="rId7" Type="http://schemas.openxmlformats.org/officeDocument/2006/relationships/image" Target="../media/image489.png"/><Relationship Id="rId2" Type="http://schemas.openxmlformats.org/officeDocument/2006/relationships/image" Target="../media/image4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8.png"/><Relationship Id="rId5" Type="http://schemas.openxmlformats.org/officeDocument/2006/relationships/image" Target="../media/image486.png"/><Relationship Id="rId10" Type="http://schemas.openxmlformats.org/officeDocument/2006/relationships/image" Target="../media/image492.png"/><Relationship Id="rId4" Type="http://schemas.openxmlformats.org/officeDocument/2006/relationships/image" Target="../media/image487.png"/><Relationship Id="rId9" Type="http://schemas.openxmlformats.org/officeDocument/2006/relationships/image" Target="../media/image49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8.png"/><Relationship Id="rId13" Type="http://schemas.openxmlformats.org/officeDocument/2006/relationships/image" Target="../media/image503.png"/><Relationship Id="rId3" Type="http://schemas.openxmlformats.org/officeDocument/2006/relationships/image" Target="../media/image494.png"/><Relationship Id="rId7" Type="http://schemas.openxmlformats.org/officeDocument/2006/relationships/image" Target="../media/image497.png"/><Relationship Id="rId12" Type="http://schemas.openxmlformats.org/officeDocument/2006/relationships/image" Target="../media/image502.png"/><Relationship Id="rId17" Type="http://schemas.openxmlformats.org/officeDocument/2006/relationships/image" Target="../media/image507.png"/><Relationship Id="rId2" Type="http://schemas.openxmlformats.org/officeDocument/2006/relationships/image" Target="../media/image493.png"/><Relationship Id="rId16" Type="http://schemas.openxmlformats.org/officeDocument/2006/relationships/image" Target="../media/image5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501.png"/><Relationship Id="rId5" Type="http://schemas.openxmlformats.org/officeDocument/2006/relationships/image" Target="../media/image496.png"/><Relationship Id="rId15" Type="http://schemas.openxmlformats.org/officeDocument/2006/relationships/image" Target="../media/image505.png"/><Relationship Id="rId10" Type="http://schemas.openxmlformats.org/officeDocument/2006/relationships/image" Target="../media/image500.png"/><Relationship Id="rId4" Type="http://schemas.openxmlformats.org/officeDocument/2006/relationships/image" Target="../media/image495.png"/><Relationship Id="rId9" Type="http://schemas.openxmlformats.org/officeDocument/2006/relationships/image" Target="../media/image499.png"/><Relationship Id="rId14" Type="http://schemas.openxmlformats.org/officeDocument/2006/relationships/image" Target="../media/image50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02007" y="1970413"/>
            <a:ext cx="6824304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goda SF" pitchFamily="2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goda SF" pitchFamily="2" charset="0"/>
              </a:rPr>
              <a:t>Exercise 11F</a:t>
            </a:r>
          </a:p>
        </p:txBody>
      </p:sp>
    </p:spTree>
    <p:extLst>
      <p:ext uri="{BB962C8B-B14F-4D97-AF65-F5344CB8AC3E}">
        <p14:creationId xmlns:p14="http://schemas.microsoft.com/office/powerpoint/2010/main" val="3978944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also use integration by parts to integrate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Evaluate:</a:t>
                </a:r>
              </a:p>
              <a:p>
                <a:pPr marL="0" indent="0" algn="ctr">
                  <a:buNone/>
                </a:pPr>
                <a:endParaRPr lang="en-US" sz="16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𝑙𝑛𝑥</m:t>
                          </m:r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Leave your answer in terms of natural logarithms.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When integrating just a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𝑙𝑛𝑥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term, let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600" i="1" dirty="0" err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𝑙𝑛𝑥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668" t="-766" r="-2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/>
          <a:srcRect l="22020" t="63604" r="64616" b="29107"/>
          <a:stretch/>
        </p:blipFill>
        <p:spPr>
          <a:xfrm>
            <a:off x="0" y="0"/>
            <a:ext cx="2238103" cy="68669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733217" y="5688739"/>
                <a:ext cx="2561727" cy="73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𝑙𝑛𝑥</m:t>
                              </m:r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𝑥𝑙𝑛𝑥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217" y="5688739"/>
                <a:ext cx="2561727" cy="7382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750067" y="1382837"/>
                <a:ext cx="1106906" cy="6444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𝑙𝑛𝑥</m:t>
                          </m:r>
                        </m:e>
                      </m:nary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067" y="1382837"/>
                <a:ext cx="1106906" cy="6444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4533909" y="2162254"/>
                <a:ext cx="1460849" cy="3414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bSup>
                        <m:sSub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𝑥𝑙𝑛𝑥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3909" y="2162254"/>
                <a:ext cx="1460849" cy="34144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4533267" y="2706540"/>
                <a:ext cx="246362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𝑙𝑛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2−2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𝑙𝑛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1−1</m:t>
                          </m:r>
                        </m:e>
                      </m:d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3267" y="2706540"/>
                <a:ext cx="2463623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4542507" y="3738506"/>
                <a:ext cx="158299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2−2+1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2507" y="3738506"/>
                <a:ext cx="1582997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4543452" y="3237763"/>
                <a:ext cx="207749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𝑙𝑛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2−2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452" y="3237763"/>
                <a:ext cx="2077492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4543421" y="4282792"/>
                <a:ext cx="122411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2−1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421" y="4282792"/>
                <a:ext cx="122411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5778652" y="1724298"/>
            <a:ext cx="326056" cy="61395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013265" y="1707306"/>
            <a:ext cx="3130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using the expression we found (we do not need to use the modulus sign since the limits are positive)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Arc 51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740949" y="2360023"/>
            <a:ext cx="339120" cy="52251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693052" y="2886891"/>
            <a:ext cx="339120" cy="52251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53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340354" y="3413759"/>
            <a:ext cx="339120" cy="52251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5822194" y="3923210"/>
            <a:ext cx="339120" cy="52251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010398" y="2382220"/>
            <a:ext cx="141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limits and subtract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/>
              <p:nvPr/>
            </p:nvSpPr>
            <p:spPr>
              <a:xfrm>
                <a:off x="6958146" y="2983111"/>
                <a:ext cx="8273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1=0</m:t>
                      </m:r>
                    </m:oMath>
                  </m:oMathPara>
                </a14:m>
                <a:endParaRPr lang="en-GB" sz="1200" i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8146" y="2983111"/>
                <a:ext cx="827316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588030" y="3536106"/>
            <a:ext cx="1519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‘Expand bracket’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100350" y="4076037"/>
            <a:ext cx="8839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82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5" grpId="0"/>
      <p:bldP spid="46" grpId="0"/>
      <p:bldP spid="47" grpId="0"/>
      <p:bldP spid="48" grpId="0"/>
      <p:bldP spid="49" grpId="0"/>
      <p:bldP spid="50" grpId="0" animBg="1"/>
      <p:bldP spid="51" grpId="0"/>
      <p:bldP spid="52" grpId="0" animBg="1"/>
      <p:bldP spid="53" grpId="0" animBg="1"/>
      <p:bldP spid="54" grpId="0" animBg="1"/>
      <p:bldP spid="55" grpId="0" animBg="1"/>
      <p:bldP spid="56" grpId="0"/>
      <p:bldP spid="57" grpId="0"/>
      <p:bldP spid="58" grpId="0"/>
      <p:bldP spid="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53246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can also use integration by parts to integrate functions</a:t>
            </a: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itchFamily="66" charset="0"/>
                <a:sym typeface="Wingdings" panose="05000000000000000000" pitchFamily="2" charset="2"/>
              </a:rPr>
              <a:t>Lets begin with the product rule, and rearranging it…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GB" sz="16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859382" y="1510937"/>
                <a:ext cx="2019527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𝑢𝑣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𝑣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382" y="1510937"/>
                <a:ext cx="2019527" cy="4675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28010" y="2168435"/>
                <a:ext cx="2019527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𝑢𝑣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𝑣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8010" y="2168435"/>
                <a:ext cx="2019527" cy="4675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40479" y="2825933"/>
                <a:ext cx="2618537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𝑢𝑣</m:t>
                              </m:r>
                            </m:e>
                          </m:d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𝑢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0479" y="2825933"/>
                <a:ext cx="2618537" cy="6458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76204" y="3487784"/>
                <a:ext cx="1980542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𝑢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204" y="3487784"/>
                <a:ext cx="1980542" cy="6458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950820" y="4206241"/>
                <a:ext cx="1980542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𝑢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820" y="4206241"/>
                <a:ext cx="1980542" cy="6458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9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845453" y="1780095"/>
            <a:ext cx="269450" cy="65830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/>
              <p:nvPr/>
            </p:nvSpPr>
            <p:spPr>
              <a:xfrm>
                <a:off x="7040878" y="1711654"/>
                <a:ext cx="1815739" cy="618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Subtract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from both sides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0878" y="1711654"/>
                <a:ext cx="1815739" cy="618054"/>
              </a:xfrm>
              <a:prstGeom prst="rect">
                <a:avLst/>
              </a:prstGeom>
              <a:blipFill>
                <a:blip r:embed="rId7"/>
                <a:stretch>
                  <a:fillRect r="-2013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405670" y="2446300"/>
            <a:ext cx="269450" cy="65830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575487" y="3103797"/>
            <a:ext cx="269450" cy="65830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875932" y="3796129"/>
            <a:ext cx="269450" cy="65830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561907" y="2573803"/>
            <a:ext cx="2137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Integrate each term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762203" y="3035358"/>
            <a:ext cx="23034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 the first term, the integral cancels out the differential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053941" y="3875736"/>
            <a:ext cx="1907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Rewrite the other way round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3779520" y="2899954"/>
            <a:ext cx="661851" cy="496389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3727269" y="4973016"/>
            <a:ext cx="5033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This is the rule for integration by parts – you are given it in the formula booklet!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8"/>
          <a:srcRect l="22020" t="63604" r="64616" b="29107"/>
          <a:stretch/>
        </p:blipFill>
        <p:spPr>
          <a:xfrm>
            <a:off x="4787093" y="5579319"/>
            <a:ext cx="2790951" cy="85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8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 animBg="1"/>
      <p:bldP spid="11" grpId="0"/>
      <p:bldP spid="12" grpId="0" animBg="1"/>
      <p:bldP spid="13" grpId="0" animBg="1"/>
      <p:bldP spid="14" grpId="0" animBg="1"/>
      <p:bldP spid="15" grpId="0"/>
      <p:bldP spid="16" grpId="0"/>
      <p:bldP spid="17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53246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can also use integration by parts to integrate functions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/>
          <a:srcRect l="22020" t="63604" r="64616" b="29107"/>
          <a:stretch/>
        </p:blipFill>
        <p:spPr>
          <a:xfrm>
            <a:off x="0" y="0"/>
            <a:ext cx="2238103" cy="68669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730134" y="2751909"/>
                <a:ext cx="390337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𝑢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0134" y="2751909"/>
                <a:ext cx="3903376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 flipV="1">
            <a:off x="3048000" y="3579223"/>
            <a:ext cx="444137" cy="41801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57347" y="4055067"/>
                <a:ext cx="3936276" cy="16510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function you are trying to integrate needs to be written as a function multiplied by an integral</a:t>
                </a:r>
              </a:p>
              <a:p>
                <a:pPr algn="ctr"/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When using the product rule, we start by labelling the functions as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When using integration by parts, we start by labelling them u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𝑑𝑣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47" y="4055067"/>
                <a:ext cx="3936276" cy="1651029"/>
              </a:xfrm>
              <a:prstGeom prst="rect">
                <a:avLst/>
              </a:prstGeom>
              <a:blipFill>
                <a:blip r:embed="rId4"/>
                <a:stretch>
                  <a:fillRect r="-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 flipH="1" flipV="1">
            <a:off x="5804262" y="3661955"/>
            <a:ext cx="448492" cy="49203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464626" y="4233593"/>
                <a:ext cx="2599510" cy="7277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 key aim is to make the term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as easy to integrate as possible… 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4626" y="4233593"/>
                <a:ext cx="2599510" cy="727700"/>
              </a:xfrm>
              <a:prstGeom prst="rect">
                <a:avLst/>
              </a:prstGeom>
              <a:blipFill>
                <a:blip r:embed="rId5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979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also use integration by parts to integrate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𝑥𝑐𝑜𝑠𝑥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We need to choose one part to be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, and the other part to be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𝑑𝑣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den>
                    </m:f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</a:rPr>
                  <a:t>We want the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𝑣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itchFamily="66" charset="0"/>
                  </a:rPr>
                  <a:t> term to be as simple as possible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</a:rPr>
                  <a:t>If we let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we get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so let’s try that!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167" t="-766" r="-2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/>
          <a:srcRect l="22020" t="63604" r="64616" b="29107"/>
          <a:stretch/>
        </p:blipFill>
        <p:spPr>
          <a:xfrm>
            <a:off x="0" y="0"/>
            <a:ext cx="2238103" cy="68669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828901" y="1968137"/>
                <a:ext cx="5518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8901" y="1968137"/>
                <a:ext cx="551818" cy="246221"/>
              </a:xfrm>
              <a:prstGeom prst="rect">
                <a:avLst/>
              </a:prstGeom>
              <a:blipFill>
                <a:blip r:embed="rId4"/>
                <a:stretch>
                  <a:fillRect l="-4396" r="-43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753707" y="1208178"/>
                <a:ext cx="1368067" cy="73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𝑥𝑐𝑜𝑠𝑥</m:t>
                              </m:r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707" y="1208178"/>
                <a:ext cx="1368067" cy="7382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706981" y="2351315"/>
                <a:ext cx="669029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981" y="2351315"/>
                <a:ext cx="669029" cy="4675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958146" y="1989910"/>
                <a:ext cx="8251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8146" y="1989910"/>
                <a:ext cx="825161" cy="246221"/>
              </a:xfrm>
              <a:prstGeom prst="rect">
                <a:avLst/>
              </a:prstGeom>
              <a:blipFill>
                <a:blip r:embed="rId7"/>
                <a:stretch>
                  <a:fillRect l="-2941" r="-367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844935" y="2346962"/>
                <a:ext cx="964623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4935" y="2346962"/>
                <a:ext cx="964623" cy="4675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5269201" y="2119730"/>
            <a:ext cx="295576" cy="5015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5490752" y="2225461"/>
            <a:ext cx="1214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 flipV="1">
            <a:off x="7677121" y="2132793"/>
            <a:ext cx="295576" cy="5015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898672" y="2238524"/>
            <a:ext cx="975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32215" y="3944983"/>
                <a:ext cx="2606355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𝑢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215" y="3944983"/>
                <a:ext cx="2606355" cy="64588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56754" y="104503"/>
            <a:ext cx="400595" cy="49638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1624148" y="2886892"/>
            <a:ext cx="605246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85803" y="4802775"/>
                <a:ext cx="54252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803" y="4802775"/>
                <a:ext cx="542520" cy="246221"/>
              </a:xfrm>
              <a:prstGeom prst="rect">
                <a:avLst/>
              </a:prstGeom>
              <a:blipFill>
                <a:blip r:embed="rId10"/>
                <a:stretch>
                  <a:fillRect l="-3371" r="-13483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143895" y="4641665"/>
                <a:ext cx="962508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𝑠𝑖𝑛𝑥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895" y="4641665"/>
                <a:ext cx="962508" cy="64588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072740" y="5399313"/>
                <a:ext cx="75892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𝑥𝑠𝑖𝑛𝑥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2740" y="5399313"/>
                <a:ext cx="758926" cy="246221"/>
              </a:xfrm>
              <a:prstGeom prst="rect">
                <a:avLst/>
              </a:prstGeom>
              <a:blipFill>
                <a:blip r:embed="rId12"/>
                <a:stretch>
                  <a:fillRect l="-2400" r="-480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821677" y="5408021"/>
                <a:ext cx="9375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−(−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677" y="5408021"/>
                <a:ext cx="937564" cy="246221"/>
              </a:xfrm>
              <a:prstGeom prst="rect">
                <a:avLst/>
              </a:prstGeom>
              <a:blipFill>
                <a:blip r:embed="rId13"/>
                <a:stretch>
                  <a:fillRect l="-649" r="-6494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723014" y="5412376"/>
                <a:ext cx="34637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014" y="5412376"/>
                <a:ext cx="346377" cy="246221"/>
              </a:xfrm>
              <a:prstGeom prst="rect">
                <a:avLst/>
              </a:prstGeom>
              <a:blipFill>
                <a:blip r:embed="rId14"/>
                <a:stretch>
                  <a:fillRect l="-12281" r="-3509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059678" y="6004559"/>
                <a:ext cx="176356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𝑥𝑠𝑖𝑛𝑥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9678" y="6004559"/>
                <a:ext cx="1763560" cy="246221"/>
              </a:xfrm>
              <a:prstGeom prst="rect">
                <a:avLst/>
              </a:prstGeom>
              <a:blipFill>
                <a:blip r:embed="rId15"/>
                <a:stretch>
                  <a:fillRect l="-692" r="-692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4606835" y="3131153"/>
            <a:ext cx="4302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Now we can replace these in the relationship for integration by parts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Arc 36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450699" y="4336868"/>
            <a:ext cx="326056" cy="61395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689666" y="4337291"/>
            <a:ext cx="1515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each term using the above…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Arc 38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446345" y="4950822"/>
            <a:ext cx="326056" cy="61395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936893" y="5529942"/>
            <a:ext cx="326056" cy="61395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628706" y="4846743"/>
            <a:ext cx="15152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2</a:t>
            </a:r>
            <a:r>
              <a:rPr lang="en-US" sz="1200" baseline="30000" dirty="0">
                <a:solidFill>
                  <a:srgbClr val="FF0000"/>
                </a:solidFill>
                <a:latin typeface="Comic Sans MS" pitchFamily="66" charset="0"/>
              </a:rPr>
              <a:t>nd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term (be careful with the sign)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219403" y="5695829"/>
            <a:ext cx="836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286103" y="4127863"/>
            <a:ext cx="165463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5307874" y="4794069"/>
            <a:ext cx="274321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5590903" y="4789715"/>
            <a:ext cx="539932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6518366" y="4811486"/>
            <a:ext cx="539932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5425440" y="4127864"/>
            <a:ext cx="156755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5978435" y="4123510"/>
            <a:ext cx="156755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6122126" y="3988527"/>
            <a:ext cx="304800" cy="49638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7067006" y="4811487"/>
            <a:ext cx="304800" cy="2569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6932023" y="1985556"/>
            <a:ext cx="862148" cy="2569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4654731" y="2346962"/>
            <a:ext cx="692332" cy="5094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4824548" y="1985557"/>
            <a:ext cx="583475" cy="23513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560420" y="4798421"/>
                <a:ext cx="60894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420" y="4798421"/>
                <a:ext cx="608949" cy="246221"/>
              </a:xfrm>
              <a:prstGeom prst="rect">
                <a:avLst/>
              </a:prstGeom>
              <a:blipFill>
                <a:blip r:embed="rId16"/>
                <a:stretch>
                  <a:fillRect l="-11000" r="-1200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045230" y="4811482"/>
                <a:ext cx="56445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5230" y="4811482"/>
                <a:ext cx="564450" cy="246221"/>
              </a:xfrm>
              <a:prstGeom prst="rect">
                <a:avLst/>
              </a:prstGeom>
              <a:blipFill>
                <a:blip r:embed="rId17"/>
                <a:stretch>
                  <a:fillRect r="-760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Rectangle 57"/>
          <p:cNvSpPr/>
          <p:nvPr/>
        </p:nvSpPr>
        <p:spPr>
          <a:xfrm>
            <a:off x="1881050" y="4432664"/>
            <a:ext cx="374470" cy="40059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1537061" y="65316"/>
            <a:ext cx="422368" cy="54428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1672044" y="69669"/>
            <a:ext cx="278676" cy="5486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2721427" y="5464630"/>
            <a:ext cx="613956" cy="4049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96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3" grpId="0"/>
      <p:bldP spid="14" grpId="0"/>
      <p:bldP spid="15" grpId="0"/>
      <p:bldP spid="16" grpId="0" animBg="1"/>
      <p:bldP spid="17" grpId="0"/>
      <p:bldP spid="19" grpId="0" animBg="1"/>
      <p:bldP spid="20" grpId="0"/>
      <p:bldP spid="21" grpId="0"/>
      <p:bldP spid="4" grpId="0" animBg="1"/>
      <p:bldP spid="4" grpId="1" animBg="1"/>
      <p:bldP spid="25" grpId="0" animBg="1"/>
      <p:bldP spid="25" grpId="1" animBg="1"/>
      <p:bldP spid="28" grpId="0"/>
      <p:bldP spid="30" grpId="0"/>
      <p:bldP spid="31" grpId="0"/>
      <p:bldP spid="33" grpId="0"/>
      <p:bldP spid="34" grpId="0"/>
      <p:bldP spid="35" grpId="0"/>
      <p:bldP spid="36" grpId="0"/>
      <p:bldP spid="37" grpId="0" animBg="1"/>
      <p:bldP spid="38" grpId="0"/>
      <p:bldP spid="39" grpId="0" animBg="1"/>
      <p:bldP spid="40" grpId="0" animBg="1"/>
      <p:bldP spid="43" grpId="0"/>
      <p:bldP spid="44" grpId="0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/>
      <p:bldP spid="57" grpId="0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2" grpId="0" animBg="1"/>
      <p:bldP spid="6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also use integration by parts to integrate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𝑙𝑛𝑥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In general, if you have a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𝑙𝑛𝑥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term, you should </a:t>
                </a:r>
                <a:r>
                  <a:rPr lang="en-US" sz="1600" u="sng" dirty="0">
                    <a:latin typeface="Comic Sans MS" pitchFamily="66" charset="0"/>
                    <a:sym typeface="Wingdings" panose="05000000000000000000" pitchFamily="2" charset="2"/>
                  </a:rPr>
                  <a:t>usually</a:t>
                </a: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call it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</m:oMath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You will see the reason why in this example…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So choosing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𝑙𝑛𝑥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 has removed it from the integral part, and actually helped us simplify it!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668" t="-766" r="-2671" b="-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/>
          <a:srcRect l="22020" t="63604" r="64616" b="29107"/>
          <a:stretch/>
        </p:blipFill>
        <p:spPr>
          <a:xfrm>
            <a:off x="0" y="0"/>
            <a:ext cx="2238103" cy="68669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794067" y="1854925"/>
                <a:ext cx="73295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4067" y="1854925"/>
                <a:ext cx="732958" cy="246221"/>
              </a:xfrm>
              <a:prstGeom prst="rect">
                <a:avLst/>
              </a:prstGeom>
              <a:blipFill>
                <a:blip r:embed="rId4"/>
                <a:stretch>
                  <a:fillRect l="-3306" r="-495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5753707" y="1147218"/>
                <a:ext cx="1368067" cy="73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𝑙𝑛𝑥</m:t>
                              </m:r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707" y="1147218"/>
                <a:ext cx="1368067" cy="7382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680856" y="2342605"/>
                <a:ext cx="67044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856" y="2342605"/>
                <a:ext cx="670440" cy="4675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7175860" y="1711235"/>
                <a:ext cx="647934" cy="492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860" y="1711235"/>
                <a:ext cx="647934" cy="49250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7062649" y="2338253"/>
                <a:ext cx="766557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2649" y="2338253"/>
                <a:ext cx="766557" cy="4675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Arc 66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5408539" y="2076187"/>
            <a:ext cx="295576" cy="5015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5630090" y="2181918"/>
            <a:ext cx="1214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Arc 68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 flipV="1">
            <a:off x="7799040" y="2054415"/>
            <a:ext cx="295576" cy="5015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8020591" y="2160146"/>
            <a:ext cx="975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4563292" y="2965690"/>
            <a:ext cx="4302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Now we can replace these in the relationship for integration by parts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175863" y="1689464"/>
            <a:ext cx="644434" cy="54863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4637313" y="2329544"/>
            <a:ext cx="744583" cy="5094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4789714" y="1872345"/>
            <a:ext cx="740229" cy="23513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3897084" y="3735978"/>
                <a:ext cx="2606355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𝑢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084" y="3735978"/>
                <a:ext cx="2606355" cy="64588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859380" y="4576353"/>
                <a:ext cx="72366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380" y="4576353"/>
                <a:ext cx="723660" cy="246221"/>
              </a:xfrm>
              <a:prstGeom prst="rect">
                <a:avLst/>
              </a:prstGeom>
              <a:blipFill>
                <a:blip r:embed="rId10"/>
                <a:stretch>
                  <a:fillRect l="-2521" r="-9244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995849" y="4415243"/>
                <a:ext cx="884986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5849" y="4415243"/>
                <a:ext cx="884986" cy="64588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846317" y="5172891"/>
                <a:ext cx="769057" cy="492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𝑙𝑛𝑥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317" y="5172891"/>
                <a:ext cx="769057" cy="49250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850673" y="5839097"/>
                <a:ext cx="1575624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𝑙𝑛𝑥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673" y="5839097"/>
                <a:ext cx="1575624" cy="4941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Arc 81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354904" y="4066903"/>
            <a:ext cx="326056" cy="61395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680957" y="4049909"/>
            <a:ext cx="1349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each term using the above…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4" name="Arc 83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350550" y="4680857"/>
            <a:ext cx="326056" cy="61395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745304" y="5468983"/>
            <a:ext cx="326056" cy="61395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672250" y="4803202"/>
            <a:ext cx="7924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001688" y="5669704"/>
            <a:ext cx="16459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2</a:t>
            </a:r>
            <a:r>
              <a:rPr lang="en-US" sz="1200" baseline="30000" dirty="0">
                <a:solidFill>
                  <a:srgbClr val="FF0000"/>
                </a:solidFill>
                <a:latin typeface="Comic Sans MS" pitchFamily="66" charset="0"/>
              </a:rPr>
              <a:t>nd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term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059680" y="3901441"/>
            <a:ext cx="165463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5081451" y="4567647"/>
            <a:ext cx="457201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9"/>
          <p:cNvSpPr/>
          <p:nvPr/>
        </p:nvSpPr>
        <p:spPr>
          <a:xfrm>
            <a:off x="5538652" y="4415247"/>
            <a:ext cx="435429" cy="5486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Rectangle 90"/>
          <p:cNvSpPr/>
          <p:nvPr/>
        </p:nvSpPr>
        <p:spPr>
          <a:xfrm>
            <a:off x="6405154" y="4410892"/>
            <a:ext cx="422366" cy="5617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Rectangle 91"/>
          <p:cNvSpPr/>
          <p:nvPr/>
        </p:nvSpPr>
        <p:spPr>
          <a:xfrm>
            <a:off x="5199017" y="3901442"/>
            <a:ext cx="156755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Rectangle 92"/>
          <p:cNvSpPr/>
          <p:nvPr/>
        </p:nvSpPr>
        <p:spPr>
          <a:xfrm>
            <a:off x="5752012" y="3897088"/>
            <a:ext cx="156755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93"/>
          <p:cNvSpPr/>
          <p:nvPr/>
        </p:nvSpPr>
        <p:spPr>
          <a:xfrm>
            <a:off x="5895703" y="3762105"/>
            <a:ext cx="304800" cy="49638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Rectangle 94"/>
          <p:cNvSpPr/>
          <p:nvPr/>
        </p:nvSpPr>
        <p:spPr>
          <a:xfrm>
            <a:off x="6844938" y="4406537"/>
            <a:ext cx="322217" cy="5660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5516877" y="4423954"/>
                <a:ext cx="497251" cy="5582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877" y="4423954"/>
                <a:ext cx="497251" cy="558230"/>
              </a:xfrm>
              <a:prstGeom prst="rect">
                <a:avLst/>
              </a:prstGeom>
              <a:blipFill>
                <a:blip r:embed="rId14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6810098" y="4419597"/>
                <a:ext cx="710066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098" y="4419597"/>
                <a:ext cx="710066" cy="55322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5669278" y="5159826"/>
                <a:ext cx="1197892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278" y="5159826"/>
                <a:ext cx="1197892" cy="64588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599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3" grpId="0"/>
      <p:bldP spid="64" grpId="0"/>
      <p:bldP spid="65" grpId="0"/>
      <p:bldP spid="66" grpId="0"/>
      <p:bldP spid="67" grpId="0" animBg="1"/>
      <p:bldP spid="68" grpId="0"/>
      <p:bldP spid="69" grpId="0" animBg="1"/>
      <p:bldP spid="70" grpId="0"/>
      <p:bldP spid="71" grpId="0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/>
      <p:bldP spid="76" grpId="0"/>
      <p:bldP spid="77" grpId="0"/>
      <p:bldP spid="78" grpId="0"/>
      <p:bldP spid="81" grpId="0"/>
      <p:bldP spid="82" grpId="0" animBg="1"/>
      <p:bldP spid="83" grpId="0"/>
      <p:bldP spid="84" grpId="0" animBg="1"/>
      <p:bldP spid="85" grpId="0" animBg="1"/>
      <p:bldP spid="86" grpId="0"/>
      <p:bldP spid="87" grpId="0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/>
      <p:bldP spid="97" grpId="0"/>
      <p:bldP spid="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also use integration by parts to integrate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Sometimes you might have to use integration by parts twice in a row…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𝑑𝑣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𝑒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sup>
                    </m:sSup>
                  </m:oMath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11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/>
          <a:srcRect l="22020" t="63604" r="64616" b="29107"/>
          <a:stretch/>
        </p:blipFill>
        <p:spPr>
          <a:xfrm>
            <a:off x="0" y="0"/>
            <a:ext cx="2238103" cy="68669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11187" y="1785257"/>
                <a:ext cx="65191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187" y="1785257"/>
                <a:ext cx="651910" cy="246221"/>
              </a:xfrm>
              <a:prstGeom prst="rect">
                <a:avLst/>
              </a:prstGeom>
              <a:blipFill>
                <a:blip r:embed="rId4"/>
                <a:stretch>
                  <a:fillRect l="-3738" r="-2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570827" y="1077550"/>
                <a:ext cx="1280094" cy="73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0827" y="1077550"/>
                <a:ext cx="1280094" cy="7382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97976" y="2272937"/>
                <a:ext cx="78425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976" y="2272937"/>
                <a:ext cx="784254" cy="4675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992980" y="1798321"/>
                <a:ext cx="65171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980" y="1798321"/>
                <a:ext cx="651717" cy="246221"/>
              </a:xfrm>
              <a:prstGeom prst="rect">
                <a:avLst/>
              </a:prstGeom>
              <a:blipFill>
                <a:blip r:embed="rId7"/>
                <a:stretch>
                  <a:fillRect l="-3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79769" y="2268585"/>
                <a:ext cx="770339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9769" y="2268585"/>
                <a:ext cx="770339" cy="4675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5225659" y="2006519"/>
            <a:ext cx="295576" cy="5015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5447210" y="2112250"/>
            <a:ext cx="1214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 flipV="1">
            <a:off x="7616160" y="1984747"/>
            <a:ext cx="295576" cy="5015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837711" y="2090478"/>
            <a:ext cx="975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4380412" y="2896022"/>
            <a:ext cx="4302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Now we can replace these in the relationship for integration by parts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992983" y="1811383"/>
            <a:ext cx="644434" cy="2264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4454433" y="2259876"/>
            <a:ext cx="840378" cy="5094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606835" y="1767840"/>
            <a:ext cx="670560" cy="2699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79667" y="3596641"/>
                <a:ext cx="2606355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𝑢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667" y="3596641"/>
                <a:ext cx="2606355" cy="64588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841963" y="4437016"/>
                <a:ext cx="64261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1963" y="4437016"/>
                <a:ext cx="642612" cy="246221"/>
              </a:xfrm>
              <a:prstGeom prst="rect">
                <a:avLst/>
              </a:prstGeom>
              <a:blipFill>
                <a:blip r:embed="rId10"/>
                <a:stretch>
                  <a:fillRect l="-2830" r="-1037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856512" y="4267197"/>
                <a:ext cx="785664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512" y="4267197"/>
                <a:ext cx="785664" cy="64588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46318" y="5155474"/>
                <a:ext cx="69179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318" y="5155474"/>
                <a:ext cx="691792" cy="246221"/>
              </a:xfrm>
              <a:prstGeom prst="rect">
                <a:avLst/>
              </a:prstGeom>
              <a:blipFill>
                <a:blip r:embed="rId12"/>
                <a:stretch>
                  <a:fillRect l="-2655" t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163316" y="3927566"/>
            <a:ext cx="326056" cy="61395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489369" y="3910572"/>
            <a:ext cx="1349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each term using the above…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158962" y="4541520"/>
            <a:ext cx="326056" cy="61395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480662" y="4663865"/>
            <a:ext cx="7924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4528457" y="5652288"/>
            <a:ext cx="3892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Now we need to use integration by parts again to integrate the second term…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42263" y="3762104"/>
            <a:ext cx="165463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064035" y="4428310"/>
            <a:ext cx="396240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451567" y="4423955"/>
            <a:ext cx="374468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6204857" y="4419600"/>
            <a:ext cx="404949" cy="26561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181600" y="3762105"/>
            <a:ext cx="156755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734595" y="3757751"/>
            <a:ext cx="156755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5878286" y="3622768"/>
            <a:ext cx="304800" cy="49638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6601098" y="4415246"/>
            <a:ext cx="383176" cy="26996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429791" y="4432663"/>
                <a:ext cx="43588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791" y="4432663"/>
                <a:ext cx="435889" cy="24622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574967" y="4428306"/>
                <a:ext cx="72455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4967" y="4428306"/>
                <a:ext cx="724557" cy="246221"/>
              </a:xfrm>
              <a:prstGeom prst="rect">
                <a:avLst/>
              </a:prstGeom>
              <a:blipFill>
                <a:blip r:embed="rId14"/>
                <a:stretch>
                  <a:fillRect r="-593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512524" y="4994363"/>
                <a:ext cx="1236172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2524" y="4994363"/>
                <a:ext cx="1236172" cy="64588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066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 animBg="1"/>
      <p:bldP spid="12" grpId="0"/>
      <p:bldP spid="13" grpId="0" animBg="1"/>
      <p:bldP spid="14" grpId="0"/>
      <p:bldP spid="15" grpId="0"/>
      <p:bldP spid="16" grpId="0" animBg="1"/>
      <p:bldP spid="16" grpId="1" animBg="1"/>
      <p:bldP spid="17" grpId="0" animBg="1"/>
      <p:bldP spid="17" grpId="1" animBg="1"/>
      <p:bldP spid="19" grpId="0" animBg="1"/>
      <p:bldP spid="19" grpId="1" animBg="1"/>
      <p:bldP spid="20" grpId="0"/>
      <p:bldP spid="21" grpId="0"/>
      <p:bldP spid="22" grpId="0"/>
      <p:bldP spid="23" grpId="0"/>
      <p:bldP spid="25" grpId="0" animBg="1"/>
      <p:bldP spid="26" grpId="0"/>
      <p:bldP spid="27" grpId="0" animBg="1"/>
      <p:bldP spid="29" grpId="0"/>
      <p:bldP spid="30" grpId="0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/>
      <p:bldP spid="40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also use integration by parts to integrate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Sometimes you might have to use integration by parts twice in a row…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𝑑𝑣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𝑒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sup>
                    </m:sSup>
                  </m:oMath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11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/>
          <a:srcRect l="22020" t="63604" r="64616" b="29107"/>
          <a:stretch/>
        </p:blipFill>
        <p:spPr>
          <a:xfrm>
            <a:off x="0" y="0"/>
            <a:ext cx="2238103" cy="68669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75804" y="5503817"/>
                <a:ext cx="1686679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nary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5804" y="5503817"/>
                <a:ext cx="1686679" cy="6458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11187" y="1785257"/>
                <a:ext cx="6656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187" y="1785257"/>
                <a:ext cx="665631" cy="246221"/>
              </a:xfrm>
              <a:prstGeom prst="rect">
                <a:avLst/>
              </a:prstGeom>
              <a:blipFill>
                <a:blip r:embed="rId5"/>
                <a:stretch>
                  <a:fillRect l="-3636" r="-545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701455" y="1077550"/>
                <a:ext cx="1191865" cy="73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nary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1455" y="1077550"/>
                <a:ext cx="1191865" cy="7382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97976" y="2272937"/>
                <a:ext cx="669029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976" y="2272937"/>
                <a:ext cx="669029" cy="4675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992980" y="1798321"/>
                <a:ext cx="65171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980" y="1798321"/>
                <a:ext cx="651717" cy="246221"/>
              </a:xfrm>
              <a:prstGeom prst="rect">
                <a:avLst/>
              </a:prstGeom>
              <a:blipFill>
                <a:blip r:embed="rId8"/>
                <a:stretch>
                  <a:fillRect l="-3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879769" y="2268585"/>
                <a:ext cx="770339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9769" y="2268585"/>
                <a:ext cx="770339" cy="46750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5225659" y="2006519"/>
            <a:ext cx="295576" cy="5015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5447210" y="2112250"/>
            <a:ext cx="1214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 flipV="1">
            <a:off x="7616160" y="1984747"/>
            <a:ext cx="295576" cy="5015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837711" y="2090478"/>
            <a:ext cx="975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4380412" y="2896022"/>
            <a:ext cx="4302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Now we can replace these in the relationship for integration by parts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92983" y="1811383"/>
            <a:ext cx="644434" cy="2264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454433" y="2259876"/>
            <a:ext cx="840378" cy="5094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606835" y="1767840"/>
            <a:ext cx="670560" cy="2699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79667" y="3596641"/>
                <a:ext cx="2606355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𝑢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667" y="3596641"/>
                <a:ext cx="2606355" cy="64588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841963" y="4428308"/>
                <a:ext cx="65633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1963" y="4428308"/>
                <a:ext cx="656334" cy="246221"/>
              </a:xfrm>
              <a:prstGeom prst="rect">
                <a:avLst/>
              </a:prstGeom>
              <a:blipFill>
                <a:blip r:embed="rId11"/>
                <a:stretch>
                  <a:fillRect l="-2778" r="-11111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856512" y="4267197"/>
                <a:ext cx="785664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512" y="4267197"/>
                <a:ext cx="785664" cy="64588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846318" y="5155474"/>
                <a:ext cx="7055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318" y="5155474"/>
                <a:ext cx="705514" cy="246221"/>
              </a:xfrm>
              <a:prstGeom prst="rect">
                <a:avLst/>
              </a:prstGeom>
              <a:blipFill>
                <a:blip r:embed="rId13"/>
                <a:stretch>
                  <a:fillRect l="-258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163316" y="3927566"/>
            <a:ext cx="326056" cy="61395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489369" y="3910572"/>
            <a:ext cx="1349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each term using the above…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158962" y="4541520"/>
            <a:ext cx="326056" cy="61395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480662" y="4663865"/>
            <a:ext cx="7924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42263" y="3762104"/>
            <a:ext cx="165463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064035" y="4428310"/>
            <a:ext cx="396240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451567" y="4423955"/>
            <a:ext cx="374468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6204857" y="4419600"/>
            <a:ext cx="404949" cy="26561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181600" y="3762105"/>
            <a:ext cx="156755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734595" y="3757751"/>
            <a:ext cx="156755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5878286" y="3622768"/>
            <a:ext cx="304800" cy="49638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6601098" y="4415246"/>
            <a:ext cx="304799" cy="26996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429791" y="4432663"/>
                <a:ext cx="43588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791" y="4432663"/>
                <a:ext cx="435889" cy="24622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574967" y="4428306"/>
                <a:ext cx="60933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4967" y="4428306"/>
                <a:ext cx="609333" cy="246221"/>
              </a:xfrm>
              <a:prstGeom prst="rect">
                <a:avLst/>
              </a:prstGeom>
              <a:blipFill>
                <a:blip r:embed="rId15"/>
                <a:stretch>
                  <a:fillRect r="-700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512524" y="4994363"/>
                <a:ext cx="1080039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2524" y="4994363"/>
                <a:ext cx="1080039" cy="64588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850672" y="5821680"/>
                <a:ext cx="16745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− 2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672" y="5821680"/>
                <a:ext cx="1674561" cy="246221"/>
              </a:xfrm>
              <a:prstGeom prst="rect">
                <a:avLst/>
              </a:prstGeom>
              <a:blipFill>
                <a:blip r:embed="rId17"/>
                <a:stretch>
                  <a:fillRect l="-730" r="-73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510173" y="5294812"/>
            <a:ext cx="326056" cy="61395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657700" y="5382323"/>
            <a:ext cx="1458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the integral part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589312" y="6261463"/>
                <a:ext cx="16745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− 2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9312" y="6261463"/>
                <a:ext cx="1674561" cy="246221"/>
              </a:xfrm>
              <a:prstGeom prst="rect">
                <a:avLst/>
              </a:prstGeom>
              <a:blipFill>
                <a:blip r:embed="rId18"/>
                <a:stretch>
                  <a:fillRect l="-730" r="-73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 flipH="1">
            <a:off x="2394857" y="5947954"/>
            <a:ext cx="1" cy="22642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404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 animBg="1"/>
      <p:bldP spid="13" grpId="0"/>
      <p:bldP spid="14" grpId="0" animBg="1"/>
      <p:bldP spid="15" grpId="0"/>
      <p:bldP spid="16" grpId="0"/>
      <p:bldP spid="17" grpId="0" animBg="1"/>
      <p:bldP spid="17" grpId="1" animBg="1"/>
      <p:bldP spid="19" grpId="0" animBg="1"/>
      <p:bldP spid="19" grpId="1" animBg="1"/>
      <p:bldP spid="20" grpId="0" animBg="1"/>
      <p:bldP spid="20" grpId="1" animBg="1"/>
      <p:bldP spid="21" grpId="0"/>
      <p:bldP spid="22" grpId="0"/>
      <p:bldP spid="24" grpId="0"/>
      <p:bldP spid="25" grpId="0"/>
      <p:bldP spid="26" grpId="0" animBg="1"/>
      <p:bldP spid="27" grpId="0"/>
      <p:bldP spid="28" grpId="0" animBg="1"/>
      <p:bldP spid="29" grpId="0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/>
      <p:bldP spid="40" grpId="0"/>
      <p:bldP spid="43" grpId="0"/>
      <p:bldP spid="44" grpId="0"/>
      <p:bldP spid="46" grpId="0" animBg="1"/>
      <p:bldP spid="47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also use integration by parts to integrate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Sometimes you might have to use integration by parts twice in a row…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𝑑𝑣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𝑒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sup>
                    </m:sSup>
                  </m:oMath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11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/>
          <a:srcRect l="22020" t="63604" r="64616" b="29107"/>
          <a:stretch/>
        </p:blipFill>
        <p:spPr>
          <a:xfrm>
            <a:off x="0" y="0"/>
            <a:ext cx="2238103" cy="68669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75804" y="5503817"/>
                <a:ext cx="1686679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nary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5804" y="5503817"/>
                <a:ext cx="1686679" cy="6458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589312" y="6261463"/>
                <a:ext cx="16745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− 2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9312" y="6261463"/>
                <a:ext cx="1674561" cy="246221"/>
              </a:xfrm>
              <a:prstGeom prst="rect">
                <a:avLst/>
              </a:prstGeom>
              <a:blipFill>
                <a:blip r:embed="rId5"/>
                <a:stretch>
                  <a:fillRect l="-730" r="-73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 flipH="1">
            <a:off x="2394857" y="5947954"/>
            <a:ext cx="1" cy="22642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064551" y="1364932"/>
                <a:ext cx="1280094" cy="73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4551" y="1364932"/>
                <a:ext cx="1280094" cy="7382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4846837" y="2923766"/>
                <a:ext cx="274895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− 2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837" y="2923766"/>
                <a:ext cx="2748958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950821" y="2098765"/>
                <a:ext cx="1897571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nary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821" y="2098765"/>
                <a:ext cx="1897571" cy="64588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4842483" y="3589973"/>
                <a:ext cx="253870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 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483" y="3589973"/>
                <a:ext cx="2538708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784492" y="1754777"/>
            <a:ext cx="295577" cy="61395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888479" y="1816162"/>
            <a:ext cx="1828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We integrated by parts once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Arc 54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346195" y="2481943"/>
            <a:ext cx="295577" cy="61395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333132" y="3130732"/>
            <a:ext cx="295577" cy="61395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589519" y="2430117"/>
            <a:ext cx="1397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We then integrated by parts again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/>
              <p:nvPr/>
            </p:nvSpPr>
            <p:spPr>
              <a:xfrm>
                <a:off x="7606936" y="3118094"/>
                <a:ext cx="13977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Simplify (you can leave the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as a positive)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6936" y="3118094"/>
                <a:ext cx="1397726" cy="646331"/>
              </a:xfrm>
              <a:prstGeom prst="rect">
                <a:avLst/>
              </a:prstGeom>
              <a:blipFill>
                <a:blip r:embed="rId10"/>
                <a:stretch>
                  <a:fillRect l="-437" r="-3057" b="-5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757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5" grpId="0"/>
      <p:bldP spid="50" grpId="0"/>
      <p:bldP spid="52" grpId="0"/>
      <p:bldP spid="53" grpId="0" animBg="1"/>
      <p:bldP spid="54" grpId="0"/>
      <p:bldP spid="55" grpId="0" animBg="1"/>
      <p:bldP spid="56" grpId="0" animBg="1"/>
      <p:bldP spid="57" grpId="0"/>
      <p:bldP spid="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473333" y="4476206"/>
                <a:ext cx="3320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3333" y="4476206"/>
                <a:ext cx="332014" cy="2462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847803" y="4310740"/>
                <a:ext cx="685572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803" y="4310740"/>
                <a:ext cx="685572" cy="6458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6196148" y="4463143"/>
            <a:ext cx="317863" cy="26561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479173" y="4323803"/>
                <a:ext cx="710066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9173" y="4323803"/>
                <a:ext cx="710066" cy="5532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also use integration by parts to integrate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Evaluate:</a:t>
                </a:r>
              </a:p>
              <a:p>
                <a:pPr marL="0" indent="0" algn="ctr">
                  <a:buNone/>
                </a:pPr>
                <a:endParaRPr lang="en-US" sz="16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𝑙𝑛𝑥</m:t>
                          </m:r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Leave your answer in terms of natural logarithms.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When integrating just a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𝑙𝑛𝑥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term, let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600" i="1" dirty="0" err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𝑙𝑛𝑥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5"/>
                <a:stretch>
                  <a:fillRect l="-668" t="-766" r="-2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/>
          <a:srcRect l="22020" t="63604" r="64616" b="29107"/>
          <a:stretch/>
        </p:blipFill>
        <p:spPr>
          <a:xfrm>
            <a:off x="0" y="0"/>
            <a:ext cx="2238103" cy="68669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33107" y="1811383"/>
                <a:ext cx="73295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3107" y="1811383"/>
                <a:ext cx="732958" cy="246221"/>
              </a:xfrm>
              <a:prstGeom prst="rect">
                <a:avLst/>
              </a:prstGeom>
              <a:blipFill>
                <a:blip r:embed="rId7"/>
                <a:stretch>
                  <a:fillRect l="-3306" r="-495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727582" y="1094967"/>
                <a:ext cx="1142044" cy="73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𝑙𝑛𝑥</m:t>
                              </m:r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7582" y="1094967"/>
                <a:ext cx="1142044" cy="7382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19896" y="2299063"/>
                <a:ext cx="67044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896" y="2299063"/>
                <a:ext cx="670440" cy="46750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114900" y="1824447"/>
                <a:ext cx="54784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4900" y="1824447"/>
                <a:ext cx="547842" cy="246221"/>
              </a:xfrm>
              <a:prstGeom prst="rect">
                <a:avLst/>
              </a:prstGeom>
              <a:blipFill>
                <a:blip r:embed="rId10"/>
                <a:stretch>
                  <a:fillRect l="-4444" r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001689" y="2294711"/>
                <a:ext cx="66505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689" y="2294711"/>
                <a:ext cx="665054" cy="4675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5347579" y="2032645"/>
            <a:ext cx="295576" cy="5015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5569130" y="2138376"/>
            <a:ext cx="1214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 flipV="1">
            <a:off x="7668411" y="2002164"/>
            <a:ext cx="295576" cy="5015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889962" y="2107895"/>
            <a:ext cx="975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4380412" y="2983107"/>
            <a:ext cx="4302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Now we can replace these in the relationship for integration by parts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114903" y="1837509"/>
            <a:ext cx="583474" cy="2264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4576353" y="2286002"/>
            <a:ext cx="788127" cy="5094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728755" y="1793966"/>
            <a:ext cx="748936" cy="2699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70958" y="3640184"/>
                <a:ext cx="2606355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𝑢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958" y="3640184"/>
                <a:ext cx="2606355" cy="64588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833254" y="4471851"/>
                <a:ext cx="72366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54" y="4471851"/>
                <a:ext cx="723660" cy="246221"/>
              </a:xfrm>
              <a:prstGeom prst="rect">
                <a:avLst/>
              </a:prstGeom>
              <a:blipFill>
                <a:blip r:embed="rId13"/>
                <a:stretch>
                  <a:fillRect l="-2521" r="-8403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37609" y="5199017"/>
                <a:ext cx="66274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𝑥𝑙𝑛𝑥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609" y="5199017"/>
                <a:ext cx="662746" cy="246221"/>
              </a:xfrm>
              <a:prstGeom prst="rect">
                <a:avLst/>
              </a:prstGeom>
              <a:blipFill>
                <a:blip r:embed="rId14"/>
                <a:stretch>
                  <a:fillRect l="-2778" r="-740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084939" y="3971109"/>
            <a:ext cx="326056" cy="61395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410992" y="3954115"/>
            <a:ext cx="1349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each term using the above…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080585" y="4585063"/>
            <a:ext cx="326056" cy="61395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402285" y="4707408"/>
            <a:ext cx="7924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033554" y="3805647"/>
            <a:ext cx="165463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055326" y="4471853"/>
            <a:ext cx="396240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512526" y="4467498"/>
            <a:ext cx="252548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172891" y="3805648"/>
            <a:ext cx="156755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725886" y="3801294"/>
            <a:ext cx="156755" cy="2394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869577" y="3666311"/>
            <a:ext cx="304800" cy="49638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6531430" y="4336869"/>
            <a:ext cx="287382" cy="5486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503815" y="5037906"/>
                <a:ext cx="860940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3815" y="5037906"/>
                <a:ext cx="860940" cy="64588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841963" y="5865223"/>
                <a:ext cx="136922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𝑥𝑙𝑛𝑥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1963" y="5865223"/>
                <a:ext cx="1369221" cy="246221"/>
              </a:xfrm>
              <a:prstGeom prst="rect">
                <a:avLst/>
              </a:prstGeom>
              <a:blipFill>
                <a:blip r:embed="rId16"/>
                <a:stretch>
                  <a:fillRect l="-889" r="-88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327292" y="5338355"/>
            <a:ext cx="326056" cy="61395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474819" y="5425866"/>
            <a:ext cx="1458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the integral part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733217" y="5688739"/>
                <a:ext cx="2561727" cy="73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𝑙𝑛𝑥</m:t>
                              </m:r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𝑥𝑙𝑛𝑥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217" y="5688739"/>
                <a:ext cx="2561727" cy="73821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13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22" grpId="0"/>
      <p:bldP spid="31" grpId="0" animBg="1"/>
      <p:bldP spid="31" grpId="1" animBg="1"/>
      <p:bldP spid="37" grpId="0"/>
      <p:bldP spid="6" grpId="0"/>
      <p:bldP spid="7" grpId="0"/>
      <p:bldP spid="8" grpId="0"/>
      <p:bldP spid="9" grpId="0"/>
      <p:bldP spid="10" grpId="0"/>
      <p:bldP spid="11" grpId="0" animBg="1"/>
      <p:bldP spid="12" grpId="0"/>
      <p:bldP spid="13" grpId="0" animBg="1"/>
      <p:bldP spid="14" grpId="0"/>
      <p:bldP spid="15" grpId="0"/>
      <p:bldP spid="16" grpId="0" animBg="1"/>
      <p:bldP spid="16" grpId="1" animBg="1"/>
      <p:bldP spid="17" grpId="0" animBg="1"/>
      <p:bldP spid="17" grpId="1" animBg="1"/>
      <p:bldP spid="19" grpId="0" animBg="1"/>
      <p:bldP spid="19" grpId="1" animBg="1"/>
      <p:bldP spid="20" grpId="0"/>
      <p:bldP spid="21" grpId="0"/>
      <p:bldP spid="23" grpId="0"/>
      <p:bldP spid="24" grpId="0" animBg="1"/>
      <p:bldP spid="25" grpId="0"/>
      <p:bldP spid="26" grpId="0" animBg="1"/>
      <p:bldP spid="27" grpId="0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8" grpId="0"/>
      <p:bldP spid="39" grpId="0"/>
      <p:bldP spid="40" grpId="0" animBg="1"/>
      <p:bldP spid="43" grpId="0"/>
      <p:bldP spid="44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C5C431-6AD7-40FB-807F-1A7051AE22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6FA5CE-4C1F-49C2-BAD1-A42CFB5B33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2A97E1-B683-4424-B220-BC1F8026B6A2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3485</TotalTime>
  <Words>1868</Words>
  <Application>Microsoft Office PowerPoint</Application>
  <PresentationFormat>On-screen Show (4:3)</PresentationFormat>
  <Paragraphs>221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Comic Sans MS</vt:lpstr>
      <vt:lpstr>Pagoda SF</vt:lpstr>
      <vt:lpstr>Wingdings</vt:lpstr>
      <vt:lpstr>Office Theme</vt:lpstr>
      <vt:lpstr>PowerPoint Presentation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785</cp:revision>
  <dcterms:created xsi:type="dcterms:W3CDTF">2018-04-30T00:32:33Z</dcterms:created>
  <dcterms:modified xsi:type="dcterms:W3CDTF">2020-12-12T20:52:52Z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