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23.png"/><Relationship Id="rId5" Type="http://schemas.openxmlformats.org/officeDocument/2006/relationships/image" Target="../media/image122.png"/><Relationship Id="rId4" Type="http://schemas.openxmlformats.org/officeDocument/2006/relationships/image" Target="../media/image1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26.png"/><Relationship Id="rId5" Type="http://schemas.openxmlformats.org/officeDocument/2006/relationships/image" Target="../media/image125.png"/><Relationship Id="rId4" Type="http://schemas.openxmlformats.org/officeDocument/2006/relationships/image" Target="../media/image124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3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31.png"/><Relationship Id="rId5" Type="http://schemas.openxmlformats.org/officeDocument/2006/relationships/image" Target="../media/image130.png"/><Relationship Id="rId4" Type="http://schemas.openxmlformats.org/officeDocument/2006/relationships/image" Target="../media/image129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3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36.png"/><Relationship Id="rId5" Type="http://schemas.openxmlformats.org/officeDocument/2006/relationships/image" Target="../media/image135.png"/><Relationship Id="rId4" Type="http://schemas.openxmlformats.org/officeDocument/2006/relationships/image" Target="../media/image1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D966-F121-4216-85BE-902433C7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72250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Integration by parts (11.6)</a:t>
            </a:r>
          </a:p>
        </p:txBody>
      </p:sp>
    </p:spTree>
    <p:extLst>
      <p:ext uri="{BB962C8B-B14F-4D97-AF65-F5344CB8AC3E}">
        <p14:creationId xmlns:p14="http://schemas.microsoft.com/office/powerpoint/2010/main" val="2022859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6" y="3610507"/>
            <a:ext cx="3188894" cy="931244"/>
            <a:chOff x="3161" y="2537"/>
            <a:chExt cx="1940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940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80" y="2707"/>
                  <a:ext cx="1900" cy="38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800" dirty="0"/>
                    <a:t>b) </a:t>
                  </a:r>
                  <a14:m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1800" i="1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𝑢𝑣</m:t>
                          </m:r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alt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f>
                                <m:fPr>
                                  <m:ctrlPr>
                                    <a:rPr lang="en-GB" alt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altLang="en-US" sz="18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GB" altLang="en-US" sz="1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num>
                                <m:den>
                                  <m:r>
                                    <a:rPr lang="en-GB" altLang="en-US" sz="1800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  <m: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a14:m>
                  <a:endParaRPr lang="en-GB" altLang="en-US" sz="1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0" y="2707"/>
                  <a:ext cx="1900" cy="380"/>
                </a:xfrm>
                <a:prstGeom prst="rect">
                  <a:avLst/>
                </a:prstGeom>
                <a:blipFill>
                  <a:blip r:embed="rId4"/>
                  <a:stretch>
                    <a:fillRect l="-2734" t="-98765" b="-15679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3188892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2" y="2761"/>
              <a:ext cx="1733" cy="28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800" dirty="0"/>
                <a:t>d) ?</a:t>
              </a:r>
              <a:endParaRPr lang="en-GB" altLang="en-US" sz="18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1" y="3610509"/>
            <a:ext cx="3188453" cy="931246"/>
            <a:chOff x="3322" y="2602"/>
            <a:chExt cx="2022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2022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2" y="2775"/>
                  <a:ext cx="1891" cy="38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800" dirty="0"/>
                    <a:t>a) </a:t>
                  </a:r>
                  <a14:m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𝑢𝑣</m:t>
                          </m:r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  <m:t>𝑢𝑣</m:t>
                              </m:r>
                              <m: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e>
                          </m:nary>
                        </m:e>
                      </m:nary>
                    </m:oMath>
                  </a14:m>
                  <a:endParaRPr lang="en-GB" altLang="en-US" sz="1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2" y="2775"/>
                  <a:ext cx="1891" cy="380"/>
                </a:xfrm>
                <a:prstGeom prst="rect">
                  <a:avLst/>
                </a:prstGeom>
                <a:blipFill>
                  <a:blip r:embed="rId5"/>
                  <a:stretch>
                    <a:fillRect l="-3067" t="-98765" r="-3476" b="-15679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3254694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45"/>
                  <a:ext cx="1758" cy="38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800" dirty="0"/>
                    <a:t>c) </a:t>
                  </a:r>
                  <a14:m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1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𝑢𝑣</m:t>
                          </m:r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alt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f>
                                <m:fPr>
                                  <m:ctrlPr>
                                    <a:rPr lang="en-GB" alt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altLang="en-US" sz="1800" b="0" i="1" smtClean="0">
                                      <a:latin typeface="Cambria Math" panose="02040503050406030204" pitchFamily="18" charset="0"/>
                                    </a:rPr>
                                    <m:t>𝑑𝑢</m:t>
                                  </m:r>
                                </m:num>
                                <m:den>
                                  <m:r>
                                    <a:rPr lang="en-GB" altLang="en-US" sz="1800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  <m:r>
                                <a:rPr lang="en-GB" altLang="en-US" sz="1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altLang="en-US" sz="18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a14:m>
                  <a:endParaRPr lang="en-GB" altLang="en-US" sz="1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45"/>
                  <a:ext cx="1758" cy="380"/>
                </a:xfrm>
                <a:prstGeom prst="rect">
                  <a:avLst/>
                </a:prstGeom>
                <a:blipFill>
                  <a:blip r:embed="rId6"/>
                  <a:stretch>
                    <a:fillRect t="-98765" b="-15679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14878" y="253544"/>
            <a:ext cx="4432968" cy="115118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+mn-lt"/>
              </a:rPr>
              <a:t>What is the formula for integration by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+mn-lt"/>
              </a:rPr>
              <a:t>parts?</a:t>
            </a: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0276" y="4675812"/>
            <a:ext cx="3874266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/>
          </a:p>
        </p:txBody>
      </p:sp>
    </p:spTree>
    <p:extLst>
      <p:ext uri="{BB962C8B-B14F-4D97-AF65-F5344CB8AC3E}">
        <p14:creationId xmlns:p14="http://schemas.microsoft.com/office/powerpoint/2010/main" val="279574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4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4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4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𝑥𝑙𝑛</m:t>
                      </m:r>
                      <m:d>
                        <m:d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4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0335" y="3610509"/>
            <a:ext cx="2862039" cy="931246"/>
            <a:chOff x="3321" y="2602"/>
            <a:chExt cx="18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21" y="2761"/>
                  <a:ext cx="1814" cy="44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1" y="2761"/>
                  <a:ext cx="1814" cy="442"/>
                </a:xfrm>
                <a:prstGeom prst="rect">
                  <a:avLst/>
                </a:prstGeom>
                <a:blipFill>
                  <a:blip r:embed="rId6"/>
                  <a:stretch>
                    <a:fillRect b="-85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4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4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Evaluate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alt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sty m:val="p"/>
                          </m:rPr>
                          <a:rPr lang="en-GB" altLang="en-US" sz="2000" i="0" smtClean="0">
                            <a:latin typeface="Cambria Math" panose="02040503050406030204" pitchFamily="18" charset="0"/>
                          </a:rPr>
                          <m:t>ln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23158" b="-46842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62601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9941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4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𝑥𝑒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4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4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4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0335" y="3610509"/>
            <a:ext cx="2862039" cy="931246"/>
            <a:chOff x="3321" y="2602"/>
            <a:chExt cx="18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21" y="2761"/>
                  <a:ext cx="1814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1" y="2761"/>
                  <a:ext cx="1814" cy="333"/>
                </a:xfrm>
                <a:prstGeom prst="rect">
                  <a:avLst/>
                </a:prstGeom>
                <a:blipFill>
                  <a:blip r:embed="rId6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4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4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Evaluate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alt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23158" b="-46842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1038066" y="3488060"/>
            <a:ext cx="320980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42306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3474150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81" y="2696"/>
                  <a:ext cx="1774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1" y="2696"/>
                  <a:ext cx="1774" cy="357"/>
                </a:xfrm>
                <a:prstGeom prst="rect">
                  <a:avLst/>
                </a:prstGeom>
                <a:blipFill>
                  <a:blip r:embed="rId4"/>
                  <a:stretch>
                    <a:fillRect l="-359"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3474150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2" y="2745"/>
              <a:ext cx="1733" cy="35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 dirty="0"/>
                <a:t>d) ?</a:t>
              </a:r>
              <a:endParaRPr lang="en-GB" altLang="en-US" sz="24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0335" y="3610509"/>
            <a:ext cx="2862039" cy="931246"/>
            <a:chOff x="3321" y="2602"/>
            <a:chExt cx="18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21" y="2761"/>
                  <a:ext cx="1814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1" y="2761"/>
                  <a:ext cx="1814" cy="333"/>
                </a:xfrm>
                <a:prstGeom prst="rect">
                  <a:avLst/>
                </a:prstGeom>
                <a:blipFill>
                  <a:blip r:embed="rId5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4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45"/>
                  <a:ext cx="1758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Evaluate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alt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 t="-23158" b="-46842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189970" y="3500538"/>
            <a:ext cx="3474149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07437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9FCAF2-D304-4C46-A8B7-BF1DC550C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D3EE17-5511-47DE-919D-01C6D6ED23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AA59B7-2E58-47CD-91DF-EC063E2AEEC8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278</Words>
  <Application>Microsoft Office PowerPoint</Application>
  <PresentationFormat>On-screen Show (4:3)</PresentationFormat>
  <Paragraphs>26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Integration by parts (11.6)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62</cp:revision>
  <dcterms:created xsi:type="dcterms:W3CDTF">2020-04-22T14:47:14Z</dcterms:created>
  <dcterms:modified xsi:type="dcterms:W3CDTF">2020-12-30T11:28:03Z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