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71" r:id="rId5"/>
    <p:sldId id="294" r:id="rId6"/>
    <p:sldId id="296" r:id="rId7"/>
    <p:sldId id="297" r:id="rId8"/>
    <p:sldId id="298" r:id="rId9"/>
    <p:sldId id="295" r:id="rId10"/>
    <p:sldId id="299" r:id="rId11"/>
    <p:sldId id="300" r:id="rId12"/>
    <p:sldId id="30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7" Type="http://schemas.openxmlformats.org/officeDocument/2006/relationships/image" Target="../media/image109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4.png"/><Relationship Id="rId7" Type="http://schemas.openxmlformats.org/officeDocument/2006/relationships/image" Target="../media/image111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115.png"/><Relationship Id="rId5" Type="http://schemas.openxmlformats.org/officeDocument/2006/relationships/image" Target="../media/image109.png"/><Relationship Id="rId10" Type="http://schemas.openxmlformats.org/officeDocument/2006/relationships/image" Target="../media/image114.png"/><Relationship Id="rId4" Type="http://schemas.openxmlformats.org/officeDocument/2006/relationships/image" Target="../media/image106.png"/><Relationship Id="rId9" Type="http://schemas.openxmlformats.org/officeDocument/2006/relationships/image" Target="../media/image1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7" Type="http://schemas.openxmlformats.org/officeDocument/2006/relationships/image" Target="../media/image120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3" Type="http://schemas.openxmlformats.org/officeDocument/2006/relationships/image" Target="../media/image117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11F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2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14949" y="3857897"/>
            <a:ext cx="470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this asks for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distance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travelled, not the displacement!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00057" y="4450080"/>
                <a:ext cx="13392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057" y="4450080"/>
                <a:ext cx="1339277" cy="276999"/>
              </a:xfrm>
              <a:prstGeom prst="rect">
                <a:avLst/>
              </a:prstGeom>
              <a:blipFill>
                <a:blip r:embed="rId3"/>
                <a:stretch>
                  <a:fillRect l="-4091" r="-409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4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8859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 animBg="1"/>
      <p:bldP spid="13" grpId="0"/>
      <p:bldP spid="14" grpId="0" animBg="1"/>
      <p:bldP spid="15" grpId="0" animBg="1"/>
      <p:bldP spid="18" grpId="0"/>
      <p:bldP spid="2" grpId="0"/>
      <p:bldP spid="4" grpId="0"/>
      <p:bldP spid="2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3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67497" y="3849188"/>
            <a:ext cx="4507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Consider the movement as </a:t>
            </a:r>
            <a:r>
              <a:rPr lang="en-US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components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82343" y="4288972"/>
                <a:ext cx="1874488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2343" y="4288972"/>
                <a:ext cx="1874488" cy="370101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423956" y="478971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Make sure you include the units as this question has a context!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blipFill>
                <a:blip r:embed="rId5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25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3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blipFill>
                <a:blip r:embed="rId4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598125" y="3918856"/>
            <a:ext cx="4249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Pythagoras’ Theorem to find the magnitude…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08468" y="4567646"/>
                <a:ext cx="2140842" cy="390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(−3)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468" y="4567646"/>
                <a:ext cx="2140842" cy="390492"/>
              </a:xfrm>
              <a:prstGeom prst="rect">
                <a:avLst/>
              </a:prstGeom>
              <a:blipFill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04113" y="5111932"/>
                <a:ext cx="1639873" cy="383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=3.61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113" y="5111932"/>
                <a:ext cx="1639873" cy="3835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=3.61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5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A girl walks 2km due east from a fixed point O to A, and then 3km due south from A to B.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total distance travelled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The bearing of B from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952308" y="1811383"/>
            <a:ext cx="1447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400108" y="1811383"/>
            <a:ext cx="0" cy="1752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508" y="15065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0108" y="2420983"/>
            <a:ext cx="529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75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0108" y="1658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5952308" y="1811383"/>
            <a:ext cx="1447800" cy="1752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5418908" y="1354183"/>
            <a:ext cx="914400" cy="914400"/>
          </a:xfrm>
          <a:prstGeom prst="arc">
            <a:avLst>
              <a:gd name="adj1" fmla="val 21599999"/>
              <a:gd name="adj2" fmla="val 24450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257108" y="188758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2308" y="16589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247708" y="1811383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52308" y="1811383"/>
            <a:ext cx="7620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00108" y="1811383"/>
            <a:ext cx="0" cy="838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9908" y="89698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52308" y="1125583"/>
            <a:ext cx="0" cy="6858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94" y="3122024"/>
                <a:ext cx="449161" cy="246221"/>
              </a:xfrm>
              <a:prstGeom prst="rect">
                <a:avLst/>
              </a:prstGeom>
              <a:blipFill>
                <a:blip r:embed="rId3"/>
                <a:stretch>
                  <a:fillRect l="-10959" r="-95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92763" y="3466012"/>
            <a:ext cx="298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799" y="3313612"/>
                <a:ext cx="1455655" cy="300595"/>
              </a:xfrm>
              <a:prstGeom prst="rect">
                <a:avLst/>
              </a:prstGeom>
              <a:blipFill>
                <a:blip r:embed="rId4"/>
                <a:stretch>
                  <a:fillRect b="-61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=3.61 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284" y="3535681"/>
                <a:ext cx="1275157" cy="3107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71109" y="3918856"/>
                <a:ext cx="51728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find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using Trigonometry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Also remember that bearings are always measured clockwise from north!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109" y="3918856"/>
                <a:ext cx="5172891" cy="954107"/>
              </a:xfrm>
              <a:prstGeom prst="rect">
                <a:avLst/>
              </a:prstGeom>
              <a:blipFill>
                <a:blip r:embed="rId6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59235" y="4894216"/>
                <a:ext cx="90229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9235" y="4894216"/>
                <a:ext cx="902298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3223" y="5508171"/>
                <a:ext cx="91775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=56.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23" y="5508171"/>
                <a:ext cx="917752" cy="251800"/>
              </a:xfrm>
              <a:prstGeom prst="rect">
                <a:avLst/>
              </a:prstGeom>
              <a:blipFill>
                <a:blip r:embed="rId8"/>
                <a:stretch>
                  <a:fillRect l="-5298" t="-2439" r="-132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00651" y="1915886"/>
                <a:ext cx="4621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56.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651" y="1915886"/>
                <a:ext cx="462178" cy="220253"/>
              </a:xfrm>
              <a:prstGeom prst="rect">
                <a:avLst/>
              </a:prstGeom>
              <a:blipFill>
                <a:blip r:embed="rId9"/>
                <a:stretch>
                  <a:fillRect l="-9333" t="-2778" r="-40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63142" y="5921828"/>
                <a:ext cx="1670265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=146.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2" y="5921828"/>
                <a:ext cx="1670265" cy="251800"/>
              </a:xfrm>
              <a:prstGeom prst="rect">
                <a:avLst/>
              </a:prstGeom>
              <a:blipFill>
                <a:blip r:embed="rId10"/>
                <a:stretch>
                  <a:fillRect l="-3650" r="-73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67496" y="6344193"/>
                <a:ext cx="148059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496" y="6344193"/>
                <a:ext cx="1480597" cy="251800"/>
              </a:xfrm>
              <a:prstGeom prst="rect">
                <a:avLst/>
              </a:prstGeom>
              <a:blipFill>
                <a:blip r:embed="rId11"/>
                <a:stretch>
                  <a:fillRect l="-4115" t="-2439" r="-41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045926" y="5146767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322422" y="5242561"/>
            <a:ext cx="111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</a:p>
        </p:txBody>
      </p:sp>
      <p:sp>
        <p:nvSpPr>
          <p:cNvPr id="40" name="Arc 39"/>
          <p:cNvSpPr/>
          <p:nvPr/>
        </p:nvSpPr>
        <p:spPr>
          <a:xfrm>
            <a:off x="6058989" y="5656219"/>
            <a:ext cx="254725" cy="431072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063344" y="6104710"/>
            <a:ext cx="254725" cy="431072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248398" y="5725887"/>
            <a:ext cx="22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on the 90 from North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00501" y="6113419"/>
            <a:ext cx="2233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Bearings are written as 3 digits</a:t>
            </a:r>
          </a:p>
        </p:txBody>
      </p:sp>
    </p:spTree>
    <p:extLst>
      <p:ext uri="{BB962C8B-B14F-4D97-AF65-F5344CB8AC3E}">
        <p14:creationId xmlns:p14="http://schemas.microsoft.com/office/powerpoint/2010/main" val="24009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2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610919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902234" y="4811487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731034" y="5344887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49834" y="4582887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78633" y="5090161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89419" y="5268687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57011" y="5880464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68291" y="571064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29" name="Arc 28"/>
          <p:cNvSpPr/>
          <p:nvPr/>
        </p:nvSpPr>
        <p:spPr>
          <a:xfrm>
            <a:off x="5749834" y="5268687"/>
            <a:ext cx="381000" cy="381000"/>
          </a:xfrm>
          <a:prstGeom prst="arc">
            <a:avLst>
              <a:gd name="adj1" fmla="val 15610919"/>
              <a:gd name="adj2" fmla="val 533229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961016" y="5072745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902234" y="5412378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897880" y="5425440"/>
            <a:ext cx="1835331" cy="261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46880" y="5497287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11603" y="5162006"/>
            <a:ext cx="848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15Cos30°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709140" y="5532121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15Sin30°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49815" y="5153297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13.0km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712040" y="5514703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7.5km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65311" y="3629298"/>
            <a:ext cx="4169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Imagine just drawing the journey from O to A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We can then form a right angled triangle to work out the </a:t>
            </a:r>
            <a:r>
              <a:rPr lang="en-US" sz="1200" b="1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and </a:t>
            </a:r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j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components…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561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7" grpId="0"/>
      <p:bldP spid="38" grpId="0"/>
      <p:bldP spid="38" grpId="1"/>
      <p:bldP spid="39" grpId="0"/>
      <p:bldP spid="39" grpId="1"/>
      <p:bldP spid="40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−7.5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394268" y="1994262"/>
            <a:ext cx="1835331" cy="2612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695817" y="193548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93096" y="2188029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50" name="Arc 49"/>
          <p:cNvSpPr/>
          <p:nvPr/>
        </p:nvSpPr>
        <p:spPr>
          <a:xfrm rot="10967353">
            <a:off x="8051411" y="2321169"/>
            <a:ext cx="381000" cy="381000"/>
          </a:xfrm>
          <a:prstGeom prst="arc">
            <a:avLst>
              <a:gd name="adj1" fmla="val 21473487"/>
              <a:gd name="adj2" fmla="val 46983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 rot="11021836">
            <a:off x="8029640" y="2325523"/>
            <a:ext cx="381000" cy="381000"/>
          </a:xfrm>
          <a:prstGeom prst="arc">
            <a:avLst>
              <a:gd name="adj1" fmla="val 18855535"/>
              <a:gd name="adj2" fmla="val 153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658113" y="2479767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48846" y="257773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4355" y="3095898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32915" y="202039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67647" y="4354285"/>
                <a:ext cx="22065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647" y="4354285"/>
                <a:ext cx="2206565" cy="246221"/>
              </a:xfrm>
              <a:prstGeom prst="rect">
                <a:avLst/>
              </a:prstGeom>
              <a:blipFill>
                <a:blip r:embed="rId4"/>
                <a:stretch>
                  <a:fillRect l="-829" r="-13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54585" y="4863736"/>
                <a:ext cx="30556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(15)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(9)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−2(15)(9)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5" y="4863736"/>
                <a:ext cx="3055645" cy="246221"/>
              </a:xfrm>
              <a:prstGeom prst="rect">
                <a:avLst/>
              </a:prstGeom>
              <a:blipFill>
                <a:blip r:embed="rId5"/>
                <a:stretch>
                  <a:fillRect l="-399" r="-99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567647" y="5355770"/>
                <a:ext cx="8697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=171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647" y="5355770"/>
                <a:ext cx="869725" cy="246221"/>
              </a:xfrm>
              <a:prstGeom prst="rect">
                <a:avLst/>
              </a:prstGeom>
              <a:blipFill>
                <a:blip r:embed="rId6"/>
                <a:stretch>
                  <a:fillRect l="-2797" t="-2500" r="-419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659088" y="5830387"/>
                <a:ext cx="11051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=13.1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8" y="5830387"/>
                <a:ext cx="1105174" cy="246221"/>
              </a:xfrm>
              <a:prstGeom prst="rect">
                <a:avLst/>
              </a:prstGeom>
              <a:blipFill>
                <a:blip r:embed="rId7"/>
                <a:stretch>
                  <a:fillRect l="-1648" r="-274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105438" y="245799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701" y="400376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63" name="Arc 62"/>
          <p:cNvSpPr/>
          <p:nvPr/>
        </p:nvSpPr>
        <p:spPr>
          <a:xfrm>
            <a:off x="7517675" y="4467498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794171" y="4563292"/>
            <a:ext cx="111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66" name="Arc 65"/>
          <p:cNvSpPr/>
          <p:nvPr/>
        </p:nvSpPr>
        <p:spPr>
          <a:xfrm>
            <a:off x="7548156" y="4994366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732419" y="5460274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663542" y="4981303"/>
            <a:ext cx="111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right side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47954" y="5573486"/>
            <a:ext cx="1114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63291" y="3692435"/>
            <a:ext cx="4476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 use the same right-angled triangle from part a) to help with part b)</a:t>
            </a:r>
          </a:p>
        </p:txBody>
      </p:sp>
    </p:spTree>
    <p:extLst>
      <p:ext uri="{BB962C8B-B14F-4D97-AF65-F5344CB8AC3E}">
        <p14:creationId xmlns:p14="http://schemas.microsoft.com/office/powerpoint/2010/main" val="18785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0" grpId="0" animBg="1"/>
      <p:bldP spid="51" grpId="0" animBg="1"/>
      <p:bldP spid="52" grpId="0"/>
      <p:bldP spid="2" grpId="0"/>
      <p:bldP spid="53" grpId="0"/>
      <p:bldP spid="54" grpId="0"/>
      <p:bldP spid="4" grpId="0"/>
      <p:bldP spid="55" grpId="0"/>
      <p:bldP spid="56" grpId="0"/>
      <p:bldP spid="57" grpId="0"/>
      <p:bldP spid="61" grpId="0"/>
      <p:bldP spid="62" grpId="0"/>
      <p:bldP spid="63" grpId="0" animBg="1"/>
      <p:bldP spid="64" grpId="0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−7.5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51" name="Arc 50"/>
          <p:cNvSpPr/>
          <p:nvPr/>
        </p:nvSpPr>
        <p:spPr>
          <a:xfrm rot="11021836">
            <a:off x="8029640" y="2325523"/>
            <a:ext cx="381000" cy="381000"/>
          </a:xfrm>
          <a:prstGeom prst="arc">
            <a:avLst>
              <a:gd name="adj1" fmla="val 18855535"/>
              <a:gd name="adj2" fmla="val 153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658113" y="2479767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05438" y="245799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13.1km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701" y="400376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47" name="Arc 46"/>
          <p:cNvSpPr/>
          <p:nvPr/>
        </p:nvSpPr>
        <p:spPr>
          <a:xfrm>
            <a:off x="6246223" y="1846218"/>
            <a:ext cx="381000" cy="381000"/>
          </a:xfrm>
          <a:prstGeom prst="arc">
            <a:avLst>
              <a:gd name="adj1" fmla="val 789085"/>
              <a:gd name="adj2" fmla="val 37752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676503" y="3448596"/>
                <a:ext cx="4293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We need to find angle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then add on 120˚ to find the bearing of B from O 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03" y="3448596"/>
                <a:ext cx="4293326" cy="523220"/>
              </a:xfrm>
              <a:prstGeom prst="rect">
                <a:avLst/>
              </a:prstGeom>
              <a:blipFill>
                <a:blip r:embed="rId4"/>
                <a:stretch>
                  <a:fillRect t="-2326" r="-568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8038012" y="3048001"/>
            <a:ext cx="279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79327" y="27040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509830" y="2094412"/>
                <a:ext cx="3222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9830" y="2094412"/>
                <a:ext cx="322203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54435" y="3936274"/>
                <a:ext cx="1022780" cy="4047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𝑆𝑖𝑛𝑂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3936274"/>
                <a:ext cx="1022780" cy="404791"/>
              </a:xfrm>
              <a:prstGeom prst="rect">
                <a:avLst/>
              </a:prstGeom>
              <a:blipFill>
                <a:blip r:embed="rId6"/>
                <a:stretch>
                  <a:fillRect l="-4192" t="-3030" r="-3593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450081" y="4463143"/>
                <a:ext cx="1106007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𝑆𝑖𝑛𝑂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171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81" y="4463143"/>
                <a:ext cx="1106007" cy="444994"/>
              </a:xfrm>
              <a:prstGeom prst="rect">
                <a:avLst/>
              </a:prstGeom>
              <a:blipFill>
                <a:blip r:embed="rId7"/>
                <a:stretch>
                  <a:fillRect l="-3315" t="-1370" r="-3315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445727" y="5024845"/>
                <a:ext cx="1205395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171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27" y="5024845"/>
                <a:ext cx="1205395" cy="444994"/>
              </a:xfrm>
              <a:prstGeom prst="rect">
                <a:avLst/>
              </a:prstGeom>
              <a:blipFill>
                <a:blip r:embed="rId8"/>
                <a:stretch>
                  <a:fillRect l="-3030" t="-1370" r="-2525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441374" y="5647509"/>
                <a:ext cx="12529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=0.596…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4" y="5647509"/>
                <a:ext cx="1252972" cy="215444"/>
              </a:xfrm>
              <a:prstGeom prst="rect">
                <a:avLst/>
              </a:prstGeom>
              <a:blipFill>
                <a:blip r:embed="rId9"/>
                <a:stretch>
                  <a:fillRect l="-292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698277" y="6035041"/>
                <a:ext cx="822789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=36.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277" y="6035041"/>
                <a:ext cx="822789" cy="220253"/>
              </a:xfrm>
              <a:prstGeom prst="rect">
                <a:avLst/>
              </a:prstGeom>
              <a:blipFill>
                <a:blip r:embed="rId10"/>
                <a:stretch>
                  <a:fillRect l="-4444" t="-2778" r="-148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5523413" y="4188823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5765075" y="4180115"/>
            <a:ext cx="2394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(use the exact value for the length of side a)</a:t>
            </a:r>
          </a:p>
        </p:txBody>
      </p:sp>
      <p:sp>
        <p:nvSpPr>
          <p:cNvPr id="80" name="Arc 79"/>
          <p:cNvSpPr/>
          <p:nvPr/>
        </p:nvSpPr>
        <p:spPr>
          <a:xfrm>
            <a:off x="5632271" y="4741818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5654042" y="5286103"/>
            <a:ext cx="267788" cy="496388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Arc 81"/>
          <p:cNvSpPr/>
          <p:nvPr/>
        </p:nvSpPr>
        <p:spPr>
          <a:xfrm>
            <a:off x="5623562" y="5821680"/>
            <a:ext cx="219889" cy="35269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839098" y="4794068"/>
            <a:ext cx="1214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9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826034" y="5390606"/>
            <a:ext cx="174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right side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04262" y="5891349"/>
            <a:ext cx="1232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</a:p>
        </p:txBody>
      </p:sp>
      <p:sp>
        <p:nvSpPr>
          <p:cNvPr id="88" name="Arc 87"/>
          <p:cNvSpPr/>
          <p:nvPr/>
        </p:nvSpPr>
        <p:spPr>
          <a:xfrm>
            <a:off x="5627917" y="6191795"/>
            <a:ext cx="219889" cy="35269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5808617" y="6261464"/>
            <a:ext cx="1232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Add on 120˚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162700" y="6413865"/>
                <a:ext cx="129490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𝐵𝑒𝑎𝑟𝑖𝑛𝑔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700" y="6413865"/>
                <a:ext cx="1294905" cy="220253"/>
              </a:xfrm>
              <a:prstGeom prst="rect">
                <a:avLst/>
              </a:prstGeom>
              <a:blipFill>
                <a:blip r:embed="rId11"/>
                <a:stretch>
                  <a:fillRect l="-4717" t="-2778" r="-94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blipFill>
                <a:blip r:embed="rId12"/>
                <a:stretch>
                  <a:fillRect l="-9231" t="-2778" r="-307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6460179" y="210312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36.6°</a:t>
            </a:r>
          </a:p>
        </p:txBody>
      </p:sp>
    </p:spTree>
    <p:extLst>
      <p:ext uri="{BB962C8B-B14F-4D97-AF65-F5344CB8AC3E}">
        <p14:creationId xmlns:p14="http://schemas.microsoft.com/office/powerpoint/2010/main" val="323071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8" grpId="0"/>
      <p:bldP spid="65" grpId="0"/>
      <p:bldP spid="71" grpId="0"/>
      <p:bldP spid="72" grpId="0"/>
      <p:bldP spid="72" grpId="1"/>
      <p:bldP spid="13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 animBg="1"/>
      <p:bldP spid="82" grpId="0" animBg="1"/>
      <p:bldP spid="83" grpId="0"/>
      <p:bldP spid="84" grpId="0"/>
      <p:bldP spid="87" grpId="0"/>
      <p:bldP spid="88" grpId="0" animBg="1"/>
      <p:bldP spid="89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vectors to solve problems in context.</a:t>
                </a: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In an orienteering exercise, a cadet leaves the starting point O and walks 15km on a bearing of 120 to reach A, the first checkpoint. From A he walks 9km on a bearing of 240 to the second checkpoint, at B. From B, he returns directly to O. Find: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A relative to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sym typeface="Wingdings" pitchFamily="2" charset="2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endParaRPr lang="en-US" sz="1400" dirty="0">
                  <a:latin typeface="Comic Sans MS" panose="030F0702030302020204" pitchFamily="66" charset="0"/>
                  <a:sym typeface="Wingdings" pitchFamily="2" charset="2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bearing of B from O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The position vector of B relative to 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4038600" cy="4800600"/>
              </a:xfrm>
              <a:blipFill>
                <a:blip r:embed="rId2"/>
                <a:stretch>
                  <a:fillRect t="-254" r="-1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85560" y="2002972"/>
            <a:ext cx="1828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385560" y="13933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214360" y="1926772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60" y="11647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61960" y="16981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23760" y="2536372"/>
            <a:ext cx="990600" cy="76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6385560" y="2002972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 rot="10967353">
            <a:off x="7994805" y="2316815"/>
            <a:ext cx="381000" cy="381000"/>
          </a:xfrm>
          <a:prstGeom prst="arc">
            <a:avLst>
              <a:gd name="adj1" fmla="val 5704046"/>
              <a:gd name="adj2" fmla="val 1833523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098871" y="1850572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1916" y="3291841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39225" y="2917372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9km</a:t>
            </a:r>
          </a:p>
        </p:txBody>
      </p:sp>
      <p:sp>
        <p:nvSpPr>
          <p:cNvPr id="19" name="Arc 18"/>
          <p:cNvSpPr/>
          <p:nvPr/>
        </p:nvSpPr>
        <p:spPr>
          <a:xfrm>
            <a:off x="6233160" y="1850572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61760" y="1698172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90560" y="223157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240°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13.0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−7.5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78" y="3542211"/>
                <a:ext cx="1396473" cy="276999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134497" y="2039983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15km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14212" y="2418807"/>
            <a:ext cx="296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51" name="Arc 50"/>
          <p:cNvSpPr/>
          <p:nvPr/>
        </p:nvSpPr>
        <p:spPr>
          <a:xfrm rot="11021836">
            <a:off x="8029640" y="2325523"/>
            <a:ext cx="381000" cy="381000"/>
          </a:xfrm>
          <a:prstGeom prst="arc">
            <a:avLst>
              <a:gd name="adj1" fmla="val 18855535"/>
              <a:gd name="adj2" fmla="val 15341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658113" y="2479767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60°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05438" y="245799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13.1km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65701" y="4003766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13.1km</a:t>
            </a:r>
          </a:p>
        </p:txBody>
      </p:sp>
      <p:sp>
        <p:nvSpPr>
          <p:cNvPr id="47" name="Arc 46"/>
          <p:cNvSpPr/>
          <p:nvPr/>
        </p:nvSpPr>
        <p:spPr>
          <a:xfrm>
            <a:off x="6246223" y="1846218"/>
            <a:ext cx="381000" cy="381000"/>
          </a:xfrm>
          <a:prstGeom prst="arc">
            <a:avLst>
              <a:gd name="adj1" fmla="val 789085"/>
              <a:gd name="adj2" fmla="val 37752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163" y="4223659"/>
                <a:ext cx="395365" cy="220253"/>
              </a:xfrm>
              <a:prstGeom prst="rect">
                <a:avLst/>
              </a:prstGeom>
              <a:blipFill>
                <a:blip r:embed="rId4"/>
                <a:stretch>
                  <a:fillRect l="-9231" t="-2778" r="-307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Connector 49"/>
          <p:cNvCxnSpPr/>
          <p:nvPr/>
        </p:nvCxnSpPr>
        <p:spPr>
          <a:xfrm flipV="1">
            <a:off x="4813662" y="3966754"/>
            <a:ext cx="0" cy="60960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661262" y="3738154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4813662" y="4576354"/>
            <a:ext cx="838200" cy="1295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26973" y="4423954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O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84521" y="5725886"/>
            <a:ext cx="171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68" name="Arc 67"/>
          <p:cNvSpPr/>
          <p:nvPr/>
        </p:nvSpPr>
        <p:spPr>
          <a:xfrm>
            <a:off x="4661262" y="4423954"/>
            <a:ext cx="381000" cy="381000"/>
          </a:xfrm>
          <a:prstGeom prst="arc">
            <a:avLst>
              <a:gd name="adj1" fmla="val 15463905"/>
              <a:gd name="adj2" fmla="val 53322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4889863" y="4288971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120°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5204100" y="5022667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13.1km</a:t>
            </a:r>
          </a:p>
        </p:txBody>
      </p:sp>
      <p:sp>
        <p:nvSpPr>
          <p:cNvPr id="94" name="Arc 93"/>
          <p:cNvSpPr/>
          <p:nvPr/>
        </p:nvSpPr>
        <p:spPr>
          <a:xfrm>
            <a:off x="4674325" y="4419600"/>
            <a:ext cx="381000" cy="381000"/>
          </a:xfrm>
          <a:prstGeom prst="arc">
            <a:avLst>
              <a:gd name="adj1" fmla="val 789085"/>
              <a:gd name="adj2" fmla="val 37752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4940533" y="468521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36.6°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4807131" y="5878285"/>
            <a:ext cx="8534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4815839" y="4589416"/>
            <a:ext cx="1" cy="12975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 101"/>
          <p:cNvSpPr/>
          <p:nvPr/>
        </p:nvSpPr>
        <p:spPr>
          <a:xfrm>
            <a:off x="4652554" y="4450079"/>
            <a:ext cx="381000" cy="381000"/>
          </a:xfrm>
          <a:prstGeom prst="arc">
            <a:avLst>
              <a:gd name="adj1" fmla="val 3462665"/>
              <a:gd name="adj2" fmla="val 596937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4317868" y="470698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24.4°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720219" y="5924002"/>
            <a:ext cx="1008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13.1Sin24.4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92647" y="5205546"/>
            <a:ext cx="10262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13.1Cos24.4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72953" y="5932711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5.1km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176491" y="5188129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12.1km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773783" y="3971111"/>
            <a:ext cx="337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in part A, consider a right angled-triangle drawn using OB as the hypotenuse…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695406" y="4728756"/>
            <a:ext cx="33702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We can work out an angle inside the triangle using the information we already have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We can then find the horizontal and vertical distances, which are therefore the </a:t>
            </a:r>
            <a:r>
              <a:rPr lang="en-US" sz="1200" b="1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i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and </a:t>
            </a:r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j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components!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60179" y="210312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36.6°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1746200" y="4709159"/>
                <a:ext cx="14092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5.1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−12.1</m:t>
                          </m:r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200" y="4709159"/>
                <a:ext cx="1409297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5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4" grpId="0"/>
      <p:bldP spid="66" grpId="0"/>
      <p:bldP spid="68" grpId="0" animBg="1"/>
      <p:bldP spid="69" grpId="0"/>
      <p:bldP spid="93" grpId="0"/>
      <p:bldP spid="94" grpId="0" animBg="1"/>
      <p:bldP spid="98" grpId="0"/>
      <p:bldP spid="102" grpId="0" animBg="1"/>
      <p:bldP spid="103" grpId="0"/>
      <p:bldP spid="104" grpId="0"/>
      <p:bldP spid="104" grpId="1"/>
      <p:bldP spid="105" grpId="0"/>
      <p:bldP spid="105" grpId="1"/>
      <p:bldP spid="106" grpId="0"/>
      <p:bldP spid="107" grpId="0"/>
      <p:bldP spid="108" grpId="0"/>
      <p:bldP spid="1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327B9-9B39-4037-BE7C-19E6EE9B2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D82EA-F89C-443C-88F5-D2B743E8B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0CE11-37E1-460B-BF5B-5AD47FC9CD3E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1346</Words>
  <Application>Microsoft Office PowerPoint</Application>
  <PresentationFormat>On-screen Show (4:3)</PresentationFormat>
  <Paragraphs>249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122</cp:revision>
  <dcterms:created xsi:type="dcterms:W3CDTF">2017-08-14T15:35:38Z</dcterms:created>
  <dcterms:modified xsi:type="dcterms:W3CDTF">2020-12-17T10:38:38Z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