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271" r:id="rId5"/>
    <p:sldId id="294" r:id="rId6"/>
    <p:sldId id="296" r:id="rId7"/>
    <p:sldId id="297" r:id="rId8"/>
    <p:sldId id="298" r:id="rId9"/>
    <p:sldId id="295" r:id="rId10"/>
    <p:sldId id="299" r:id="rId11"/>
    <p:sldId id="300" r:id="rId12"/>
    <p:sldId id="301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FD1B0E-4D05-44FD-8A1B-CB1C3A0D5AE3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A5C32B-18D8-435A-BA82-034B4B4687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754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7000">
              <a:srgbClr val="CCCCFF">
                <a:alpha val="30000"/>
              </a:srgbClr>
            </a:gs>
            <a:gs pos="95000">
              <a:srgbClr val="CCCCFF">
                <a:alpha val="30000"/>
              </a:srgbClr>
            </a:gs>
            <a:gs pos="100000">
              <a:schemeClr val="tx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3.png"/><Relationship Id="rId2" Type="http://schemas.openxmlformats.org/officeDocument/2006/relationships/image" Target="../media/image10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4.png"/><Relationship Id="rId2" Type="http://schemas.openxmlformats.org/officeDocument/2006/relationships/image" Target="../media/image10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6.png"/><Relationship Id="rId4" Type="http://schemas.openxmlformats.org/officeDocument/2006/relationships/image" Target="../media/image10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4.png"/><Relationship Id="rId7" Type="http://schemas.openxmlformats.org/officeDocument/2006/relationships/image" Target="../media/image109.png"/><Relationship Id="rId2" Type="http://schemas.openxmlformats.org/officeDocument/2006/relationships/image" Target="../media/image10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8.png"/><Relationship Id="rId5" Type="http://schemas.openxmlformats.org/officeDocument/2006/relationships/image" Target="../media/image107.png"/><Relationship Id="rId4" Type="http://schemas.openxmlformats.org/officeDocument/2006/relationships/image" Target="../media/image10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2.png"/><Relationship Id="rId3" Type="http://schemas.openxmlformats.org/officeDocument/2006/relationships/image" Target="../media/image104.png"/><Relationship Id="rId7" Type="http://schemas.openxmlformats.org/officeDocument/2006/relationships/image" Target="../media/image111.png"/><Relationship Id="rId2" Type="http://schemas.openxmlformats.org/officeDocument/2006/relationships/image" Target="../media/image10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0.png"/><Relationship Id="rId11" Type="http://schemas.openxmlformats.org/officeDocument/2006/relationships/image" Target="../media/image115.png"/><Relationship Id="rId5" Type="http://schemas.openxmlformats.org/officeDocument/2006/relationships/image" Target="../media/image109.png"/><Relationship Id="rId10" Type="http://schemas.openxmlformats.org/officeDocument/2006/relationships/image" Target="../media/image114.png"/><Relationship Id="rId4" Type="http://schemas.openxmlformats.org/officeDocument/2006/relationships/image" Target="../media/image106.png"/><Relationship Id="rId9" Type="http://schemas.openxmlformats.org/officeDocument/2006/relationships/image" Target="../media/image1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6.png"/><Relationship Id="rId2" Type="http://schemas.openxmlformats.org/officeDocument/2006/relationships/image" Target="../media/image103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7.png"/><Relationship Id="rId7" Type="http://schemas.openxmlformats.org/officeDocument/2006/relationships/image" Target="../media/image120.png"/><Relationship Id="rId2" Type="http://schemas.openxmlformats.org/officeDocument/2006/relationships/image" Target="../media/image10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9.png"/><Relationship Id="rId5" Type="http://schemas.openxmlformats.org/officeDocument/2006/relationships/image" Target="../media/image118.png"/><Relationship Id="rId4" Type="http://schemas.openxmlformats.org/officeDocument/2006/relationships/image" Target="../media/image117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5.png"/><Relationship Id="rId3" Type="http://schemas.openxmlformats.org/officeDocument/2006/relationships/image" Target="../media/image117.png"/><Relationship Id="rId7" Type="http://schemas.openxmlformats.org/officeDocument/2006/relationships/image" Target="../media/image124.png"/><Relationship Id="rId12" Type="http://schemas.openxmlformats.org/officeDocument/2006/relationships/image" Target="../media/image129.png"/><Relationship Id="rId2" Type="http://schemas.openxmlformats.org/officeDocument/2006/relationships/image" Target="../media/image10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3.png"/><Relationship Id="rId11" Type="http://schemas.openxmlformats.org/officeDocument/2006/relationships/image" Target="../media/image128.png"/><Relationship Id="rId5" Type="http://schemas.openxmlformats.org/officeDocument/2006/relationships/image" Target="../media/image122.png"/><Relationship Id="rId10" Type="http://schemas.openxmlformats.org/officeDocument/2006/relationships/image" Target="../media/image127.png"/><Relationship Id="rId4" Type="http://schemas.openxmlformats.org/officeDocument/2006/relationships/image" Target="../media/image121.png"/><Relationship Id="rId9" Type="http://schemas.openxmlformats.org/officeDocument/2006/relationships/image" Target="../media/image12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7.png"/><Relationship Id="rId2" Type="http://schemas.openxmlformats.org/officeDocument/2006/relationships/image" Target="../media/image103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0.png"/><Relationship Id="rId4" Type="http://schemas.openxmlformats.org/officeDocument/2006/relationships/image" Target="../media/image1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B0D2011-25FA-4F40-A1ED-AAF7E2C78E7D}"/>
              </a:ext>
            </a:extLst>
          </p:cNvPr>
          <p:cNvSpPr/>
          <p:nvPr/>
        </p:nvSpPr>
        <p:spPr>
          <a:xfrm>
            <a:off x="1652308" y="2199643"/>
            <a:ext cx="6000682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HGSSoeiKakupoptai" panose="040B0A00000000000000" pitchFamily="82" charset="-128"/>
                <a:ea typeface="HGSSoeiKakupoptai" panose="040B0A00000000000000" pitchFamily="82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HGSSoeiKakupoptai" panose="040B0A00000000000000" pitchFamily="82" charset="-128"/>
                <a:ea typeface="HGSSoeiKakupoptai" panose="040B0A00000000000000" pitchFamily="82" charset="-128"/>
                <a:cs typeface="Segoe UI Black" panose="020B0A02040204020203" pitchFamily="34" charset="0"/>
              </a:rPr>
              <a:t>Exercise 11F</a:t>
            </a:r>
            <a:endParaRPr lang="ja-JP" altLang="en-US" sz="6600" b="1" dirty="0">
              <a:ln w="38100">
                <a:solidFill>
                  <a:schemeClr val="accent3">
                    <a:lumMod val="75000"/>
                  </a:schemeClr>
                </a:solidFill>
                <a:prstDash val="solid"/>
              </a:ln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HGSSoeiKakupoptai" panose="040B0A00000000000000" pitchFamily="82" charset="-128"/>
              <a:ea typeface="HGSSoeiKakupoptai" panose="040B0A00000000000000" pitchFamily="82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223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4038600" cy="48006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use vectors to solve problems in context.</a:t>
                </a:r>
                <a:endParaRPr lang="en-GB" sz="1400" dirty="0">
                  <a:latin typeface="Comic Sans MS" pitchFamily="66" charset="0"/>
                  <a:sym typeface="Wingdings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A girl walks 2km due east from a fixed point O to A, and then 3km due south from A to B. Find: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The total distance travelled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The position vector of B relative to O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40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acc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140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d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𝑂𝐵</m:t>
                            </m:r>
                          </m:e>
                        </m:d>
                      </m:e>
                    </m:acc>
                  </m:oMath>
                </a14:m>
                <a:endParaRPr lang="en-US" sz="1400" dirty="0">
                  <a:latin typeface="Comic Sans MS" pitchFamily="66" charset="0"/>
                  <a:sym typeface="Wingdings" pitchFamily="2" charset="2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The bearing of B from O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4038600" cy="4800600"/>
              </a:xfrm>
              <a:blipFill>
                <a:blip r:embed="rId2"/>
                <a:stretch>
                  <a:fillRect t="-254" r="-18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60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3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11F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952308" y="1811383"/>
            <a:ext cx="1447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7400108" y="1811383"/>
            <a:ext cx="0" cy="1752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409508" y="1506583"/>
            <a:ext cx="5293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2km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00108" y="2420983"/>
            <a:ext cx="5293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3km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47508" y="1658983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O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400108" y="1658983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H="1" flipV="1">
            <a:off x="5952308" y="1811383"/>
            <a:ext cx="1447800" cy="17526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rc 11"/>
          <p:cNvSpPr/>
          <p:nvPr/>
        </p:nvSpPr>
        <p:spPr>
          <a:xfrm>
            <a:off x="5418908" y="1354183"/>
            <a:ext cx="914400" cy="914400"/>
          </a:xfrm>
          <a:prstGeom prst="arc">
            <a:avLst>
              <a:gd name="adj1" fmla="val 21599999"/>
              <a:gd name="adj2" fmla="val 2445015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6257108" y="1887583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400" dirty="0">
                <a:latin typeface="Comic Sans MS" pitchFamily="66" charset="0"/>
              </a:rPr>
              <a:t>θ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52308" y="1658983"/>
            <a:ext cx="152400" cy="1524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7247708" y="1811383"/>
            <a:ext cx="152400" cy="1524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>
            <a:off x="5952308" y="1811383"/>
            <a:ext cx="762000" cy="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400108" y="1811383"/>
            <a:ext cx="0" cy="8382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799908" y="896983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N</a:t>
            </a:r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5952308" y="1125583"/>
            <a:ext cx="0" cy="685800"/>
          </a:xfrm>
          <a:prstGeom prst="line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214949" y="3857897"/>
            <a:ext cx="4702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Remember that this asks for the </a:t>
            </a:r>
            <a:r>
              <a:rPr lang="en-US" sz="14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distance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travelled, not the displacement!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900057" y="4450080"/>
                <a:ext cx="133927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+3=5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0057" y="4450080"/>
                <a:ext cx="1339277" cy="276999"/>
              </a:xfrm>
              <a:prstGeom prst="rect">
                <a:avLst/>
              </a:prstGeom>
              <a:blipFill>
                <a:blip r:embed="rId3"/>
                <a:stretch>
                  <a:fillRect l="-4091" r="-4091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753394" y="3122024"/>
                <a:ext cx="44916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𝑘𝑚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3394" y="3122024"/>
                <a:ext cx="449161" cy="246221"/>
              </a:xfrm>
              <a:prstGeom prst="rect">
                <a:avLst/>
              </a:prstGeom>
              <a:blipFill>
                <a:blip r:embed="rId4"/>
                <a:stretch>
                  <a:fillRect l="-10959" r="-958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7392763" y="3466012"/>
            <a:ext cx="298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4188597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2" grpId="0" animBg="1"/>
      <p:bldP spid="13" grpId="0"/>
      <p:bldP spid="14" grpId="0" animBg="1"/>
      <p:bldP spid="15" grpId="0" animBg="1"/>
      <p:bldP spid="18" grpId="0"/>
      <p:bldP spid="2" grpId="0"/>
      <p:bldP spid="4" grpId="0"/>
      <p:bldP spid="26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4038600" cy="48006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use vectors to solve problems in context.</a:t>
                </a:r>
                <a:endParaRPr lang="en-GB" sz="1400" dirty="0">
                  <a:latin typeface="Comic Sans MS" pitchFamily="66" charset="0"/>
                  <a:sym typeface="Wingdings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A girl walks 2km due east from a fixed point O to A, and then 3km due south from A to B. Find: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The total distance travelled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The position vector of B relative to O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40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acc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140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d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𝑂𝐵</m:t>
                            </m:r>
                          </m:e>
                        </m:d>
                      </m:e>
                    </m:acc>
                  </m:oMath>
                </a14:m>
                <a:endParaRPr lang="en-US" sz="1400" dirty="0">
                  <a:latin typeface="Comic Sans MS" pitchFamily="66" charset="0"/>
                  <a:sym typeface="Wingdings" pitchFamily="2" charset="2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The bearing of B from O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4038600" cy="4800600"/>
              </a:xfrm>
              <a:blipFill>
                <a:blip r:embed="rId2"/>
                <a:stretch>
                  <a:fillRect t="-254" r="-18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60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3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11F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952308" y="1811383"/>
            <a:ext cx="1447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7400108" y="1811383"/>
            <a:ext cx="0" cy="1752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409508" y="1506583"/>
            <a:ext cx="5293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2km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00108" y="2420983"/>
            <a:ext cx="5293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3km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47508" y="1658983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O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400108" y="1658983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H="1" flipV="1">
            <a:off x="5952308" y="1811383"/>
            <a:ext cx="1447800" cy="17526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rc 11"/>
          <p:cNvSpPr/>
          <p:nvPr/>
        </p:nvSpPr>
        <p:spPr>
          <a:xfrm>
            <a:off x="5418908" y="1354183"/>
            <a:ext cx="914400" cy="914400"/>
          </a:xfrm>
          <a:prstGeom prst="arc">
            <a:avLst>
              <a:gd name="adj1" fmla="val 21599999"/>
              <a:gd name="adj2" fmla="val 2445015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6257108" y="1887583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400" dirty="0">
                <a:latin typeface="Comic Sans MS" pitchFamily="66" charset="0"/>
              </a:rPr>
              <a:t>θ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52308" y="1658983"/>
            <a:ext cx="152400" cy="1524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7247708" y="1811383"/>
            <a:ext cx="152400" cy="1524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>
            <a:off x="5952308" y="1811383"/>
            <a:ext cx="762000" cy="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400108" y="1811383"/>
            <a:ext cx="0" cy="8382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799908" y="896983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N</a:t>
            </a:r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5952308" y="1125583"/>
            <a:ext cx="0" cy="685800"/>
          </a:xfrm>
          <a:prstGeom prst="line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753394" y="3122024"/>
                <a:ext cx="44916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𝑘𝑚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3394" y="3122024"/>
                <a:ext cx="449161" cy="246221"/>
              </a:xfrm>
              <a:prstGeom prst="rect">
                <a:avLst/>
              </a:prstGeom>
              <a:blipFill>
                <a:blip r:embed="rId3"/>
                <a:stretch>
                  <a:fillRect l="-10959" r="-958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7392763" y="3466012"/>
            <a:ext cx="298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467497" y="3849188"/>
            <a:ext cx="45079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Consider the movement as </a:t>
            </a:r>
            <a:r>
              <a:rPr lang="en-US" sz="16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i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and </a:t>
            </a:r>
            <a:r>
              <a:rPr lang="en-US" sz="1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j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components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682343" y="4288972"/>
                <a:ext cx="1874488" cy="3701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𝑂𝐵</m:t>
                          </m:r>
                        </m:e>
                      </m:acc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𝑘𝑚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2343" y="4288972"/>
                <a:ext cx="1874488" cy="370101"/>
              </a:xfrm>
              <a:prstGeom prst="rect">
                <a:avLst/>
              </a:prstGeom>
              <a:blipFill>
                <a:blip r:embed="rId4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4423956" y="4789714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Make sure you include the units as this question has a context!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114799" y="3313612"/>
                <a:ext cx="1455655" cy="3005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𝑂𝐵</m:t>
                          </m:r>
                        </m:e>
                      </m:acc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𝑘𝑚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799" y="3313612"/>
                <a:ext cx="1455655" cy="300595"/>
              </a:xfrm>
              <a:prstGeom prst="rect">
                <a:avLst/>
              </a:prstGeom>
              <a:blipFill>
                <a:blip r:embed="rId5"/>
                <a:stretch>
                  <a:fillRect b="-61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3255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7" grpId="0"/>
      <p:bldP spid="28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4038600" cy="48006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use vectors to solve problems in context.</a:t>
                </a:r>
                <a:endParaRPr lang="en-GB" sz="1400" dirty="0">
                  <a:latin typeface="Comic Sans MS" pitchFamily="66" charset="0"/>
                  <a:sym typeface="Wingdings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A girl walks 2km due east from a fixed point O to A, and then 3km due south from A to B. Find: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The total distance travelled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The position vector of B relative to O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40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acc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140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d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𝑂𝐵</m:t>
                            </m:r>
                          </m:e>
                        </m:d>
                      </m:e>
                    </m:acc>
                  </m:oMath>
                </a14:m>
                <a:endParaRPr lang="en-US" sz="1400" dirty="0">
                  <a:latin typeface="Comic Sans MS" pitchFamily="66" charset="0"/>
                  <a:sym typeface="Wingdings" pitchFamily="2" charset="2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The bearing of B from O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4038600" cy="4800600"/>
              </a:xfrm>
              <a:blipFill>
                <a:blip r:embed="rId2"/>
                <a:stretch>
                  <a:fillRect t="-254" r="-18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60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3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11F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952308" y="1811383"/>
            <a:ext cx="1447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7400108" y="1811383"/>
            <a:ext cx="0" cy="1752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409508" y="1506583"/>
            <a:ext cx="5293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2km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00108" y="2420983"/>
            <a:ext cx="5293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3km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47508" y="1658983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O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400108" y="1658983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H="1" flipV="1">
            <a:off x="5952308" y="1811383"/>
            <a:ext cx="1447800" cy="17526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rc 11"/>
          <p:cNvSpPr/>
          <p:nvPr/>
        </p:nvSpPr>
        <p:spPr>
          <a:xfrm>
            <a:off x="5418908" y="1354183"/>
            <a:ext cx="914400" cy="914400"/>
          </a:xfrm>
          <a:prstGeom prst="arc">
            <a:avLst>
              <a:gd name="adj1" fmla="val 21599999"/>
              <a:gd name="adj2" fmla="val 2445015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6257108" y="1887583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400" dirty="0">
                <a:latin typeface="Comic Sans MS" pitchFamily="66" charset="0"/>
              </a:rPr>
              <a:t>θ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52308" y="1658983"/>
            <a:ext cx="152400" cy="1524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7247708" y="1811383"/>
            <a:ext cx="152400" cy="1524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>
            <a:off x="5952308" y="1811383"/>
            <a:ext cx="762000" cy="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400108" y="1811383"/>
            <a:ext cx="0" cy="8382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799908" y="896983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N</a:t>
            </a:r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5952308" y="1125583"/>
            <a:ext cx="0" cy="685800"/>
          </a:xfrm>
          <a:prstGeom prst="line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753394" y="3122024"/>
                <a:ext cx="44916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𝑘𝑚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3394" y="3122024"/>
                <a:ext cx="449161" cy="246221"/>
              </a:xfrm>
              <a:prstGeom prst="rect">
                <a:avLst/>
              </a:prstGeom>
              <a:blipFill>
                <a:blip r:embed="rId3"/>
                <a:stretch>
                  <a:fillRect l="-10959" r="-958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7392763" y="3466012"/>
            <a:ext cx="298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114799" y="3313612"/>
                <a:ext cx="1455655" cy="3005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𝑂𝐵</m:t>
                          </m:r>
                        </m:e>
                      </m:acc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𝑘𝑚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799" y="3313612"/>
                <a:ext cx="1455655" cy="300595"/>
              </a:xfrm>
              <a:prstGeom prst="rect">
                <a:avLst/>
              </a:prstGeom>
              <a:blipFill>
                <a:blip r:embed="rId4"/>
                <a:stretch>
                  <a:fillRect b="-61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4598125" y="3918856"/>
            <a:ext cx="42497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use Pythagoras’ Theorem to find the magnitude…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708468" y="4567646"/>
                <a:ext cx="2140842" cy="3904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16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𝑂𝐵</m:t>
                              </m:r>
                            </m:e>
                          </m:d>
                        </m:e>
                      </m:acc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(2)</m:t>
                              </m:r>
                            </m:e>
                            <m:sup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(−3)</m:t>
                              </m:r>
                            </m:e>
                            <m:sup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468" y="4567646"/>
                <a:ext cx="2140842" cy="390492"/>
              </a:xfrm>
              <a:prstGeom prst="rect">
                <a:avLst/>
              </a:prstGeom>
              <a:blipFill>
                <a:blip r:embed="rId5"/>
                <a:stretch>
                  <a:fillRect b="-9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704113" y="5111932"/>
                <a:ext cx="1639873" cy="383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16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𝑂𝐵</m:t>
                              </m:r>
                            </m:e>
                          </m:d>
                        </m:e>
                      </m:acc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=3.61 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𝑘𝑚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4113" y="5111932"/>
                <a:ext cx="1639873" cy="38356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830284" y="3535681"/>
                <a:ext cx="1275157" cy="3107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12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𝑂𝐵</m:t>
                              </m:r>
                            </m:e>
                          </m:d>
                        </m:e>
                      </m:acc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=3.61 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𝑘𝑚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0284" y="3535681"/>
                <a:ext cx="1275157" cy="31072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8578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3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4038600" cy="48006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use vectors to solve problems in context.</a:t>
                </a:r>
                <a:endParaRPr lang="en-GB" sz="1400" dirty="0">
                  <a:latin typeface="Comic Sans MS" pitchFamily="66" charset="0"/>
                  <a:sym typeface="Wingdings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A girl walks 2km due east from a fixed point O to A, and then 3km due south from A to B. Find: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The total distance travelled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The position vector of B relative to O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40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acc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140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d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𝑂𝐵</m:t>
                            </m:r>
                          </m:e>
                        </m:d>
                      </m:e>
                    </m:acc>
                  </m:oMath>
                </a14:m>
                <a:endParaRPr lang="en-US" sz="1400" dirty="0">
                  <a:latin typeface="Comic Sans MS" pitchFamily="66" charset="0"/>
                  <a:sym typeface="Wingdings" pitchFamily="2" charset="2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itchFamily="66" charset="0"/>
                    <a:sym typeface="Wingdings" pitchFamily="2" charset="2"/>
                  </a:rPr>
                  <a:t>The bearing of B from O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4038600" cy="4800600"/>
              </a:xfrm>
              <a:blipFill>
                <a:blip r:embed="rId2"/>
                <a:stretch>
                  <a:fillRect t="-254" r="-18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60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3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11F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952308" y="1811383"/>
            <a:ext cx="1447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7400108" y="1811383"/>
            <a:ext cx="0" cy="1752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409508" y="1506583"/>
            <a:ext cx="5293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2km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00108" y="2420983"/>
            <a:ext cx="5293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3km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47508" y="1658983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O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400108" y="1658983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H="1" flipV="1">
            <a:off x="5952308" y="1811383"/>
            <a:ext cx="1447800" cy="17526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rc 11"/>
          <p:cNvSpPr/>
          <p:nvPr/>
        </p:nvSpPr>
        <p:spPr>
          <a:xfrm>
            <a:off x="5418908" y="1354183"/>
            <a:ext cx="914400" cy="914400"/>
          </a:xfrm>
          <a:prstGeom prst="arc">
            <a:avLst>
              <a:gd name="adj1" fmla="val 21599999"/>
              <a:gd name="adj2" fmla="val 2445015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6257108" y="1887583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400" dirty="0">
                <a:latin typeface="Comic Sans MS" pitchFamily="66" charset="0"/>
              </a:rPr>
              <a:t>θ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52308" y="1658983"/>
            <a:ext cx="152400" cy="1524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7247708" y="1811383"/>
            <a:ext cx="152400" cy="1524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>
            <a:off x="5952308" y="1811383"/>
            <a:ext cx="762000" cy="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400108" y="1811383"/>
            <a:ext cx="0" cy="8382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799908" y="896983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N</a:t>
            </a:r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5952308" y="1125583"/>
            <a:ext cx="0" cy="685800"/>
          </a:xfrm>
          <a:prstGeom prst="line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753394" y="3122024"/>
                <a:ext cx="44916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𝑘𝑚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3394" y="3122024"/>
                <a:ext cx="449161" cy="246221"/>
              </a:xfrm>
              <a:prstGeom prst="rect">
                <a:avLst/>
              </a:prstGeom>
              <a:blipFill>
                <a:blip r:embed="rId3"/>
                <a:stretch>
                  <a:fillRect l="-10959" r="-958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7392763" y="3466012"/>
            <a:ext cx="298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114799" y="3313612"/>
                <a:ext cx="1455655" cy="3005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𝑂𝐵</m:t>
                          </m:r>
                        </m:e>
                      </m:acc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𝑘𝑚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799" y="3313612"/>
                <a:ext cx="1455655" cy="300595"/>
              </a:xfrm>
              <a:prstGeom prst="rect">
                <a:avLst/>
              </a:prstGeom>
              <a:blipFill>
                <a:blip r:embed="rId4"/>
                <a:stretch>
                  <a:fillRect b="-61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830284" y="3535681"/>
                <a:ext cx="1275157" cy="3107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12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𝑂𝐵</m:t>
                              </m:r>
                            </m:e>
                          </m:d>
                        </m:e>
                      </m:acc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=3.61 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𝑘𝑚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0284" y="3535681"/>
                <a:ext cx="1275157" cy="31072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971109" y="3918856"/>
                <a:ext cx="5172891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You can find the value of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using Trigonometry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Also remember that bearings are always measured clockwise from north!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1109" y="3918856"/>
                <a:ext cx="5172891" cy="954107"/>
              </a:xfrm>
              <a:prstGeom prst="rect">
                <a:avLst/>
              </a:prstGeom>
              <a:blipFill>
                <a:blip r:embed="rId6"/>
                <a:stretch>
                  <a:fillRect t="-1282" b="-57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759235" y="4894216"/>
                <a:ext cx="902298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9235" y="4894216"/>
                <a:ext cx="902298" cy="46102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103223" y="5508171"/>
                <a:ext cx="917752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=56.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3223" y="5508171"/>
                <a:ext cx="917752" cy="251800"/>
              </a:xfrm>
              <a:prstGeom prst="rect">
                <a:avLst/>
              </a:prstGeom>
              <a:blipFill>
                <a:blip r:embed="rId8"/>
                <a:stretch>
                  <a:fillRect l="-5298" t="-2439" r="-1325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300651" y="1915886"/>
                <a:ext cx="462178" cy="220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56.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651" y="1915886"/>
                <a:ext cx="462178" cy="220253"/>
              </a:xfrm>
              <a:prstGeom prst="rect">
                <a:avLst/>
              </a:prstGeom>
              <a:blipFill>
                <a:blip r:embed="rId9"/>
                <a:stretch>
                  <a:fillRect l="-9333" t="-2778" r="-4000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463142" y="5921828"/>
                <a:ext cx="1670265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𝐵𝑒𝑎𝑟𝑖𝑛𝑔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=146.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142" y="5921828"/>
                <a:ext cx="1670265" cy="251800"/>
              </a:xfrm>
              <a:prstGeom prst="rect">
                <a:avLst/>
              </a:prstGeom>
              <a:blipFill>
                <a:blip r:embed="rId10"/>
                <a:stretch>
                  <a:fillRect l="-3650" r="-730" b="-2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467496" y="6344193"/>
                <a:ext cx="1480597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𝐵𝑒𝑎𝑟𝑖𝑛𝑔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=14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7496" y="6344193"/>
                <a:ext cx="1480597" cy="251800"/>
              </a:xfrm>
              <a:prstGeom prst="rect">
                <a:avLst/>
              </a:prstGeom>
              <a:blipFill>
                <a:blip r:embed="rId11"/>
                <a:stretch>
                  <a:fillRect l="-4115" t="-2439" r="-412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37"/>
          <p:cNvSpPr/>
          <p:nvPr/>
        </p:nvSpPr>
        <p:spPr>
          <a:xfrm>
            <a:off x="6045926" y="5146767"/>
            <a:ext cx="267788" cy="496388"/>
          </a:xfrm>
          <a:prstGeom prst="arc">
            <a:avLst>
              <a:gd name="adj1" fmla="val 16200000"/>
              <a:gd name="adj2" fmla="val 547638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6322422" y="5242561"/>
            <a:ext cx="11146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Inverse Tan</a:t>
            </a:r>
          </a:p>
        </p:txBody>
      </p:sp>
      <p:sp>
        <p:nvSpPr>
          <p:cNvPr id="40" name="Arc 39"/>
          <p:cNvSpPr/>
          <p:nvPr/>
        </p:nvSpPr>
        <p:spPr>
          <a:xfrm>
            <a:off x="6058989" y="5656219"/>
            <a:ext cx="254725" cy="431072"/>
          </a:xfrm>
          <a:prstGeom prst="arc">
            <a:avLst>
              <a:gd name="adj1" fmla="val 16200000"/>
              <a:gd name="adj2" fmla="val 547638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Arc 40"/>
          <p:cNvSpPr/>
          <p:nvPr/>
        </p:nvSpPr>
        <p:spPr>
          <a:xfrm>
            <a:off x="6063344" y="6104710"/>
            <a:ext cx="254725" cy="431072"/>
          </a:xfrm>
          <a:prstGeom prst="arc">
            <a:avLst>
              <a:gd name="adj1" fmla="val 16200000"/>
              <a:gd name="adj2" fmla="val 547638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6248398" y="5725887"/>
            <a:ext cx="2233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Add on the 90 from North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200501" y="6113419"/>
            <a:ext cx="22337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Bearings are written as 3 digits</a:t>
            </a:r>
          </a:p>
        </p:txBody>
      </p:sp>
    </p:spTree>
    <p:extLst>
      <p:ext uri="{BB962C8B-B14F-4D97-AF65-F5344CB8AC3E}">
        <p14:creationId xmlns:p14="http://schemas.microsoft.com/office/powerpoint/2010/main" val="2400967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" grpId="0"/>
      <p:bldP spid="32" grpId="0"/>
      <p:bldP spid="35" grpId="0"/>
      <p:bldP spid="36" grpId="0"/>
      <p:bldP spid="37" grpId="0"/>
      <p:bldP spid="38" grpId="0" animBg="1"/>
      <p:bldP spid="39" grpId="0"/>
      <p:bldP spid="40" grpId="0" animBg="1"/>
      <p:bldP spid="41" grpId="0" animBg="1"/>
      <p:bldP spid="42" grpId="0"/>
      <p:bldP spid="4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4038600" cy="48006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use vectors to solve problems in context.</a:t>
                </a:r>
                <a:endParaRPr lang="en-GB" sz="1400" dirty="0">
                  <a:latin typeface="Comic Sans MS" pitchFamily="66" charset="0"/>
                  <a:sym typeface="Wingdings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In an orienteering exercise, a cadet leaves the starting point O and walks 15km on a bearing of 120 to reach A, the first checkpoint. From A he walks 9km on a bearing of 240 to the second checkpoint, at B. From B, he returns directly to O. Find: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The position vector of A relative to O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400" i="1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acc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1400" i="1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d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𝑂𝐵</m:t>
                            </m:r>
                          </m:e>
                        </m:d>
                      </m:e>
                    </m:acc>
                  </m:oMath>
                </a14:m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The bearing of B from O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The position vector of B relative to O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4038600" cy="4800600"/>
              </a:xfrm>
              <a:blipFill>
                <a:blip r:embed="rId2"/>
                <a:stretch>
                  <a:fillRect t="-254" r="-18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60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3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11F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385560" y="2002972"/>
            <a:ext cx="1828800" cy="533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6385560" y="1393372"/>
            <a:ext cx="0" cy="609600"/>
          </a:xfrm>
          <a:prstGeom prst="line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8214360" y="1926772"/>
            <a:ext cx="0" cy="609600"/>
          </a:xfrm>
          <a:prstGeom prst="line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233160" y="1164772"/>
            <a:ext cx="308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061960" y="1698172"/>
            <a:ext cx="308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N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7223760" y="2536372"/>
            <a:ext cx="990600" cy="762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 flipV="1">
            <a:off x="6385560" y="2002972"/>
            <a:ext cx="838200" cy="12954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rc 11"/>
          <p:cNvSpPr/>
          <p:nvPr/>
        </p:nvSpPr>
        <p:spPr>
          <a:xfrm rot="10967353">
            <a:off x="7994805" y="2316815"/>
            <a:ext cx="381000" cy="381000"/>
          </a:xfrm>
          <a:prstGeom prst="arc">
            <a:avLst>
              <a:gd name="adj1" fmla="val 5704046"/>
              <a:gd name="adj2" fmla="val 18335234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6098871" y="1850572"/>
            <a:ext cx="308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O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14212" y="2418807"/>
            <a:ext cx="2968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151916" y="3291841"/>
            <a:ext cx="1719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B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134497" y="2039983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15km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639225" y="2917372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9km</a:t>
            </a:r>
          </a:p>
        </p:txBody>
      </p:sp>
      <p:sp>
        <p:nvSpPr>
          <p:cNvPr id="19" name="Arc 18"/>
          <p:cNvSpPr/>
          <p:nvPr/>
        </p:nvSpPr>
        <p:spPr>
          <a:xfrm>
            <a:off x="6233160" y="1850572"/>
            <a:ext cx="381000" cy="381000"/>
          </a:xfrm>
          <a:prstGeom prst="arc">
            <a:avLst>
              <a:gd name="adj1" fmla="val 15610919"/>
              <a:gd name="adj2" fmla="val 533229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6461760" y="1698172"/>
            <a:ext cx="5052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120°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290560" y="2231572"/>
            <a:ext cx="5309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240°</a:t>
            </a:r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5902234" y="4811487"/>
            <a:ext cx="0" cy="609600"/>
          </a:xfrm>
          <a:prstGeom prst="line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7731034" y="5344887"/>
            <a:ext cx="0" cy="609600"/>
          </a:xfrm>
          <a:prstGeom prst="line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749834" y="4582887"/>
            <a:ext cx="308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578633" y="5090161"/>
            <a:ext cx="308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589419" y="5268687"/>
            <a:ext cx="308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O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657011" y="5880464"/>
            <a:ext cx="2968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468291" y="5710647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15km</a:t>
            </a:r>
          </a:p>
        </p:txBody>
      </p:sp>
      <p:sp>
        <p:nvSpPr>
          <p:cNvPr id="29" name="Arc 28"/>
          <p:cNvSpPr/>
          <p:nvPr/>
        </p:nvSpPr>
        <p:spPr>
          <a:xfrm>
            <a:off x="5749834" y="5268687"/>
            <a:ext cx="381000" cy="381000"/>
          </a:xfrm>
          <a:prstGeom prst="arc">
            <a:avLst>
              <a:gd name="adj1" fmla="val 15610919"/>
              <a:gd name="adj2" fmla="val 533229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5961016" y="5072745"/>
            <a:ext cx="5052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120°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5902234" y="5412378"/>
            <a:ext cx="1828800" cy="533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897880" y="5425440"/>
            <a:ext cx="1835331" cy="26126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946880" y="5497287"/>
            <a:ext cx="4363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30°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511603" y="5162006"/>
            <a:ext cx="8483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15Cos30°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709140" y="5532121"/>
            <a:ext cx="830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15Sin30°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549815" y="5153297"/>
            <a:ext cx="6848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13.0km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712040" y="5514703"/>
            <a:ext cx="6158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7.5km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765311" y="3629298"/>
            <a:ext cx="41696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Imagine just drawing the journey from O to A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 We can then form a right angled triangle to work out the </a:t>
            </a:r>
            <a:r>
              <a:rPr lang="en-US" sz="1200" b="1" dirty="0" err="1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i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 and </a:t>
            </a:r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j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 components…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2936978" y="3542211"/>
                <a:ext cx="139647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13.0</m:t>
                          </m:r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−7.</m:t>
                          </m:r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𝑘𝑚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6978" y="3542211"/>
                <a:ext cx="1396473" cy="276999"/>
              </a:xfrm>
              <a:prstGeom prst="rect">
                <a:avLst/>
              </a:prstGeom>
              <a:blipFill>
                <a:blip r:embed="rId3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5614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 animBg="1"/>
      <p:bldP spid="14" grpId="0"/>
      <p:bldP spid="15" grpId="0"/>
      <p:bldP spid="16" grpId="0"/>
      <p:bldP spid="17" grpId="0"/>
      <p:bldP spid="18" grpId="0"/>
      <p:bldP spid="19" grpId="0" animBg="1"/>
      <p:bldP spid="20" grpId="0"/>
      <p:bldP spid="21" grpId="0"/>
      <p:bldP spid="24" grpId="0"/>
      <p:bldP spid="25" grpId="0"/>
      <p:bldP spid="26" grpId="0"/>
      <p:bldP spid="27" grpId="0"/>
      <p:bldP spid="28" grpId="0"/>
      <p:bldP spid="29" grpId="0" animBg="1"/>
      <p:bldP spid="30" grpId="0"/>
      <p:bldP spid="37" grpId="0"/>
      <p:bldP spid="38" grpId="0"/>
      <p:bldP spid="38" grpId="1"/>
      <p:bldP spid="39" grpId="0"/>
      <p:bldP spid="39" grpId="1"/>
      <p:bldP spid="40" grpId="0"/>
      <p:bldP spid="41" grpId="0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4038600" cy="48006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use vectors to solve problems in context.</a:t>
                </a:r>
                <a:endParaRPr lang="en-GB" sz="1400" dirty="0">
                  <a:latin typeface="Comic Sans MS" pitchFamily="66" charset="0"/>
                  <a:sym typeface="Wingdings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In an orienteering exercise, a cadet leaves the starting point O and walks 15km on a bearing of 120 to reach A, the first checkpoint. From A he walks 9km on a bearing of 240 to the second checkpoint, at B. From B, he returns directly to O. Find: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The position vector of A relative to O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400" i="1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acc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1400" i="1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d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𝑂𝐵</m:t>
                            </m:r>
                          </m:e>
                        </m:d>
                      </m:e>
                    </m:acc>
                  </m:oMath>
                </a14:m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The bearing of B from O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The position vector of B relative to O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4038600" cy="4800600"/>
              </a:xfrm>
              <a:blipFill>
                <a:blip r:embed="rId2"/>
                <a:stretch>
                  <a:fillRect t="-254" r="-18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60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3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11F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385560" y="2002972"/>
            <a:ext cx="1828800" cy="533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6385560" y="1393372"/>
            <a:ext cx="0" cy="609600"/>
          </a:xfrm>
          <a:prstGeom prst="line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8214360" y="1926772"/>
            <a:ext cx="0" cy="609600"/>
          </a:xfrm>
          <a:prstGeom prst="line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233160" y="1164772"/>
            <a:ext cx="308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061960" y="1698172"/>
            <a:ext cx="308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N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7223760" y="2536372"/>
            <a:ext cx="990600" cy="762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 flipV="1">
            <a:off x="6385560" y="2002972"/>
            <a:ext cx="838200" cy="12954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rc 11"/>
          <p:cNvSpPr/>
          <p:nvPr/>
        </p:nvSpPr>
        <p:spPr>
          <a:xfrm rot="10967353">
            <a:off x="7994805" y="2316815"/>
            <a:ext cx="381000" cy="381000"/>
          </a:xfrm>
          <a:prstGeom prst="arc">
            <a:avLst>
              <a:gd name="adj1" fmla="val 5704046"/>
              <a:gd name="adj2" fmla="val 18335234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6098871" y="1850572"/>
            <a:ext cx="308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O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151916" y="3291841"/>
            <a:ext cx="1719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B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639225" y="2917372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9km</a:t>
            </a:r>
          </a:p>
        </p:txBody>
      </p:sp>
      <p:sp>
        <p:nvSpPr>
          <p:cNvPr id="19" name="Arc 18"/>
          <p:cNvSpPr/>
          <p:nvPr/>
        </p:nvSpPr>
        <p:spPr>
          <a:xfrm>
            <a:off x="6233160" y="1850572"/>
            <a:ext cx="381000" cy="381000"/>
          </a:xfrm>
          <a:prstGeom prst="arc">
            <a:avLst>
              <a:gd name="adj1" fmla="val 15463905"/>
              <a:gd name="adj2" fmla="val 533229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6461760" y="1698172"/>
            <a:ext cx="5052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120°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290560" y="2231572"/>
            <a:ext cx="5309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240°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2936978" y="3542211"/>
                <a:ext cx="139647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13.0</m:t>
                          </m:r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−7.5</m:t>
                          </m:r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𝑘𝑚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6978" y="3542211"/>
                <a:ext cx="1396473" cy="276999"/>
              </a:xfrm>
              <a:prstGeom prst="rect">
                <a:avLst/>
              </a:prstGeom>
              <a:blipFill>
                <a:blip r:embed="rId3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7134497" y="2039983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15km</a:t>
            </a:r>
          </a:p>
        </p:txBody>
      </p:sp>
      <p:cxnSp>
        <p:nvCxnSpPr>
          <p:cNvPr id="45" name="Straight Connector 44"/>
          <p:cNvCxnSpPr/>
          <p:nvPr/>
        </p:nvCxnSpPr>
        <p:spPr>
          <a:xfrm>
            <a:off x="6394268" y="1994262"/>
            <a:ext cx="1835331" cy="26126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695817" y="1935480"/>
            <a:ext cx="4363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30°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7793096" y="2188029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60°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8114212" y="2418807"/>
            <a:ext cx="2968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</a:p>
        </p:txBody>
      </p:sp>
      <p:sp>
        <p:nvSpPr>
          <p:cNvPr id="50" name="Arc 49"/>
          <p:cNvSpPr/>
          <p:nvPr/>
        </p:nvSpPr>
        <p:spPr>
          <a:xfrm rot="10967353">
            <a:off x="8051411" y="2321169"/>
            <a:ext cx="381000" cy="381000"/>
          </a:xfrm>
          <a:prstGeom prst="arc">
            <a:avLst>
              <a:gd name="adj1" fmla="val 21473487"/>
              <a:gd name="adj2" fmla="val 4698319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Arc 50"/>
          <p:cNvSpPr/>
          <p:nvPr/>
        </p:nvSpPr>
        <p:spPr>
          <a:xfrm rot="11021836">
            <a:off x="8029640" y="2325523"/>
            <a:ext cx="381000" cy="381000"/>
          </a:xfrm>
          <a:prstGeom prst="arc">
            <a:avLst>
              <a:gd name="adj1" fmla="val 18855535"/>
              <a:gd name="adj2" fmla="val 15341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7658113" y="2479767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60°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48846" y="2577738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624355" y="3095898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b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532915" y="202039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567647" y="4354285"/>
                <a:ext cx="220656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𝑏𝑐𝐶𝑜𝑠𝐴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7647" y="4354285"/>
                <a:ext cx="2206565" cy="246221"/>
              </a:xfrm>
              <a:prstGeom prst="rect">
                <a:avLst/>
              </a:prstGeom>
              <a:blipFill>
                <a:blip r:embed="rId4"/>
                <a:stretch>
                  <a:fillRect l="-829" r="-1381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554585" y="4863736"/>
                <a:ext cx="305564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(15)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(9)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−2(15)(9)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5" y="4863736"/>
                <a:ext cx="3055645" cy="246221"/>
              </a:xfrm>
              <a:prstGeom prst="rect">
                <a:avLst/>
              </a:prstGeom>
              <a:blipFill>
                <a:blip r:embed="rId5"/>
                <a:stretch>
                  <a:fillRect l="-399" r="-998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567647" y="5355770"/>
                <a:ext cx="86972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=171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7647" y="5355770"/>
                <a:ext cx="869725" cy="246221"/>
              </a:xfrm>
              <a:prstGeom prst="rect">
                <a:avLst/>
              </a:prstGeom>
              <a:blipFill>
                <a:blip r:embed="rId6"/>
                <a:stretch>
                  <a:fillRect l="-2797" t="-2500" r="-4196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659088" y="5830387"/>
                <a:ext cx="110517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=13.1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𝑘𝑚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9088" y="5830387"/>
                <a:ext cx="1105174" cy="246221"/>
              </a:xfrm>
              <a:prstGeom prst="rect">
                <a:avLst/>
              </a:prstGeom>
              <a:blipFill>
                <a:blip r:embed="rId7"/>
                <a:stretch>
                  <a:fillRect l="-1648" r="-2747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Box 60"/>
          <p:cNvSpPr txBox="1"/>
          <p:nvPr/>
        </p:nvSpPr>
        <p:spPr>
          <a:xfrm>
            <a:off x="6105438" y="2457994"/>
            <a:ext cx="6591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13.1km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765701" y="4003766"/>
            <a:ext cx="6591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13.1km</a:t>
            </a:r>
          </a:p>
        </p:txBody>
      </p:sp>
      <p:sp>
        <p:nvSpPr>
          <p:cNvPr id="63" name="Arc 62"/>
          <p:cNvSpPr/>
          <p:nvPr/>
        </p:nvSpPr>
        <p:spPr>
          <a:xfrm>
            <a:off x="7517675" y="4467498"/>
            <a:ext cx="267788" cy="496388"/>
          </a:xfrm>
          <a:prstGeom prst="arc">
            <a:avLst>
              <a:gd name="adj1" fmla="val 16200000"/>
              <a:gd name="adj2" fmla="val 547638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7794171" y="4563292"/>
            <a:ext cx="11146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66" name="Arc 65"/>
          <p:cNvSpPr/>
          <p:nvPr/>
        </p:nvSpPr>
        <p:spPr>
          <a:xfrm>
            <a:off x="7548156" y="4994366"/>
            <a:ext cx="267788" cy="496388"/>
          </a:xfrm>
          <a:prstGeom prst="arc">
            <a:avLst>
              <a:gd name="adj1" fmla="val 16200000"/>
              <a:gd name="adj2" fmla="val 547638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Arc 66"/>
          <p:cNvSpPr/>
          <p:nvPr/>
        </p:nvSpPr>
        <p:spPr>
          <a:xfrm>
            <a:off x="5732419" y="5460274"/>
            <a:ext cx="267788" cy="496388"/>
          </a:xfrm>
          <a:prstGeom prst="arc">
            <a:avLst>
              <a:gd name="adj1" fmla="val 16200000"/>
              <a:gd name="adj2" fmla="val 547638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7663542" y="4981303"/>
            <a:ext cx="1114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 right side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5947954" y="5573486"/>
            <a:ext cx="11146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Square root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563291" y="3692435"/>
            <a:ext cx="44762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We can use the same right-angled triangle from part a) to help with part b)</a:t>
            </a:r>
          </a:p>
        </p:txBody>
      </p:sp>
    </p:spTree>
    <p:extLst>
      <p:ext uri="{BB962C8B-B14F-4D97-AF65-F5344CB8AC3E}">
        <p14:creationId xmlns:p14="http://schemas.microsoft.com/office/powerpoint/2010/main" val="1878504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8" grpId="0"/>
      <p:bldP spid="50" grpId="0" animBg="1"/>
      <p:bldP spid="51" grpId="0" animBg="1"/>
      <p:bldP spid="52" grpId="0"/>
      <p:bldP spid="2" grpId="0"/>
      <p:bldP spid="53" grpId="0"/>
      <p:bldP spid="54" grpId="0"/>
      <p:bldP spid="4" grpId="0"/>
      <p:bldP spid="55" grpId="0"/>
      <p:bldP spid="56" grpId="0"/>
      <p:bldP spid="57" grpId="0"/>
      <p:bldP spid="61" grpId="0"/>
      <p:bldP spid="62" grpId="0"/>
      <p:bldP spid="63" grpId="0" animBg="1"/>
      <p:bldP spid="64" grpId="0"/>
      <p:bldP spid="66" grpId="0" animBg="1"/>
      <p:bldP spid="67" grpId="0" animBg="1"/>
      <p:bldP spid="68" grpId="0"/>
      <p:bldP spid="69" grpId="0"/>
      <p:bldP spid="7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4038600" cy="48006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use vectors to solve problems in context.</a:t>
                </a:r>
                <a:endParaRPr lang="en-GB" sz="1400" dirty="0">
                  <a:latin typeface="Comic Sans MS" pitchFamily="66" charset="0"/>
                  <a:sym typeface="Wingdings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In an orienteering exercise, a cadet leaves the starting point O and walks 15km on a bearing of 120 to reach A, the first checkpoint. From A he walks 9km on a bearing of 240 to the second checkpoint, at B. From B, he returns directly to O. Find: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The position vector of A relative to O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400" i="1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acc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1400" i="1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d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𝑂𝐵</m:t>
                            </m:r>
                          </m:e>
                        </m:d>
                      </m:e>
                    </m:acc>
                  </m:oMath>
                </a14:m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The bearing of B from O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The position vector of B relative to O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4038600" cy="4800600"/>
              </a:xfrm>
              <a:blipFill>
                <a:blip r:embed="rId2"/>
                <a:stretch>
                  <a:fillRect t="-254" r="-18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60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3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11F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385560" y="2002972"/>
            <a:ext cx="1828800" cy="533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6385560" y="1393372"/>
            <a:ext cx="0" cy="609600"/>
          </a:xfrm>
          <a:prstGeom prst="line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8214360" y="1926772"/>
            <a:ext cx="0" cy="609600"/>
          </a:xfrm>
          <a:prstGeom prst="line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233160" y="1164772"/>
            <a:ext cx="308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061960" y="1698172"/>
            <a:ext cx="308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N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7223760" y="2536372"/>
            <a:ext cx="990600" cy="762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 flipV="1">
            <a:off x="6385560" y="2002972"/>
            <a:ext cx="838200" cy="12954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rc 11"/>
          <p:cNvSpPr/>
          <p:nvPr/>
        </p:nvSpPr>
        <p:spPr>
          <a:xfrm rot="10967353">
            <a:off x="7994805" y="2316815"/>
            <a:ext cx="381000" cy="381000"/>
          </a:xfrm>
          <a:prstGeom prst="arc">
            <a:avLst>
              <a:gd name="adj1" fmla="val 5704046"/>
              <a:gd name="adj2" fmla="val 18335234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6098871" y="1850572"/>
            <a:ext cx="308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O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151916" y="3291841"/>
            <a:ext cx="1719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B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639225" y="2917372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9km</a:t>
            </a:r>
          </a:p>
        </p:txBody>
      </p:sp>
      <p:sp>
        <p:nvSpPr>
          <p:cNvPr id="19" name="Arc 18"/>
          <p:cNvSpPr/>
          <p:nvPr/>
        </p:nvSpPr>
        <p:spPr>
          <a:xfrm>
            <a:off x="6233160" y="1850572"/>
            <a:ext cx="381000" cy="381000"/>
          </a:xfrm>
          <a:prstGeom prst="arc">
            <a:avLst>
              <a:gd name="adj1" fmla="val 15463905"/>
              <a:gd name="adj2" fmla="val 533229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6461760" y="1698172"/>
            <a:ext cx="5052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120°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290560" y="2231572"/>
            <a:ext cx="5309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240°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2936978" y="3542211"/>
                <a:ext cx="139647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13.0</m:t>
                          </m:r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−7.5</m:t>
                          </m:r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𝑘𝑚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6978" y="3542211"/>
                <a:ext cx="1396473" cy="276999"/>
              </a:xfrm>
              <a:prstGeom prst="rect">
                <a:avLst/>
              </a:prstGeom>
              <a:blipFill>
                <a:blip r:embed="rId3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7134497" y="2039983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15km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8114212" y="2418807"/>
            <a:ext cx="2968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</a:p>
        </p:txBody>
      </p:sp>
      <p:sp>
        <p:nvSpPr>
          <p:cNvPr id="51" name="Arc 50"/>
          <p:cNvSpPr/>
          <p:nvPr/>
        </p:nvSpPr>
        <p:spPr>
          <a:xfrm rot="11021836">
            <a:off x="8029640" y="2325523"/>
            <a:ext cx="381000" cy="381000"/>
          </a:xfrm>
          <a:prstGeom prst="arc">
            <a:avLst>
              <a:gd name="adj1" fmla="val 18855535"/>
              <a:gd name="adj2" fmla="val 15341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7658113" y="2479767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60°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105438" y="2457994"/>
            <a:ext cx="6591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13.1km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765701" y="4003766"/>
            <a:ext cx="6591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13.1km</a:t>
            </a:r>
          </a:p>
        </p:txBody>
      </p:sp>
      <p:sp>
        <p:nvSpPr>
          <p:cNvPr id="47" name="Arc 46"/>
          <p:cNvSpPr/>
          <p:nvPr/>
        </p:nvSpPr>
        <p:spPr>
          <a:xfrm>
            <a:off x="6246223" y="1846218"/>
            <a:ext cx="381000" cy="381000"/>
          </a:xfrm>
          <a:prstGeom prst="arc">
            <a:avLst>
              <a:gd name="adj1" fmla="val 789085"/>
              <a:gd name="adj2" fmla="val 3775223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4676503" y="3448596"/>
                <a:ext cx="42933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We need to find angle </a:t>
                </a:r>
                <a14:m>
                  <m:oMath xmlns:m="http://schemas.openxmlformats.org/officeDocument/2006/math">
                    <m:r>
                      <a:rPr lang="en-GB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and then add on 120˚ to find the bearing of B from O </a:t>
                </a: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6503" y="3448596"/>
                <a:ext cx="4293326" cy="523220"/>
              </a:xfrm>
              <a:prstGeom prst="rect">
                <a:avLst/>
              </a:prstGeom>
              <a:blipFill>
                <a:blip r:embed="rId4"/>
                <a:stretch>
                  <a:fillRect t="-2326" r="-568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extBox 64"/>
          <p:cNvSpPr txBox="1"/>
          <p:nvPr/>
        </p:nvSpPr>
        <p:spPr>
          <a:xfrm>
            <a:off x="8038012" y="3048001"/>
            <a:ext cx="279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579327" y="2704013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6509830" y="2094412"/>
                <a:ext cx="32220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9830" y="2094412"/>
                <a:ext cx="322203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54435" y="3936274"/>
                <a:ext cx="1022780" cy="4047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𝑆𝑖𝑛𝑂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𝑆𝑖𝑛𝐴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4435" y="3936274"/>
                <a:ext cx="1022780" cy="404791"/>
              </a:xfrm>
              <a:prstGeom prst="rect">
                <a:avLst/>
              </a:prstGeom>
              <a:blipFill>
                <a:blip r:embed="rId6"/>
                <a:stretch>
                  <a:fillRect l="-4192" t="-3030" r="-3593"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4450081" y="4463143"/>
                <a:ext cx="1106007" cy="4449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𝑆𝑖𝑛𝑂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171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0081" y="4463143"/>
                <a:ext cx="1106007" cy="444994"/>
              </a:xfrm>
              <a:prstGeom prst="rect">
                <a:avLst/>
              </a:prstGeom>
              <a:blipFill>
                <a:blip r:embed="rId7"/>
                <a:stretch>
                  <a:fillRect l="-3315" t="-1370" r="-3315" b="-10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4445727" y="5024845"/>
                <a:ext cx="1205395" cy="4449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𝑖𝑛𝑂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𝑆𝑖𝑛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171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5727" y="5024845"/>
                <a:ext cx="1205395" cy="444994"/>
              </a:xfrm>
              <a:prstGeom prst="rect">
                <a:avLst/>
              </a:prstGeom>
              <a:blipFill>
                <a:blip r:embed="rId8"/>
                <a:stretch>
                  <a:fillRect l="-3030" t="-1370" r="-2525" b="-10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4441374" y="5647509"/>
                <a:ext cx="125297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𝑖𝑛𝑂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=0.596…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1374" y="5647509"/>
                <a:ext cx="1252972" cy="215444"/>
              </a:xfrm>
              <a:prstGeom prst="rect">
                <a:avLst/>
              </a:prstGeom>
              <a:blipFill>
                <a:blip r:embed="rId9"/>
                <a:stretch>
                  <a:fillRect l="-2927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4698277" y="6035041"/>
                <a:ext cx="822789" cy="220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=36.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8277" y="6035041"/>
                <a:ext cx="822789" cy="220253"/>
              </a:xfrm>
              <a:prstGeom prst="rect">
                <a:avLst/>
              </a:prstGeom>
              <a:blipFill>
                <a:blip r:embed="rId10"/>
                <a:stretch>
                  <a:fillRect l="-4444" t="-2778" r="-1481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Arc 77"/>
          <p:cNvSpPr/>
          <p:nvPr/>
        </p:nvSpPr>
        <p:spPr>
          <a:xfrm>
            <a:off x="5523413" y="4188823"/>
            <a:ext cx="267788" cy="496388"/>
          </a:xfrm>
          <a:prstGeom prst="arc">
            <a:avLst>
              <a:gd name="adj1" fmla="val 16200000"/>
              <a:gd name="adj2" fmla="val 547638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TextBox 78"/>
          <p:cNvSpPr txBox="1"/>
          <p:nvPr/>
        </p:nvSpPr>
        <p:spPr>
          <a:xfrm>
            <a:off x="5765075" y="4180115"/>
            <a:ext cx="23948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 (use the exact value for the length of side a)</a:t>
            </a:r>
          </a:p>
        </p:txBody>
      </p:sp>
      <p:sp>
        <p:nvSpPr>
          <p:cNvPr id="80" name="Arc 79"/>
          <p:cNvSpPr/>
          <p:nvPr/>
        </p:nvSpPr>
        <p:spPr>
          <a:xfrm>
            <a:off x="5632271" y="4741818"/>
            <a:ext cx="267788" cy="496388"/>
          </a:xfrm>
          <a:prstGeom prst="arc">
            <a:avLst>
              <a:gd name="adj1" fmla="val 16200000"/>
              <a:gd name="adj2" fmla="val 547638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Arc 80"/>
          <p:cNvSpPr/>
          <p:nvPr/>
        </p:nvSpPr>
        <p:spPr>
          <a:xfrm>
            <a:off x="5654042" y="5286103"/>
            <a:ext cx="267788" cy="496388"/>
          </a:xfrm>
          <a:prstGeom prst="arc">
            <a:avLst>
              <a:gd name="adj1" fmla="val 16200000"/>
              <a:gd name="adj2" fmla="val 547638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Arc 81"/>
          <p:cNvSpPr/>
          <p:nvPr/>
        </p:nvSpPr>
        <p:spPr>
          <a:xfrm>
            <a:off x="5623562" y="5821680"/>
            <a:ext cx="219889" cy="352697"/>
          </a:xfrm>
          <a:prstGeom prst="arc">
            <a:avLst>
              <a:gd name="adj1" fmla="val 16200000"/>
              <a:gd name="adj2" fmla="val 547638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TextBox 82"/>
          <p:cNvSpPr txBox="1"/>
          <p:nvPr/>
        </p:nvSpPr>
        <p:spPr>
          <a:xfrm>
            <a:off x="5839098" y="4794068"/>
            <a:ext cx="12148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Multiply by 9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826034" y="5390606"/>
            <a:ext cx="17417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 right side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5804262" y="5891349"/>
            <a:ext cx="12322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Inverse Sine</a:t>
            </a:r>
          </a:p>
        </p:txBody>
      </p:sp>
      <p:sp>
        <p:nvSpPr>
          <p:cNvPr id="88" name="Arc 87"/>
          <p:cNvSpPr/>
          <p:nvPr/>
        </p:nvSpPr>
        <p:spPr>
          <a:xfrm>
            <a:off x="5627917" y="6191795"/>
            <a:ext cx="219889" cy="352697"/>
          </a:xfrm>
          <a:prstGeom prst="arc">
            <a:avLst>
              <a:gd name="adj1" fmla="val 16200000"/>
              <a:gd name="adj2" fmla="val 547638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TextBox 88"/>
          <p:cNvSpPr txBox="1"/>
          <p:nvPr/>
        </p:nvSpPr>
        <p:spPr>
          <a:xfrm>
            <a:off x="5808617" y="6261464"/>
            <a:ext cx="12322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Add on 120˚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4162700" y="6413865"/>
                <a:ext cx="1294905" cy="220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𝐵𝑒𝑎𝑟𝑖𝑛𝑔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=15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2700" y="6413865"/>
                <a:ext cx="1294905" cy="220253"/>
              </a:xfrm>
              <a:prstGeom prst="rect">
                <a:avLst/>
              </a:prstGeom>
              <a:blipFill>
                <a:blip r:embed="rId11"/>
                <a:stretch>
                  <a:fillRect l="-4717" t="-2778" r="-943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3566163" y="4223659"/>
                <a:ext cx="395365" cy="220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15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6163" y="4223659"/>
                <a:ext cx="395365" cy="220253"/>
              </a:xfrm>
              <a:prstGeom prst="rect">
                <a:avLst/>
              </a:prstGeom>
              <a:blipFill>
                <a:blip r:embed="rId12"/>
                <a:stretch>
                  <a:fillRect l="-9231" t="-2778" r="-3077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2" name="TextBox 91"/>
          <p:cNvSpPr txBox="1"/>
          <p:nvPr/>
        </p:nvSpPr>
        <p:spPr>
          <a:xfrm>
            <a:off x="6460179" y="2103120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36.6°</a:t>
            </a:r>
          </a:p>
        </p:txBody>
      </p:sp>
    </p:spTree>
    <p:extLst>
      <p:ext uri="{BB962C8B-B14F-4D97-AF65-F5344CB8AC3E}">
        <p14:creationId xmlns:p14="http://schemas.microsoft.com/office/powerpoint/2010/main" val="3230718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58" grpId="0"/>
      <p:bldP spid="65" grpId="0"/>
      <p:bldP spid="71" grpId="0"/>
      <p:bldP spid="72" grpId="0"/>
      <p:bldP spid="72" grpId="1"/>
      <p:bldP spid="13" grpId="0"/>
      <p:bldP spid="74" grpId="0"/>
      <p:bldP spid="75" grpId="0"/>
      <p:bldP spid="76" grpId="0"/>
      <p:bldP spid="77" grpId="0"/>
      <p:bldP spid="78" grpId="0" animBg="1"/>
      <p:bldP spid="79" grpId="0"/>
      <p:bldP spid="80" grpId="0" animBg="1"/>
      <p:bldP spid="81" grpId="0" animBg="1"/>
      <p:bldP spid="82" grpId="0" animBg="1"/>
      <p:bldP spid="83" grpId="0"/>
      <p:bldP spid="84" grpId="0"/>
      <p:bldP spid="87" grpId="0"/>
      <p:bldP spid="88" grpId="0" animBg="1"/>
      <p:bldP spid="89" grpId="0"/>
      <p:bldP spid="90" grpId="0"/>
      <p:bldP spid="91" grpId="0"/>
      <p:bldP spid="9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4038600" cy="48006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use vectors to solve problems in context.</a:t>
                </a:r>
                <a:endParaRPr lang="en-GB" sz="1400" dirty="0">
                  <a:latin typeface="Comic Sans MS" pitchFamily="66" charset="0"/>
                  <a:sym typeface="Wingdings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In an orienteering exercise, a cadet leaves the starting point O and walks 15km on a bearing of 120 to reach A, the first checkpoint. From A he walks 9km on a bearing of 240 to the second checkpoint, at B. From B, he returns directly to O. Find: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The position vector of A relative to O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400" i="1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acc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1400" i="1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</m:ctrlPr>
                          </m:d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  <a:sym typeface="Wingdings" pitchFamily="2" charset="2"/>
                              </a:rPr>
                              <m:t>𝑂𝐵</m:t>
                            </m:r>
                          </m:e>
                        </m:d>
                      </m:e>
                    </m:acc>
                  </m:oMath>
                </a14:m>
                <a:endParaRPr lang="en-US" sz="1400" dirty="0">
                  <a:latin typeface="Comic Sans MS" panose="030F0702030302020204" pitchFamily="66" charset="0"/>
                  <a:sym typeface="Wingdings" pitchFamily="2" charset="2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The bearing of B from O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  <a:sym typeface="Wingdings" pitchFamily="2" charset="2"/>
                  </a:rPr>
                  <a:t>The position vector of B relative to O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4038600" cy="4800600"/>
              </a:xfrm>
              <a:blipFill>
                <a:blip r:embed="rId2"/>
                <a:stretch>
                  <a:fillRect t="-254" r="-18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60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3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11F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385560" y="2002972"/>
            <a:ext cx="1828800" cy="533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6385560" y="1393372"/>
            <a:ext cx="0" cy="609600"/>
          </a:xfrm>
          <a:prstGeom prst="line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8214360" y="1926772"/>
            <a:ext cx="0" cy="609600"/>
          </a:xfrm>
          <a:prstGeom prst="line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233160" y="1164772"/>
            <a:ext cx="308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061960" y="1698172"/>
            <a:ext cx="308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N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7223760" y="2536372"/>
            <a:ext cx="990600" cy="762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 flipV="1">
            <a:off x="6385560" y="2002972"/>
            <a:ext cx="838200" cy="12954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rc 11"/>
          <p:cNvSpPr/>
          <p:nvPr/>
        </p:nvSpPr>
        <p:spPr>
          <a:xfrm rot="10967353">
            <a:off x="7994805" y="2316815"/>
            <a:ext cx="381000" cy="381000"/>
          </a:xfrm>
          <a:prstGeom prst="arc">
            <a:avLst>
              <a:gd name="adj1" fmla="val 5704046"/>
              <a:gd name="adj2" fmla="val 18335234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6098871" y="1850572"/>
            <a:ext cx="308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O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151916" y="3291841"/>
            <a:ext cx="1719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B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639225" y="2917372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9km</a:t>
            </a:r>
          </a:p>
        </p:txBody>
      </p:sp>
      <p:sp>
        <p:nvSpPr>
          <p:cNvPr id="19" name="Arc 18"/>
          <p:cNvSpPr/>
          <p:nvPr/>
        </p:nvSpPr>
        <p:spPr>
          <a:xfrm>
            <a:off x="6233160" y="1850572"/>
            <a:ext cx="381000" cy="381000"/>
          </a:xfrm>
          <a:prstGeom prst="arc">
            <a:avLst>
              <a:gd name="adj1" fmla="val 15463905"/>
              <a:gd name="adj2" fmla="val 533229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6461760" y="1698172"/>
            <a:ext cx="5052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120°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290560" y="2231572"/>
            <a:ext cx="5309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240°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2936978" y="3542211"/>
                <a:ext cx="139647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13.0</m:t>
                          </m:r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−7.5</m:t>
                          </m:r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𝑘𝑚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6978" y="3542211"/>
                <a:ext cx="1396473" cy="276999"/>
              </a:xfrm>
              <a:prstGeom prst="rect">
                <a:avLst/>
              </a:prstGeom>
              <a:blipFill>
                <a:blip r:embed="rId3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7134497" y="2039983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15km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8114212" y="2418807"/>
            <a:ext cx="2968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</a:p>
        </p:txBody>
      </p:sp>
      <p:sp>
        <p:nvSpPr>
          <p:cNvPr id="51" name="Arc 50"/>
          <p:cNvSpPr/>
          <p:nvPr/>
        </p:nvSpPr>
        <p:spPr>
          <a:xfrm rot="11021836">
            <a:off x="8029640" y="2325523"/>
            <a:ext cx="381000" cy="381000"/>
          </a:xfrm>
          <a:prstGeom prst="arc">
            <a:avLst>
              <a:gd name="adj1" fmla="val 18855535"/>
              <a:gd name="adj2" fmla="val 15341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7658113" y="2479767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60°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105438" y="2457994"/>
            <a:ext cx="6591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13.1km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765701" y="4003766"/>
            <a:ext cx="6591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13.1km</a:t>
            </a:r>
          </a:p>
        </p:txBody>
      </p:sp>
      <p:sp>
        <p:nvSpPr>
          <p:cNvPr id="47" name="Arc 46"/>
          <p:cNvSpPr/>
          <p:nvPr/>
        </p:nvSpPr>
        <p:spPr>
          <a:xfrm>
            <a:off x="6246223" y="1846218"/>
            <a:ext cx="381000" cy="381000"/>
          </a:xfrm>
          <a:prstGeom prst="arc">
            <a:avLst>
              <a:gd name="adj1" fmla="val 789085"/>
              <a:gd name="adj2" fmla="val 3775223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3566163" y="4223659"/>
                <a:ext cx="395365" cy="220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15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6163" y="4223659"/>
                <a:ext cx="395365" cy="220253"/>
              </a:xfrm>
              <a:prstGeom prst="rect">
                <a:avLst/>
              </a:prstGeom>
              <a:blipFill>
                <a:blip r:embed="rId4"/>
                <a:stretch>
                  <a:fillRect l="-9231" t="-2778" r="-3077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Straight Connector 49"/>
          <p:cNvCxnSpPr/>
          <p:nvPr/>
        </p:nvCxnSpPr>
        <p:spPr>
          <a:xfrm flipV="1">
            <a:off x="4813662" y="3966754"/>
            <a:ext cx="0" cy="609600"/>
          </a:xfrm>
          <a:prstGeom prst="line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661262" y="3738154"/>
            <a:ext cx="308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N</a:t>
            </a:r>
          </a:p>
        </p:txBody>
      </p:sp>
      <p:cxnSp>
        <p:nvCxnSpPr>
          <p:cNvPr id="57" name="Straight Connector 56"/>
          <p:cNvCxnSpPr/>
          <p:nvPr/>
        </p:nvCxnSpPr>
        <p:spPr>
          <a:xfrm flipH="1" flipV="1">
            <a:off x="4813662" y="4576354"/>
            <a:ext cx="838200" cy="12954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4526973" y="4423954"/>
            <a:ext cx="308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O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684521" y="5725886"/>
            <a:ext cx="1719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B</a:t>
            </a:r>
          </a:p>
        </p:txBody>
      </p:sp>
      <p:sp>
        <p:nvSpPr>
          <p:cNvPr id="68" name="Arc 67"/>
          <p:cNvSpPr/>
          <p:nvPr/>
        </p:nvSpPr>
        <p:spPr>
          <a:xfrm>
            <a:off x="4661262" y="4423954"/>
            <a:ext cx="381000" cy="381000"/>
          </a:xfrm>
          <a:prstGeom prst="arc">
            <a:avLst>
              <a:gd name="adj1" fmla="val 15463905"/>
              <a:gd name="adj2" fmla="val 533229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Box 68"/>
          <p:cNvSpPr txBox="1"/>
          <p:nvPr/>
        </p:nvSpPr>
        <p:spPr>
          <a:xfrm>
            <a:off x="4889863" y="4288971"/>
            <a:ext cx="5052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120°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5204100" y="5022667"/>
            <a:ext cx="6591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13.1km</a:t>
            </a:r>
          </a:p>
        </p:txBody>
      </p:sp>
      <p:sp>
        <p:nvSpPr>
          <p:cNvPr id="94" name="Arc 93"/>
          <p:cNvSpPr/>
          <p:nvPr/>
        </p:nvSpPr>
        <p:spPr>
          <a:xfrm>
            <a:off x="4674325" y="4419600"/>
            <a:ext cx="381000" cy="381000"/>
          </a:xfrm>
          <a:prstGeom prst="arc">
            <a:avLst>
              <a:gd name="adj1" fmla="val 789085"/>
              <a:gd name="adj2" fmla="val 3775223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TextBox 97"/>
          <p:cNvSpPr txBox="1"/>
          <p:nvPr/>
        </p:nvSpPr>
        <p:spPr>
          <a:xfrm>
            <a:off x="4940533" y="4685212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36.6°</a:t>
            </a:r>
          </a:p>
        </p:txBody>
      </p:sp>
      <p:cxnSp>
        <p:nvCxnSpPr>
          <p:cNvPr id="99" name="Straight Connector 98"/>
          <p:cNvCxnSpPr/>
          <p:nvPr/>
        </p:nvCxnSpPr>
        <p:spPr>
          <a:xfrm>
            <a:off x="4807131" y="5878285"/>
            <a:ext cx="85344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H="1">
            <a:off x="4815839" y="4589416"/>
            <a:ext cx="1" cy="129757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Arc 101"/>
          <p:cNvSpPr/>
          <p:nvPr/>
        </p:nvSpPr>
        <p:spPr>
          <a:xfrm>
            <a:off x="4652554" y="4450079"/>
            <a:ext cx="381000" cy="381000"/>
          </a:xfrm>
          <a:prstGeom prst="arc">
            <a:avLst>
              <a:gd name="adj1" fmla="val 3462665"/>
              <a:gd name="adj2" fmla="val 5969377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TextBox 102"/>
          <p:cNvSpPr txBox="1"/>
          <p:nvPr/>
        </p:nvSpPr>
        <p:spPr>
          <a:xfrm>
            <a:off x="4317868" y="4706981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24.4°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4720219" y="5924002"/>
            <a:ext cx="1008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13.1Sin24.4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3792647" y="5205546"/>
            <a:ext cx="10262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13.1Cos24.4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4972953" y="5932711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5.1km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4176491" y="5188129"/>
            <a:ext cx="6591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12.1km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5773783" y="3971111"/>
            <a:ext cx="3370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As in part A, consider a right angled-triangle drawn using OB as the hypotenuse…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5695406" y="4728756"/>
            <a:ext cx="33702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 panose="05000000000000000000" pitchFamily="2" charset="2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We can work out an angle inside the triangle using the information we already have</a:t>
            </a:r>
          </a:p>
          <a:p>
            <a:pPr marL="171450" indent="-171450" algn="ctr">
              <a:buFont typeface="Wingdings" panose="05000000000000000000" pitchFamily="2" charset="2"/>
              <a:buChar char="à"/>
            </a:pPr>
            <a:endParaRPr lang="en-US" sz="1200" dirty="0">
              <a:solidFill>
                <a:srgbClr val="FF0000"/>
              </a:solidFill>
              <a:latin typeface="Comic Sans MS" pitchFamily="66" charset="0"/>
              <a:sym typeface="Wingdings" panose="05000000000000000000" pitchFamily="2" charset="2"/>
            </a:endParaRPr>
          </a:p>
          <a:p>
            <a:pPr marL="171450" indent="-171450" algn="ctr">
              <a:buFont typeface="Wingdings" panose="05000000000000000000" pitchFamily="2" charset="2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We can then find the horizontal and vertical distances, which are therefore the </a:t>
            </a:r>
            <a:r>
              <a:rPr lang="en-US" sz="1200" b="1" dirty="0" err="1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i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 and </a:t>
            </a:r>
            <a:r>
              <a:rPr lang="en-US" sz="1200" b="1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j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 components!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6460179" y="2103120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36.6°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TextBox 110"/>
              <p:cNvSpPr txBox="1"/>
              <p:nvPr/>
            </p:nvSpPr>
            <p:spPr>
              <a:xfrm>
                <a:off x="1746200" y="4709159"/>
                <a:ext cx="140929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5.1</m:t>
                          </m:r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−12.1</m:t>
                          </m:r>
                          <m:r>
                            <a:rPr lang="en-US" sz="1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𝑘𝑚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1" name="TextBox 1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6200" y="4709159"/>
                <a:ext cx="1409297" cy="276999"/>
              </a:xfrm>
              <a:prstGeom prst="rect">
                <a:avLst/>
              </a:prstGeom>
              <a:blipFill>
                <a:blip r:embed="rId5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6557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64" grpId="0"/>
      <p:bldP spid="66" grpId="0"/>
      <p:bldP spid="68" grpId="0" animBg="1"/>
      <p:bldP spid="69" grpId="0"/>
      <p:bldP spid="93" grpId="0"/>
      <p:bldP spid="94" grpId="0" animBg="1"/>
      <p:bldP spid="98" grpId="0"/>
      <p:bldP spid="102" grpId="0" animBg="1"/>
      <p:bldP spid="103" grpId="0"/>
      <p:bldP spid="104" grpId="0"/>
      <p:bldP spid="104" grpId="1"/>
      <p:bldP spid="105" grpId="0"/>
      <p:bldP spid="105" grpId="1"/>
      <p:bldP spid="106" grpId="0"/>
      <p:bldP spid="107" grpId="0"/>
      <p:bldP spid="108" grpId="0"/>
      <p:bldP spid="111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5E327B9-9B39-4037-BE7C-19E6EE9B28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0D82EA-F89C-443C-88F5-D2B743E8B84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20CE11-37E1-460B-BF5B-5AD47FC9CD3E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535</TotalTime>
  <Words>1346</Words>
  <Application>Microsoft Office PowerPoint</Application>
  <PresentationFormat>On-screen Show (4:3)</PresentationFormat>
  <Paragraphs>249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HGSSoeiKakupoptai</vt:lpstr>
      <vt:lpstr>Segoe UI Black</vt:lpstr>
      <vt:lpstr>Wingdings</vt:lpstr>
      <vt:lpstr>Office テーマ</vt:lpstr>
      <vt:lpstr>PowerPoint Presentation</vt:lpstr>
      <vt:lpstr>Vectors</vt:lpstr>
      <vt:lpstr>Vectors</vt:lpstr>
      <vt:lpstr>Vectors</vt:lpstr>
      <vt:lpstr>Vectors</vt:lpstr>
      <vt:lpstr>Vectors</vt:lpstr>
      <vt:lpstr>Vectors</vt:lpstr>
      <vt:lpstr>Vectors</vt:lpstr>
      <vt:lpstr>Vectors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122</cp:revision>
  <dcterms:created xsi:type="dcterms:W3CDTF">2017-08-14T15:35:38Z</dcterms:created>
  <dcterms:modified xsi:type="dcterms:W3CDTF">2020-12-17T10:38:38Z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