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358" r:id="rId5"/>
    <p:sldId id="359" r:id="rId6"/>
    <p:sldId id="403" r:id="rId7"/>
    <p:sldId id="404" r:id="rId8"/>
    <p:sldId id="405" r:id="rId9"/>
    <p:sldId id="406" r:id="rId10"/>
    <p:sldId id="407" r:id="rId11"/>
    <p:sldId id="408" r:id="rId12"/>
    <p:sldId id="409" r:id="rId13"/>
    <p:sldId id="410" r:id="rId14"/>
    <p:sldId id="411" r:id="rId15"/>
    <p:sldId id="412" r:id="rId16"/>
    <p:sldId id="413" r:id="rId17"/>
    <p:sldId id="414" r:id="rId18"/>
    <p:sldId id="41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CC0000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7" Type="http://schemas.openxmlformats.org/officeDocument/2006/relationships/image" Target="../media/image284.png"/><Relationship Id="rId2" Type="http://schemas.openxmlformats.org/officeDocument/2006/relationships/image" Target="../media/image3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3.png"/><Relationship Id="rId5" Type="http://schemas.openxmlformats.org/officeDocument/2006/relationships/image" Target="../media/image372.png"/><Relationship Id="rId4" Type="http://schemas.openxmlformats.org/officeDocument/2006/relationships/image" Target="../media/image37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0.png"/><Relationship Id="rId3" Type="http://schemas.openxmlformats.org/officeDocument/2006/relationships/image" Target="../media/image375.png"/><Relationship Id="rId7" Type="http://schemas.openxmlformats.org/officeDocument/2006/relationships/image" Target="../media/image379.png"/><Relationship Id="rId2" Type="http://schemas.openxmlformats.org/officeDocument/2006/relationships/image" Target="../media/image3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8.png"/><Relationship Id="rId11" Type="http://schemas.openxmlformats.org/officeDocument/2006/relationships/image" Target="../media/image383.png"/><Relationship Id="rId5" Type="http://schemas.openxmlformats.org/officeDocument/2006/relationships/image" Target="../media/image377.png"/><Relationship Id="rId10" Type="http://schemas.openxmlformats.org/officeDocument/2006/relationships/image" Target="../media/image382.png"/><Relationship Id="rId4" Type="http://schemas.openxmlformats.org/officeDocument/2006/relationships/image" Target="../media/image376.png"/><Relationship Id="rId9" Type="http://schemas.openxmlformats.org/officeDocument/2006/relationships/image" Target="../media/image38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6.png"/><Relationship Id="rId13" Type="http://schemas.openxmlformats.org/officeDocument/2006/relationships/image" Target="../media/image391.png"/><Relationship Id="rId3" Type="http://schemas.openxmlformats.org/officeDocument/2006/relationships/image" Target="../media/image375.png"/><Relationship Id="rId7" Type="http://schemas.openxmlformats.org/officeDocument/2006/relationships/image" Target="../media/image385.png"/><Relationship Id="rId12" Type="http://schemas.openxmlformats.org/officeDocument/2006/relationships/image" Target="../media/image390.png"/><Relationship Id="rId2" Type="http://schemas.openxmlformats.org/officeDocument/2006/relationships/image" Target="../media/image374.png"/><Relationship Id="rId16" Type="http://schemas.openxmlformats.org/officeDocument/2006/relationships/image" Target="../media/image3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4.png"/><Relationship Id="rId11" Type="http://schemas.openxmlformats.org/officeDocument/2006/relationships/image" Target="../media/image389.png"/><Relationship Id="rId5" Type="http://schemas.openxmlformats.org/officeDocument/2006/relationships/image" Target="../media/image377.png"/><Relationship Id="rId15" Type="http://schemas.openxmlformats.org/officeDocument/2006/relationships/image" Target="../media/image393.png"/><Relationship Id="rId10" Type="http://schemas.openxmlformats.org/officeDocument/2006/relationships/image" Target="../media/image388.png"/><Relationship Id="rId4" Type="http://schemas.openxmlformats.org/officeDocument/2006/relationships/image" Target="../media/image376.png"/><Relationship Id="rId9" Type="http://schemas.openxmlformats.org/officeDocument/2006/relationships/image" Target="../media/image387.png"/><Relationship Id="rId14" Type="http://schemas.openxmlformats.org/officeDocument/2006/relationships/image" Target="../media/image39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1.png"/><Relationship Id="rId3" Type="http://schemas.openxmlformats.org/officeDocument/2006/relationships/image" Target="../media/image396.png"/><Relationship Id="rId7" Type="http://schemas.openxmlformats.org/officeDocument/2006/relationships/image" Target="../media/image400.png"/><Relationship Id="rId2" Type="http://schemas.openxmlformats.org/officeDocument/2006/relationships/image" Target="../media/image3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9.png"/><Relationship Id="rId5" Type="http://schemas.openxmlformats.org/officeDocument/2006/relationships/image" Target="../media/image398.png"/><Relationship Id="rId4" Type="http://schemas.openxmlformats.org/officeDocument/2006/relationships/image" Target="../media/image39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8.png"/><Relationship Id="rId3" Type="http://schemas.openxmlformats.org/officeDocument/2006/relationships/image" Target="../media/image403.png"/><Relationship Id="rId7" Type="http://schemas.openxmlformats.org/officeDocument/2006/relationships/image" Target="../media/image407.png"/><Relationship Id="rId2" Type="http://schemas.openxmlformats.org/officeDocument/2006/relationships/image" Target="../media/image4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6.png"/><Relationship Id="rId5" Type="http://schemas.openxmlformats.org/officeDocument/2006/relationships/image" Target="../media/image405.png"/><Relationship Id="rId10" Type="http://schemas.openxmlformats.org/officeDocument/2006/relationships/image" Target="../media/image410.png"/><Relationship Id="rId4" Type="http://schemas.openxmlformats.org/officeDocument/2006/relationships/image" Target="../media/image404.png"/><Relationship Id="rId9" Type="http://schemas.openxmlformats.org/officeDocument/2006/relationships/image" Target="../media/image40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3.png"/><Relationship Id="rId13" Type="http://schemas.openxmlformats.org/officeDocument/2006/relationships/image" Target="../media/image418.png"/><Relationship Id="rId3" Type="http://schemas.openxmlformats.org/officeDocument/2006/relationships/image" Target="../media/image403.png"/><Relationship Id="rId7" Type="http://schemas.openxmlformats.org/officeDocument/2006/relationships/image" Target="../media/image412.png"/><Relationship Id="rId12" Type="http://schemas.openxmlformats.org/officeDocument/2006/relationships/image" Target="../media/image417.png"/><Relationship Id="rId2" Type="http://schemas.openxmlformats.org/officeDocument/2006/relationships/image" Target="../media/image4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1.png"/><Relationship Id="rId11" Type="http://schemas.openxmlformats.org/officeDocument/2006/relationships/image" Target="../media/image416.png"/><Relationship Id="rId5" Type="http://schemas.openxmlformats.org/officeDocument/2006/relationships/image" Target="../media/image405.png"/><Relationship Id="rId10" Type="http://schemas.openxmlformats.org/officeDocument/2006/relationships/image" Target="../media/image415.png"/><Relationship Id="rId4" Type="http://schemas.openxmlformats.org/officeDocument/2006/relationships/image" Target="../media/image404.png"/><Relationship Id="rId9" Type="http://schemas.openxmlformats.org/officeDocument/2006/relationships/image" Target="../media/image414.png"/><Relationship Id="rId14" Type="http://schemas.openxmlformats.org/officeDocument/2006/relationships/image" Target="../media/image4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0.png"/><Relationship Id="rId13" Type="http://schemas.openxmlformats.org/officeDocument/2006/relationships/image" Target="../media/image285.png"/><Relationship Id="rId3" Type="http://schemas.openxmlformats.org/officeDocument/2006/relationships/image" Target="../media/image275.png"/><Relationship Id="rId7" Type="http://schemas.openxmlformats.org/officeDocument/2006/relationships/image" Target="../media/image279.png"/><Relationship Id="rId12" Type="http://schemas.openxmlformats.org/officeDocument/2006/relationships/image" Target="../media/image284.png"/><Relationship Id="rId2" Type="http://schemas.openxmlformats.org/officeDocument/2006/relationships/image" Target="../media/image2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8.png"/><Relationship Id="rId11" Type="http://schemas.openxmlformats.org/officeDocument/2006/relationships/image" Target="../media/image283.png"/><Relationship Id="rId5" Type="http://schemas.openxmlformats.org/officeDocument/2006/relationships/image" Target="../media/image277.png"/><Relationship Id="rId15" Type="http://schemas.openxmlformats.org/officeDocument/2006/relationships/image" Target="../media/image287.png"/><Relationship Id="rId10" Type="http://schemas.openxmlformats.org/officeDocument/2006/relationships/image" Target="../media/image282.png"/><Relationship Id="rId4" Type="http://schemas.openxmlformats.org/officeDocument/2006/relationships/image" Target="../media/image276.png"/><Relationship Id="rId9" Type="http://schemas.openxmlformats.org/officeDocument/2006/relationships/image" Target="../media/image281.png"/><Relationship Id="rId14" Type="http://schemas.openxmlformats.org/officeDocument/2006/relationships/image" Target="../media/image28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4.png"/><Relationship Id="rId13" Type="http://schemas.openxmlformats.org/officeDocument/2006/relationships/image" Target="../media/image299.png"/><Relationship Id="rId18" Type="http://schemas.openxmlformats.org/officeDocument/2006/relationships/image" Target="../media/image304.png"/><Relationship Id="rId3" Type="http://schemas.openxmlformats.org/officeDocument/2006/relationships/image" Target="../media/image289.png"/><Relationship Id="rId7" Type="http://schemas.openxmlformats.org/officeDocument/2006/relationships/image" Target="../media/image293.png"/><Relationship Id="rId12" Type="http://schemas.openxmlformats.org/officeDocument/2006/relationships/image" Target="../media/image298.png"/><Relationship Id="rId17" Type="http://schemas.openxmlformats.org/officeDocument/2006/relationships/image" Target="../media/image303.png"/><Relationship Id="rId2" Type="http://schemas.openxmlformats.org/officeDocument/2006/relationships/image" Target="../media/image288.png"/><Relationship Id="rId16" Type="http://schemas.openxmlformats.org/officeDocument/2006/relationships/image" Target="../media/image3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2.png"/><Relationship Id="rId11" Type="http://schemas.openxmlformats.org/officeDocument/2006/relationships/image" Target="../media/image297.png"/><Relationship Id="rId5" Type="http://schemas.openxmlformats.org/officeDocument/2006/relationships/image" Target="../media/image291.png"/><Relationship Id="rId15" Type="http://schemas.openxmlformats.org/officeDocument/2006/relationships/image" Target="../media/image301.png"/><Relationship Id="rId10" Type="http://schemas.openxmlformats.org/officeDocument/2006/relationships/image" Target="../media/image296.png"/><Relationship Id="rId19" Type="http://schemas.openxmlformats.org/officeDocument/2006/relationships/image" Target="../media/image305.png"/><Relationship Id="rId4" Type="http://schemas.openxmlformats.org/officeDocument/2006/relationships/image" Target="../media/image290.png"/><Relationship Id="rId9" Type="http://schemas.openxmlformats.org/officeDocument/2006/relationships/image" Target="../media/image295.png"/><Relationship Id="rId14" Type="http://schemas.openxmlformats.org/officeDocument/2006/relationships/image" Target="../media/image30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8.png"/><Relationship Id="rId13" Type="http://schemas.openxmlformats.org/officeDocument/2006/relationships/image" Target="../media/image285.png"/><Relationship Id="rId3" Type="http://schemas.openxmlformats.org/officeDocument/2006/relationships/image" Target="../media/image275.png"/><Relationship Id="rId7" Type="http://schemas.openxmlformats.org/officeDocument/2006/relationships/image" Target="../media/image307.png"/><Relationship Id="rId12" Type="http://schemas.openxmlformats.org/officeDocument/2006/relationships/image" Target="../media/image284.png"/><Relationship Id="rId2" Type="http://schemas.openxmlformats.org/officeDocument/2006/relationships/image" Target="../media/image3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8.png"/><Relationship Id="rId11" Type="http://schemas.openxmlformats.org/officeDocument/2006/relationships/image" Target="../media/image311.png"/><Relationship Id="rId5" Type="http://schemas.openxmlformats.org/officeDocument/2006/relationships/image" Target="../media/image277.png"/><Relationship Id="rId15" Type="http://schemas.openxmlformats.org/officeDocument/2006/relationships/image" Target="../media/image287.png"/><Relationship Id="rId10" Type="http://schemas.openxmlformats.org/officeDocument/2006/relationships/image" Target="../media/image310.png"/><Relationship Id="rId4" Type="http://schemas.openxmlformats.org/officeDocument/2006/relationships/image" Target="../media/image276.png"/><Relationship Id="rId9" Type="http://schemas.openxmlformats.org/officeDocument/2006/relationships/image" Target="../media/image309.png"/><Relationship Id="rId14" Type="http://schemas.openxmlformats.org/officeDocument/2006/relationships/image" Target="../media/image28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8.png"/><Relationship Id="rId13" Type="http://schemas.openxmlformats.org/officeDocument/2006/relationships/image" Target="../media/image322.png"/><Relationship Id="rId18" Type="http://schemas.openxmlformats.org/officeDocument/2006/relationships/image" Target="../media/image327.png"/><Relationship Id="rId3" Type="http://schemas.openxmlformats.org/officeDocument/2006/relationships/image" Target="../media/image313.png"/><Relationship Id="rId21" Type="http://schemas.openxmlformats.org/officeDocument/2006/relationships/image" Target="../media/image330.png"/><Relationship Id="rId7" Type="http://schemas.openxmlformats.org/officeDocument/2006/relationships/image" Target="../media/image317.png"/><Relationship Id="rId12" Type="http://schemas.openxmlformats.org/officeDocument/2006/relationships/image" Target="../media/image321.png"/><Relationship Id="rId17" Type="http://schemas.openxmlformats.org/officeDocument/2006/relationships/image" Target="../media/image326.png"/><Relationship Id="rId2" Type="http://schemas.openxmlformats.org/officeDocument/2006/relationships/image" Target="../media/image312.png"/><Relationship Id="rId16" Type="http://schemas.openxmlformats.org/officeDocument/2006/relationships/image" Target="../media/image325.png"/><Relationship Id="rId20" Type="http://schemas.openxmlformats.org/officeDocument/2006/relationships/image" Target="../media/image3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6.png"/><Relationship Id="rId11" Type="http://schemas.openxmlformats.org/officeDocument/2006/relationships/image" Target="../media/image297.png"/><Relationship Id="rId5" Type="http://schemas.openxmlformats.org/officeDocument/2006/relationships/image" Target="../media/image315.png"/><Relationship Id="rId15" Type="http://schemas.openxmlformats.org/officeDocument/2006/relationships/image" Target="../media/image324.png"/><Relationship Id="rId10" Type="http://schemas.openxmlformats.org/officeDocument/2006/relationships/image" Target="../media/image320.png"/><Relationship Id="rId19" Type="http://schemas.openxmlformats.org/officeDocument/2006/relationships/image" Target="../media/image328.png"/><Relationship Id="rId4" Type="http://schemas.openxmlformats.org/officeDocument/2006/relationships/image" Target="../media/image314.png"/><Relationship Id="rId9" Type="http://schemas.openxmlformats.org/officeDocument/2006/relationships/image" Target="../media/image319.png"/><Relationship Id="rId14" Type="http://schemas.openxmlformats.org/officeDocument/2006/relationships/image" Target="../media/image323.png"/><Relationship Id="rId22" Type="http://schemas.openxmlformats.org/officeDocument/2006/relationships/image" Target="../media/image3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7.png"/><Relationship Id="rId3" Type="http://schemas.openxmlformats.org/officeDocument/2006/relationships/image" Target="../media/image333.png"/><Relationship Id="rId7" Type="http://schemas.openxmlformats.org/officeDocument/2006/relationships/image" Target="../media/image284.png"/><Relationship Id="rId2" Type="http://schemas.openxmlformats.org/officeDocument/2006/relationships/image" Target="../media/image3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6.png"/><Relationship Id="rId5" Type="http://schemas.openxmlformats.org/officeDocument/2006/relationships/image" Target="../media/image335.png"/><Relationship Id="rId4" Type="http://schemas.openxmlformats.org/officeDocument/2006/relationships/image" Target="../media/image3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4.png"/><Relationship Id="rId13" Type="http://schemas.openxmlformats.org/officeDocument/2006/relationships/image" Target="../media/image349.png"/><Relationship Id="rId3" Type="http://schemas.openxmlformats.org/officeDocument/2006/relationships/image" Target="../media/image339.png"/><Relationship Id="rId7" Type="http://schemas.openxmlformats.org/officeDocument/2006/relationships/image" Target="../media/image343.png"/><Relationship Id="rId12" Type="http://schemas.openxmlformats.org/officeDocument/2006/relationships/image" Target="../media/image348.png"/><Relationship Id="rId2" Type="http://schemas.openxmlformats.org/officeDocument/2006/relationships/image" Target="../media/image3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2.png"/><Relationship Id="rId11" Type="http://schemas.openxmlformats.org/officeDocument/2006/relationships/image" Target="../media/image347.png"/><Relationship Id="rId5" Type="http://schemas.openxmlformats.org/officeDocument/2006/relationships/image" Target="../media/image341.png"/><Relationship Id="rId10" Type="http://schemas.openxmlformats.org/officeDocument/2006/relationships/image" Target="../media/image346.png"/><Relationship Id="rId4" Type="http://schemas.openxmlformats.org/officeDocument/2006/relationships/image" Target="../media/image340.png"/><Relationship Id="rId9" Type="http://schemas.openxmlformats.org/officeDocument/2006/relationships/image" Target="../media/image34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1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4.png"/><Relationship Id="rId5" Type="http://schemas.openxmlformats.org/officeDocument/2006/relationships/image" Target="../media/image353.png"/><Relationship Id="rId4" Type="http://schemas.openxmlformats.org/officeDocument/2006/relationships/image" Target="../media/image35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0.png"/><Relationship Id="rId13" Type="http://schemas.openxmlformats.org/officeDocument/2006/relationships/image" Target="../media/image365.png"/><Relationship Id="rId3" Type="http://schemas.openxmlformats.org/officeDocument/2006/relationships/image" Target="../media/image355.png"/><Relationship Id="rId7" Type="http://schemas.openxmlformats.org/officeDocument/2006/relationships/image" Target="../media/image359.png"/><Relationship Id="rId12" Type="http://schemas.openxmlformats.org/officeDocument/2006/relationships/image" Target="../media/image364.png"/><Relationship Id="rId2" Type="http://schemas.openxmlformats.org/officeDocument/2006/relationships/image" Target="../media/image350.png"/><Relationship Id="rId16" Type="http://schemas.openxmlformats.org/officeDocument/2006/relationships/image" Target="../media/image3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8.png"/><Relationship Id="rId11" Type="http://schemas.openxmlformats.org/officeDocument/2006/relationships/image" Target="../media/image363.png"/><Relationship Id="rId5" Type="http://schemas.openxmlformats.org/officeDocument/2006/relationships/image" Target="../media/image357.png"/><Relationship Id="rId15" Type="http://schemas.openxmlformats.org/officeDocument/2006/relationships/image" Target="../media/image367.png"/><Relationship Id="rId10" Type="http://schemas.openxmlformats.org/officeDocument/2006/relationships/image" Target="../media/image362.png"/><Relationship Id="rId4" Type="http://schemas.openxmlformats.org/officeDocument/2006/relationships/image" Target="../media/image356.png"/><Relationship Id="rId9" Type="http://schemas.openxmlformats.org/officeDocument/2006/relationships/image" Target="../media/image361.png"/><Relationship Id="rId14" Type="http://schemas.openxmlformats.org/officeDocument/2006/relationships/image" Target="../media/image3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2007" y="1970413"/>
            <a:ext cx="6824304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Exercise 11E</a:t>
            </a:r>
          </a:p>
        </p:txBody>
      </p:sp>
    </p:spTree>
    <p:extLst>
      <p:ext uri="{BB962C8B-B14F-4D97-AF65-F5344CB8AC3E}">
        <p14:creationId xmlns:p14="http://schemas.microsoft.com/office/powerpoint/2010/main" val="1717822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Use integration by substitution to evaluate: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r>
                  <a:rPr lang="en-US" sz="1600" dirty="0">
                    <a:latin typeface="Comic Sans MS" pitchFamily="66" charset="0"/>
                  </a:rPr>
                  <a:t/>
                </a:r>
                <a:br>
                  <a:rPr lang="en-US" sz="1600" dirty="0">
                    <a:latin typeface="Comic Sans MS" pitchFamily="66" charset="0"/>
                  </a:rPr>
                </a:b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If you are not given a substitution to use, you should choose one that simplifies the most complicated part of the function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3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5538907" y="1440390"/>
                <a:ext cx="110979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907" y="1440390"/>
                <a:ext cx="1109791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4448770" y="2380873"/>
                <a:ext cx="110979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770" y="2380873"/>
                <a:ext cx="110979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6322523" y="2251724"/>
                <a:ext cx="868122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523" y="2251724"/>
                <a:ext cx="868122" cy="559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 flipH="1">
            <a:off x="5410897" y="1864943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211367" y="1857545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6327482" y="2900429"/>
                <a:ext cx="9881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482" y="2900429"/>
                <a:ext cx="988155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4230167" y="1877923"/>
            <a:ext cx="1455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380042" y="1846089"/>
            <a:ext cx="1455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Arc 54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202508" y="2589995"/>
            <a:ext cx="225817" cy="492709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7401408" y="2639118"/>
                <a:ext cx="14029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1408" y="2639118"/>
                <a:ext cx="1402957" cy="307777"/>
              </a:xfrm>
              <a:prstGeom prst="rect">
                <a:avLst/>
              </a:prstGeom>
              <a:blipFill>
                <a:blip r:embed="rId7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689463" y="3884023"/>
            <a:ext cx="574766" cy="278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68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2" grpId="0"/>
      <p:bldP spid="53" grpId="0"/>
      <p:bldP spid="54" grpId="0"/>
      <p:bldP spid="55" grpId="0" animBg="1"/>
      <p:bldP spid="56" grpId="0"/>
      <p:bldP spid="4" grpId="0" animBg="1"/>
      <p:bldP spid="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Use integration by substitution to evaluate: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r>
                  <a:rPr lang="en-US" sz="1600" dirty="0">
                    <a:latin typeface="Comic Sans MS" pitchFamily="66" charset="0"/>
                  </a:rPr>
                  <a:t/>
                </a:r>
                <a:br>
                  <a:rPr lang="en-US" sz="1600" dirty="0">
                    <a:latin typeface="Comic Sans MS" pitchFamily="66" charset="0"/>
                  </a:rPr>
                </a:b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3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1437171" y="4566768"/>
                <a:ext cx="110979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171" y="4566768"/>
                <a:ext cx="1109791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808588" y="5036987"/>
                <a:ext cx="110979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88" y="5036987"/>
                <a:ext cx="110979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2068992" y="5042738"/>
                <a:ext cx="9881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8992" y="5042738"/>
                <a:ext cx="988155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3997234" y="1393792"/>
                <a:ext cx="4868091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Something extra we need to do here is replace the limits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The original limits of 2 and 0 were the limits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With the substitution, we should find the limits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instead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We can do this using the substitution we chose before…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34" y="1393792"/>
                <a:ext cx="4868091" cy="2246769"/>
              </a:xfrm>
              <a:prstGeom prst="rect">
                <a:avLst/>
              </a:prstGeom>
              <a:blipFill>
                <a:blip r:embed="rId6"/>
                <a:stretch>
                  <a:fillRect t="-543" b="-19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1236617" y="3727269"/>
            <a:ext cx="339634" cy="5921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987399" y="3830894"/>
                <a:ext cx="110979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399" y="3830894"/>
                <a:ext cx="110979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 flipH="1">
            <a:off x="5855034" y="4216257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655504" y="4208859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868090" y="4211820"/>
                <a:ext cx="12882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8090" y="4211820"/>
                <a:ext cx="1288277" cy="276999"/>
              </a:xfrm>
              <a:prstGeom prst="rect">
                <a:avLst/>
              </a:prstGeom>
              <a:blipFill>
                <a:blip r:embed="rId8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824179" y="4197403"/>
                <a:ext cx="130962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4179" y="4197403"/>
                <a:ext cx="1309627" cy="276999"/>
              </a:xfrm>
              <a:prstGeom prst="rect">
                <a:avLst/>
              </a:prstGeom>
              <a:blipFill>
                <a:blip r:embed="rId9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344584" y="4627729"/>
                <a:ext cx="74950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584" y="4627729"/>
                <a:ext cx="74950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881647" y="4623375"/>
                <a:ext cx="74950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1647" y="4623375"/>
                <a:ext cx="749501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315097" y="5194723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when we do the substitution, we also need to replace the limits with 3 and 1…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062446" y="5599672"/>
            <a:ext cx="17330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Limits of 3 and 1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62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6" grpId="0"/>
      <p:bldP spid="29" grpId="0"/>
      <p:bldP spid="30" grpId="0"/>
      <p:bldP spid="31" grpId="0"/>
      <p:bldP spid="32" grpId="0"/>
      <p:bldP spid="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Use integration by substitution to evaluate: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r>
                  <a:rPr lang="en-US" sz="1600" dirty="0">
                    <a:latin typeface="Comic Sans MS" pitchFamily="66" charset="0"/>
                  </a:rPr>
                  <a:t/>
                </a:r>
                <a:br>
                  <a:rPr lang="en-US" sz="1600" dirty="0">
                    <a:latin typeface="Comic Sans MS" pitchFamily="66" charset="0"/>
                  </a:rPr>
                </a:b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3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1437171" y="4566768"/>
                <a:ext cx="110979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171" y="4566768"/>
                <a:ext cx="1109791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808588" y="5036987"/>
                <a:ext cx="110979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88" y="5036987"/>
                <a:ext cx="110979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2068992" y="5042738"/>
                <a:ext cx="9881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8992" y="5042738"/>
                <a:ext cx="988155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490199" y="1207800"/>
                <a:ext cx="1438150" cy="5766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0199" y="1207800"/>
                <a:ext cx="1438150" cy="5766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302966" y="1952383"/>
                <a:ext cx="803745" cy="5766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/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966" y="1952383"/>
                <a:ext cx="803745" cy="5766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716622" y="2069948"/>
                <a:ext cx="79316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622" y="2069948"/>
                <a:ext cx="793166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5269616" y="2065594"/>
                <a:ext cx="56367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9616" y="2065594"/>
                <a:ext cx="56367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622313" y="2078657"/>
                <a:ext cx="43608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2313" y="2078657"/>
                <a:ext cx="43608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298612" y="2592464"/>
                <a:ext cx="1624163" cy="5766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8612" y="2592464"/>
                <a:ext cx="1624163" cy="57669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294257" y="3249961"/>
                <a:ext cx="1224181" cy="6520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4257" y="3249961"/>
                <a:ext cx="1224181" cy="65203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281193" y="4011960"/>
                <a:ext cx="2783006" cy="5837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(3)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1193" y="4011960"/>
                <a:ext cx="2783006" cy="58375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1062446" y="5599672"/>
            <a:ext cx="17330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Limits of 3 and 1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276839" y="4791377"/>
                <a:ext cx="74430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=28.4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839" y="4791377"/>
                <a:ext cx="74430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052977" y="1544966"/>
            <a:ext cx="199777" cy="69313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6278880" y="1541838"/>
                <a:ext cx="2525485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Replace all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terms, and the limits, with the information based on the substitution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0" y="1541838"/>
                <a:ext cx="2525485" cy="738664"/>
              </a:xfrm>
              <a:prstGeom prst="rect">
                <a:avLst/>
              </a:prstGeom>
              <a:blipFill>
                <a:blip r:embed="rId15"/>
                <a:stretch>
                  <a:fillRect t="-1653" r="-1932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917994" y="2246006"/>
            <a:ext cx="199777" cy="69313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748177" y="2912211"/>
            <a:ext cx="199777" cy="69313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936897" y="3613251"/>
            <a:ext cx="199777" cy="69313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871583" y="4323000"/>
            <a:ext cx="225903" cy="623469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087292" y="2430113"/>
            <a:ext cx="22816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5882640" y="3087610"/>
            <a:ext cx="1127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036527" y="3649313"/>
            <a:ext cx="1493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limits and subtract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084424" y="4446147"/>
            <a:ext cx="9448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3875314" y="5225564"/>
                <a:ext cx="5190309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Note that because we adjusted the limits, we did not have to then 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 again, as in the previous examples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You could replace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terms and then use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 limits, and you would get the same answer!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314" y="5225564"/>
                <a:ext cx="5190309" cy="1384995"/>
              </a:xfrm>
              <a:prstGeom prst="rect">
                <a:avLst/>
              </a:prstGeom>
              <a:blipFill>
                <a:blip r:embed="rId16"/>
                <a:stretch>
                  <a:fillRect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4589418" y="1236617"/>
            <a:ext cx="261256" cy="5225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4593772" y="1998617"/>
            <a:ext cx="261256" cy="5225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1201784" y="5625737"/>
            <a:ext cx="1480456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776653" y="1389017"/>
            <a:ext cx="204650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824549" y="2107474"/>
            <a:ext cx="544285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933406" y="1389017"/>
            <a:ext cx="657497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338356" y="2107474"/>
            <a:ext cx="383176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577842" y="1389016"/>
            <a:ext cx="265609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704116" y="2098765"/>
            <a:ext cx="265609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1467396" y="4619896"/>
            <a:ext cx="971004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827316" y="5085805"/>
            <a:ext cx="971004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2120539" y="5098868"/>
            <a:ext cx="840375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52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Use integration by substitution to evaluate: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</m:e>
                          </m:ra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r>
                  <a:rPr lang="en-US" sz="1600" dirty="0">
                    <a:latin typeface="Comic Sans MS" pitchFamily="66" charset="0"/>
                  </a:rPr>
                  <a:t/>
                </a:r>
                <a:br>
                  <a:rPr lang="en-US" sz="1600" dirty="0">
                    <a:latin typeface="Comic Sans MS" pitchFamily="66" charset="0"/>
                  </a:rPr>
                </a:b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If you are not given a substitution to use, you should choose one that simplifies the most complicated part of the function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3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400249" y="1440390"/>
                <a:ext cx="13871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249" y="1440390"/>
                <a:ext cx="1387111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310111" y="2380873"/>
                <a:ext cx="13871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111" y="2380873"/>
                <a:ext cx="138711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320785" y="2269141"/>
                <a:ext cx="1167692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785" y="2269141"/>
                <a:ext cx="1167692" cy="559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H="1">
            <a:off x="5410897" y="1864943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6211367" y="1857545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316064" y="2926555"/>
                <a:ext cx="144642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064" y="2926555"/>
                <a:ext cx="1446422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230167" y="1877923"/>
            <a:ext cx="1455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80042" y="1846089"/>
            <a:ext cx="1455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542143" y="2589995"/>
            <a:ext cx="225817" cy="492709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7706210" y="2560741"/>
                <a:ext cx="9675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6210" y="2560741"/>
                <a:ext cx="967528" cy="523220"/>
              </a:xfrm>
              <a:prstGeom prst="rect">
                <a:avLst/>
              </a:prstGeom>
              <a:blipFill>
                <a:blip r:embed="rId7"/>
                <a:stretch>
                  <a:fillRect t="-2326" r="-1258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733006" y="3936274"/>
            <a:ext cx="957943" cy="269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6226629" y="3355293"/>
                <a:ext cx="269094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Notice that this means we can replace the whole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 with just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𝑑𝑢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6629" y="3355293"/>
                <a:ext cx="2690947" cy="738664"/>
              </a:xfrm>
              <a:prstGeom prst="rect">
                <a:avLst/>
              </a:prstGeom>
              <a:blipFill>
                <a:blip r:embed="rId8"/>
                <a:stretch>
                  <a:fillRect l="-452" t="-820" r="-2715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1319350" y="3949337"/>
            <a:ext cx="439782" cy="269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2664825" y="3936274"/>
            <a:ext cx="304798" cy="269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6897189" y="2960914"/>
            <a:ext cx="731519" cy="269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97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1" grpId="0"/>
      <p:bldP spid="12" grpId="0"/>
      <p:bldP spid="13" grpId="0" animBg="1"/>
      <p:bldP spid="14" grpId="0"/>
      <p:bldP spid="15" grpId="0" animBg="1"/>
      <p:bldP spid="15" grpId="1" animBg="1"/>
      <p:bldP spid="16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Use integration by substitution to evaluate: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</m:e>
                          </m:ra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r>
                  <a:rPr lang="en-US" sz="1600" dirty="0">
                    <a:latin typeface="Comic Sans MS" pitchFamily="66" charset="0"/>
                  </a:rPr>
                  <a:t/>
                </a:r>
                <a:br>
                  <a:rPr lang="en-US" sz="1600" dirty="0">
                    <a:latin typeface="Comic Sans MS" pitchFamily="66" charset="0"/>
                  </a:rPr>
                </a:b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3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376888" y="4645144"/>
                <a:ext cx="13871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888" y="4645144"/>
                <a:ext cx="1387111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26385" y="5141490"/>
                <a:ext cx="13871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385" y="5141490"/>
                <a:ext cx="138711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144658" y="5147241"/>
                <a:ext cx="144642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658" y="5147241"/>
                <a:ext cx="144642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822615" y="1967260"/>
                <a:ext cx="13871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2615" y="1967260"/>
                <a:ext cx="1387111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 flipH="1">
            <a:off x="5828908" y="2352623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629378" y="2345225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81004" y="2322061"/>
                <a:ext cx="1288277" cy="337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004" y="2322061"/>
                <a:ext cx="1288277" cy="337272"/>
              </a:xfrm>
              <a:prstGeom prst="rect">
                <a:avLst/>
              </a:prstGeom>
              <a:blipFill>
                <a:blip r:embed="rId7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98053" y="2333769"/>
                <a:ext cx="130962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8053" y="2333769"/>
                <a:ext cx="1309627" cy="276999"/>
              </a:xfrm>
              <a:prstGeom prst="rect">
                <a:avLst/>
              </a:prstGeom>
              <a:blipFill>
                <a:blip r:embed="rId8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318458" y="2764095"/>
                <a:ext cx="74950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8458" y="2764095"/>
                <a:ext cx="74950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855521" y="2759741"/>
                <a:ext cx="74950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521" y="2759741"/>
                <a:ext cx="74950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4210594" y="3278837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when we do the substitution, we also need to replace the limits with 2 and 1…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167051" y="1519706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also need to adjust the limits…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193075" y="5712885"/>
            <a:ext cx="17330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Limits of 2 and 1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63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Use integration by substitution to evaluate: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</m:e>
                          </m:ra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r>
                  <a:rPr lang="en-US" sz="1600" dirty="0">
                    <a:latin typeface="Comic Sans MS" pitchFamily="66" charset="0"/>
                  </a:rPr>
                  <a:t/>
                </a:r>
                <a:br>
                  <a:rPr lang="en-US" sz="1600" dirty="0">
                    <a:latin typeface="Comic Sans MS" pitchFamily="66" charset="0"/>
                  </a:rPr>
                </a:b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30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376888" y="4645144"/>
                <a:ext cx="13871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888" y="4645144"/>
                <a:ext cx="1387111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26385" y="5141490"/>
                <a:ext cx="13871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385" y="5141490"/>
                <a:ext cx="138711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144658" y="5147241"/>
                <a:ext cx="144642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658" y="5147241"/>
                <a:ext cx="144642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1193075" y="5712885"/>
            <a:ext cx="17330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Limits of 2 and 1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934215" y="1292659"/>
                <a:ext cx="1874744" cy="6344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𝑐𝑜𝑠𝑥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</m:e>
                          </m:ra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215" y="1292659"/>
                <a:ext cx="1874744" cy="6344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764397" y="2080785"/>
                <a:ext cx="794576" cy="5766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/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397" y="2080785"/>
                <a:ext cx="794576" cy="5766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151929" y="2224476"/>
                <a:ext cx="449803" cy="3101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929" y="2224476"/>
                <a:ext cx="449803" cy="3101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400124" y="2237538"/>
                <a:ext cx="43608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124" y="2237538"/>
                <a:ext cx="436081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751333" y="2712157"/>
                <a:ext cx="1130694" cy="5753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333" y="2712157"/>
                <a:ext cx="1130694" cy="57535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755687" y="3326112"/>
                <a:ext cx="903709" cy="8488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num>
                                        <m:den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p>
                                  </m:sSup>
                                </m:num>
                                <m:den>
                                  <m:f>
                                    <m:fPr>
                                      <m:type m:val="skw"/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687" y="3326112"/>
                <a:ext cx="903709" cy="84882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4760041" y="4236158"/>
                <a:ext cx="947374" cy="5734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041" y="4236158"/>
                <a:ext cx="947374" cy="57342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755687" y="4911072"/>
                <a:ext cx="1953548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(2)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687" y="4911072"/>
                <a:ext cx="1953548" cy="5763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760042" y="5646945"/>
                <a:ext cx="1330429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0042" y="5646945"/>
                <a:ext cx="1330429" cy="497059"/>
              </a:xfrm>
              <a:prstGeom prst="rect">
                <a:avLst/>
              </a:prstGeom>
              <a:blipFill>
                <a:blip r:embed="rId1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658222" y="1671240"/>
            <a:ext cx="199777" cy="69313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836229" y="1602799"/>
            <a:ext cx="22250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 terms using the substitutions we worked out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765592" y="2476782"/>
            <a:ext cx="252032" cy="553802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700277" y="3073318"/>
            <a:ext cx="265094" cy="6800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488402" y="5246106"/>
            <a:ext cx="265094" cy="6800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574002" y="3800484"/>
            <a:ext cx="265094" cy="6800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518882" y="4510233"/>
            <a:ext cx="265094" cy="68007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5978436" y="2556387"/>
            <a:ext cx="2225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 for integration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5747659" y="3144215"/>
            <a:ext cx="22250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 and use a square bracket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5839099" y="3967176"/>
            <a:ext cx="831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670766" y="4572421"/>
            <a:ext cx="1746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 and subtract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727370" y="5430215"/>
            <a:ext cx="962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042265" y="1314993"/>
            <a:ext cx="287381" cy="61830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020494" y="2111829"/>
            <a:ext cx="287381" cy="5268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5647510" y="1502229"/>
            <a:ext cx="805541" cy="2656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5233854" y="2229395"/>
            <a:ext cx="269964" cy="2656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5508174" y="2233750"/>
            <a:ext cx="269964" cy="2656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294814" y="1515293"/>
            <a:ext cx="400592" cy="2656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439991" y="1502231"/>
            <a:ext cx="309152" cy="2656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1297579" y="5730242"/>
            <a:ext cx="1523998" cy="2656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2172790" y="5185956"/>
            <a:ext cx="1336764" cy="2656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1428207" y="4676504"/>
            <a:ext cx="1254033" cy="2656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78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/>
      <p:bldP spid="21" grpId="0"/>
      <p:bldP spid="32" grpId="0"/>
      <p:bldP spid="33" grpId="0"/>
      <p:bldP spid="34" grpId="0"/>
      <p:bldP spid="35" grpId="0"/>
      <p:bldP spid="36" grpId="0"/>
      <p:bldP spid="37" grpId="0" animBg="1"/>
      <p:bldP spid="38" grpId="0"/>
      <p:bldP spid="39" grpId="0" animBg="1"/>
      <p:bldP spid="40" grpId="0" animBg="1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ad>
                              <m:radPr>
                                <m:degHide m:val="on"/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e>
                            </m:rad>
                          </m:e>
                        </m:d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using the following substitution: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You will need to rewrite the integral in terms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only…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3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416731" y="1626136"/>
            <a:ext cx="322217" cy="41801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25143" y="2100753"/>
                <a:ext cx="1617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43" y="2100753"/>
                <a:ext cx="161711" cy="246221"/>
              </a:xfrm>
              <a:prstGeom prst="rect">
                <a:avLst/>
              </a:prstGeom>
              <a:blipFill>
                <a:blip r:embed="rId3"/>
                <a:stretch>
                  <a:fillRect l="-14815" r="-14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H="1" flipV="1">
            <a:off x="6953794" y="1647908"/>
            <a:ext cx="322217" cy="41801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236823" y="2118169"/>
                <a:ext cx="2803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823" y="2118169"/>
                <a:ext cx="280333" cy="246221"/>
              </a:xfrm>
              <a:prstGeom prst="rect">
                <a:avLst/>
              </a:prstGeom>
              <a:blipFill>
                <a:blip r:embed="rId4"/>
                <a:stretch>
                  <a:fillRect l="-17391" r="-1521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26331" y="2118170"/>
                <a:ext cx="63440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331" y="2118170"/>
                <a:ext cx="634404" cy="246221"/>
              </a:xfrm>
              <a:prstGeom prst="rect">
                <a:avLst/>
              </a:prstGeom>
              <a:blipFill>
                <a:blip r:embed="rId5"/>
                <a:stretch>
                  <a:fillRect l="-7692" r="-673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 flipV="1">
            <a:off x="6270171" y="1669679"/>
            <a:ext cx="130629" cy="43542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39696" y="2526753"/>
                <a:ext cx="529109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There are 3 separate parts written in terms of ‘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All of these need to replaced with equivalents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based on the substitution we are using…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696" y="2526753"/>
                <a:ext cx="5291092" cy="954107"/>
              </a:xfrm>
              <a:prstGeom prst="rect">
                <a:avLst/>
              </a:prstGeom>
              <a:blipFill>
                <a:blip r:embed="rId6"/>
                <a:stretch>
                  <a:fillRect t="-637" r="-115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673588" y="3634951"/>
                <a:ext cx="122360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588" y="3634951"/>
                <a:ext cx="122360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657775" y="4470931"/>
                <a:ext cx="1109791" cy="558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775" y="4470931"/>
                <a:ext cx="1109791" cy="5583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662156" y="4472411"/>
                <a:ext cx="868123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156" y="4472411"/>
                <a:ext cx="868123" cy="5598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>
            <a:off x="5637320" y="4050795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437790" y="4043397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679878" y="5077572"/>
                <a:ext cx="11019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878" y="5077572"/>
                <a:ext cx="110196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531103" y="5407526"/>
                <a:ext cx="1136145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103" y="5407526"/>
                <a:ext cx="1136145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456590" y="3950563"/>
            <a:ext cx="1455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5 and divide by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06465" y="4031941"/>
            <a:ext cx="1455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542143" y="4758430"/>
            <a:ext cx="225817" cy="492709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7741043" y="4807553"/>
                <a:ext cx="14029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1043" y="4807553"/>
                <a:ext cx="1402957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596889" y="5230425"/>
            <a:ext cx="225817" cy="492709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758798" y="5297305"/>
            <a:ext cx="1172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45871" y="6045693"/>
                <a:ext cx="44921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now have expressions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for all of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in the original integral…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871" y="6045693"/>
                <a:ext cx="4492102" cy="523220"/>
              </a:xfrm>
              <a:prstGeom prst="rect">
                <a:avLst/>
              </a:prstGeom>
              <a:blipFill>
                <a:blip r:embed="rId13"/>
                <a:stretch>
                  <a:fillRect l="-271" t="-2326" r="-1221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6104708" y="3675017"/>
            <a:ext cx="661851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3" name="Rectangle 32"/>
          <p:cNvSpPr/>
          <p:nvPr/>
        </p:nvSpPr>
        <p:spPr>
          <a:xfrm>
            <a:off x="6013268" y="2111828"/>
            <a:ext cx="661851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4" name="Rectangle 33"/>
          <p:cNvSpPr/>
          <p:nvPr/>
        </p:nvSpPr>
        <p:spPr>
          <a:xfrm>
            <a:off x="5468982" y="4659085"/>
            <a:ext cx="191589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5" name="Rectangle 34"/>
          <p:cNvSpPr/>
          <p:nvPr/>
        </p:nvSpPr>
        <p:spPr>
          <a:xfrm>
            <a:off x="5194662" y="2120537"/>
            <a:ext cx="191589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6" name="Rectangle 35"/>
          <p:cNvSpPr/>
          <p:nvPr/>
        </p:nvSpPr>
        <p:spPr>
          <a:xfrm>
            <a:off x="7245531" y="5590903"/>
            <a:ext cx="296092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7" name="Rectangle 36"/>
          <p:cNvSpPr/>
          <p:nvPr/>
        </p:nvSpPr>
        <p:spPr>
          <a:xfrm>
            <a:off x="7215051" y="2111829"/>
            <a:ext cx="296092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547360" y="1162594"/>
                <a:ext cx="435312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/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360" y="1162594"/>
                <a:ext cx="435312" cy="6458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01523" y="1219838"/>
                <a:ext cx="1532214" cy="392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rad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523" y="1219838"/>
                <a:ext cx="1532214" cy="39235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765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0" grpId="0"/>
      <p:bldP spid="18" grpId="0"/>
      <p:bldP spid="19" grpId="0"/>
      <p:bldP spid="23" grpId="0"/>
      <p:bldP spid="24" grpId="0"/>
      <p:bldP spid="16" grpId="0"/>
      <p:bldP spid="26" grpId="0"/>
      <p:bldP spid="27" grpId="0" animBg="1"/>
      <p:bldP spid="28" grpId="0"/>
      <p:bldP spid="29" grpId="0" animBg="1"/>
      <p:bldP spid="30" grpId="0"/>
      <p:bldP spid="17" grpId="0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ad>
                              <m:radPr>
                                <m:degHide m:val="on"/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e>
                            </m:rad>
                          </m:e>
                        </m:d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using the following substitution: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3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38918" y="4235800"/>
                <a:ext cx="1109791" cy="558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18" y="4235800"/>
                <a:ext cx="1109791" cy="5583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133273" y="4231869"/>
                <a:ext cx="1136145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273" y="4231869"/>
                <a:ext cx="1136145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4011967" y="1878643"/>
                <a:ext cx="830868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/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967" y="1878643"/>
                <a:ext cx="830868" cy="7382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93326" y="1240971"/>
                <a:ext cx="435312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/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326" y="1240971"/>
                <a:ext cx="435312" cy="6458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4347489" y="1298215"/>
                <a:ext cx="1532214" cy="392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rad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489" y="1298215"/>
                <a:ext cx="1532214" cy="3923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93623" y="1928948"/>
                <a:ext cx="763029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23" y="1928948"/>
                <a:ext cx="763029" cy="553228"/>
              </a:xfrm>
              <a:prstGeom prst="rect">
                <a:avLst/>
              </a:prstGeom>
              <a:blipFill>
                <a:blip r:embed="rId8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203372" y="2072639"/>
                <a:ext cx="303481" cy="248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3372" y="2072639"/>
                <a:ext cx="303481" cy="248979"/>
              </a:xfrm>
              <a:prstGeom prst="rect">
                <a:avLst/>
              </a:prstGeom>
              <a:blipFill>
                <a:blip r:embed="rId9"/>
                <a:stretch>
                  <a:fillRect r="-8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503818" y="1963782"/>
                <a:ext cx="435312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818" y="1963782"/>
                <a:ext cx="435312" cy="4610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4524104" y="1415142"/>
            <a:ext cx="178526" cy="2220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7" name="Rectangle 46"/>
          <p:cNvSpPr/>
          <p:nvPr/>
        </p:nvSpPr>
        <p:spPr>
          <a:xfrm>
            <a:off x="4580709" y="1950719"/>
            <a:ext cx="583473" cy="5225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8" name="Rectangle 47"/>
          <p:cNvSpPr/>
          <p:nvPr/>
        </p:nvSpPr>
        <p:spPr>
          <a:xfrm>
            <a:off x="805543" y="4288972"/>
            <a:ext cx="918754" cy="47461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9" name="Rectangle 48"/>
          <p:cNvSpPr/>
          <p:nvPr/>
        </p:nvSpPr>
        <p:spPr>
          <a:xfrm>
            <a:off x="4702629" y="1358538"/>
            <a:ext cx="731520" cy="287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0" name="Rectangle 49"/>
          <p:cNvSpPr/>
          <p:nvPr/>
        </p:nvSpPr>
        <p:spPr>
          <a:xfrm>
            <a:off x="5194664" y="2050870"/>
            <a:ext cx="326571" cy="287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1" name="Rectangle 50"/>
          <p:cNvSpPr/>
          <p:nvPr/>
        </p:nvSpPr>
        <p:spPr>
          <a:xfrm>
            <a:off x="1471749" y="3796938"/>
            <a:ext cx="1036320" cy="287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2" name="Rectangle 51"/>
          <p:cNvSpPr/>
          <p:nvPr/>
        </p:nvSpPr>
        <p:spPr>
          <a:xfrm>
            <a:off x="2181498" y="4284616"/>
            <a:ext cx="953588" cy="49638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3" name="Rectangle 52"/>
          <p:cNvSpPr/>
          <p:nvPr/>
        </p:nvSpPr>
        <p:spPr>
          <a:xfrm>
            <a:off x="5495110" y="1393372"/>
            <a:ext cx="313507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4" name="Rectangle 53"/>
          <p:cNvSpPr/>
          <p:nvPr/>
        </p:nvSpPr>
        <p:spPr>
          <a:xfrm>
            <a:off x="5486399" y="1972492"/>
            <a:ext cx="461555" cy="48332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5" name="Arc 54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898717" y="1532708"/>
            <a:ext cx="266952" cy="6895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6113418" y="1500368"/>
                <a:ext cx="160237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Replace each term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with expressions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3418" y="1500368"/>
                <a:ext cx="1602378" cy="738664"/>
              </a:xfrm>
              <a:prstGeom prst="rect">
                <a:avLst/>
              </a:prstGeom>
              <a:blipFill>
                <a:blip r:embed="rId11"/>
                <a:stretch>
                  <a:fillRect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4007612" y="2588391"/>
                <a:ext cx="2213748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612" y="2588391"/>
                <a:ext cx="2213748" cy="73821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3985841" y="3280723"/>
                <a:ext cx="2224007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841" y="3280723"/>
                <a:ext cx="2224007" cy="73821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4007612" y="4347524"/>
                <a:ext cx="38504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7612" y="4347524"/>
                <a:ext cx="385042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307710" y="4020515"/>
                <a:ext cx="614271" cy="893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f>
                            <m:fPr>
                              <m:type m:val="skw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7710" y="4020515"/>
                <a:ext cx="614271" cy="89370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4756201" y="4024868"/>
                <a:ext cx="829394" cy="8639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f>
                            <m:fPr>
                              <m:type m:val="skw"/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201" y="4024868"/>
                <a:ext cx="829394" cy="8639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5413698" y="4334022"/>
                <a:ext cx="53104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698" y="4334022"/>
                <a:ext cx="531043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120786" y="2242456"/>
            <a:ext cx="266952" cy="6895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361613" y="2427831"/>
            <a:ext cx="1602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Rewrite/simplify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Arc 63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046764" y="2952204"/>
            <a:ext cx="266952" cy="6895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026334" y="3006950"/>
            <a:ext cx="1602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Arc 65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016284" y="3740330"/>
            <a:ext cx="266952" cy="6895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204860" y="3803785"/>
            <a:ext cx="1602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 each term separately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4003258" y="4970186"/>
                <a:ext cx="1877694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258" y="4970186"/>
                <a:ext cx="1877694" cy="55996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3990195" y="5697352"/>
                <a:ext cx="3271537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m:rPr>
                                  <m:nor/>
                                </m:rPr>
                                <a:rPr lang="en-GB" sz="1600" dirty="0">
                                  <a:latin typeface="Comic Sans MS" pitchFamily="66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m:rPr>
                                  <m:nor/>
                                </m:rPr>
                                <a:rPr lang="en-GB" sz="1600" dirty="0">
                                  <a:latin typeface="Comic Sans MS" pitchFamily="66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0195" y="5697352"/>
                <a:ext cx="3271537" cy="55996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69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820341" y="4519747"/>
            <a:ext cx="266952" cy="6895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052460" y="4696413"/>
            <a:ext cx="949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Arc 71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096146" y="5316582"/>
            <a:ext cx="266952" cy="6895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328264" y="5092654"/>
            <a:ext cx="197249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Finally, we can replace all terms with the original substitution that we used!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545876" y="5177246"/>
            <a:ext cx="182878" cy="2046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75" name="Rectangle 74"/>
          <p:cNvSpPr/>
          <p:nvPr/>
        </p:nvSpPr>
        <p:spPr>
          <a:xfrm>
            <a:off x="4602482" y="5886993"/>
            <a:ext cx="761998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76" name="Rectangle 75"/>
          <p:cNvSpPr/>
          <p:nvPr/>
        </p:nvSpPr>
        <p:spPr>
          <a:xfrm>
            <a:off x="5895705" y="5882638"/>
            <a:ext cx="761998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77" name="Rectangle 76"/>
          <p:cNvSpPr/>
          <p:nvPr/>
        </p:nvSpPr>
        <p:spPr>
          <a:xfrm>
            <a:off x="5177248" y="5190306"/>
            <a:ext cx="178523" cy="18288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329447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7" grpId="0"/>
      <p:bldP spid="43" grpId="0"/>
      <p:bldP spid="45" grpId="0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1" grpId="2" animBg="1"/>
      <p:bldP spid="51" grpId="3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6" grpId="0"/>
      <p:bldP spid="57" grpId="0"/>
      <p:bldP spid="58" grpId="0"/>
      <p:bldP spid="59" grpId="0"/>
      <p:bldP spid="9" grpId="0"/>
      <p:bldP spid="60" grpId="0"/>
      <p:bldP spid="61" grpId="0"/>
      <p:bldP spid="62" grpId="0" animBg="1"/>
      <p:bldP spid="63" grpId="0"/>
      <p:bldP spid="64" grpId="0" animBg="1"/>
      <p:bldP spid="65" grpId="0"/>
      <p:bldP spid="66" grpId="0" animBg="1"/>
      <p:bldP spid="67" grpId="0"/>
      <p:bldP spid="68" grpId="0"/>
      <p:bldP spid="69" grpId="0"/>
      <p:bldP spid="70" grpId="0" animBg="1"/>
      <p:bldP spid="71" grpId="0"/>
      <p:bldP spid="72" grpId="0" animBg="1"/>
      <p:bldP spid="73" grpId="0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ad>
                              <m:radPr>
                                <m:degHide m:val="on"/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e>
                            </m:rad>
                          </m:e>
                        </m:d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using the following substitution: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You will need to rewrite the integral in terms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only…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3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416731" y="1626136"/>
            <a:ext cx="322217" cy="41801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25143" y="2100753"/>
                <a:ext cx="16171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5143" y="2100753"/>
                <a:ext cx="161711" cy="246221"/>
              </a:xfrm>
              <a:prstGeom prst="rect">
                <a:avLst/>
              </a:prstGeom>
              <a:blipFill>
                <a:blip r:embed="rId3"/>
                <a:stretch>
                  <a:fillRect l="-14815" r="-14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H="1" flipV="1">
            <a:off x="6953794" y="1647908"/>
            <a:ext cx="322217" cy="41801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236823" y="2118169"/>
                <a:ext cx="28033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823" y="2118169"/>
                <a:ext cx="280333" cy="246221"/>
              </a:xfrm>
              <a:prstGeom prst="rect">
                <a:avLst/>
              </a:prstGeom>
              <a:blipFill>
                <a:blip r:embed="rId4"/>
                <a:stretch>
                  <a:fillRect l="-17391" r="-15217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26331" y="2118170"/>
                <a:ext cx="63440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331" y="2118170"/>
                <a:ext cx="634404" cy="246221"/>
              </a:xfrm>
              <a:prstGeom prst="rect">
                <a:avLst/>
              </a:prstGeom>
              <a:blipFill>
                <a:blip r:embed="rId5"/>
                <a:stretch>
                  <a:fillRect l="-7692" r="-6731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 flipH="1" flipV="1">
            <a:off x="6270171" y="1669679"/>
            <a:ext cx="130629" cy="43542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739696" y="2526753"/>
                <a:ext cx="529109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There are 3 separate parts written in terms of ‘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All of these need to replaced with equivalents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, based on the substitution we are using…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696" y="2526753"/>
                <a:ext cx="5291092" cy="954107"/>
              </a:xfrm>
              <a:prstGeom prst="rect">
                <a:avLst/>
              </a:prstGeom>
              <a:blipFill>
                <a:blip r:embed="rId6"/>
                <a:stretch>
                  <a:fillRect t="-637" r="-115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626043" y="3634951"/>
                <a:ext cx="131869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043" y="3634951"/>
                <a:ext cx="1318694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610230" y="4470931"/>
                <a:ext cx="1204881" cy="584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230" y="4470931"/>
                <a:ext cx="1204881" cy="58484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413844" y="4437576"/>
                <a:ext cx="1138325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844" y="4437576"/>
                <a:ext cx="1138325" cy="5598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>
            <a:off x="5637320" y="4050795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437790" y="4043397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391378" y="5077572"/>
                <a:ext cx="138287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1378" y="5077572"/>
                <a:ext cx="1382878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486715" y="5555572"/>
                <a:ext cx="115525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6715" y="5555572"/>
                <a:ext cx="1155253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456590" y="3950563"/>
            <a:ext cx="1455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5 and divide by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06465" y="4031941"/>
            <a:ext cx="1455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542143" y="4758430"/>
            <a:ext cx="225817" cy="492709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7741043" y="4807553"/>
                <a:ext cx="14029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1043" y="4807553"/>
                <a:ext cx="1402957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596889" y="5230425"/>
            <a:ext cx="225817" cy="492709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758798" y="5297305"/>
            <a:ext cx="11721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45871" y="6045693"/>
                <a:ext cx="44921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now have expressions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for all of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terms in the original integral…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871" y="6045693"/>
                <a:ext cx="4492102" cy="523220"/>
              </a:xfrm>
              <a:prstGeom prst="rect">
                <a:avLst/>
              </a:prstGeom>
              <a:blipFill>
                <a:blip r:embed="rId13"/>
                <a:stretch>
                  <a:fillRect l="-271" t="-2326" r="-1221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/>
          <p:cNvSpPr/>
          <p:nvPr/>
        </p:nvSpPr>
        <p:spPr>
          <a:xfrm>
            <a:off x="6174377" y="3683726"/>
            <a:ext cx="661851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3" name="Rectangle 32"/>
          <p:cNvSpPr/>
          <p:nvPr/>
        </p:nvSpPr>
        <p:spPr>
          <a:xfrm>
            <a:off x="6013268" y="2111828"/>
            <a:ext cx="661851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4" name="Rectangle 33"/>
          <p:cNvSpPr/>
          <p:nvPr/>
        </p:nvSpPr>
        <p:spPr>
          <a:xfrm>
            <a:off x="5495108" y="4676502"/>
            <a:ext cx="191589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5" name="Rectangle 34"/>
          <p:cNvSpPr/>
          <p:nvPr/>
        </p:nvSpPr>
        <p:spPr>
          <a:xfrm>
            <a:off x="5194662" y="2120537"/>
            <a:ext cx="191589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6" name="Rectangle 35"/>
          <p:cNvSpPr/>
          <p:nvPr/>
        </p:nvSpPr>
        <p:spPr>
          <a:xfrm>
            <a:off x="7245531" y="5590903"/>
            <a:ext cx="296092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7" name="Rectangle 36"/>
          <p:cNvSpPr/>
          <p:nvPr/>
        </p:nvSpPr>
        <p:spPr>
          <a:xfrm>
            <a:off x="7215051" y="2111829"/>
            <a:ext cx="296092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547360" y="1162594"/>
                <a:ext cx="435312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/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7360" y="1162594"/>
                <a:ext cx="435312" cy="6458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601523" y="1219838"/>
                <a:ext cx="1532214" cy="392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rad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523" y="1219838"/>
                <a:ext cx="1532214" cy="39235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933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0" grpId="0"/>
      <p:bldP spid="18" grpId="0"/>
      <p:bldP spid="19" grpId="0"/>
      <p:bldP spid="23" grpId="0"/>
      <p:bldP spid="24" grpId="0"/>
      <p:bldP spid="16" grpId="0"/>
      <p:bldP spid="26" grpId="0"/>
      <p:bldP spid="27" grpId="0" animBg="1"/>
      <p:bldP spid="28" grpId="0"/>
      <p:bldP spid="29" grpId="0" animBg="1"/>
      <p:bldP spid="30" grpId="0"/>
      <p:bldP spid="17" grpId="0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ad>
                              <m:radPr>
                                <m:degHide m:val="on"/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e>
                            </m:rad>
                          </m:e>
                        </m:d>
                      </m:e>
                    </m:nary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using the following substitution: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766" r="-3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91373" y="4235800"/>
                <a:ext cx="1204881" cy="584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373" y="4235800"/>
                <a:ext cx="1204881" cy="5848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132428" y="4379915"/>
                <a:ext cx="115525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428" y="4379915"/>
                <a:ext cx="1155253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4072927" y="1704471"/>
                <a:ext cx="830868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/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927" y="1704471"/>
                <a:ext cx="830868" cy="7382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354286" y="1066799"/>
                <a:ext cx="435312" cy="6458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/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86" y="1066799"/>
                <a:ext cx="435312" cy="6458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4408449" y="1124043"/>
                <a:ext cx="1532214" cy="392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rad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449" y="1124043"/>
                <a:ext cx="1532214" cy="3923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54583" y="1754776"/>
                <a:ext cx="858119" cy="558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1754776"/>
                <a:ext cx="858119" cy="558230"/>
              </a:xfrm>
              <a:prstGeom prst="rect">
                <a:avLst/>
              </a:prstGeom>
              <a:blipFill>
                <a:blip r:embed="rId8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342709" y="1872341"/>
                <a:ext cx="416204" cy="3070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2709" y="1872341"/>
                <a:ext cx="416204" cy="307072"/>
              </a:xfrm>
              <a:prstGeom prst="rect">
                <a:avLst/>
              </a:prstGeom>
              <a:blipFill>
                <a:blip r:embed="rId9"/>
                <a:stretch>
                  <a:fillRect r="-2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730241" y="1937656"/>
                <a:ext cx="45442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𝑑𝑢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241" y="1937656"/>
                <a:ext cx="454420" cy="246221"/>
              </a:xfrm>
              <a:prstGeom prst="rect">
                <a:avLst/>
              </a:prstGeom>
              <a:blipFill>
                <a:blip r:embed="rId10"/>
                <a:stretch>
                  <a:fillRect l="-5333" r="-800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4585064" y="1240970"/>
            <a:ext cx="178526" cy="2220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7" name="Rectangle 46"/>
          <p:cNvSpPr/>
          <p:nvPr/>
        </p:nvSpPr>
        <p:spPr>
          <a:xfrm>
            <a:off x="4641669" y="1750423"/>
            <a:ext cx="653142" cy="548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8" name="Rectangle 47"/>
          <p:cNvSpPr/>
          <p:nvPr/>
        </p:nvSpPr>
        <p:spPr>
          <a:xfrm>
            <a:off x="748937" y="4275909"/>
            <a:ext cx="1036320" cy="5138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9" name="Rectangle 48"/>
          <p:cNvSpPr/>
          <p:nvPr/>
        </p:nvSpPr>
        <p:spPr>
          <a:xfrm>
            <a:off x="4763589" y="1184366"/>
            <a:ext cx="731520" cy="287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0" name="Rectangle 49"/>
          <p:cNvSpPr/>
          <p:nvPr/>
        </p:nvSpPr>
        <p:spPr>
          <a:xfrm>
            <a:off x="5342710" y="1885406"/>
            <a:ext cx="422364" cy="287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1" name="Rectangle 50"/>
          <p:cNvSpPr/>
          <p:nvPr/>
        </p:nvSpPr>
        <p:spPr>
          <a:xfrm>
            <a:off x="1367246" y="3796938"/>
            <a:ext cx="1140823" cy="2873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2" name="Rectangle 51"/>
          <p:cNvSpPr/>
          <p:nvPr/>
        </p:nvSpPr>
        <p:spPr>
          <a:xfrm>
            <a:off x="2190207" y="4423955"/>
            <a:ext cx="953588" cy="2612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3" name="Rectangle 52"/>
          <p:cNvSpPr/>
          <p:nvPr/>
        </p:nvSpPr>
        <p:spPr>
          <a:xfrm>
            <a:off x="5556070" y="1219200"/>
            <a:ext cx="313507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4" name="Rectangle 53"/>
          <p:cNvSpPr/>
          <p:nvPr/>
        </p:nvSpPr>
        <p:spPr>
          <a:xfrm>
            <a:off x="5738947" y="1894114"/>
            <a:ext cx="461556" cy="30044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5" name="Arc 54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159974" y="1349828"/>
            <a:ext cx="266952" cy="6895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6374675" y="1317488"/>
                <a:ext cx="160237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Replace each term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with expressions in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675" y="1317488"/>
                <a:ext cx="1602378" cy="738664"/>
              </a:xfrm>
              <a:prstGeom prst="rect">
                <a:avLst/>
              </a:prstGeom>
              <a:blipFill>
                <a:blip r:embed="rId11"/>
                <a:stretch>
                  <a:fillRect t="-1653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4025029" y="2414219"/>
                <a:ext cx="2374240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d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029" y="2414219"/>
                <a:ext cx="2374240" cy="73821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4029384" y="3106551"/>
                <a:ext cx="2224007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384" y="3106551"/>
                <a:ext cx="2224007" cy="73821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4068572" y="4173352"/>
                <a:ext cx="38504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572" y="4173352"/>
                <a:ext cx="385042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377379" y="3863761"/>
                <a:ext cx="596445" cy="7143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379" y="3863761"/>
                <a:ext cx="596445" cy="71436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4825870" y="3868114"/>
                <a:ext cx="829394" cy="7193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 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870" y="3868114"/>
                <a:ext cx="829394" cy="71936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5474658" y="4159850"/>
                <a:ext cx="53104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4658" y="4159850"/>
                <a:ext cx="531043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181746" y="2068284"/>
            <a:ext cx="266952" cy="6895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422573" y="2253659"/>
            <a:ext cx="16023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Rewrite/simplify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Arc 63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186101" y="2778032"/>
            <a:ext cx="266952" cy="6895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165671" y="2832778"/>
            <a:ext cx="1602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Arc 65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077244" y="3566158"/>
            <a:ext cx="266952" cy="6895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265820" y="3629613"/>
            <a:ext cx="1602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 each term separately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4020675" y="4647968"/>
                <a:ext cx="1928990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675" y="4647968"/>
                <a:ext cx="1928990" cy="559961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4025029" y="5244505"/>
                <a:ext cx="3745384" cy="655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+5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+5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5029" y="5244505"/>
                <a:ext cx="3745384" cy="65594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69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881301" y="4345576"/>
            <a:ext cx="258242" cy="57476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078585" y="4443864"/>
            <a:ext cx="949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Arc 71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601242" y="5003073"/>
            <a:ext cx="266952" cy="6895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7794171" y="4726894"/>
                <a:ext cx="134983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Finally, we can replace all terms with a substitution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4171" y="4726894"/>
                <a:ext cx="1349830" cy="1169551"/>
              </a:xfrm>
              <a:prstGeom prst="rect">
                <a:avLst/>
              </a:prstGeom>
              <a:blipFill>
                <a:blip r:embed="rId20"/>
                <a:stretch>
                  <a:fillRect l="-905" t="-521" r="-4525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Rectangle 73"/>
          <p:cNvSpPr/>
          <p:nvPr/>
        </p:nvSpPr>
        <p:spPr>
          <a:xfrm>
            <a:off x="4606836" y="4855028"/>
            <a:ext cx="182878" cy="2046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75" name="Rectangle 74"/>
          <p:cNvSpPr/>
          <p:nvPr/>
        </p:nvSpPr>
        <p:spPr>
          <a:xfrm>
            <a:off x="4737463" y="5529942"/>
            <a:ext cx="714101" cy="22642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76" name="Rectangle 75"/>
          <p:cNvSpPr/>
          <p:nvPr/>
        </p:nvSpPr>
        <p:spPr>
          <a:xfrm>
            <a:off x="6252756" y="5534294"/>
            <a:ext cx="748935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77" name="Rectangle 76"/>
          <p:cNvSpPr/>
          <p:nvPr/>
        </p:nvSpPr>
        <p:spPr>
          <a:xfrm>
            <a:off x="5238208" y="4868088"/>
            <a:ext cx="178523" cy="18288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193658" y="4864129"/>
                <a:ext cx="1601208" cy="4619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m:rPr>
                                  <m:nor/>
                                </m:rPr>
                                <a:rPr lang="en-GB" sz="1600" dirty="0">
                                  <a:latin typeface="Comic Sans MS" pitchFamily="66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658" y="4864129"/>
                <a:ext cx="1601208" cy="461986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rc 77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2437061" y="3984170"/>
            <a:ext cx="837362" cy="112776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3082837" y="4034563"/>
            <a:ext cx="949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Square root both sides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267098" y="4902926"/>
            <a:ext cx="1362891" cy="40059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80"/>
              <p:cNvSpPr/>
              <p:nvPr/>
            </p:nvSpPr>
            <p:spPr>
              <a:xfrm>
                <a:off x="3985841" y="6032630"/>
                <a:ext cx="3201004" cy="5775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841" y="6032630"/>
                <a:ext cx="3201004" cy="57759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509802" y="5704113"/>
            <a:ext cx="266952" cy="68958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537268" y="5906905"/>
            <a:ext cx="1349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932" y="5660572"/>
            <a:ext cx="3030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The answer we got here is exactly the same as using the previous substitution!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93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7" grpId="0"/>
      <p:bldP spid="43" grpId="0"/>
      <p:bldP spid="45" grpId="0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6" grpId="0"/>
      <p:bldP spid="57" grpId="0"/>
      <p:bldP spid="58" grpId="0"/>
      <p:bldP spid="59" grpId="0"/>
      <p:bldP spid="9" grpId="0"/>
      <p:bldP spid="60" grpId="0"/>
      <p:bldP spid="61" grpId="0"/>
      <p:bldP spid="62" grpId="0" animBg="1"/>
      <p:bldP spid="63" grpId="0"/>
      <p:bldP spid="64" grpId="0" animBg="1"/>
      <p:bldP spid="65" grpId="0"/>
      <p:bldP spid="66" grpId="0" animBg="1"/>
      <p:bldP spid="67" grpId="0"/>
      <p:bldP spid="68" grpId="0"/>
      <p:bldP spid="69" grpId="0"/>
      <p:bldP spid="70" grpId="0" animBg="1"/>
      <p:bldP spid="71" grpId="0"/>
      <p:bldP spid="72" grpId="0" animBg="1"/>
      <p:bldP spid="73" grpId="0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2" grpId="0"/>
      <p:bldP spid="78" grpId="1" animBg="1"/>
      <p:bldP spid="78" grpId="2" animBg="1"/>
      <p:bldP spid="79" grpId="1"/>
      <p:bldP spid="79" grpId="2"/>
      <p:bldP spid="80" grpId="0" animBg="1"/>
      <p:bldP spid="80" grpId="1" animBg="1"/>
      <p:bldP spid="81" grpId="0"/>
      <p:bldP spid="82" grpId="0" animBg="1"/>
      <p:bldP spid="83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to find: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𝑐𝑜𝑠𝑥𝑠𝑖𝑛𝑥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𝑠𝑖𝑛𝑥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As before, all terms in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need to be replaced with equivalent terms in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…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4841" t="-766" r="-3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5400246" y="1440390"/>
                <a:ext cx="13871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246" y="1440390"/>
                <a:ext cx="1387111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4310110" y="2380873"/>
                <a:ext cx="13871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0110" y="2380873"/>
                <a:ext cx="138711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6172738" y="2251724"/>
                <a:ext cx="1167692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738" y="2251724"/>
                <a:ext cx="1167692" cy="559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7" name="Straight Arrow Connector 86"/>
          <p:cNvCxnSpPr/>
          <p:nvPr/>
        </p:nvCxnSpPr>
        <p:spPr>
          <a:xfrm flipH="1">
            <a:off x="5410897" y="1864943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6211367" y="1857545"/>
            <a:ext cx="471998" cy="3702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/>
              <p:cNvSpPr/>
              <p:nvPr/>
            </p:nvSpPr>
            <p:spPr>
              <a:xfrm>
                <a:off x="6176726" y="2891720"/>
                <a:ext cx="144642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9" name="Rectangle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726" y="2891720"/>
                <a:ext cx="1446422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/>
          <p:cNvSpPr txBox="1"/>
          <p:nvPr/>
        </p:nvSpPr>
        <p:spPr>
          <a:xfrm>
            <a:off x="4230167" y="1877923"/>
            <a:ext cx="1455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380042" y="1846089"/>
            <a:ext cx="1455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3" name="Arc 92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437640" y="2589995"/>
            <a:ext cx="225817" cy="492709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7636540" y="2639118"/>
                <a:ext cx="14029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6540" y="2639118"/>
                <a:ext cx="1402957" cy="307777"/>
              </a:xfrm>
              <a:prstGeom prst="rect">
                <a:avLst/>
              </a:prstGeom>
              <a:blipFill>
                <a:blip r:embed="rId7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6156419" y="3355293"/>
                <a:ext cx="276115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Notice that this means we can replace the whole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 with just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𝑑𝑢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419" y="3355293"/>
                <a:ext cx="2761157" cy="738664"/>
              </a:xfrm>
              <a:prstGeom prst="rect">
                <a:avLst/>
              </a:prstGeom>
              <a:blipFill>
                <a:blip r:embed="rId8"/>
                <a:stretch>
                  <a:fillRect t="-820" r="-1325" b="-7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99"/>
          <p:cNvSpPr/>
          <p:nvPr/>
        </p:nvSpPr>
        <p:spPr>
          <a:xfrm>
            <a:off x="997132" y="3923211"/>
            <a:ext cx="474618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01" name="Rectangle 100"/>
          <p:cNvSpPr/>
          <p:nvPr/>
        </p:nvSpPr>
        <p:spPr>
          <a:xfrm>
            <a:off x="2856412" y="3910149"/>
            <a:ext cx="330925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02" name="Rectangle 101"/>
          <p:cNvSpPr/>
          <p:nvPr/>
        </p:nvSpPr>
        <p:spPr>
          <a:xfrm flipV="1">
            <a:off x="6731726" y="2934790"/>
            <a:ext cx="766354" cy="27867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20549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6" grpId="0"/>
      <p:bldP spid="89" grpId="0"/>
      <p:bldP spid="91" grpId="0"/>
      <p:bldP spid="92" grpId="0"/>
      <p:bldP spid="93" grpId="0" animBg="1"/>
      <p:bldP spid="94" grpId="0"/>
      <p:bldP spid="96" grpId="0"/>
      <p:bldP spid="100" grpId="0" animBg="1"/>
      <p:bldP spid="101" grpId="0" animBg="1"/>
      <p:bldP spid="10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Use the substitution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to find: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𝑐𝑜𝑠𝑥𝑠𝑖𝑛𝑥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𝑠𝑖𝑛𝑥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4841" t="-766" r="-3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1359471" y="4627728"/>
                <a:ext cx="13871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471" y="4627728"/>
                <a:ext cx="1387111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608968" y="5202451"/>
                <a:ext cx="13871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68" y="5202451"/>
                <a:ext cx="138711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/>
              <p:cNvSpPr/>
              <p:nvPr/>
            </p:nvSpPr>
            <p:spPr>
              <a:xfrm>
                <a:off x="1987904" y="5208200"/>
                <a:ext cx="144642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9" name="Rectangle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7904" y="5208200"/>
                <a:ext cx="1446422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838168" y="1382349"/>
                <a:ext cx="2237471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𝑐𝑜𝑠𝑥𝑠𝑖𝑛𝑥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𝑠𝑖𝑛𝑥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168" y="1382349"/>
                <a:ext cx="2237471" cy="6574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4650935" y="1996304"/>
                <a:ext cx="749179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/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935" y="1996304"/>
                <a:ext cx="749179" cy="6574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012341" y="2122578"/>
                <a:ext cx="79470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2341" y="2122578"/>
                <a:ext cx="79470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574044" y="2118223"/>
                <a:ext cx="56367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4044" y="2118223"/>
                <a:ext cx="56367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952866" y="2131286"/>
                <a:ext cx="43608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2866" y="2131286"/>
                <a:ext cx="43608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637872" y="2610258"/>
                <a:ext cx="1548822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872" y="2610258"/>
                <a:ext cx="1548822" cy="6574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4642227" y="3232920"/>
                <a:ext cx="1307024" cy="5276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227" y="3232920"/>
                <a:ext cx="1307024" cy="52764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908911" y="1715588"/>
            <a:ext cx="266952" cy="55735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158446" y="1709374"/>
            <a:ext cx="1985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 using the expressions we found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225288" y="2320834"/>
            <a:ext cx="266952" cy="55735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985802" y="2943497"/>
            <a:ext cx="266952" cy="55735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68984" y="1567543"/>
            <a:ext cx="383176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1" name="Rectangle 30"/>
          <p:cNvSpPr/>
          <p:nvPr/>
        </p:nvSpPr>
        <p:spPr>
          <a:xfrm>
            <a:off x="5133703" y="2146663"/>
            <a:ext cx="544285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2" name="Rectangle 31"/>
          <p:cNvSpPr/>
          <p:nvPr/>
        </p:nvSpPr>
        <p:spPr>
          <a:xfrm>
            <a:off x="5677990" y="2151017"/>
            <a:ext cx="374468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3" name="Rectangle 32"/>
          <p:cNvSpPr/>
          <p:nvPr/>
        </p:nvSpPr>
        <p:spPr>
          <a:xfrm>
            <a:off x="6048104" y="2146663"/>
            <a:ext cx="291736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4" name="Rectangle 33"/>
          <p:cNvSpPr/>
          <p:nvPr/>
        </p:nvSpPr>
        <p:spPr>
          <a:xfrm>
            <a:off x="5094515" y="1558835"/>
            <a:ext cx="409302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5" name="Rectangle 34"/>
          <p:cNvSpPr/>
          <p:nvPr/>
        </p:nvSpPr>
        <p:spPr>
          <a:xfrm>
            <a:off x="6718664" y="1545772"/>
            <a:ext cx="283027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6" name="Rectangle 35"/>
          <p:cNvSpPr/>
          <p:nvPr/>
        </p:nvSpPr>
        <p:spPr>
          <a:xfrm>
            <a:off x="5860870" y="1558834"/>
            <a:ext cx="853439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453051" y="2432186"/>
            <a:ext cx="1184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165669" y="3041786"/>
            <a:ext cx="1184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7139688" y="3635829"/>
            <a:ext cx="266952" cy="55735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7397932" y="3612198"/>
            <a:ext cx="18592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Use the original substitution for u…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585622" y="3890418"/>
                <a:ext cx="2798908" cy="5276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𝑠𝑖𝑛𝑥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𝑠𝑖𝑛𝑥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622" y="3890418"/>
                <a:ext cx="2798908" cy="52764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2246811" y="2969623"/>
            <a:ext cx="1175657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5" name="Rectangle 44"/>
          <p:cNvSpPr/>
          <p:nvPr/>
        </p:nvSpPr>
        <p:spPr>
          <a:xfrm>
            <a:off x="4907280" y="3278777"/>
            <a:ext cx="143691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6" name="Rectangle 45"/>
          <p:cNvSpPr/>
          <p:nvPr/>
        </p:nvSpPr>
        <p:spPr>
          <a:xfrm>
            <a:off x="5320937" y="3274423"/>
            <a:ext cx="143691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7" name="Rectangle 46"/>
          <p:cNvSpPr/>
          <p:nvPr/>
        </p:nvSpPr>
        <p:spPr>
          <a:xfrm>
            <a:off x="4933406" y="3940628"/>
            <a:ext cx="779417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8" name="Rectangle 47"/>
          <p:cNvSpPr/>
          <p:nvPr/>
        </p:nvSpPr>
        <p:spPr>
          <a:xfrm>
            <a:off x="6017623" y="3936273"/>
            <a:ext cx="779417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9" name="Rectangle 48"/>
          <p:cNvSpPr/>
          <p:nvPr/>
        </p:nvSpPr>
        <p:spPr>
          <a:xfrm>
            <a:off x="622664" y="5264332"/>
            <a:ext cx="1232261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0" name="Rectangle 49"/>
          <p:cNvSpPr/>
          <p:nvPr/>
        </p:nvSpPr>
        <p:spPr>
          <a:xfrm>
            <a:off x="1419497" y="4685211"/>
            <a:ext cx="1232261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51" name="Rectangle 50"/>
          <p:cNvSpPr/>
          <p:nvPr/>
        </p:nvSpPr>
        <p:spPr>
          <a:xfrm>
            <a:off x="2059577" y="5264332"/>
            <a:ext cx="1267097" cy="24383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16236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/>
      <p:bldP spid="38" grpId="0"/>
      <p:bldP spid="39" grpId="0" animBg="1"/>
      <p:bldP spid="40" grpId="0"/>
      <p:bldP spid="43" grpId="0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Prove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𝑎𝑟𝑐𝑠𝑖𝑛𝑥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11185" t="-766" r="-3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5580072" y="1440390"/>
                <a:ext cx="102746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072" y="1440390"/>
                <a:ext cx="1027461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505822" y="1632053"/>
            <a:ext cx="225817" cy="492709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696013" y="1707302"/>
            <a:ext cx="14029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5450626" y="1854047"/>
                <a:ext cx="1173142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0626" y="1854047"/>
                <a:ext cx="1173142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806269" y="2193756"/>
            <a:ext cx="225817" cy="492709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6996460" y="2269005"/>
                <a:ext cx="140295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6460" y="2269005"/>
                <a:ext cx="1402957" cy="307777"/>
              </a:xfrm>
              <a:prstGeom prst="rect">
                <a:avLst/>
              </a:prstGeom>
              <a:blipFill>
                <a:blip r:embed="rId5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5463663" y="2537670"/>
                <a:ext cx="145187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3663" y="2537670"/>
                <a:ext cx="1451872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1595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 animBg="1"/>
      <p:bldP spid="54" grpId="0"/>
      <p:bldP spid="55" grpId="0"/>
      <p:bldP spid="56" grpId="0" animBg="1"/>
      <p:bldP spid="57" grpId="0"/>
      <p:bldP spid="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can use substitutions to help integrate more complicated functions (in a similar way to when differentiating…)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Prove that: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𝑎𝑟𝑐𝑠𝑖𝑛𝑥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11185" t="-766" r="-3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1300966" y="5071863"/>
                <a:ext cx="145187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966" y="5071863"/>
                <a:ext cx="1451872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546783" y="1399768"/>
                <a:ext cx="1501821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GB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783" y="1399768"/>
                <a:ext cx="1501821" cy="6574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376966" y="2092099"/>
                <a:ext cx="789255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/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966" y="2092099"/>
                <a:ext cx="789255" cy="6574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720955" y="2096454"/>
                <a:ext cx="1296573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𝑠𝑖𝑛</m:t>
                                      </m:r>
                                    </m:e>
                                    <m:sup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955" y="2096454"/>
                <a:ext cx="1296573" cy="5763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813881" y="2214020"/>
                <a:ext cx="84439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3881" y="2214020"/>
                <a:ext cx="84439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363904" y="2784431"/>
                <a:ext cx="2057999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ad>
                                    <m:radPr>
                                      <m:degHide m:val="on"/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p>
                                        <m:sSup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400" b="0" i="1" smtClean="0">
                                              <a:latin typeface="Cambria Math" panose="02040503050406030204" pitchFamily="18" charset="0"/>
                                            </a:rPr>
                                            <m:t>𝑐𝑜𝑠</m:t>
                                          </m:r>
                                        </m:e>
                                        <m:sup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904" y="2784431"/>
                <a:ext cx="2057999" cy="6574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368258" y="3468054"/>
                <a:ext cx="1848839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𝑜𝑠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258" y="3468054"/>
                <a:ext cx="1848839" cy="6574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372612" y="4116843"/>
                <a:ext cx="1003993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612" y="4116843"/>
                <a:ext cx="1003993" cy="6574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385675" y="4861425"/>
                <a:ext cx="819007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5675" y="4861425"/>
                <a:ext cx="819007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188107" y="5621774"/>
                <a:ext cx="133363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𝑎𝑟𝑐𝑠𝑖𝑛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𝜃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107" y="5621774"/>
                <a:ext cx="1333635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398737" y="5449254"/>
                <a:ext cx="132414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𝑎𝑟𝑐𝑠𝑖𝑛𝑥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737" y="5449254"/>
                <a:ext cx="1324145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518886" y="1759131"/>
            <a:ext cx="230256" cy="6138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6662058" y="1781325"/>
                <a:ext cx="21553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Replace 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 with expressions in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058" y="1781325"/>
                <a:ext cx="2155372" cy="523220"/>
              </a:xfrm>
              <a:prstGeom prst="rect">
                <a:avLst/>
              </a:prstGeom>
              <a:blipFill>
                <a:blip r:embed="rId14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462280" y="2442753"/>
            <a:ext cx="230256" cy="6138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231503" y="3108958"/>
            <a:ext cx="230256" cy="6138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6009435" y="3809998"/>
            <a:ext cx="230256" cy="6138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160350" y="4415244"/>
            <a:ext cx="230256" cy="6138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608841" y="4985656"/>
            <a:ext cx="230256" cy="61382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6714309" y="2456240"/>
                <a:ext cx="168075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Use an identity to replace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309" y="2456240"/>
                <a:ext cx="1680756" cy="523220"/>
              </a:xfrm>
              <a:prstGeom prst="rect">
                <a:avLst/>
              </a:prstGeom>
              <a:blipFill>
                <a:blip r:embed="rId15"/>
                <a:stretch>
                  <a:fillRect l="-362" t="-2326" r="-4348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396445" y="3148569"/>
            <a:ext cx="1336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 the denominator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6244046" y="3945403"/>
            <a:ext cx="8795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5325291" y="4524523"/>
            <a:ext cx="11277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/>
              <p:nvPr/>
            </p:nvSpPr>
            <p:spPr>
              <a:xfrm>
                <a:off x="5669279" y="5025266"/>
                <a:ext cx="19855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with an expression in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46CC16F-CFFD-4AC2-A113-48E1BA2DB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279" y="5025266"/>
                <a:ext cx="1985555" cy="523220"/>
              </a:xfrm>
              <a:prstGeom prst="rect">
                <a:avLst/>
              </a:prstGeom>
              <a:blipFill>
                <a:blip r:embed="rId16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2604385" y="4741816"/>
            <a:ext cx="321696" cy="105809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2895600" y="5012204"/>
            <a:ext cx="857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Inverse sine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347064" y="1733005"/>
            <a:ext cx="243840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7" name="Rectangle 36"/>
          <p:cNvSpPr/>
          <p:nvPr/>
        </p:nvSpPr>
        <p:spPr>
          <a:xfrm>
            <a:off x="5325293" y="2442753"/>
            <a:ext cx="483324" cy="21771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8" name="Rectangle 37"/>
          <p:cNvSpPr/>
          <p:nvPr/>
        </p:nvSpPr>
        <p:spPr>
          <a:xfrm>
            <a:off x="1854927" y="4580707"/>
            <a:ext cx="844730" cy="269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9" name="Rectangle 38"/>
          <p:cNvSpPr/>
          <p:nvPr/>
        </p:nvSpPr>
        <p:spPr>
          <a:xfrm>
            <a:off x="5673635" y="1589314"/>
            <a:ext cx="309154" cy="23077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0" name="Rectangle 39"/>
          <p:cNvSpPr/>
          <p:nvPr/>
        </p:nvSpPr>
        <p:spPr>
          <a:xfrm>
            <a:off x="5886995" y="2246811"/>
            <a:ext cx="679268" cy="23077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3" name="Rectangle 42"/>
          <p:cNvSpPr/>
          <p:nvPr/>
        </p:nvSpPr>
        <p:spPr>
          <a:xfrm>
            <a:off x="1362892" y="5116285"/>
            <a:ext cx="1258388" cy="2656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4" name="Rectangle 43"/>
          <p:cNvSpPr/>
          <p:nvPr/>
        </p:nvSpPr>
        <p:spPr>
          <a:xfrm>
            <a:off x="4650378" y="4894216"/>
            <a:ext cx="182879" cy="226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5" name="Rectangle 44"/>
          <p:cNvSpPr/>
          <p:nvPr/>
        </p:nvSpPr>
        <p:spPr>
          <a:xfrm>
            <a:off x="4663441" y="5499462"/>
            <a:ext cx="640079" cy="226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6" name="Rectangle 45"/>
          <p:cNvSpPr/>
          <p:nvPr/>
        </p:nvSpPr>
        <p:spPr>
          <a:xfrm>
            <a:off x="1245326" y="5651861"/>
            <a:ext cx="1132114" cy="2699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355441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3" grpId="0"/>
      <p:bldP spid="21" grpId="0"/>
      <p:bldP spid="22" grpId="0" animBg="1"/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  <p:bldP spid="31" grpId="0"/>
      <p:bldP spid="32" grpId="0"/>
      <p:bldP spid="33" grpId="0"/>
      <p:bldP spid="34" grpId="0" animBg="1"/>
      <p:bldP spid="34" grpId="1" animBg="1"/>
      <p:bldP spid="35" grpId="0"/>
      <p:bldP spid="35" grpId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C5C431-6AD7-40FB-807F-1A7051AE22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6FA5CE-4C1F-49C2-BAD1-A42CFB5B33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2A97E1-B683-4424-B220-BC1F8026B6A2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3575</TotalTime>
  <Words>2647</Words>
  <Application>Microsoft Office PowerPoint</Application>
  <PresentationFormat>On-screen Show (4:3)</PresentationFormat>
  <Paragraphs>328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Comic Sans MS</vt:lpstr>
      <vt:lpstr>Pagoda SF</vt:lpstr>
      <vt:lpstr>Wingdings</vt:lpstr>
      <vt:lpstr>Office Theme</vt:lpstr>
      <vt:lpstr>PowerPoint Presentation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786</cp:revision>
  <dcterms:created xsi:type="dcterms:W3CDTF">2018-04-30T00:32:33Z</dcterms:created>
  <dcterms:modified xsi:type="dcterms:W3CDTF">2020-12-12T22:23:15Z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