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03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02.png"/><Relationship Id="rId5" Type="http://schemas.openxmlformats.org/officeDocument/2006/relationships/image" Target="../media/image101.png"/><Relationship Id="rId4" Type="http://schemas.openxmlformats.org/officeDocument/2006/relationships/image" Target="../media/image100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03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06.png"/><Relationship Id="rId5" Type="http://schemas.openxmlformats.org/officeDocument/2006/relationships/image" Target="../media/image101.png"/><Relationship Id="rId4" Type="http://schemas.openxmlformats.org/officeDocument/2006/relationships/image" Target="../media/image105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03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09.png"/><Relationship Id="rId5" Type="http://schemas.openxmlformats.org/officeDocument/2006/relationships/image" Target="../media/image101.png"/><Relationship Id="rId4" Type="http://schemas.openxmlformats.org/officeDocument/2006/relationships/image" Target="../media/image108.png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14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13.png"/><Relationship Id="rId5" Type="http://schemas.openxmlformats.org/officeDocument/2006/relationships/image" Target="../media/image112.png"/><Relationship Id="rId4" Type="http://schemas.openxmlformats.org/officeDocument/2006/relationships/image" Target="../media/image111.png"/><Relationship Id="rId9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19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18.png"/><Relationship Id="rId5" Type="http://schemas.openxmlformats.org/officeDocument/2006/relationships/image" Target="../media/image117.png"/><Relationship Id="rId4" Type="http://schemas.openxmlformats.org/officeDocument/2006/relationships/image" Target="../media/image116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A276E-EF7F-4B4B-9094-EE976CF42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70797"/>
            <a:ext cx="7886700" cy="1325563"/>
          </a:xfrm>
        </p:spPr>
        <p:txBody>
          <a:bodyPr/>
          <a:lstStyle/>
          <a:p>
            <a:pPr algn="ctr"/>
            <a:r>
              <a:rPr lang="en-GB" b="1" dirty="0"/>
              <a:t>Integration by substitution (11.5)</a:t>
            </a:r>
          </a:p>
        </p:txBody>
      </p:sp>
    </p:spTree>
    <p:extLst>
      <p:ext uri="{BB962C8B-B14F-4D97-AF65-F5344CB8AC3E}">
        <p14:creationId xmlns:p14="http://schemas.microsoft.com/office/powerpoint/2010/main" val="426302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84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altLang="en-US" sz="24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fName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84"/>
                  <a:ext cx="1733" cy="357"/>
                </a:xfrm>
                <a:prstGeom prst="rect">
                  <a:avLst/>
                </a:prstGeom>
                <a:blipFill>
                  <a:blip r:embed="rId4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45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45"/>
                  <a:ext cx="1733" cy="357"/>
                </a:xfrm>
                <a:prstGeom prst="rect">
                  <a:avLst/>
                </a:prstGeom>
                <a:blipFill>
                  <a:blip r:embed="rId5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0335" y="3610509"/>
            <a:ext cx="2862039" cy="931246"/>
            <a:chOff x="3321" y="2602"/>
            <a:chExt cx="1815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21" y="2761"/>
                  <a:ext cx="1814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m:rPr>
                          <m:sty m:val="p"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1" y="2761"/>
                  <a:ext cx="1814" cy="357"/>
                </a:xfrm>
                <a:prstGeom prst="rect">
                  <a:avLst/>
                </a:prstGeom>
                <a:blipFill>
                  <a:blip r:embed="rId6"/>
                  <a:stretch>
                    <a:fillRect l="-2772" t="-9211" r="-1493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9" y="2745"/>
                  <a:ext cx="1758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9" y="2745"/>
                  <a:ext cx="1758" cy="357"/>
                </a:xfrm>
                <a:prstGeom prst="rect">
                  <a:avLst/>
                </a:prstGeom>
                <a:blipFill>
                  <a:blip r:embed="rId7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What is the most appropriate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substitution for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alt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unc>
                          <m:funcPr>
                            <m:ctrlPr>
                              <a:rPr lang="en-GB" alt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GB" alt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GB" altLang="en-US" sz="2000"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GB" altLang="en-US" sz="20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fName>
                          <m:e>
                            <m:d>
                              <m:dPr>
                                <m:ctrlPr>
                                  <a:rPr lang="en-GB" alt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altLang="en-US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m:rPr>
                                <m:sty m:val="p"/>
                              </m:rPr>
                              <a:rPr lang="en-GB" altLang="en-US" sz="2000">
                                <a:latin typeface="Cambria Math" panose="02040503050406030204" pitchFamily="18" charset="0"/>
                              </a:rPr>
                              <m:t>cos</m:t>
                            </m:r>
                            <m:r>
                              <a:rPr lang="en-GB" altLang="en-US" sz="20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GB" alt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altLang="en-US" sz="20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  <m:r>
                          <a:rPr lang="en-GB" alt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altLang="en-US" sz="200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altLang="en-US" sz="20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t="-10000" b="-60000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21326" y="467581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293279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84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=1+</m:t>
                      </m:r>
                      <m:r>
                        <m:rPr>
                          <m:sty m:val="p"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84"/>
                  <a:ext cx="1733" cy="357"/>
                </a:xfrm>
                <a:prstGeom prst="rect">
                  <a:avLst/>
                </a:prstGeom>
                <a:blipFill>
                  <a:blip r:embed="rId4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45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45"/>
                  <a:ext cx="1733" cy="357"/>
                </a:xfrm>
                <a:prstGeom prst="rect">
                  <a:avLst/>
                </a:prstGeom>
                <a:blipFill>
                  <a:blip r:embed="rId5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0335" y="3610509"/>
            <a:ext cx="2862039" cy="931246"/>
            <a:chOff x="3321" y="2602"/>
            <a:chExt cx="1815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21" y="2761"/>
                  <a:ext cx="1814" cy="3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2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m:rPr>
                          <m:sty m:val="p"/>
                        </m:rPr>
                        <a:rPr lang="en-GB" altLang="en-US" sz="22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1" y="2761"/>
                  <a:ext cx="1814" cy="333"/>
                </a:xfrm>
                <a:prstGeom prst="rect">
                  <a:avLst/>
                </a:prstGeom>
                <a:blipFill>
                  <a:blip r:embed="rId6"/>
                  <a:stretch>
                    <a:fillRect l="-853" t="-8451" b="-2957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9" y="2745"/>
                  <a:ext cx="1758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9" y="2745"/>
                  <a:ext cx="1758" cy="357"/>
                </a:xfrm>
                <a:prstGeom prst="rect">
                  <a:avLst/>
                </a:prstGeom>
                <a:blipFill>
                  <a:blip r:embed="rId7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What is the most appropriate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substitution for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alt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altLang="en-US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GB" altLang="en-US" sz="2000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⁡(</m:t>
                            </m:r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m:rPr>
                                <m:sty m:val="p"/>
                              </m:rPr>
                              <a:rPr lang="en-GB" altLang="en-US" sz="2000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⁡(</m:t>
                            </m:r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  <m:r>
                          <a:rPr lang="en-GB" alt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altLang="en-US" sz="200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altLang="en-US" sz="20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21326" y="3450744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115740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84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84"/>
                  <a:ext cx="1733" cy="357"/>
                </a:xfrm>
                <a:prstGeom prst="rect">
                  <a:avLst/>
                </a:prstGeom>
                <a:blipFill>
                  <a:blip r:embed="rId4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45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45"/>
                  <a:ext cx="1733" cy="357"/>
                </a:xfrm>
                <a:prstGeom prst="rect">
                  <a:avLst/>
                </a:prstGeom>
                <a:blipFill>
                  <a:blip r:embed="rId5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0335" y="3610509"/>
            <a:ext cx="2862039" cy="931246"/>
            <a:chOff x="3321" y="2602"/>
            <a:chExt cx="1815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21" y="2761"/>
                  <a:ext cx="1814" cy="351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unc>
                            <m:funcPr>
                              <m:ctrlPr>
                                <a:rPr lang="en-GB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altLang="en-US" sz="22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alt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altLang="en-US" sz="2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</m:sup>
                      </m:sSup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1" y="2761"/>
                  <a:ext cx="1814" cy="351"/>
                </a:xfrm>
                <a:prstGeom prst="rect">
                  <a:avLst/>
                </a:prstGeom>
                <a:blipFill>
                  <a:blip r:embed="rId6"/>
                  <a:stretch>
                    <a:fillRect t="-4054" b="-28378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9" y="2745"/>
                  <a:ext cx="1758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9" y="2745"/>
                  <a:ext cx="1758" cy="357"/>
                </a:xfrm>
                <a:prstGeom prst="rect">
                  <a:avLst/>
                </a:prstGeom>
                <a:blipFill>
                  <a:blip r:embed="rId7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What is the most appropriate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substitution for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alt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unc>
                          <m:func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altLang="en-US" sz="200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GB" alt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alt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</m:func>
                        <m:sSup>
                          <m:sSup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GB" altLang="en-US" sz="2000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⁡(</m:t>
                            </m:r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  <m:r>
                          <a:rPr lang="en-GB" alt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altLang="en-US" sz="200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altLang="en-US" sz="20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t="-9474" b="-60526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21326" y="4709417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279820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84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b)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altLang="en-US" sz="2400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GB" alt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alt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84"/>
                  <a:ext cx="1733" cy="357"/>
                </a:xfrm>
                <a:prstGeom prst="rect">
                  <a:avLst/>
                </a:prstGeom>
                <a:blipFill>
                  <a:blip r:embed="rId4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45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func>
                        <m:func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45"/>
                  <a:ext cx="1733" cy="357"/>
                </a:xfrm>
                <a:prstGeom prst="rect">
                  <a:avLst/>
                </a:prstGeom>
                <a:blipFill>
                  <a:blip r:embed="rId5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0335" y="3610509"/>
            <a:ext cx="2862039" cy="931246"/>
            <a:chOff x="3321" y="2602"/>
            <a:chExt cx="1815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21" y="2761"/>
                  <a:ext cx="1814" cy="3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a)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2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altLang="en-US" sz="2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1" y="2761"/>
                  <a:ext cx="1814" cy="333"/>
                </a:xfrm>
                <a:prstGeom prst="rect">
                  <a:avLst/>
                </a:prstGeom>
                <a:blipFill>
                  <a:blip r:embed="rId6"/>
                  <a:stretch>
                    <a:fillRect t="-8451" b="-2957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9" y="2745"/>
                  <a:ext cx="1758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c)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9" y="2745"/>
                  <a:ext cx="1758" cy="357"/>
                </a:xfrm>
                <a:prstGeom prst="rect">
                  <a:avLst/>
                </a:prstGeom>
                <a:blipFill>
                  <a:blip r:embed="rId7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Evaluate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alt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GB" altLang="en-US" sz="20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⁡(</m:t>
                        </m:r>
                        <m:sSup>
                          <m:sSup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GB" alt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altLang="en-US" sz="200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altLang="en-US" sz="20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t="-23158" b="-46842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21326" y="4709417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3870656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84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400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GB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GB" altLang="en-US" sz="2400"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m:rPr>
                              <m:sty m:val="p"/>
                            </m:rP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in</m:t>
                          </m:r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GB" alt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400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84"/>
                  <a:ext cx="1733" cy="357"/>
                </a:xfrm>
                <a:prstGeom prst="rect">
                  <a:avLst/>
                </a:prstGeom>
                <a:blipFill>
                  <a:blip r:embed="rId4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45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400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GB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GB" altLang="en-US" sz="2400"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m:rPr>
                              <m:sty m:val="p"/>
                            </m:rP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ec</m:t>
                          </m:r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GB" alt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400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45"/>
                  <a:ext cx="1733" cy="357"/>
                </a:xfrm>
                <a:prstGeom prst="rect">
                  <a:avLst/>
                </a:prstGeom>
                <a:blipFill>
                  <a:blip r:embed="rId5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0335" y="3610509"/>
            <a:ext cx="2862039" cy="931246"/>
            <a:chOff x="3321" y="2602"/>
            <a:chExt cx="1815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21" y="2761"/>
                  <a:ext cx="1814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1" y="2761"/>
                  <a:ext cx="1814" cy="357"/>
                </a:xfrm>
                <a:prstGeom prst="rect">
                  <a:avLst/>
                </a:prstGeom>
                <a:blipFill>
                  <a:blip r:embed="rId6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9" y="2745"/>
                  <a:ext cx="1758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400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GB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GB" altLang="en-US" sz="2400"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m:rPr>
                              <m:sty m:val="p"/>
                            </m:rP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ec</m:t>
                          </m:r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GB" alt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400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9" y="2745"/>
                  <a:ext cx="1758" cy="357"/>
                </a:xfrm>
                <a:prstGeom prst="rect">
                  <a:avLst/>
                </a:prstGeom>
                <a:blipFill>
                  <a:blip r:embed="rId7"/>
                  <a:stretch>
                    <a:fillRect l="-879"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Evaluate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alt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unc>
                          <m:func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altLang="en-US" sz="2000" b="0" i="0" smtClean="0"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d>
                              <m:dPr>
                                <m:ctrlPr>
                                  <a:rPr lang="en-GB" alt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alt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</m:func>
                        <m:r>
                          <a:rPr lang="en-GB" altLang="en-US" sz="200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altLang="en-US" sz="20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t="-23158" b="-46842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5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21326" y="4709417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80139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E9FCAF2-D304-4C46-A8B7-BF1DC550C0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D3EE17-5511-47DE-919D-01C6D6ED23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AA59B7-2E58-47CD-91DF-EC063E2AEEC8}">
  <ds:schemaRefs>
    <ds:schemaRef ds:uri="78db98b4-7c56-4667-9532-fea666d1edab"/>
    <ds:schemaRef ds:uri="http://purl.org/dc/elements/1.1/"/>
    <ds:schemaRef ds:uri="00eee050-7eda-4a68-8825-514e694f5f09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323</TotalTime>
  <Words>372</Words>
  <Application>Microsoft Office PowerPoint</Application>
  <PresentationFormat>On-screen Show (4:3)</PresentationFormat>
  <Paragraphs>34</Paragraphs>
  <Slides>6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Integration by substitution (11.5)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61</cp:revision>
  <dcterms:created xsi:type="dcterms:W3CDTF">2020-04-22T14:47:14Z</dcterms:created>
  <dcterms:modified xsi:type="dcterms:W3CDTF">2020-12-30T11:27:13Z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